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Book Antiqu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jm71DlGhsSj649H28J8oVzVjSA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E85FB3-C916-416A-9B78-BE1A745BAE2B}">
  <a:tblStyle styleId="{7EE85FB3-C916-416A-9B78-BE1A745BAE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BookAntiqu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BookAntiqua-italic.fntdata"/><Relationship Id="rId12" Type="http://schemas.openxmlformats.org/officeDocument/2006/relationships/slide" Target="slides/slide7.xml"/><Relationship Id="rId34" Type="http://schemas.openxmlformats.org/officeDocument/2006/relationships/font" Target="fonts/BookAntiqua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BookAntiqu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latin typeface="Arial"/>
                <a:ea typeface="Arial"/>
                <a:cs typeface="Arial"/>
                <a:sym typeface="Arial"/>
              </a:rPr>
              <a:t>Para alterar a imagem no slide, selecione e exclua a imagem. Em seguida, use o ícone Imagens no espaço reservado para inserir sua própria imagem.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6d653943e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e6d653943e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e6d653943e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6d653943e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e6d653943e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e6d653943e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c1f57ed7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7c1f57ed7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7c1f57ed7b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712b79fb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e712b79fb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e712b79fb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712b79fb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e712b79fb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e712b79fb9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874be15a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e874be15a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e874be15a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1f4670a1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291f4670a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91f4670a1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1f4670a1c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91f4670a1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91f4670a1c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1f4670a1c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91f4670a1c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91f4670a1c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1f4670a1c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91f4670a1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91f4670a1c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881214d8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1e881214d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e881214d8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b274fed2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8b274fed2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8b274fed2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920988795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e920988795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92098879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e92098879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92098879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e920988795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c1f57ed7b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7c1f57ed7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7c1f57ed7b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6d218e52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e6d218e52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e6d218e52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6d218e52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e6d218e52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6d218e52a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6d218e52a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e6d218e52a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e6d218e52a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com imagens" showMasterSp="0">
  <p:cSld name="Slide de título com image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6540503" y="0"/>
            <a:ext cx="5651496" cy="6858000"/>
          </a:xfrm>
          <a:custGeom>
            <a:rect b="b" l="l" r="r" t="t"/>
            <a:pathLst>
              <a:path extrusionOk="0" h="6858000" w="4238622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6256868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" name="Google Shape;21;p10"/>
          <p:cNvSpPr/>
          <p:nvPr/>
        </p:nvSpPr>
        <p:spPr>
          <a:xfrm>
            <a:off x="6062136" y="0"/>
            <a:ext cx="1528232" cy="6858000"/>
          </a:xfrm>
          <a:custGeom>
            <a:rect b="b" l="l" r="r" t="t"/>
            <a:pathLst>
              <a:path extrusionOk="0" h="6858000" w="1146174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" name="Google Shape;22;p10"/>
          <p:cNvSpPr txBox="1"/>
          <p:nvPr>
            <p:ph type="ctrTitle"/>
          </p:nvPr>
        </p:nvSpPr>
        <p:spPr>
          <a:xfrm>
            <a:off x="1295401" y="1873584"/>
            <a:ext cx="512064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Um espaço reservado vazio para adicionar uma imagem. Clique no espaço reservado e selecione a imagem que você deseja adicionar" id="23" name="Google Shape;23;p10"/>
          <p:cNvSpPr/>
          <p:nvPr>
            <p:ph idx="2" type="pic"/>
          </p:nvPr>
        </p:nvSpPr>
        <p:spPr>
          <a:xfrm>
            <a:off x="6743703" y="0"/>
            <a:ext cx="544829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0"/>
          <p:cNvSpPr txBox="1"/>
          <p:nvPr>
            <p:ph idx="1" type="subTitle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Um espaço reservado vazio para adicionar uma imagem. Clique no espaço reservado e selecione a imagem que você deseja adicionar" id="78" name="Google Shape;78;p19"/>
          <p:cNvSpPr/>
          <p:nvPr>
            <p:ph idx="2" type="pic"/>
          </p:nvPr>
        </p:nvSpPr>
        <p:spPr>
          <a:xfrm>
            <a:off x="4724400" y="1828801"/>
            <a:ext cx="6172200" cy="43434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1295400" y="1828800"/>
            <a:ext cx="30175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Imagens com Legendas">
  <p:cSld name="Duas Imagens com Legenda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8" name="Google Shape;88;p20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Um espaço reservado vazio para adicionar uma imagem. Clique no espaço reservado e selecione a imagem que você deseja adicionar" id="89" name="Google Shape;89;p20"/>
          <p:cNvSpPr/>
          <p:nvPr>
            <p:ph idx="2" type="pic"/>
          </p:nvPr>
        </p:nvSpPr>
        <p:spPr>
          <a:xfrm>
            <a:off x="1298448" y="1828801"/>
            <a:ext cx="4572000" cy="3428999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1371273" y="5333098"/>
            <a:ext cx="4420252" cy="8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descr="Um espaço reservado vazio para adicionar uma imagem. Clique no espaço reservado e selecione a imagem que você deseja adicionar" id="91" name="Google Shape;91;p20"/>
          <p:cNvSpPr/>
          <p:nvPr>
            <p:ph idx="3" type="pic"/>
          </p:nvPr>
        </p:nvSpPr>
        <p:spPr>
          <a:xfrm>
            <a:off x="6324600" y="1828801"/>
            <a:ext cx="4572000" cy="3428999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0"/>
          <p:cNvSpPr txBox="1"/>
          <p:nvPr>
            <p:ph idx="4" type="body"/>
          </p:nvPr>
        </p:nvSpPr>
        <p:spPr>
          <a:xfrm>
            <a:off x="6412954" y="5333098"/>
            <a:ext cx="4420252" cy="8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 rot="5400000">
            <a:off x="3924300" y="-800100"/>
            <a:ext cx="43434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4" name="Google Shape;104;p22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5" name="Google Shape;105;p22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6" name="Google Shape;106;p22"/>
          <p:cNvSpPr txBox="1"/>
          <p:nvPr>
            <p:ph type="title"/>
          </p:nvPr>
        </p:nvSpPr>
        <p:spPr>
          <a:xfrm rot="5400000">
            <a:off x="7644754" y="2912364"/>
            <a:ext cx="5486400" cy="1033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 rot="5400000">
            <a:off x="2540577" y="-559377"/>
            <a:ext cx="5486400" cy="797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9622368" y="0"/>
            <a:ext cx="2569632" cy="6858000"/>
          </a:xfrm>
          <a:custGeom>
            <a:rect b="b" l="l" r="r" t="t"/>
            <a:pathLst>
              <a:path extrusionOk="0" h="6858000" w="1927224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" name="Google Shape;27;p11"/>
          <p:cNvSpPr/>
          <p:nvPr/>
        </p:nvSpPr>
        <p:spPr>
          <a:xfrm>
            <a:off x="9237132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rotWithShape="0" algn="l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8" name="Google Shape;28;p11"/>
          <p:cNvSpPr/>
          <p:nvPr/>
        </p:nvSpPr>
        <p:spPr>
          <a:xfrm>
            <a:off x="9173633" y="0"/>
            <a:ext cx="1460499" cy="6858000"/>
          </a:xfrm>
          <a:custGeom>
            <a:rect b="b" l="l" r="r" t="t"/>
            <a:pathLst>
              <a:path extrusionOk="0" h="6858000" w="1095374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rotWithShape="0" algn="l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" name="Google Shape;29;p11"/>
          <p:cNvSpPr/>
          <p:nvPr/>
        </p:nvSpPr>
        <p:spPr>
          <a:xfrm>
            <a:off x="9173633" y="0"/>
            <a:ext cx="1460499" cy="6858000"/>
          </a:xfrm>
          <a:custGeom>
            <a:rect b="b" l="l" r="r" t="t"/>
            <a:pathLst>
              <a:path extrusionOk="0" h="6858000" w="1095374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1295398" y="2914650"/>
            <a:ext cx="804672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1295398" y="4589463"/>
            <a:ext cx="8046718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000"/>
              <a:buNone/>
              <a:defRPr sz="2000">
                <a:solidFill>
                  <a:srgbClr val="9999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 sz="1800">
                <a:solidFill>
                  <a:srgbClr val="9999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4728209" y="1828800"/>
            <a:ext cx="6126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1295400" y="1828800"/>
            <a:ext cx="30175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8429022" y="0"/>
            <a:ext cx="3762978" cy="6858000"/>
          </a:xfrm>
          <a:custGeom>
            <a:rect b="b" l="l" r="r" t="t"/>
            <a:pathLst>
              <a:path extrusionOk="0" h="6858000" w="3762978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8145385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7950653" y="0"/>
            <a:ext cx="1528232" cy="6858000"/>
          </a:xfrm>
          <a:custGeom>
            <a:rect b="b" l="l" r="r" t="t"/>
            <a:pathLst>
              <a:path extrusionOk="0" h="6858000" w="1146174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4" name="Google Shape;54;p15"/>
          <p:cNvSpPr txBox="1"/>
          <p:nvPr>
            <p:ph type="ctrTitle"/>
          </p:nvPr>
        </p:nvSpPr>
        <p:spPr>
          <a:xfrm>
            <a:off x="1295400" y="1873584"/>
            <a:ext cx="640080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1295400" y="45720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1295400" y="1828800"/>
            <a:ext cx="457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6324600" y="1828799"/>
            <a:ext cx="4572000" cy="4343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>
  <p:cSld name="Comparaçã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1295400" y="1828800"/>
            <a:ext cx="4572000" cy="85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1295400" y="2705100"/>
            <a:ext cx="45720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3" type="body"/>
          </p:nvPr>
        </p:nvSpPr>
        <p:spPr>
          <a:xfrm>
            <a:off x="6324600" y="1828800"/>
            <a:ext cx="4572000" cy="84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7"/>
          <p:cNvSpPr txBox="1"/>
          <p:nvPr>
            <p:ph idx="4" type="body"/>
          </p:nvPr>
        </p:nvSpPr>
        <p:spPr>
          <a:xfrm>
            <a:off x="6324600" y="2705100"/>
            <a:ext cx="45720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" name="Google Shape;13;p9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hyperlink" Target="https://aws.amazon.com/blogs/quantum-computing/simons-algorithm/" TargetMode="External"/><Relationship Id="rId5" Type="http://schemas.openxmlformats.org/officeDocument/2006/relationships/hyperlink" Target="https://aws.amazon.com/blogs/quantum-computing/simons-algorithm/" TargetMode="External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hyperlink" Target="https://learn.qiskit.org/course/ch-algorithms/deutsch-jozsa-algorith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hyperlink" Target="https://learn.qiskit.org/course/ch-algorithms/grovers-algorithm" TargetMode="External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126124" y="1308538"/>
            <a:ext cx="6289917" cy="4863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pt-BR"/>
              <a:t>Quantum Oracles - Como transformar problemas clássicos em quânticos</a:t>
            </a:r>
            <a:br>
              <a:rPr lang="pt-BR"/>
            </a:br>
            <a:br>
              <a:rPr lang="pt-BR"/>
            </a:br>
            <a:r>
              <a:rPr lang="pt-BR" sz="3200"/>
              <a:t>Alexandre Silva</a:t>
            </a:r>
            <a:r>
              <a:rPr lang="pt-BR" sz="3200"/>
              <a:t>, </a:t>
            </a:r>
            <a:br>
              <a:rPr lang="pt-BR" sz="3200"/>
            </a:br>
            <a:r>
              <a:rPr lang="pt-BR" sz="3200"/>
              <a:t>Ciências da Computação</a:t>
            </a:r>
            <a:br>
              <a:rPr lang="pt-BR" sz="3200"/>
            </a:br>
            <a:br>
              <a:rPr b="1" lang="pt-BR"/>
            </a:br>
            <a:r>
              <a:rPr b="1" lang="pt-BR"/>
              <a:t>UNIVEM</a:t>
            </a:r>
            <a:br>
              <a:rPr b="1" lang="pt-BR"/>
            </a:br>
            <a:br>
              <a:rPr lang="pt-BR"/>
            </a:br>
            <a:r>
              <a:rPr lang="pt-BR" sz="2800"/>
              <a:t>Maurício Duarte</a:t>
            </a:r>
            <a:r>
              <a:rPr lang="pt-BR" sz="2800"/>
              <a:t> (Mestre)</a:t>
            </a:r>
            <a:endParaRPr/>
          </a:p>
        </p:txBody>
      </p:sp>
      <p:pic>
        <p:nvPicPr>
          <p:cNvPr descr="Rua da cidade com desfoque de movimento" id="117" name="Google Shape;117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" l="0" r="0" t="14"/>
          <a:stretch/>
        </p:blipFill>
        <p:spPr>
          <a:xfrm>
            <a:off x="6743703" y="0"/>
            <a:ext cx="54482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1295401" y="6172200"/>
            <a:ext cx="5120640" cy="512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Marília, outubro de 2023.</a:t>
            </a:r>
            <a:endParaRPr/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707931" cy="1308538"/>
          </a:xfrm>
          <a:custGeom>
            <a:rect b="b" l="l" r="r" t="t"/>
            <a:pathLst>
              <a:path extrusionOk="0" h="2283868" w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20" name="Google Shape;12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1400" y="1231675"/>
            <a:ext cx="4210600" cy="50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6d653943e_1_5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221" name="Google Shape;221;g1e6d653943e_1_5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22" name="Google Shape;222;g1e6d653943e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23" name="Google Shape;223;g1e6d653943e_1_5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4" name="Google Shape;224;g1e6d653943e_1_5"/>
          <p:cNvSpPr txBox="1"/>
          <p:nvPr/>
        </p:nvSpPr>
        <p:spPr>
          <a:xfrm>
            <a:off x="467463" y="2617600"/>
            <a:ext cx="4965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Phase oracle (ccz)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5" name="Google Shape;225;g1e6d653943e_1_5"/>
          <p:cNvSpPr txBox="1"/>
          <p:nvPr/>
        </p:nvSpPr>
        <p:spPr>
          <a:xfrm>
            <a:off x="1676150" y="5580150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6" name="Google Shape;226;g1e6d653943e_1_5"/>
          <p:cNvSpPr txBox="1"/>
          <p:nvPr/>
        </p:nvSpPr>
        <p:spPr>
          <a:xfrm>
            <a:off x="5718375" y="2617600"/>
            <a:ext cx="3801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unitary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7" name="Google Shape;227;g1e6d653943e_1_5"/>
          <p:cNvSpPr txBox="1"/>
          <p:nvPr/>
        </p:nvSpPr>
        <p:spPr>
          <a:xfrm>
            <a:off x="6158938" y="5649150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28" name="Google Shape;228;g1e6d653943e_1_5"/>
          <p:cNvPicPr preferRelativeResize="0"/>
          <p:nvPr/>
        </p:nvPicPr>
        <p:blipFill rotWithShape="1">
          <a:blip r:embed="rId4">
            <a:alphaModFix/>
          </a:blip>
          <a:srcRect b="0" l="0" r="0" t="11300"/>
          <a:stretch/>
        </p:blipFill>
        <p:spPr>
          <a:xfrm>
            <a:off x="1299400" y="3208300"/>
            <a:ext cx="3296650" cy="22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e6d653943e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218" y="3208303"/>
            <a:ext cx="2848209" cy="22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6d653943e_1_22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236" name="Google Shape;236;g1e6d653943e_1_22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37" name="Google Shape;237;g1e6d653943e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38" name="Google Shape;238;g1e6d653943e_1_22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9" name="Google Shape;239;g1e6d653943e_1_22"/>
          <p:cNvSpPr txBox="1"/>
          <p:nvPr/>
        </p:nvSpPr>
        <p:spPr>
          <a:xfrm>
            <a:off x="189175" y="1815350"/>
            <a:ext cx="9695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Simon’s</a:t>
            </a: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 Oracle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0" name="Google Shape;240;g1e6d653943e_1_22"/>
          <p:cNvSpPr txBox="1"/>
          <p:nvPr/>
        </p:nvSpPr>
        <p:spPr>
          <a:xfrm>
            <a:off x="189125" y="2353225"/>
            <a:ext cx="96957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ook Antiqua"/>
              <a:buChar char="●"/>
            </a:pPr>
            <a:r>
              <a:rPr lang="pt-BR">
                <a:latin typeface="Book Antiqua"/>
                <a:ea typeface="Book Antiqua"/>
                <a:cs typeface="Book Antiqua"/>
                <a:sym typeface="Book Antiqua"/>
              </a:rPr>
              <a:t>Também é um oracle booleano;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ook Antiqua"/>
              <a:buChar char="●"/>
            </a:pPr>
            <a:r>
              <a:rPr lang="pt-BR">
                <a:latin typeface="Book Antiqua"/>
                <a:ea typeface="Book Antiqua"/>
                <a:cs typeface="Book Antiqua"/>
                <a:sym typeface="Book Antiqua"/>
              </a:rPr>
              <a:t>Encontra períodos entre bitstrings;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ook Antiqua"/>
              <a:buChar char="●"/>
            </a:pPr>
            <a:r>
              <a:rPr lang="pt-BR">
                <a:latin typeface="Book Antiqua"/>
                <a:ea typeface="Book Antiqua"/>
                <a:cs typeface="Book Antiqua"/>
                <a:sym typeface="Book Antiqua"/>
              </a:rPr>
              <a:t>Usado pelo algoritmo de Simon e é a base para o algoritmo de Shor.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1" name="Google Shape;241;g1e6d653943e_1_22"/>
          <p:cNvSpPr txBox="1"/>
          <p:nvPr/>
        </p:nvSpPr>
        <p:spPr>
          <a:xfrm>
            <a:off x="1411963" y="5501575"/>
            <a:ext cx="7059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fonte: </a:t>
            </a:r>
            <a:r>
              <a:rPr lang="pt-BR" u="sng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AWS(Amazon)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2" name="Google Shape;242;g1e6d653943e_1_22"/>
          <p:cNvSpPr txBox="1"/>
          <p:nvPr/>
        </p:nvSpPr>
        <p:spPr>
          <a:xfrm>
            <a:off x="2515675" y="3429000"/>
            <a:ext cx="50427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Algoritmo de Simon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43" name="Google Shape;243;g1e6d653943e_1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9525" y="4086125"/>
            <a:ext cx="57150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c1f57ed7b_0_3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250" name="Google Shape;250;g27c1f57ed7b_0_3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51" name="Google Shape;251;g27c1f57ed7b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52" name="Google Shape;252;g27c1f57ed7b_0_3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3" name="Google Shape;253;g27c1f57ed7b_0_3"/>
          <p:cNvSpPr txBox="1"/>
          <p:nvPr/>
        </p:nvSpPr>
        <p:spPr>
          <a:xfrm>
            <a:off x="662763" y="2026900"/>
            <a:ext cx="4965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Implementação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4" name="Google Shape;254;g27c1f57ed7b_0_3"/>
          <p:cNvSpPr txBox="1"/>
          <p:nvPr/>
        </p:nvSpPr>
        <p:spPr>
          <a:xfrm>
            <a:off x="1676175" y="6070650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5" name="Google Shape;255;g27c1f57ed7b_0_3"/>
          <p:cNvSpPr txBox="1"/>
          <p:nvPr/>
        </p:nvSpPr>
        <p:spPr>
          <a:xfrm>
            <a:off x="5728000" y="2026900"/>
            <a:ext cx="3801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resultados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6" name="Google Shape;256;g27c1f57ed7b_0_3"/>
          <p:cNvSpPr txBox="1"/>
          <p:nvPr/>
        </p:nvSpPr>
        <p:spPr>
          <a:xfrm>
            <a:off x="6158938" y="5986250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57" name="Google Shape;257;g27c1f57ed7b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25" y="2549850"/>
            <a:ext cx="4965900" cy="324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7c1f57ed7b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0350" y="2735975"/>
            <a:ext cx="4278125" cy="30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712b79fb9_0_0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265" name="Google Shape;265;g1e712b79fb9_0_0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66" name="Google Shape;266;g1e712b79fb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7131" y="5360276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67" name="Google Shape;267;g1e712b79fb9_0_0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6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Circuitos úteis</a:t>
            </a:r>
            <a:endParaRPr b="0" i="1" sz="60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712b79fb9_0_8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274" name="Google Shape;274;g1e712b79fb9_0_8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75" name="Google Shape;275;g1e712b79fb9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76" name="Google Shape;276;g1e712b79fb9_0_8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7" name="Google Shape;277;g1e712b79fb9_0_8"/>
          <p:cNvSpPr txBox="1"/>
          <p:nvPr/>
        </p:nvSpPr>
        <p:spPr>
          <a:xfrm>
            <a:off x="1475988" y="6013025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78" name="Google Shape;278;g1e712b79fb9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525" y="2646100"/>
            <a:ext cx="344805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e712b79fb9_0_8"/>
          <p:cNvPicPr preferRelativeResize="0"/>
          <p:nvPr/>
        </p:nvPicPr>
        <p:blipFill rotWithShape="1">
          <a:blip r:embed="rId5">
            <a:alphaModFix/>
          </a:blip>
          <a:srcRect b="0" l="12956" r="17757" t="0"/>
          <a:stretch/>
        </p:blipFill>
        <p:spPr>
          <a:xfrm>
            <a:off x="6382350" y="3095400"/>
            <a:ext cx="2579150" cy="20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e712b79fb9_0_8"/>
          <p:cNvSpPr txBox="1"/>
          <p:nvPr/>
        </p:nvSpPr>
        <p:spPr>
          <a:xfrm>
            <a:off x="6202363" y="5376050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81" name="Google Shape;281;g1e712b79fb9_0_8"/>
          <p:cNvSpPr txBox="1"/>
          <p:nvPr/>
        </p:nvSpPr>
        <p:spPr>
          <a:xfrm>
            <a:off x="547513" y="2055400"/>
            <a:ext cx="4965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valores intermediários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82" name="Google Shape;282;g1e712b79fb9_0_8"/>
          <p:cNvSpPr txBox="1"/>
          <p:nvPr/>
        </p:nvSpPr>
        <p:spPr>
          <a:xfrm>
            <a:off x="6382349" y="2492725"/>
            <a:ext cx="25791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unitary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874be15a6_0_0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289" name="Google Shape;289;g1e874be15a6_0_0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90" name="Google Shape;290;g1e874be15a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91" name="Google Shape;291;g1e874be15a6_0_0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2" name="Google Shape;292;g1e874be15a6_0_0"/>
          <p:cNvSpPr txBox="1"/>
          <p:nvPr/>
        </p:nvSpPr>
        <p:spPr>
          <a:xfrm>
            <a:off x="1475988" y="6013025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3" name="Google Shape;293;g1e874be15a6_0_0"/>
          <p:cNvSpPr txBox="1"/>
          <p:nvPr/>
        </p:nvSpPr>
        <p:spPr>
          <a:xfrm>
            <a:off x="6202363" y="5681525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4" name="Google Shape;294;g1e874be15a6_0_0"/>
          <p:cNvSpPr txBox="1"/>
          <p:nvPr/>
        </p:nvSpPr>
        <p:spPr>
          <a:xfrm>
            <a:off x="547513" y="2055400"/>
            <a:ext cx="4965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Fibonacci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5" name="Google Shape;295;g1e874be15a6_0_0"/>
          <p:cNvSpPr txBox="1"/>
          <p:nvPr/>
        </p:nvSpPr>
        <p:spPr>
          <a:xfrm>
            <a:off x="6382374" y="2098925"/>
            <a:ext cx="25791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Medições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96" name="Google Shape;296;g1e874be15a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63" y="2926649"/>
            <a:ext cx="4782025" cy="24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1e874be15a6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9050" y="2745875"/>
            <a:ext cx="3902950" cy="2787807"/>
          </a:xfrm>
          <a:prstGeom prst="rect">
            <a:avLst/>
          </a:prstGeom>
          <a:noFill/>
          <a:ln cap="flat" cmpd="sng" w="12700">
            <a:solidFill>
              <a:srgbClr val="15868C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1f4670a1c_0_0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304" name="Google Shape;304;g291f4670a1c_0_0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05" name="Google Shape;305;g291f4670a1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306" name="Google Shape;306;g291f4670a1c_0_0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07" name="Google Shape;307;g291f4670a1c_0_0"/>
          <p:cNvSpPr txBox="1"/>
          <p:nvPr/>
        </p:nvSpPr>
        <p:spPr>
          <a:xfrm>
            <a:off x="1003813" y="6013025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</a:t>
            </a: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08" name="Google Shape;308;g291f4670a1c_0_0"/>
          <p:cNvSpPr txBox="1"/>
          <p:nvPr/>
        </p:nvSpPr>
        <p:spPr>
          <a:xfrm>
            <a:off x="5618925" y="5376050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09" name="Google Shape;309;g291f4670a1c_0_0"/>
          <p:cNvSpPr txBox="1"/>
          <p:nvPr/>
        </p:nvSpPr>
        <p:spPr>
          <a:xfrm>
            <a:off x="189325" y="2055400"/>
            <a:ext cx="9695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QFT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10" name="Google Shape;310;g291f4670a1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350" y="2559650"/>
            <a:ext cx="3448050" cy="3409950"/>
          </a:xfrm>
          <a:prstGeom prst="rect">
            <a:avLst/>
          </a:prstGeom>
          <a:noFill/>
          <a:ln cap="flat" cmpd="sng" w="12700">
            <a:solidFill>
              <a:srgbClr val="15868C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11" name="Google Shape;311;g291f4670a1c_0_0"/>
          <p:cNvPicPr preferRelativeResize="0"/>
          <p:nvPr/>
        </p:nvPicPr>
        <p:blipFill rotWithShape="1">
          <a:blip r:embed="rId5">
            <a:alphaModFix/>
          </a:blip>
          <a:srcRect b="17855" l="13942" r="8771" t="9853"/>
          <a:stretch/>
        </p:blipFill>
        <p:spPr>
          <a:xfrm>
            <a:off x="4384663" y="3409575"/>
            <a:ext cx="5157900" cy="16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1f4670a1c_0_16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318" name="Google Shape;318;g291f4670a1c_0_16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19" name="Google Shape;319;g291f4670a1c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320" name="Google Shape;320;g291f4670a1c_0_16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21" name="Google Shape;321;g291f4670a1c_0_16"/>
          <p:cNvSpPr txBox="1"/>
          <p:nvPr/>
        </p:nvSpPr>
        <p:spPr>
          <a:xfrm>
            <a:off x="3567613" y="5376050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22" name="Google Shape;322;g291f4670a1c_0_16"/>
          <p:cNvSpPr txBox="1"/>
          <p:nvPr/>
        </p:nvSpPr>
        <p:spPr>
          <a:xfrm>
            <a:off x="189325" y="2055400"/>
            <a:ext cx="9695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QFT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23" name="Google Shape;323;g291f4670a1c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50" y="2646100"/>
            <a:ext cx="8321425" cy="26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91f4670a1c_0_46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330" name="Google Shape;330;g291f4670a1c_0_46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31" name="Google Shape;331;g291f4670a1c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332" name="Google Shape;332;g291f4670a1c_0_46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33" name="Google Shape;333;g291f4670a1c_0_46"/>
          <p:cNvSpPr txBox="1"/>
          <p:nvPr/>
        </p:nvSpPr>
        <p:spPr>
          <a:xfrm>
            <a:off x="3567613" y="5693025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34" name="Google Shape;334;g291f4670a1c_0_46"/>
          <p:cNvSpPr txBox="1"/>
          <p:nvPr/>
        </p:nvSpPr>
        <p:spPr>
          <a:xfrm>
            <a:off x="189325" y="2055400"/>
            <a:ext cx="9695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QFT†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35" name="Google Shape;335;g291f4670a1c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50" y="2646100"/>
            <a:ext cx="3668100" cy="28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91f4670a1c_0_46"/>
          <p:cNvPicPr preferRelativeResize="0"/>
          <p:nvPr/>
        </p:nvPicPr>
        <p:blipFill rotWithShape="1">
          <a:blip r:embed="rId5">
            <a:alphaModFix/>
          </a:blip>
          <a:srcRect b="15050" l="13769" r="8172" t="10517"/>
          <a:stretch/>
        </p:blipFill>
        <p:spPr>
          <a:xfrm>
            <a:off x="4245450" y="3210539"/>
            <a:ext cx="5469455" cy="17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1f4670a1c_0_32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343" name="Google Shape;343;g291f4670a1c_0_32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44" name="Google Shape;344;g291f4670a1c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345" name="Google Shape;345;g291f4670a1c_0_32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6" name="Google Shape;346;g291f4670a1c_0_32"/>
          <p:cNvSpPr txBox="1"/>
          <p:nvPr/>
        </p:nvSpPr>
        <p:spPr>
          <a:xfrm>
            <a:off x="3567613" y="5376050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7" name="Google Shape;347;g291f4670a1c_0_32"/>
          <p:cNvSpPr txBox="1"/>
          <p:nvPr/>
        </p:nvSpPr>
        <p:spPr>
          <a:xfrm>
            <a:off x="189325" y="2055400"/>
            <a:ext cx="9695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QFT†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48" name="Google Shape;348;g291f4670a1c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50" y="3188876"/>
            <a:ext cx="9019126" cy="1536950"/>
          </a:xfrm>
          <a:prstGeom prst="rect">
            <a:avLst/>
          </a:prstGeom>
          <a:noFill/>
          <a:ln cap="flat" cmpd="sng" w="12700">
            <a:solidFill>
              <a:srgbClr val="15868C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ctrTitle"/>
          </p:nvPr>
        </p:nvSpPr>
        <p:spPr>
          <a:xfrm>
            <a:off x="1295401" y="630621"/>
            <a:ext cx="5120640" cy="8198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pt-BR"/>
              <a:t>OBJETIVO</a:t>
            </a:r>
            <a:endParaRPr b="1"/>
          </a:p>
        </p:txBody>
      </p:sp>
      <p:sp>
        <p:nvSpPr>
          <p:cNvPr id="126" name="Google Shape;126;p2"/>
          <p:cNvSpPr txBox="1"/>
          <p:nvPr>
            <p:ph idx="1" type="subTitle"/>
          </p:nvPr>
        </p:nvSpPr>
        <p:spPr>
          <a:xfrm>
            <a:off x="1295400" y="1542050"/>
            <a:ext cx="5120700" cy="4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i="1" lang="pt-BR"/>
              <a:t>Computação quântica é, teoricamente, limitada à certas áreas;</a:t>
            </a:r>
            <a:endParaRPr i="1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pt-BR"/>
              <a:t>Como aplicar a computação quântica em mais áreas de forma efetiva (quantum oracles).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0482" y="3997234"/>
            <a:ext cx="2610573" cy="241539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881214d84_0_0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355" name="Google Shape;355;g1e881214d84_0_0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56" name="Google Shape;356;g1e881214d8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357" name="Google Shape;357;g1e881214d84_0_0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58" name="Google Shape;358;g1e881214d84_0_0"/>
          <p:cNvSpPr txBox="1"/>
          <p:nvPr/>
        </p:nvSpPr>
        <p:spPr>
          <a:xfrm>
            <a:off x="3348975" y="6128275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59" name="Google Shape;359;g1e881214d8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8840" y="2348875"/>
            <a:ext cx="6439375" cy="3731401"/>
          </a:xfrm>
          <a:prstGeom prst="rect">
            <a:avLst/>
          </a:prstGeom>
          <a:noFill/>
          <a:ln cap="flat" cmpd="sng" w="12700">
            <a:solidFill>
              <a:srgbClr val="15868C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60" name="Google Shape;360;g1e881214d84_0_0"/>
          <p:cNvSpPr txBox="1"/>
          <p:nvPr/>
        </p:nvSpPr>
        <p:spPr>
          <a:xfrm>
            <a:off x="2478113" y="1797275"/>
            <a:ext cx="4965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Quantum Counting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8b274fed27_0_0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367" name="Google Shape;367;g28b274fed27_0_0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68" name="Google Shape;368;g28b274fed2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369" name="Google Shape;369;g28b274fed27_0_0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70" name="Google Shape;370;g28b274fed27_0_0"/>
          <p:cNvSpPr txBox="1"/>
          <p:nvPr/>
        </p:nvSpPr>
        <p:spPr>
          <a:xfrm>
            <a:off x="3348975" y="6128275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71" name="Google Shape;371;g28b274fed27_0_0"/>
          <p:cNvSpPr txBox="1"/>
          <p:nvPr/>
        </p:nvSpPr>
        <p:spPr>
          <a:xfrm>
            <a:off x="2478113" y="1797275"/>
            <a:ext cx="4965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QPE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72" name="Google Shape;372;g28b274fed2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587" y="2589788"/>
            <a:ext cx="7526873" cy="3125324"/>
          </a:xfrm>
          <a:prstGeom prst="rect">
            <a:avLst/>
          </a:prstGeom>
          <a:noFill/>
          <a:ln cap="flat" cmpd="sng" w="12700">
            <a:solidFill>
              <a:srgbClr val="15868C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"/>
          <p:cNvSpPr txBox="1"/>
          <p:nvPr>
            <p:ph type="title"/>
          </p:nvPr>
        </p:nvSpPr>
        <p:spPr>
          <a:xfrm>
            <a:off x="1295398" y="220718"/>
            <a:ext cx="7864368" cy="8040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pt-BR" sz="4000"/>
              <a:t>CONSIDERAÇÕES FINAIS</a:t>
            </a:r>
            <a:endParaRPr b="1" sz="4000"/>
          </a:p>
        </p:txBody>
      </p:sp>
      <p:sp>
        <p:nvSpPr>
          <p:cNvPr id="378" name="Google Shape;378;p6"/>
          <p:cNvSpPr txBox="1"/>
          <p:nvPr>
            <p:ph idx="1" type="body"/>
          </p:nvPr>
        </p:nvSpPr>
        <p:spPr>
          <a:xfrm>
            <a:off x="1295400" y="1277475"/>
            <a:ext cx="8046600" cy="53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Phase Oracle/Grover’s Algorithm são os mais úteis para esses casos (ESPERADO);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Quantidade necessária de medições pode ser um </a:t>
            </a:r>
            <a:r>
              <a:rPr lang="pt-BR"/>
              <a:t>empecilho </a:t>
            </a:r>
            <a:r>
              <a:rPr lang="pt-BR"/>
              <a:t>(PARCIAL);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Pós-Processamento pode ser um ponto chave para resultados melhores (PARCIAL);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Classificar</a:t>
            </a:r>
            <a:r>
              <a:rPr lang="pt-BR"/>
              <a:t> problemas atuais em problemas quânticos já resolvidos pode ser o melhor approach (PARCIAL);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QPE é uma ferramenta poderosa para extração de informações dos dados (um auxiliar aos quantum oracles) (PARCIAL).</a:t>
            </a:r>
            <a:endParaRPr/>
          </a:p>
        </p:txBody>
      </p:sp>
      <p:pic>
        <p:nvPicPr>
          <p:cNvPr id="379" name="Google Shape;3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12979"/>
            <a:ext cx="1550276" cy="135583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920988795_0_32"/>
          <p:cNvSpPr txBox="1"/>
          <p:nvPr>
            <p:ph type="title"/>
          </p:nvPr>
        </p:nvSpPr>
        <p:spPr>
          <a:xfrm>
            <a:off x="1295398" y="220718"/>
            <a:ext cx="78645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pt-BR" sz="4000"/>
              <a:t>CONSIDERAÇÕES FINAIS</a:t>
            </a:r>
            <a:endParaRPr b="1" sz="4000"/>
          </a:p>
        </p:txBody>
      </p:sp>
      <p:pic>
        <p:nvPicPr>
          <p:cNvPr id="385" name="Google Shape;385;g1e920988795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12979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graphicFrame>
        <p:nvGraphicFramePr>
          <p:cNvPr id="386" name="Google Shape;386;g1e920988795_0_32"/>
          <p:cNvGraphicFramePr/>
          <p:nvPr/>
        </p:nvGraphicFramePr>
        <p:xfrm>
          <a:off x="975075" y="21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{7EE85FB3-C916-416A-9B78-BE1A745BAE2B}</a:tableStyleId>
              </a:tblPr>
              <a:tblGrid>
                <a:gridCol w="4252575"/>
                <a:gridCol w="4252575"/>
              </a:tblGrid>
              <a:tr h="45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Approach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Algoritmo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45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Busca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Grover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5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Períodos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Simon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5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Booleanos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Deutsch-Jozsa/Bernstein-Vazirani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5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Contagem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Quantum Counting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5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Encoding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QFT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5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Extração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QPE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"/>
          <p:cNvSpPr txBox="1"/>
          <p:nvPr>
            <p:ph idx="1" type="body"/>
          </p:nvPr>
        </p:nvSpPr>
        <p:spPr>
          <a:xfrm>
            <a:off x="441434" y="1828800"/>
            <a:ext cx="9790387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Quantum Oracles - Como transformar problemas clássicos em quânticos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Alexandre Silva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Centro Universitário Eurípides de Marília - UNIVEM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alexandresilvaunivem@gmail.com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Out/2023</a:t>
            </a:r>
            <a:endParaRPr/>
          </a:p>
        </p:txBody>
      </p:sp>
      <p:pic>
        <p:nvPicPr>
          <p:cNvPr id="393" name="Google Shape;3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60276"/>
            <a:ext cx="1550276" cy="135583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"/>
          <p:cNvSpPr txBox="1"/>
          <p:nvPr>
            <p:ph type="title"/>
          </p:nvPr>
        </p:nvSpPr>
        <p:spPr>
          <a:xfrm>
            <a:off x="1295400" y="160541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lang="pt-BR" sz="4000"/>
              <a:t>BIBLIOGRAFIA</a:t>
            </a:r>
            <a:endParaRPr sz="4000"/>
          </a:p>
        </p:txBody>
      </p:sp>
      <p:pic>
        <p:nvPicPr>
          <p:cNvPr id="399" name="Google Shape;39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9214" y="4445876"/>
            <a:ext cx="2096813" cy="2207172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400" name="Google Shape;400;p8"/>
          <p:cNvSpPr txBox="1"/>
          <p:nvPr>
            <p:ph idx="1" type="body"/>
          </p:nvPr>
        </p:nvSpPr>
        <p:spPr>
          <a:xfrm>
            <a:off x="441434" y="1828800"/>
            <a:ext cx="97905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O’DONNELL, R. Lecture 5: Quantum Query Complexity. [s.l: s.n.]. Disponível em: &lt;https://www.cs.cmu.edu/~odonnell/quantum15/lecture05.pdf&gt;. Acesso em: 4 set. 2023.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O’DONNELL, R. Lecture 13: Lower Bounds using the Adversary Method. [s.l: s.n.]. Disponível em: &lt;https://www.cs.cmu.edu/~odonnell/quantum15/lecture13.pdf&gt;. Acesso em: 5 set. 2023.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SOARE, R. I. Turing oracle machines, online computing, and three displacements in computability theory. Annals of Pure and Applied Logic, v. 160, n. 3, p. 368–399, set. 2009.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BRODKORB, L.; EPSTEIN, R. The Entscheidungsproblem and Alan Turing. [s.l: s.n.]. Disponível em: &lt;https://www.gcsu.edu/sites/files/page-assets/node-808/attachments/brodkorb.pdf&gt;. Acesso em: 7 set. 2023.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AMREEN, S.; HOQUE, R. Oracle Turing Machines. [s.l: s.n.]. Disponível em: &lt;https://web.eecs.utk.edu/~bmaclenn/Classes/494-594-UC-F15/presentations/OTM.pdf&gt;. Acesso em: 9 set. 2023.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pt-BR"/>
              <a:t>KALYANASUNDARAM, S. mod04lec23 - Oracle Turing Machines. Disponível em: &lt;https://www.youtube.com/watch?v=ElSExH4Xolc&gt;. Acesso em: 12 set. 2023.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pt-BR"/>
              <a:t>DAVIS, M. Turing Reducibility? [s.l: s.n.]. Disponível em: &lt;https://www.ams.org/notices/200610/whatis-davis.pdf&gt;. Acesso em: 12 set. 2023.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SIPSER, M. Reductions 1.1 Introduction Reductions. [s.l: s.n.]. Disponível em: &lt;https://courses.grainger.illinois.edu/cs373/fa2013/Lectures/lec23.pdf&gt;. Acesso em: 14 set. 2023.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920988795_0_8"/>
          <p:cNvSpPr txBox="1"/>
          <p:nvPr>
            <p:ph type="title"/>
          </p:nvPr>
        </p:nvSpPr>
        <p:spPr>
          <a:xfrm>
            <a:off x="1295400" y="160541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lang="pt-BR" sz="4000"/>
              <a:t>BIBLIOGRAFIA</a:t>
            </a:r>
            <a:endParaRPr sz="4000"/>
          </a:p>
        </p:txBody>
      </p:sp>
      <p:pic>
        <p:nvPicPr>
          <p:cNvPr id="406" name="Google Shape;406;g1e920988795_0_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9214" y="4445876"/>
            <a:ext cx="2096700" cy="22071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407" name="Google Shape;407;g1e920988795_0_8"/>
          <p:cNvSpPr txBox="1"/>
          <p:nvPr>
            <p:ph idx="1" type="body"/>
          </p:nvPr>
        </p:nvSpPr>
        <p:spPr>
          <a:xfrm>
            <a:off x="441434" y="1828800"/>
            <a:ext cx="97905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What does it mean to be Turing reducible? Disponível em: &lt;https://cs.stackexchange.com/questions/54576/what-does-it-mean-to-be-turing-reducible&gt;. Acesso em: 15 set. 2023.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KOTHARI, R. An optimal quantum algorithm for the oracle identification problem. arXiv (Cornell University), 29 nov. 2013.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FAN, Y. A Generalization of the Deutsch-Jozsa Algorithm to Multi-Valued Quantum Logic. Disponível em: &lt;https://arxiv.org/abs/0809.0932&gt;. Acesso em: 20 set. 2023.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SUNDARAPPAN, K. How to build oracles for Quantum Algorithms. Disponível em: &lt;https://www.youtube.com/watch?v=R0LYfPMElJg&gt;. Acesso em: 24 set. 2023.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YAMAKAWA, T.; ZHANDRY, M. Classical vs Quantum Random Oracles. Disponível em: &lt;https://eprint.iacr.org/2020/1270&gt;. Acesso em: 27 set. 2023.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BACON, D. CSE 599d -Quantum Computing Simon’s Algorithm. [s.l: s.n.]. Disponível em: &lt;https://courses.cs.washington.edu/courses/cse599d/06wi/lecturenotes8.pdf&gt;. Acesso em: 29 set. 2023.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BUHRMAN, H.; CLEVE, R.; WIGDERSON, A. Quantum vs. Classical Communication and Computation. arXiv (Cornell University), 14 fev. 1998.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SANCHEZ-RIVERO, J. et al. Some Initial Guidelines for Building Reusable Quantum Oracles. arXiv (Cornell University), 27 mar. 2023.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GILLIAM, A.; PISTOIA, M.; GONCIULEA, C. Canonical Construction of Quantum Oracles. arXiv (Cornell University), 18 jun. 2020.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920988795_0_23"/>
          <p:cNvSpPr txBox="1"/>
          <p:nvPr>
            <p:ph type="title"/>
          </p:nvPr>
        </p:nvSpPr>
        <p:spPr>
          <a:xfrm>
            <a:off x="1295400" y="160541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lang="pt-BR" sz="4000"/>
              <a:t>BIBLIOGRAFIA</a:t>
            </a:r>
            <a:endParaRPr sz="4000"/>
          </a:p>
        </p:txBody>
      </p:sp>
      <p:pic>
        <p:nvPicPr>
          <p:cNvPr id="413" name="Google Shape;413;g1e920988795_0_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9214" y="4445876"/>
            <a:ext cx="2096700" cy="22071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414" name="Google Shape;414;g1e920988795_0_23"/>
          <p:cNvSpPr txBox="1"/>
          <p:nvPr>
            <p:ph idx="1" type="body"/>
          </p:nvPr>
        </p:nvSpPr>
        <p:spPr>
          <a:xfrm>
            <a:off x="441434" y="1828800"/>
            <a:ext cx="97905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JOHANSSON, N.; LARSSON, J.-Å. Quantum Simulation Logic, Oracles, and the Quantum Advantage. Entropy, v. 21, n. 8, p. 800, 15 ago. 2019.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O.D. PRIMQULOV. The role of quantum algorithms in the solution of important problems. Zenodo (CERN European Organization for Nuclear Research), v. 2, n. 1, 31 ago. 2022.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WONG, T. G. Introduction to classical and quantum computing. Omaha: Rooted Groove. Copyright, 2022.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KANG, H. Quantum Phase Estimation. Disponível em: &lt;https://learn.qiskit.org/course/ch-algorithms/quantum-phase-estimation&gt;.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Quantum Fourier Transform. Disponível em: &lt;https://learn.qiskit.org/course/ch-algorithms/quantum-fourier-transform&gt;.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1295398" y="599090"/>
            <a:ext cx="8046720" cy="10247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pt-BR" sz="4000"/>
              <a:t>METODOLOGIA</a:t>
            </a:r>
            <a:endParaRPr b="1" sz="4000"/>
          </a:p>
        </p:txBody>
      </p:sp>
      <p:sp>
        <p:nvSpPr>
          <p:cNvPr id="134" name="Google Shape;134;p3"/>
          <p:cNvSpPr txBox="1"/>
          <p:nvPr>
            <p:ph idx="1" type="body"/>
          </p:nvPr>
        </p:nvSpPr>
        <p:spPr>
          <a:xfrm>
            <a:off x="1295398" y="1891863"/>
            <a:ext cx="8046718" cy="370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i="1" lang="pt-BR"/>
              <a:t>Elencagem dos tipos conhecidos de quantum oracles;</a:t>
            </a:r>
            <a:endParaRPr i="1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pt-BR"/>
              <a:t>Pesquisa de problemas já resolvidos e suas estratégias;</a:t>
            </a:r>
            <a:endParaRPr i="1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pt-BR"/>
              <a:t>Enumeração de problemas diversos ainda não resolvidos: exemplos de problemas: comparação de preços de produtos, encoding de dados de games, etc.;</a:t>
            </a:r>
            <a:endParaRPr i="1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pt-BR"/>
              <a:t>Implementação dos circuitos;</a:t>
            </a:r>
            <a:endParaRPr i="1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pt-BR"/>
              <a:t>Testes usando simuladores e máquinas reais;</a:t>
            </a:r>
            <a:endParaRPr i="1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pt-BR"/>
              <a:t>Apresentação dos resultados em comparação à algoritmos clássicos.</a:t>
            </a:r>
            <a:endParaRPr i="1"/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297214"/>
            <a:ext cx="1550276" cy="135583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142" name="Google Shape;142;p5"/>
          <p:cNvSpPr/>
          <p:nvPr/>
        </p:nvSpPr>
        <p:spPr>
          <a:xfrm>
            <a:off x="9979572" y="1"/>
            <a:ext cx="2212428" cy="67318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276" cy="135583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44" name="Google Shape;144;p5"/>
          <p:cNvSpPr/>
          <p:nvPr/>
        </p:nvSpPr>
        <p:spPr>
          <a:xfrm>
            <a:off x="189186" y="1797269"/>
            <a:ext cx="9695793" cy="4934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189175" y="1815350"/>
            <a:ext cx="9695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latin typeface="Book Antiqua"/>
                <a:ea typeface="Book Antiqua"/>
                <a:cs typeface="Book Antiqua"/>
                <a:sym typeface="Book Antiqua"/>
              </a:rPr>
              <a:t>O que é um oracle?</a:t>
            </a:r>
            <a:endParaRPr sz="3000" u="sng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89125" y="2679800"/>
            <a:ext cx="96957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ook Antiqua"/>
              <a:buChar char="●"/>
            </a:pPr>
            <a:r>
              <a:rPr lang="pt-BR" sz="1900">
                <a:latin typeface="Book Antiqua"/>
                <a:ea typeface="Book Antiqua"/>
                <a:cs typeface="Book Antiqua"/>
                <a:sym typeface="Book Antiqua"/>
              </a:rPr>
              <a:t>Classicamente representa uma máquina de turing que implementa uma função com O(1) (função ideal);</a:t>
            </a:r>
            <a:endParaRPr sz="19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ook Antiqua"/>
              <a:buChar char="●"/>
            </a:pPr>
            <a:r>
              <a:rPr lang="pt-BR" sz="1900">
                <a:latin typeface="Book Antiqua"/>
                <a:ea typeface="Book Antiqua"/>
                <a:cs typeface="Book Antiqua"/>
                <a:sym typeface="Book Antiqua"/>
              </a:rPr>
              <a:t>dados internos ficam escondidos para a redução de complexidade do estudo;</a:t>
            </a:r>
            <a:endParaRPr sz="19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ook Antiqua"/>
              <a:buChar char="●"/>
            </a:pPr>
            <a:r>
              <a:rPr lang="pt-BR" sz="1900">
                <a:latin typeface="Book Antiqua"/>
                <a:ea typeface="Book Antiqua"/>
                <a:cs typeface="Book Antiqua"/>
                <a:sym typeface="Book Antiqua"/>
              </a:rPr>
              <a:t>Usada para estudos de complexidade; </a:t>
            </a:r>
            <a:endParaRPr sz="19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ook Antiqua"/>
              <a:buChar char="●"/>
            </a:pPr>
            <a:r>
              <a:rPr lang="pt-BR" sz="1900">
                <a:latin typeface="Book Antiqua"/>
                <a:ea typeface="Book Antiqua"/>
                <a:cs typeface="Book Antiqua"/>
                <a:sym typeface="Book Antiqua"/>
              </a:rPr>
              <a:t>Quantum oracles tomam proveito dos efeitos </a:t>
            </a:r>
            <a:r>
              <a:rPr lang="pt-BR" sz="1900">
                <a:latin typeface="Book Antiqua"/>
                <a:ea typeface="Book Antiqua"/>
                <a:cs typeface="Book Antiqua"/>
                <a:sym typeface="Book Antiqua"/>
              </a:rPr>
              <a:t>quânticos;</a:t>
            </a:r>
            <a:endParaRPr sz="19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ook Antiqua"/>
              <a:buChar char="●"/>
            </a:pPr>
            <a:r>
              <a:rPr lang="pt-BR" sz="1900">
                <a:latin typeface="Book Antiqua"/>
                <a:ea typeface="Book Antiqua"/>
                <a:cs typeface="Book Antiqua"/>
                <a:sym typeface="Book Antiqua"/>
              </a:rPr>
              <a:t>Usado pela maior parte dos algoritmos quânticos;</a:t>
            </a:r>
            <a:endParaRPr sz="19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ook Antiqua"/>
              <a:buChar char="●"/>
            </a:pPr>
            <a:r>
              <a:rPr lang="pt-BR" sz="1900">
                <a:latin typeface="Book Antiqua"/>
                <a:ea typeface="Book Antiqua"/>
                <a:cs typeface="Book Antiqua"/>
                <a:sym typeface="Book Antiqua"/>
              </a:rPr>
              <a:t>Ajudaram a apresentar um avanço perante algoritmos clássicos.  </a:t>
            </a:r>
            <a:endParaRPr sz="190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153" name="Google Shape;153;p4"/>
          <p:cNvSpPr/>
          <p:nvPr/>
        </p:nvSpPr>
        <p:spPr>
          <a:xfrm>
            <a:off x="9979572" y="1"/>
            <a:ext cx="2212428" cy="67318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7131" y="5360276"/>
            <a:ext cx="1550276" cy="135583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55" name="Google Shape;155;p4"/>
          <p:cNvSpPr/>
          <p:nvPr/>
        </p:nvSpPr>
        <p:spPr>
          <a:xfrm>
            <a:off x="189186" y="1797269"/>
            <a:ext cx="9695793" cy="4934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Tipos de Oracles</a:t>
            </a:r>
            <a:endParaRPr b="0" i="0" sz="60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c1f57ed7b_0_30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162" name="Google Shape;162;g27c1f57ed7b_0_30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63" name="Google Shape;163;g27c1f57ed7b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64" name="Google Shape;164;g27c1f57ed7b_0_30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5" name="Google Shape;165;g27c1f57ed7b_0_30"/>
          <p:cNvSpPr txBox="1"/>
          <p:nvPr/>
        </p:nvSpPr>
        <p:spPr>
          <a:xfrm>
            <a:off x="189175" y="1815350"/>
            <a:ext cx="9695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Book Antiqua"/>
                <a:ea typeface="Book Antiqua"/>
                <a:cs typeface="Book Antiqua"/>
                <a:sym typeface="Book Antiqua"/>
              </a:rPr>
              <a:t>Boolean Oracle</a:t>
            </a:r>
            <a:endParaRPr sz="27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6" name="Google Shape;166;g27c1f57ed7b_0_30"/>
          <p:cNvSpPr txBox="1"/>
          <p:nvPr/>
        </p:nvSpPr>
        <p:spPr>
          <a:xfrm>
            <a:off x="189125" y="2353225"/>
            <a:ext cx="96957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ook Antiqua"/>
              <a:buChar char="●"/>
            </a:pPr>
            <a:r>
              <a:rPr lang="pt-BR" sz="1600">
                <a:latin typeface="Book Antiqua"/>
                <a:ea typeface="Book Antiqua"/>
                <a:cs typeface="Book Antiqua"/>
                <a:sym typeface="Book Antiqua"/>
              </a:rPr>
              <a:t>Aplica uma função booleana à entrada e/ou representa a saída como um valor booleano;</a:t>
            </a:r>
            <a:endParaRPr sz="16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ook Antiqua"/>
              <a:buChar char="●"/>
            </a:pPr>
            <a:r>
              <a:rPr lang="pt-BR" sz="1600">
                <a:latin typeface="Book Antiqua"/>
                <a:ea typeface="Book Antiqua"/>
                <a:cs typeface="Book Antiqua"/>
                <a:sym typeface="Book Antiqua"/>
              </a:rPr>
              <a:t>Manipula uma </a:t>
            </a:r>
            <a:r>
              <a:rPr lang="pt-BR" sz="1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bit string</a:t>
            </a:r>
            <a:r>
              <a:rPr lang="pt-BR" sz="1600">
                <a:latin typeface="Book Antiqua"/>
                <a:ea typeface="Book Antiqua"/>
                <a:cs typeface="Book Antiqua"/>
                <a:sym typeface="Book Antiqua"/>
              </a:rPr>
              <a:t> e retorna outra bit string;</a:t>
            </a:r>
            <a:endParaRPr sz="16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ook Antiqua"/>
              <a:buChar char="●"/>
            </a:pPr>
            <a:r>
              <a:rPr lang="pt-BR" sz="1600">
                <a:latin typeface="Book Antiqua"/>
                <a:ea typeface="Book Antiqua"/>
                <a:cs typeface="Book Antiqua"/>
                <a:sym typeface="Book Antiqua"/>
              </a:rPr>
              <a:t>Usado em algoritmos como o de Deutsch Jozsa.</a:t>
            </a:r>
            <a:endParaRPr sz="16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67" name="Google Shape;167;g27c1f57ed7b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921" y="3817275"/>
            <a:ext cx="6997144" cy="21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7c1f57ed7b_0_30"/>
          <p:cNvSpPr txBox="1"/>
          <p:nvPr/>
        </p:nvSpPr>
        <p:spPr>
          <a:xfrm>
            <a:off x="1421550" y="6012775"/>
            <a:ext cx="7059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fonte: Qiskit (IBM)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9" name="Google Shape;169;g27c1f57ed7b_0_30"/>
          <p:cNvSpPr txBox="1"/>
          <p:nvPr/>
        </p:nvSpPr>
        <p:spPr>
          <a:xfrm>
            <a:off x="2515625" y="3303900"/>
            <a:ext cx="50427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Algoritmo de Deutsch Jozsa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6d218e52a_0_0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176" name="Google Shape;176;g1e6d218e52a_0_0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77" name="Google Shape;177;g1e6d218e52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78" name="Google Shape;178;g1e6d218e52a_0_0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79" name="Google Shape;179;g1e6d218e52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745" y="2751750"/>
            <a:ext cx="2162600" cy="3337975"/>
          </a:xfrm>
          <a:prstGeom prst="rect">
            <a:avLst/>
          </a:prstGeom>
          <a:noFill/>
          <a:ln cap="flat" cmpd="sng" w="12700">
            <a:solidFill>
              <a:srgbClr val="15868C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80" name="Google Shape;180;g1e6d218e52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6175" y="2958325"/>
            <a:ext cx="5348699" cy="2924825"/>
          </a:xfrm>
          <a:prstGeom prst="rect">
            <a:avLst/>
          </a:prstGeom>
          <a:noFill/>
          <a:ln cap="flat" cmpd="sng" w="12700">
            <a:solidFill>
              <a:srgbClr val="15868C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81" name="Google Shape;181;g1e6d218e52a_0_0"/>
          <p:cNvSpPr txBox="1"/>
          <p:nvPr/>
        </p:nvSpPr>
        <p:spPr>
          <a:xfrm>
            <a:off x="528275" y="2228150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oracle constante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82" name="Google Shape;182;g1e6d218e52a_0_0"/>
          <p:cNvSpPr txBox="1"/>
          <p:nvPr/>
        </p:nvSpPr>
        <p:spPr>
          <a:xfrm>
            <a:off x="4908175" y="2420250"/>
            <a:ext cx="3237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oracle balanceado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83" name="Google Shape;183;g1e6d218e52a_0_0"/>
          <p:cNvSpPr txBox="1"/>
          <p:nvPr/>
        </p:nvSpPr>
        <p:spPr>
          <a:xfrm>
            <a:off x="405500" y="6089725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84" name="Google Shape;184;g1e6d218e52a_0_0"/>
          <p:cNvSpPr txBox="1"/>
          <p:nvPr/>
        </p:nvSpPr>
        <p:spPr>
          <a:xfrm>
            <a:off x="5300975" y="5888150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6d218e52a_0_21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191" name="Google Shape;191;g1e6d218e52a_0_21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92" name="Google Shape;192;g1e6d218e52a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93" name="Google Shape;193;g1e6d218e52a_0_21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4" name="Google Shape;194;g1e6d218e52a_0_21"/>
          <p:cNvSpPr txBox="1"/>
          <p:nvPr/>
        </p:nvSpPr>
        <p:spPr>
          <a:xfrm>
            <a:off x="189175" y="1815350"/>
            <a:ext cx="9695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Phase</a:t>
            </a: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 Oracle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5" name="Google Shape;195;g1e6d218e52a_0_21"/>
          <p:cNvSpPr txBox="1"/>
          <p:nvPr/>
        </p:nvSpPr>
        <p:spPr>
          <a:xfrm>
            <a:off x="189125" y="2353225"/>
            <a:ext cx="96957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ook Antiqua"/>
              <a:buChar char="●"/>
            </a:pPr>
            <a:r>
              <a:rPr lang="pt-BR">
                <a:latin typeface="Book Antiqua"/>
                <a:ea typeface="Book Antiqua"/>
                <a:cs typeface="Book Antiqua"/>
                <a:sym typeface="Book Antiqua"/>
              </a:rPr>
              <a:t>Aplica uma fase em determinados valores;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ook Antiqua"/>
              <a:buChar char="●"/>
            </a:pPr>
            <a:r>
              <a:rPr lang="pt-BR">
                <a:latin typeface="Book Antiqua"/>
                <a:ea typeface="Book Antiqua"/>
                <a:cs typeface="Book Antiqua"/>
                <a:sym typeface="Book Antiqua"/>
              </a:rPr>
              <a:t>Usado para marcar valores esperados;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ook Antiqua"/>
              <a:buChar char="●"/>
            </a:pPr>
            <a:r>
              <a:rPr lang="pt-BR">
                <a:latin typeface="Book Antiqua"/>
                <a:ea typeface="Book Antiqua"/>
                <a:cs typeface="Book Antiqua"/>
                <a:sym typeface="Book Antiqua"/>
              </a:rPr>
              <a:t>Usado em algoritmos como o de Bernstein-Vazirani e de Grover.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6" name="Google Shape;196;g1e6d218e52a_0_21"/>
          <p:cNvSpPr txBox="1"/>
          <p:nvPr/>
        </p:nvSpPr>
        <p:spPr>
          <a:xfrm>
            <a:off x="1421563" y="5837750"/>
            <a:ext cx="7059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fonte: Qiskit (IBM)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7" name="Google Shape;197;g1e6d218e52a_0_21"/>
          <p:cNvSpPr txBox="1"/>
          <p:nvPr/>
        </p:nvSpPr>
        <p:spPr>
          <a:xfrm>
            <a:off x="2515675" y="3313500"/>
            <a:ext cx="50427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Algoritmo de Grover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8" name="Google Shape;198;g1e6d218e52a_0_21"/>
          <p:cNvSpPr/>
          <p:nvPr/>
        </p:nvSpPr>
        <p:spPr>
          <a:xfrm>
            <a:off x="1421550" y="4014900"/>
            <a:ext cx="7059600" cy="17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99" name="Google Shape;199;g1e6d218e52a_0_21"/>
          <p:cNvPicPr preferRelativeResize="0"/>
          <p:nvPr/>
        </p:nvPicPr>
        <p:blipFill rotWithShape="1">
          <a:blip r:embed="rId5">
            <a:alphaModFix/>
          </a:blip>
          <a:srcRect b="7409" l="0" r="0" t="15649"/>
          <a:stretch/>
        </p:blipFill>
        <p:spPr>
          <a:xfrm>
            <a:off x="1402275" y="3996425"/>
            <a:ext cx="7098127" cy="17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6d218e52a_0_38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b="1" lang="pt-BR" sz="4000"/>
              <a:t>DESENVOLVIMENTO</a:t>
            </a:r>
            <a:endParaRPr b="1" sz="4000"/>
          </a:p>
        </p:txBody>
      </p:sp>
      <p:sp>
        <p:nvSpPr>
          <p:cNvPr id="206" name="Google Shape;206;g1e6d218e52a_0_38"/>
          <p:cNvSpPr/>
          <p:nvPr/>
        </p:nvSpPr>
        <p:spPr>
          <a:xfrm>
            <a:off x="9979572" y="1"/>
            <a:ext cx="2212500" cy="67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07" name="Google Shape;207;g1e6d218e52a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1724" y="5376043"/>
            <a:ext cx="1550400" cy="1355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08" name="Google Shape;208;g1e6d218e52a_0_38"/>
          <p:cNvSpPr/>
          <p:nvPr/>
        </p:nvSpPr>
        <p:spPr>
          <a:xfrm>
            <a:off x="189186" y="1797269"/>
            <a:ext cx="9695700" cy="49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9" name="Google Shape;209;g1e6d218e52a_0_38"/>
          <p:cNvSpPr txBox="1"/>
          <p:nvPr/>
        </p:nvSpPr>
        <p:spPr>
          <a:xfrm>
            <a:off x="467463" y="2617600"/>
            <a:ext cx="4965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Phase oracle (phase kickback)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0" name="Google Shape;210;g1e6d218e52a_0_38"/>
          <p:cNvSpPr txBox="1"/>
          <p:nvPr/>
        </p:nvSpPr>
        <p:spPr>
          <a:xfrm>
            <a:off x="1676150" y="5580150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11" name="Google Shape;211;g1e6d218e52a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25" y="3208301"/>
            <a:ext cx="5041775" cy="2449738"/>
          </a:xfrm>
          <a:prstGeom prst="rect">
            <a:avLst/>
          </a:prstGeom>
          <a:noFill/>
          <a:ln cap="flat" cmpd="sng" w="12700">
            <a:solidFill>
              <a:srgbClr val="15868C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2" name="Google Shape;212;g1e6d218e52a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8398" y="3116650"/>
            <a:ext cx="3800976" cy="2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e6d218e52a_0_38"/>
          <p:cNvSpPr txBox="1"/>
          <p:nvPr/>
        </p:nvSpPr>
        <p:spPr>
          <a:xfrm>
            <a:off x="5718375" y="2526000"/>
            <a:ext cx="3801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Book Antiqua"/>
                <a:ea typeface="Book Antiqua"/>
                <a:cs typeface="Book Antiqua"/>
                <a:sym typeface="Book Antiqua"/>
              </a:rPr>
              <a:t>resultados</a:t>
            </a:r>
            <a:endParaRPr sz="25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4" name="Google Shape;214;g1e6d218e52a_0_38"/>
          <p:cNvSpPr txBox="1"/>
          <p:nvPr/>
        </p:nvSpPr>
        <p:spPr>
          <a:xfrm>
            <a:off x="6149325" y="5831650"/>
            <a:ext cx="2939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fonte: criação própria</a:t>
            </a:r>
            <a:endParaRPr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SalesDirection">
      <a:dk1>
        <a:srgbClr val="595959"/>
      </a:dk1>
      <a:lt1>
        <a:srgbClr val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reção de Vendas 16:9">
  <a:themeElements>
    <a:clrScheme name="SalesDirection">
      <a:dk1>
        <a:srgbClr val="595959"/>
      </a:dk1>
      <a:lt1>
        <a:srgbClr val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2022-08-18T17:56:27Z</dcterms:created>
  <dc:creator>Celia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