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ghqgkFf1gNK2zl5t/Vz5oub3a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3aa8febed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d3aa8febed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d3d4c0892a_1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d3d4c0892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3aa8febed_1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3aa8febed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d3d1a60caf_2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d3d1a60caf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3aa8febed_1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3aa8febed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3ba86989f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d3ba86989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3ba86989f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d3ba86989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3aa8febed_1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d3aa8febed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07ba0ba69e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07ba0ba69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d3aa8febed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d3aa8febe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d3aa8febed_2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d3aa8febe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d3aa8febed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d3aa8feb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d3aa8febed_1_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d3aa8febed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7ba0ba69e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7ba0ba69e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7ba0ba69e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7ba0ba69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ba0ba69e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7ba0ba69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hyperlink" Target="https://docs.quantum.ibm.com/api/qiskit/transpiler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hyperlink" Target="https://docs.quantum.ibm.com/api/qiskit/transpile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hyperlink" Target="https://www.ibm.com/quantum/blog/mthree-qiskit-extens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mailto:alexandresilvaunivem@gmail.com" TargetMode="External"/><Relationship Id="rId6" Type="http://schemas.openxmlformats.org/officeDocument/2006/relationships/hyperlink" Target="mailto:luishilario@univem.edu.br" TargetMode="External"/><Relationship Id="rId7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quantum.ibm.com/" TargetMode="External"/><Relationship Id="rId4" Type="http://schemas.openxmlformats.org/officeDocument/2006/relationships/hyperlink" Target="https://www.ibm.com/quantum/blog/mthree-qiskit-extension" TargetMode="External"/><Relationship Id="rId5" Type="http://schemas.openxmlformats.org/officeDocument/2006/relationships/hyperlink" Target="https://www.ibm.com/quantum/blog/quantum-mid-circuit-measurement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5540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85" name="Google Shape;85;p1"/>
          <p:cNvGrpSpPr/>
          <p:nvPr/>
        </p:nvGrpSpPr>
        <p:grpSpPr>
          <a:xfrm>
            <a:off x="11755345" y="1178256"/>
            <a:ext cx="5505431" cy="7629947"/>
            <a:chOff x="0" y="-2540"/>
            <a:chExt cx="4735830" cy="6563361"/>
          </a:xfrm>
        </p:grpSpPr>
        <p:sp>
          <p:nvSpPr>
            <p:cNvPr id="86" name="Google Shape;86;p1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319" r="-13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1"/>
          <p:cNvSpPr txBox="1"/>
          <p:nvPr/>
        </p:nvSpPr>
        <p:spPr>
          <a:xfrm>
            <a:off x="2017700" y="1509313"/>
            <a:ext cx="8435100" cy="81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1" lang="en-US" sz="5000">
                <a:solidFill>
                  <a:srgbClr val="0B4E7C"/>
                </a:solidFill>
              </a:rPr>
              <a:t>Mitigando Erros em circuitos Quânticos para qubits supercondutores com o Qiskit1.0</a:t>
            </a:r>
            <a:r>
              <a:rPr b="1" i="0" lang="en-US" sz="5000" u="none" cap="none" strike="noStrike">
                <a:solidFill>
                  <a:srgbClr val="0B4E7C"/>
                </a:solidFill>
              </a:rPr>
              <a:t>​</a:t>
            </a:r>
            <a:endParaRPr b="1" i="0" sz="1100" u="none" cap="none" strike="noStrike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en-US" sz="50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3400">
                <a:solidFill>
                  <a:srgbClr val="0B4E7C"/>
                </a:solidFill>
              </a:rPr>
              <a:t>Alexandre Silva - Ciências da Computação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US" sz="69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sz="69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rPr b="0" i="0" lang="en-US" sz="69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UNIVEM​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00"/>
              <a:buFont typeface="Arial"/>
              <a:buNone/>
            </a:pPr>
            <a:r>
              <a:t/>
            </a:r>
            <a:endParaRPr b="0" i="0" sz="69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b="0" i="0" lang="en-US" sz="2999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599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None/>
            </a:pPr>
            <a:r>
              <a:rPr lang="en-US" sz="2999">
                <a:solidFill>
                  <a:srgbClr val="0B4E7C"/>
                </a:solidFill>
              </a:rPr>
              <a:t>Dr. Luis Hilário Tobler Garcia</a:t>
            </a:r>
            <a:endParaRPr sz="2999">
              <a:solidFill>
                <a:srgbClr val="0B4E7C"/>
              </a:solidFill>
            </a:endParaRPr>
          </a:p>
        </p:txBody>
      </p:sp>
      <p:grpSp>
        <p:nvGrpSpPr>
          <p:cNvPr id="98" name="Google Shape;98;p1"/>
          <p:cNvGrpSpPr/>
          <p:nvPr/>
        </p:nvGrpSpPr>
        <p:grpSpPr>
          <a:xfrm>
            <a:off x="73266" y="239873"/>
            <a:ext cx="1652925" cy="1577654"/>
            <a:chOff x="-342874" y="-11125"/>
            <a:chExt cx="14570202" cy="13906705"/>
          </a:xfrm>
        </p:grpSpPr>
        <p:sp>
          <p:nvSpPr>
            <p:cNvPr id="99" name="Google Shape;99;p1"/>
            <p:cNvSpPr/>
            <p:nvPr/>
          </p:nvSpPr>
          <p:spPr>
            <a:xfrm>
              <a:off x="-342874" y="-11125"/>
              <a:ext cx="14570202" cy="13906705"/>
            </a:xfrm>
            <a:custGeom>
              <a:rect b="b" l="l" r="r" t="t"/>
              <a:pathLst>
                <a:path extrusionOk="0" h="13906705" w="14570202">
                  <a:moveTo>
                    <a:pt x="7285101" y="11125"/>
                  </a:moveTo>
                  <a:cubicBezTo>
                    <a:pt x="4797487" y="0"/>
                    <a:pt x="2494061" y="1320743"/>
                    <a:pt x="1247030" y="3473245"/>
                  </a:cubicBezTo>
                  <a:cubicBezTo>
                    <a:pt x="0" y="5625748"/>
                    <a:pt x="0" y="8280957"/>
                    <a:pt x="1247030" y="10433459"/>
                  </a:cubicBezTo>
                  <a:cubicBezTo>
                    <a:pt x="2494061" y="12585962"/>
                    <a:pt x="4797487" y="13906705"/>
                    <a:pt x="7285101" y="13895580"/>
                  </a:cubicBezTo>
                  <a:cubicBezTo>
                    <a:pt x="9772716" y="13906705"/>
                    <a:pt x="12076142" y="12585962"/>
                    <a:pt x="13323172" y="10433459"/>
                  </a:cubicBezTo>
                  <a:cubicBezTo>
                    <a:pt x="14570202" y="8280957"/>
                    <a:pt x="14570202" y="5625748"/>
                    <a:pt x="13323172" y="3473245"/>
                  </a:cubicBezTo>
                  <a:cubicBezTo>
                    <a:pt x="12076142" y="1320743"/>
                    <a:pt x="9772716" y="0"/>
                    <a:pt x="7285101" y="1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-254486" y="73238"/>
              <a:ext cx="14393428" cy="13737980"/>
            </a:xfrm>
            <a:custGeom>
              <a:rect b="b" l="l" r="r" t="t"/>
              <a:pathLst>
                <a:path extrusionOk="0" h="13737980" w="14393428">
                  <a:moveTo>
                    <a:pt x="7196713" y="10990"/>
                  </a:moveTo>
                  <a:cubicBezTo>
                    <a:pt x="4739280" y="0"/>
                    <a:pt x="2463801" y="1304718"/>
                    <a:pt x="1231900" y="3431105"/>
                  </a:cubicBezTo>
                  <a:cubicBezTo>
                    <a:pt x="0" y="5557493"/>
                    <a:pt x="0" y="8180486"/>
                    <a:pt x="1231900" y="10306873"/>
                  </a:cubicBezTo>
                  <a:cubicBezTo>
                    <a:pt x="2463801" y="12433261"/>
                    <a:pt x="4739280" y="13737979"/>
                    <a:pt x="7196713" y="13726989"/>
                  </a:cubicBezTo>
                  <a:cubicBezTo>
                    <a:pt x="9654147" y="13737979"/>
                    <a:pt x="11929626" y="12433261"/>
                    <a:pt x="13161527" y="10306873"/>
                  </a:cubicBezTo>
                  <a:cubicBezTo>
                    <a:pt x="14393428" y="8180486"/>
                    <a:pt x="14393428" y="5557493"/>
                    <a:pt x="13161527" y="3431105"/>
                  </a:cubicBezTo>
                  <a:cubicBezTo>
                    <a:pt x="11929626" y="1304718"/>
                    <a:pt x="9654147" y="0"/>
                    <a:pt x="7196713" y="1099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-2650" l="221" r="221" t="-265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d3aa8febed_1_43"/>
          <p:cNvSpPr txBox="1"/>
          <p:nvPr>
            <p:ph type="title"/>
          </p:nvPr>
        </p:nvSpPr>
        <p:spPr>
          <a:xfrm>
            <a:off x="457200" y="274650"/>
            <a:ext cx="17417100" cy="191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</a:rPr>
              <a:t>Circuit Knitting (Cutting)</a:t>
            </a:r>
            <a:endParaRPr b="1" sz="6000">
              <a:solidFill>
                <a:schemeClr val="dk2"/>
              </a:solidFill>
            </a:endParaRPr>
          </a:p>
        </p:txBody>
      </p:sp>
      <p:sp>
        <p:nvSpPr>
          <p:cNvPr id="188" name="Google Shape;188;g2d3aa8febed_1_43"/>
          <p:cNvSpPr txBox="1"/>
          <p:nvPr>
            <p:ph idx="1" type="body"/>
          </p:nvPr>
        </p:nvSpPr>
        <p:spPr>
          <a:xfrm>
            <a:off x="457200" y="2533675"/>
            <a:ext cx="17417100" cy="72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Divide o circuito em sub-circuitos menores;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Executa os sub-circuitos e </a:t>
            </a:r>
            <a:r>
              <a:rPr lang="en-US"/>
              <a:t>reconstrói</a:t>
            </a:r>
            <a:r>
              <a:rPr lang="en-US"/>
              <a:t> os valores no final;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Pode ser custoso para circuitos grandes;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Ajuda a reduzir problema de Noise.</a:t>
            </a:r>
            <a:endParaRPr/>
          </a:p>
        </p:txBody>
      </p:sp>
      <p:pic>
        <p:nvPicPr>
          <p:cNvPr id="189" name="Google Shape;189;g2d3aa8febed_1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55325" y="5099950"/>
            <a:ext cx="4362450" cy="340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2d3aa8febed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29863" y="5099950"/>
            <a:ext cx="5286375" cy="3409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1" name="Google Shape;191;g2d3aa8febed_1_43"/>
          <p:cNvCxnSpPr/>
          <p:nvPr/>
        </p:nvCxnSpPr>
        <p:spPr>
          <a:xfrm>
            <a:off x="7642400" y="6801475"/>
            <a:ext cx="1551000" cy="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g2d3d4c0892a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9450" y="3564813"/>
            <a:ext cx="9300674" cy="315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g2d3d4c0892a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4650" y="1426175"/>
            <a:ext cx="6064100" cy="68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3aa8febed_1_48"/>
          <p:cNvSpPr txBox="1"/>
          <p:nvPr>
            <p:ph type="title"/>
          </p:nvPr>
        </p:nvSpPr>
        <p:spPr>
          <a:xfrm>
            <a:off x="457200" y="274650"/>
            <a:ext cx="17417100" cy="191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</a:rPr>
              <a:t>Passes (Qiskit PassManager)</a:t>
            </a:r>
            <a:endParaRPr b="1" sz="6000">
              <a:solidFill>
                <a:schemeClr val="dk2"/>
              </a:solidFill>
            </a:endParaRPr>
          </a:p>
        </p:txBody>
      </p:sp>
      <p:sp>
        <p:nvSpPr>
          <p:cNvPr id="203" name="Google Shape;203;g2d3aa8febed_1_48"/>
          <p:cNvSpPr txBox="1"/>
          <p:nvPr>
            <p:ph idx="1" type="body"/>
          </p:nvPr>
        </p:nvSpPr>
        <p:spPr>
          <a:xfrm>
            <a:off x="457200" y="2505975"/>
            <a:ext cx="17417100" cy="72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Passos para criar um circuito otimizado durante a transpilação;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Pode ser customizado para se adequar aos seus objetivos;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Otimiza o circuito para a QPU alvo;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Ajuda na mitigação de erros, já que otimiza o circuito para tirar o máximo do hardware e reduzir problemas conhecidos.</a:t>
            </a:r>
            <a:endParaRPr/>
          </a:p>
        </p:txBody>
      </p:sp>
      <p:pic>
        <p:nvPicPr>
          <p:cNvPr id="204" name="Google Shape;204;g2d3aa8febed_1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8850" y="4986900"/>
            <a:ext cx="10284676" cy="4492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d3aa8febed_1_48"/>
          <p:cNvSpPr txBox="1"/>
          <p:nvPr/>
        </p:nvSpPr>
        <p:spPr>
          <a:xfrm>
            <a:off x="9665033" y="9479675"/>
            <a:ext cx="13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IBM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3d1a60caf_2_5"/>
          <p:cNvSpPr txBox="1"/>
          <p:nvPr>
            <p:ph idx="4294967295" type="body"/>
          </p:nvPr>
        </p:nvSpPr>
        <p:spPr>
          <a:xfrm>
            <a:off x="457200" y="663675"/>
            <a:ext cx="17417100" cy="9138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Translation → Decompõe as operações do circuito para aquelas que o hardware suporta;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Layout → Mapeia os qubits virtuais do circuito para os qubits do hardware (leva em consideração a disposição deles);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Routing → Adiciona SWAP gates para conseguir interligar qubits que não são diretamente interligados;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Optimization → R</a:t>
            </a:r>
            <a:r>
              <a:rPr lang="en-US"/>
              <a:t>emove</a:t>
            </a:r>
            <a:r>
              <a:rPr lang="en-US"/>
              <a:t> partes </a:t>
            </a:r>
            <a:r>
              <a:rPr lang="en-US"/>
              <a:t>desnecessárias</a:t>
            </a:r>
            <a:r>
              <a:rPr lang="en-US"/>
              <a:t> e tenta reduzir o depth do circuito;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AutoNum type="arabicPeriod"/>
            </a:pPr>
            <a:r>
              <a:rPr lang="en-US"/>
              <a:t>Scheduling → Adiciona delays nas operações para reduzir a Dec</a:t>
            </a:r>
            <a:r>
              <a:rPr lang="en-US"/>
              <a:t>oerência</a:t>
            </a:r>
            <a:r>
              <a:rPr lang="en-US"/>
              <a:t> no hardware. 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g2d3d1a60caf_2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1175" y="4685975"/>
            <a:ext cx="8009149" cy="430022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d3d1a60caf_2_5"/>
          <p:cNvSpPr txBox="1"/>
          <p:nvPr/>
        </p:nvSpPr>
        <p:spPr>
          <a:xfrm>
            <a:off x="8447858" y="8986200"/>
            <a:ext cx="1392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IBM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3aa8febed_1_53"/>
          <p:cNvSpPr txBox="1"/>
          <p:nvPr>
            <p:ph type="title"/>
          </p:nvPr>
        </p:nvSpPr>
        <p:spPr>
          <a:xfrm>
            <a:off x="457200" y="274650"/>
            <a:ext cx="17417100" cy="191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</a:rPr>
              <a:t>M3</a:t>
            </a:r>
            <a:endParaRPr b="1" sz="6000">
              <a:solidFill>
                <a:schemeClr val="dk2"/>
              </a:solidFill>
            </a:endParaRPr>
          </a:p>
        </p:txBody>
      </p:sp>
      <p:pic>
        <p:nvPicPr>
          <p:cNvPr id="218" name="Google Shape;218;g2d3aa8febed_1_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9244" y="3911275"/>
            <a:ext cx="10049500" cy="24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d3aa8febed_1_53"/>
          <p:cNvSpPr txBox="1"/>
          <p:nvPr/>
        </p:nvSpPr>
        <p:spPr>
          <a:xfrm>
            <a:off x="11837675" y="6375725"/>
            <a:ext cx="2331000" cy="8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IBM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g2d3ba86989f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275" y="1622750"/>
            <a:ext cx="8110174" cy="686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g2d3ba86989f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861" y="2049100"/>
            <a:ext cx="8664315" cy="61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g2d3ba86989f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76625" y="1982300"/>
            <a:ext cx="8851350" cy="63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3aa8febed_1_58"/>
          <p:cNvSpPr txBox="1"/>
          <p:nvPr>
            <p:ph type="title"/>
          </p:nvPr>
        </p:nvSpPr>
        <p:spPr>
          <a:xfrm>
            <a:off x="457200" y="274650"/>
            <a:ext cx="17417100" cy="191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</a:rPr>
              <a:t>Repetition Code</a:t>
            </a:r>
            <a:endParaRPr b="1" sz="6000">
              <a:solidFill>
                <a:schemeClr val="dk2"/>
              </a:solidFill>
            </a:endParaRPr>
          </a:p>
        </p:txBody>
      </p:sp>
      <p:sp>
        <p:nvSpPr>
          <p:cNvPr id="236" name="Google Shape;236;g2d3aa8febed_1_58"/>
          <p:cNvSpPr txBox="1"/>
          <p:nvPr>
            <p:ph idx="1" type="body"/>
          </p:nvPr>
        </p:nvSpPr>
        <p:spPr>
          <a:xfrm>
            <a:off x="457200" y="2505975"/>
            <a:ext cx="8736000" cy="72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Baseado em métodos clássicos;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Bom para detectar os bits com erros;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Necessário pós processamento;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Duplicação dos dados a serem utilizados pelo circuito. </a:t>
            </a:r>
            <a:endParaRPr/>
          </a:p>
        </p:txBody>
      </p:sp>
      <p:pic>
        <p:nvPicPr>
          <p:cNvPr id="237" name="Google Shape;237;g2d3aa8febed_1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2575" y="2949050"/>
            <a:ext cx="8553450" cy="524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g307ba0ba69e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475" y="1730650"/>
            <a:ext cx="8159450" cy="6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07ba0ba69e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14825" y="1593950"/>
            <a:ext cx="8524000" cy="639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249" name="Google Shape;249;p5"/>
          <p:cNvGrpSpPr/>
          <p:nvPr/>
        </p:nvGrpSpPr>
        <p:grpSpPr>
          <a:xfrm>
            <a:off x="11755345" y="1178256"/>
            <a:ext cx="5505431" cy="7629947"/>
            <a:chOff x="0" y="-2540"/>
            <a:chExt cx="4735830" cy="6563361"/>
          </a:xfrm>
        </p:grpSpPr>
        <p:sp>
          <p:nvSpPr>
            <p:cNvPr id="250" name="Google Shape;250;p5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319" r="-13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5"/>
          <p:cNvSpPr txBox="1"/>
          <p:nvPr/>
        </p:nvSpPr>
        <p:spPr>
          <a:xfrm>
            <a:off x="1028700" y="3031887"/>
            <a:ext cx="9989400" cy="23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81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CONSIDERAÇÕES FINAIS</a:t>
            </a:r>
            <a:endParaRPr b="0" i="0" sz="8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5"/>
          <p:cNvSpPr txBox="1"/>
          <p:nvPr/>
        </p:nvSpPr>
        <p:spPr>
          <a:xfrm>
            <a:off x="1028700" y="4871550"/>
            <a:ext cx="9989400" cy="27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dk1"/>
                </a:solidFill>
              </a:rPr>
              <a:t>Entender mais as ferramentas e </a:t>
            </a:r>
            <a:r>
              <a:rPr lang="en-US" sz="2500">
                <a:solidFill>
                  <a:schemeClr val="dk1"/>
                </a:solidFill>
              </a:rPr>
              <a:t>técnicas;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Testar diferentes cenários.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5"/>
          <p:cNvSpPr/>
          <p:nvPr/>
        </p:nvSpPr>
        <p:spPr>
          <a:xfrm rot="901306">
            <a:off x="11340790" y="7908188"/>
            <a:ext cx="1164580" cy="1220036"/>
          </a:xfrm>
          <a:custGeom>
            <a:rect b="b" l="l" r="r" t="t"/>
            <a:pathLst>
              <a:path extrusionOk="0" h="1220036" w="1164580">
                <a:moveTo>
                  <a:pt x="0" y="0"/>
                </a:moveTo>
                <a:lnTo>
                  <a:pt x="1164580" y="0"/>
                </a:lnTo>
                <a:lnTo>
                  <a:pt x="1164580" y="1220036"/>
                </a:lnTo>
                <a:lnTo>
                  <a:pt x="0" y="12200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106" name="Google Shape;106;p2"/>
          <p:cNvGrpSpPr/>
          <p:nvPr/>
        </p:nvGrpSpPr>
        <p:grpSpPr>
          <a:xfrm>
            <a:off x="11755345" y="1178256"/>
            <a:ext cx="5505431" cy="7629947"/>
            <a:chOff x="0" y="-2540"/>
            <a:chExt cx="4735830" cy="6563361"/>
          </a:xfrm>
        </p:grpSpPr>
        <p:sp>
          <p:nvSpPr>
            <p:cNvPr id="107" name="Google Shape;107;p2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319" r="-13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2"/>
          <p:cNvSpPr/>
          <p:nvPr/>
        </p:nvSpPr>
        <p:spPr>
          <a:xfrm>
            <a:off x="10900376" y="7816432"/>
            <a:ext cx="1448904" cy="1354067"/>
          </a:xfrm>
          <a:custGeom>
            <a:rect b="b" l="l" r="r" t="t"/>
            <a:pathLst>
              <a:path extrusionOk="0" h="1354067" w="1448904">
                <a:moveTo>
                  <a:pt x="0" y="0"/>
                </a:moveTo>
                <a:lnTo>
                  <a:pt x="1448904" y="0"/>
                </a:lnTo>
                <a:lnTo>
                  <a:pt x="1448904" y="1354067"/>
                </a:lnTo>
                <a:lnTo>
                  <a:pt x="0" y="1354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2"/>
          <p:cNvSpPr txBox="1"/>
          <p:nvPr/>
        </p:nvSpPr>
        <p:spPr>
          <a:xfrm>
            <a:off x="1504950" y="1763005"/>
            <a:ext cx="8435223" cy="15716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100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OBJETIVO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622458" y="3458457"/>
            <a:ext cx="8226000" cy="36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just">
              <a:lnSpc>
                <a:spcPct val="134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/>
              <a:t>Juntar as melhores técnicas para mitigar erros;</a:t>
            </a:r>
            <a:endParaRPr sz="2500"/>
          </a:p>
          <a:p>
            <a:pPr indent="-387350" lvl="0" marL="457200" marR="0" rtl="0" algn="just">
              <a:lnSpc>
                <a:spcPct val="134995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Fazer uma computação com diversos qubits em entanglement e reduzir o máximo de erros;</a:t>
            </a:r>
            <a:endParaRPr sz="2500"/>
          </a:p>
          <a:p>
            <a:pPr indent="-387350" lvl="0" marL="457200" marR="0" rtl="0" algn="just">
              <a:lnSpc>
                <a:spcPct val="134995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Deixar uma base para outros pesquisadores poderem usar em seus experimentos.</a:t>
            </a:r>
            <a:endParaRPr sz="2500"/>
          </a:p>
          <a:p>
            <a:pPr indent="0" lvl="0" marL="0" marR="0" rtl="0" algn="l">
              <a:lnSpc>
                <a:spcPct val="134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9"/>
              <a:buFont typeface="Arial"/>
              <a:buNone/>
            </a:pPr>
            <a:r>
              <a:rPr b="1" i="0" lang="en-US" sz="2929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238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9"/>
              <a:buFont typeface="Arial"/>
              <a:buNone/>
            </a:pPr>
            <a:r>
              <a:t/>
            </a:r>
            <a:endParaRPr b="1" i="0" sz="2929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269" name="Google Shape;269;p6"/>
          <p:cNvGrpSpPr/>
          <p:nvPr/>
        </p:nvGrpSpPr>
        <p:grpSpPr>
          <a:xfrm>
            <a:off x="11755345" y="1178256"/>
            <a:ext cx="5505431" cy="7629947"/>
            <a:chOff x="0" y="-2540"/>
            <a:chExt cx="4735830" cy="6563361"/>
          </a:xfrm>
        </p:grpSpPr>
        <p:sp>
          <p:nvSpPr>
            <p:cNvPr id="270" name="Google Shape;270;p6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6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319" r="-13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6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6"/>
          <p:cNvSpPr txBox="1"/>
          <p:nvPr/>
        </p:nvSpPr>
        <p:spPr>
          <a:xfrm>
            <a:off x="1028700" y="2084688"/>
            <a:ext cx="102108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66">
                <a:solidFill>
                  <a:srgbClr val="0B4E7C"/>
                </a:solidFill>
              </a:rPr>
              <a:t>Mitigando Erros em circuitos Quânticos para qubits supercondutores com o Qiskit1.0​</a:t>
            </a:r>
            <a:endParaRPr b="1" sz="3066">
              <a:solidFill>
                <a:srgbClr val="0B4E7C"/>
              </a:solidFill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t/>
            </a:r>
            <a:endParaRPr b="1" i="0" sz="3066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rPr b="1" lang="en-US" sz="3050">
                <a:solidFill>
                  <a:srgbClr val="0B4E7C"/>
                </a:solidFill>
              </a:rPr>
              <a:t>Alexandre Silva</a:t>
            </a:r>
            <a:r>
              <a:rPr lang="en-US" sz="3050"/>
              <a:t> - </a:t>
            </a:r>
            <a:r>
              <a:rPr b="1" lang="en-US" sz="3050" u="sng">
                <a:solidFill>
                  <a:schemeClr val="hlink"/>
                </a:solidFill>
                <a:hlinkClick r:id="rId5"/>
              </a:rPr>
              <a:t>alexandresilvaunivem@gmail.com</a:t>
            </a:r>
            <a:endParaRPr b="1" sz="3050">
              <a:solidFill>
                <a:srgbClr val="0B4E7C"/>
              </a:solidFill>
            </a:endParaRPr>
          </a:p>
          <a:p>
            <a:pPr indent="0" lvl="0" marL="0" rtl="0" algn="l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6"/>
              <a:buFont typeface="Arial"/>
              <a:buNone/>
            </a:pPr>
            <a:r>
              <a:rPr b="1" lang="en-US" sz="3050">
                <a:solidFill>
                  <a:srgbClr val="0B4E7C"/>
                </a:solidFill>
              </a:rPr>
              <a:t>Luis Hilário Tobler Garcia</a:t>
            </a:r>
            <a:r>
              <a:rPr lang="en-US" sz="3050">
                <a:solidFill>
                  <a:schemeClr val="dk1"/>
                </a:solidFill>
              </a:rPr>
              <a:t> - </a:t>
            </a:r>
            <a:r>
              <a:rPr b="1" lang="en-US" sz="3050" u="sng">
                <a:solidFill>
                  <a:schemeClr val="hlink"/>
                </a:solidFill>
                <a:hlinkClick r:id="rId6"/>
              </a:rPr>
              <a:t>luishilario@univem.edu.br</a:t>
            </a:r>
            <a:endParaRPr b="1" sz="305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t/>
            </a:r>
            <a:endParaRPr b="1" sz="3066">
              <a:solidFill>
                <a:srgbClr val="0B4E7C"/>
              </a:solidFill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rPr b="1" i="0" lang="en-US" sz="3066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UNIVEM – Centro Universitário Eurípides de Marília​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rPr b="1" i="0" lang="en-US" sz="3066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Out/2024​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349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66"/>
              <a:buFont typeface="Arial"/>
              <a:buNone/>
            </a:pPr>
            <a:r>
              <a:t/>
            </a:r>
            <a:endParaRPr b="1" i="0" sz="3066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6"/>
          <p:cNvGrpSpPr/>
          <p:nvPr/>
        </p:nvGrpSpPr>
        <p:grpSpPr>
          <a:xfrm>
            <a:off x="73266" y="239873"/>
            <a:ext cx="1652925" cy="1577654"/>
            <a:chOff x="-342874" y="-11125"/>
            <a:chExt cx="14570202" cy="13906705"/>
          </a:xfrm>
        </p:grpSpPr>
        <p:sp>
          <p:nvSpPr>
            <p:cNvPr id="283" name="Google Shape;283;p6"/>
            <p:cNvSpPr/>
            <p:nvPr/>
          </p:nvSpPr>
          <p:spPr>
            <a:xfrm>
              <a:off x="-342874" y="-11125"/>
              <a:ext cx="14570202" cy="13906705"/>
            </a:xfrm>
            <a:custGeom>
              <a:rect b="b" l="l" r="r" t="t"/>
              <a:pathLst>
                <a:path extrusionOk="0" h="13906705" w="14570202">
                  <a:moveTo>
                    <a:pt x="7285101" y="11125"/>
                  </a:moveTo>
                  <a:cubicBezTo>
                    <a:pt x="4797487" y="0"/>
                    <a:pt x="2494061" y="1320743"/>
                    <a:pt x="1247030" y="3473245"/>
                  </a:cubicBezTo>
                  <a:cubicBezTo>
                    <a:pt x="0" y="5625748"/>
                    <a:pt x="0" y="8280957"/>
                    <a:pt x="1247030" y="10433459"/>
                  </a:cubicBezTo>
                  <a:cubicBezTo>
                    <a:pt x="2494061" y="12585962"/>
                    <a:pt x="4797487" y="13906705"/>
                    <a:pt x="7285101" y="13895580"/>
                  </a:cubicBezTo>
                  <a:cubicBezTo>
                    <a:pt x="9772716" y="13906705"/>
                    <a:pt x="12076142" y="12585962"/>
                    <a:pt x="13323172" y="10433459"/>
                  </a:cubicBezTo>
                  <a:cubicBezTo>
                    <a:pt x="14570202" y="8280957"/>
                    <a:pt x="14570202" y="5625748"/>
                    <a:pt x="13323172" y="3473245"/>
                  </a:cubicBezTo>
                  <a:cubicBezTo>
                    <a:pt x="12076142" y="1320743"/>
                    <a:pt x="9772716" y="0"/>
                    <a:pt x="7285101" y="1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-254486" y="73238"/>
              <a:ext cx="14393428" cy="13737980"/>
            </a:xfrm>
            <a:custGeom>
              <a:rect b="b" l="l" r="r" t="t"/>
              <a:pathLst>
                <a:path extrusionOk="0" h="13737980" w="14393428">
                  <a:moveTo>
                    <a:pt x="7196713" y="10990"/>
                  </a:moveTo>
                  <a:cubicBezTo>
                    <a:pt x="4739280" y="0"/>
                    <a:pt x="2463801" y="1304718"/>
                    <a:pt x="1231900" y="3431105"/>
                  </a:cubicBezTo>
                  <a:cubicBezTo>
                    <a:pt x="0" y="5557493"/>
                    <a:pt x="0" y="8180486"/>
                    <a:pt x="1231900" y="10306873"/>
                  </a:cubicBezTo>
                  <a:cubicBezTo>
                    <a:pt x="2463801" y="12433261"/>
                    <a:pt x="4739280" y="13737979"/>
                    <a:pt x="7196713" y="13726989"/>
                  </a:cubicBezTo>
                  <a:cubicBezTo>
                    <a:pt x="9654147" y="13737979"/>
                    <a:pt x="11929626" y="12433261"/>
                    <a:pt x="13161527" y="10306873"/>
                  </a:cubicBezTo>
                  <a:cubicBezTo>
                    <a:pt x="14393428" y="8180486"/>
                    <a:pt x="14393428" y="5557493"/>
                    <a:pt x="13161527" y="3431105"/>
                  </a:cubicBezTo>
                  <a:cubicBezTo>
                    <a:pt x="11929626" y="1304718"/>
                    <a:pt x="9654147" y="0"/>
                    <a:pt x="7196713" y="10990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-2650" l="221" r="221" t="-265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290" name="Google Shape;290;p7"/>
          <p:cNvGrpSpPr/>
          <p:nvPr/>
        </p:nvGrpSpPr>
        <p:grpSpPr>
          <a:xfrm>
            <a:off x="1028650" y="842488"/>
            <a:ext cx="16230707" cy="8374317"/>
            <a:chOff x="0" y="-38100"/>
            <a:chExt cx="4274726" cy="2205567"/>
          </a:xfrm>
        </p:grpSpPr>
        <p:sp>
          <p:nvSpPr>
            <p:cNvPr id="291" name="Google Shape;291;p7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52BF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3" name="Google Shape;293;p7"/>
          <p:cNvSpPr txBox="1"/>
          <p:nvPr/>
        </p:nvSpPr>
        <p:spPr>
          <a:xfrm>
            <a:off x="4527900" y="4404600"/>
            <a:ext cx="92322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10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BIBLIOGRAFIA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4" name="Google Shape;294;p7"/>
          <p:cNvGrpSpPr/>
          <p:nvPr/>
        </p:nvGrpSpPr>
        <p:grpSpPr>
          <a:xfrm>
            <a:off x="15900384" y="8030985"/>
            <a:ext cx="1824544" cy="1741458"/>
            <a:chOff x="-342874" y="-11125"/>
            <a:chExt cx="14570202" cy="13906705"/>
          </a:xfrm>
        </p:grpSpPr>
        <p:sp>
          <p:nvSpPr>
            <p:cNvPr id="295" name="Google Shape;295;p7"/>
            <p:cNvSpPr/>
            <p:nvPr/>
          </p:nvSpPr>
          <p:spPr>
            <a:xfrm>
              <a:off x="-342874" y="-11125"/>
              <a:ext cx="14570202" cy="13906705"/>
            </a:xfrm>
            <a:custGeom>
              <a:rect b="b" l="l" r="r" t="t"/>
              <a:pathLst>
                <a:path extrusionOk="0" h="13906705" w="14570202">
                  <a:moveTo>
                    <a:pt x="7285101" y="11125"/>
                  </a:moveTo>
                  <a:cubicBezTo>
                    <a:pt x="4797487" y="0"/>
                    <a:pt x="2494061" y="1320743"/>
                    <a:pt x="1247030" y="3473245"/>
                  </a:cubicBezTo>
                  <a:cubicBezTo>
                    <a:pt x="0" y="5625748"/>
                    <a:pt x="0" y="8280957"/>
                    <a:pt x="1247030" y="10433459"/>
                  </a:cubicBezTo>
                  <a:cubicBezTo>
                    <a:pt x="2494061" y="12585962"/>
                    <a:pt x="4797487" y="13906705"/>
                    <a:pt x="7285101" y="13895580"/>
                  </a:cubicBezTo>
                  <a:cubicBezTo>
                    <a:pt x="9772716" y="13906705"/>
                    <a:pt x="12076142" y="12585962"/>
                    <a:pt x="13323172" y="10433459"/>
                  </a:cubicBezTo>
                  <a:cubicBezTo>
                    <a:pt x="14570202" y="8280957"/>
                    <a:pt x="14570202" y="5625748"/>
                    <a:pt x="13323172" y="3473245"/>
                  </a:cubicBezTo>
                  <a:cubicBezTo>
                    <a:pt x="12076142" y="1320743"/>
                    <a:pt x="9772716" y="0"/>
                    <a:pt x="7285101" y="1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-254486" y="73238"/>
              <a:ext cx="14393428" cy="13737980"/>
            </a:xfrm>
            <a:custGeom>
              <a:rect b="b" l="l" r="r" t="t"/>
              <a:pathLst>
                <a:path extrusionOk="0" h="13737980" w="14393428">
                  <a:moveTo>
                    <a:pt x="7196713" y="10990"/>
                  </a:moveTo>
                  <a:cubicBezTo>
                    <a:pt x="4739280" y="0"/>
                    <a:pt x="2463801" y="1304718"/>
                    <a:pt x="1231900" y="3431105"/>
                  </a:cubicBezTo>
                  <a:cubicBezTo>
                    <a:pt x="0" y="5557493"/>
                    <a:pt x="0" y="8180486"/>
                    <a:pt x="1231900" y="10306873"/>
                  </a:cubicBezTo>
                  <a:cubicBezTo>
                    <a:pt x="2463801" y="12433261"/>
                    <a:pt x="4739280" y="13737979"/>
                    <a:pt x="7196713" y="13726989"/>
                  </a:cubicBezTo>
                  <a:cubicBezTo>
                    <a:pt x="9654147" y="13737979"/>
                    <a:pt x="11929626" y="12433261"/>
                    <a:pt x="13161527" y="10306873"/>
                  </a:cubicBezTo>
                  <a:cubicBezTo>
                    <a:pt x="14393428" y="8180486"/>
                    <a:pt x="14393428" y="5557493"/>
                    <a:pt x="13161527" y="3431105"/>
                  </a:cubicBezTo>
                  <a:cubicBezTo>
                    <a:pt x="11929626" y="1304718"/>
                    <a:pt x="9654147" y="0"/>
                    <a:pt x="7196713" y="1099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650" l="221" r="221" t="-265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d3aa8febed_1_69"/>
          <p:cNvSpPr txBox="1"/>
          <p:nvPr>
            <p:ph idx="1" type="body"/>
          </p:nvPr>
        </p:nvSpPr>
        <p:spPr>
          <a:xfrm>
            <a:off x="457200" y="470750"/>
            <a:ext cx="17417100" cy="93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CÓRCOLES, A. D. et al. Exploiting Dynamic Quantum Circuits in a Quantum Algorithm with Superconducting Qubits.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Physical Review Letters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31 ago. 2021.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Dynamic Bernstein–Vazirani - Mthree 2.7.0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&lt;https://qiskit-extensions.github.io/mthree/tutorials/04_dynamic_bv.html#&gt;. Acesso em: 30 set. 2024.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IBM Quantum Documentation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en-US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https://docs.quantum.ibm.com/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KANG, H.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Exploring error mitigation with the Mthree Qiskit extension | IBM Quantum Computing Blog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en-US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https://www.ibm.com/quantum/blog/mthree-qiskit-extension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NATION, P.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How to measure and reset a qubit in the middle of a circuit execution | IBM Quantum Computing Blog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</a:t>
            </a:r>
            <a:r>
              <a:rPr lang="en-US" sz="2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https://www.ibm.com/quantum/blog/quantum-mid-circuit-measurement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&gt;.</a:t>
            </a:r>
            <a:endParaRPr sz="2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d3aa8febed_2_2"/>
          <p:cNvSpPr txBox="1"/>
          <p:nvPr>
            <p:ph idx="1" type="body"/>
          </p:nvPr>
        </p:nvSpPr>
        <p:spPr>
          <a:xfrm>
            <a:off x="457200" y="470750"/>
            <a:ext cx="17417100" cy="9331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NATION, P. D. et al. Scalable Mitigation of Measurement Errors on Quantum Computers.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PRX Quantum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, v. 2, n. 4, 8 nov. 2021.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Qiskit addon: circuit cutting 0.9.0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&lt;https://qiskit.github.io/qiskit-addon-cutting/index.html&gt;. Acesso em: 30 set. 2024.</a:t>
            </a:r>
            <a:endParaRPr sz="25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QISKIT-EXTENSIONS.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GitHub - Qiskit-Extensions/mthree: Matrix-free Measurement Mitigation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&lt;https://github.com/Qiskit-Extensions/mthree&gt;. Acesso em: 30 set. 2024.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TAKITA, M. </a:t>
            </a: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Quantum circuits get a dynamic upgrade with the help of concurrent classical computation | IBM Quantum Computing Blog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&lt;https://www.ibm.com/quantum/blog/quantum-phase-estimation&gt;. Acesso em: 30 set. 2024.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US" sz="2500">
                <a:latin typeface="Times New Roman"/>
                <a:ea typeface="Times New Roman"/>
                <a:cs typeface="Times New Roman"/>
                <a:sym typeface="Times New Roman"/>
              </a:rPr>
              <a:t>transpiler</a:t>
            </a:r>
            <a:r>
              <a:rPr lang="en-US" sz="2500">
                <a:latin typeface="Times New Roman"/>
                <a:ea typeface="Times New Roman"/>
                <a:cs typeface="Times New Roman"/>
                <a:sym typeface="Times New Roman"/>
              </a:rPr>
              <a:t>. Disponível em: &lt;https://docs.quantum.ibm.com/api/qiskit/transpiler&gt;.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126" name="Google Shape;126;p3"/>
          <p:cNvGrpSpPr/>
          <p:nvPr/>
        </p:nvGrpSpPr>
        <p:grpSpPr>
          <a:xfrm>
            <a:off x="1028700" y="1327050"/>
            <a:ext cx="5505431" cy="7629947"/>
            <a:chOff x="0" y="-2540"/>
            <a:chExt cx="4735830" cy="6563361"/>
          </a:xfrm>
        </p:grpSpPr>
        <p:sp>
          <p:nvSpPr>
            <p:cNvPr id="127" name="Google Shape;127;p3"/>
            <p:cNvSpPr/>
            <p:nvPr/>
          </p:nvSpPr>
          <p:spPr>
            <a:xfrm>
              <a:off x="36830" y="50800"/>
              <a:ext cx="4645660" cy="6473190"/>
            </a:xfrm>
            <a:custGeom>
              <a:rect b="b" l="l" r="r" t="t"/>
              <a:pathLst>
                <a:path extrusionOk="0" h="6473190" w="4645660">
                  <a:moveTo>
                    <a:pt x="4368800" y="0"/>
                  </a:moveTo>
                  <a:lnTo>
                    <a:pt x="276860" y="0"/>
                  </a:lnTo>
                  <a:cubicBezTo>
                    <a:pt x="124460" y="0"/>
                    <a:pt x="0" y="123190"/>
                    <a:pt x="0" y="276860"/>
                  </a:cubicBezTo>
                  <a:lnTo>
                    <a:pt x="0" y="6196330"/>
                  </a:lnTo>
                  <a:cubicBezTo>
                    <a:pt x="0" y="6350000"/>
                    <a:pt x="124460" y="6473190"/>
                    <a:pt x="276860" y="6473190"/>
                  </a:cubicBezTo>
                  <a:lnTo>
                    <a:pt x="4368800" y="6473190"/>
                  </a:lnTo>
                  <a:cubicBezTo>
                    <a:pt x="4522470" y="6473190"/>
                    <a:pt x="4645660" y="6348730"/>
                    <a:pt x="4645660" y="6196330"/>
                  </a:cubicBezTo>
                  <a:lnTo>
                    <a:pt x="4645660" y="276860"/>
                  </a:lnTo>
                  <a:cubicBezTo>
                    <a:pt x="4645660" y="123190"/>
                    <a:pt x="4522470" y="0"/>
                    <a:pt x="4368800" y="0"/>
                  </a:cubicBezTo>
                  <a:close/>
                  <a:moveTo>
                    <a:pt x="4425950" y="6156960"/>
                  </a:moveTo>
                  <a:cubicBezTo>
                    <a:pt x="4425950" y="6212840"/>
                    <a:pt x="4380230" y="6258560"/>
                    <a:pt x="4324350" y="6258560"/>
                  </a:cubicBezTo>
                  <a:lnTo>
                    <a:pt x="321310" y="6258560"/>
                  </a:lnTo>
                  <a:cubicBezTo>
                    <a:pt x="265430" y="6258560"/>
                    <a:pt x="219710" y="6212840"/>
                    <a:pt x="219710" y="6156960"/>
                  </a:cubicBezTo>
                  <a:lnTo>
                    <a:pt x="219710" y="316230"/>
                  </a:lnTo>
                  <a:cubicBezTo>
                    <a:pt x="219710" y="260350"/>
                    <a:pt x="265430" y="214630"/>
                    <a:pt x="321310" y="214630"/>
                  </a:cubicBezTo>
                  <a:lnTo>
                    <a:pt x="4325620" y="214630"/>
                  </a:lnTo>
                  <a:cubicBezTo>
                    <a:pt x="4381500" y="214630"/>
                    <a:pt x="4427220" y="260350"/>
                    <a:pt x="4427220" y="316230"/>
                  </a:cubicBezTo>
                  <a:lnTo>
                    <a:pt x="4427220" y="6156960"/>
                  </a:ln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0" y="16511"/>
              <a:ext cx="4716780" cy="6544310"/>
            </a:xfrm>
            <a:custGeom>
              <a:rect b="b" l="l" r="r" t="t"/>
              <a:pathLst>
                <a:path extrusionOk="0" h="6544310" w="4716780">
                  <a:moveTo>
                    <a:pt x="4395470" y="36829"/>
                  </a:moveTo>
                  <a:cubicBezTo>
                    <a:pt x="4552950" y="36829"/>
                    <a:pt x="4681220" y="165099"/>
                    <a:pt x="4681220" y="322579"/>
                  </a:cubicBezTo>
                  <a:lnTo>
                    <a:pt x="4681220" y="6222999"/>
                  </a:lnTo>
                  <a:cubicBezTo>
                    <a:pt x="4681220" y="6380479"/>
                    <a:pt x="4552950" y="6508750"/>
                    <a:pt x="4395470" y="6508750"/>
                  </a:cubicBezTo>
                  <a:lnTo>
                    <a:pt x="321310" y="6508750"/>
                  </a:lnTo>
                  <a:cubicBezTo>
                    <a:pt x="163830" y="6508750"/>
                    <a:pt x="35560" y="6380480"/>
                    <a:pt x="35560" y="6223000"/>
                  </a:cubicBezTo>
                  <a:lnTo>
                    <a:pt x="35560" y="322580"/>
                  </a:lnTo>
                  <a:cubicBezTo>
                    <a:pt x="35560" y="165100"/>
                    <a:pt x="163830" y="36830"/>
                    <a:pt x="321310" y="36830"/>
                  </a:cubicBezTo>
                  <a:lnTo>
                    <a:pt x="4395470" y="36830"/>
                  </a:lnTo>
                  <a:moveTo>
                    <a:pt x="4395470" y="0"/>
                  </a:moveTo>
                  <a:lnTo>
                    <a:pt x="321310" y="0"/>
                  </a:lnTo>
                  <a:cubicBezTo>
                    <a:pt x="143510" y="0"/>
                    <a:pt x="0" y="144780"/>
                    <a:pt x="0" y="322580"/>
                  </a:cubicBezTo>
                  <a:lnTo>
                    <a:pt x="0" y="6223000"/>
                  </a:lnTo>
                  <a:cubicBezTo>
                    <a:pt x="0" y="6400800"/>
                    <a:pt x="143510" y="6544309"/>
                    <a:pt x="321310" y="6544309"/>
                  </a:cubicBezTo>
                  <a:lnTo>
                    <a:pt x="4395470" y="6544309"/>
                  </a:lnTo>
                  <a:cubicBezTo>
                    <a:pt x="4573270" y="6544309"/>
                    <a:pt x="4716780" y="6400800"/>
                    <a:pt x="4716780" y="6223000"/>
                  </a:cubicBezTo>
                  <a:lnTo>
                    <a:pt x="4716780" y="322580"/>
                  </a:lnTo>
                  <a:cubicBezTo>
                    <a:pt x="4716780" y="144780"/>
                    <a:pt x="4573270" y="0"/>
                    <a:pt x="4395470" y="0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6540" y="265430"/>
              <a:ext cx="4207510" cy="6043930"/>
            </a:xfrm>
            <a:custGeom>
              <a:rect b="b" l="l" r="r" t="t"/>
              <a:pathLst>
                <a:path extrusionOk="0" h="6043930" w="4207510">
                  <a:moveTo>
                    <a:pt x="4206240" y="5942330"/>
                  </a:moveTo>
                  <a:cubicBezTo>
                    <a:pt x="4206240" y="5998210"/>
                    <a:pt x="4160520" y="6043930"/>
                    <a:pt x="4104640" y="6043930"/>
                  </a:cubicBezTo>
                  <a:lnTo>
                    <a:pt x="101600" y="6043930"/>
                  </a:lnTo>
                  <a:cubicBezTo>
                    <a:pt x="45720" y="6043930"/>
                    <a:pt x="0" y="5998210"/>
                    <a:pt x="0" y="5942330"/>
                  </a:cubicBezTo>
                  <a:lnTo>
                    <a:pt x="0" y="101600"/>
                  </a:lnTo>
                  <a:cubicBezTo>
                    <a:pt x="0" y="45720"/>
                    <a:pt x="45720" y="0"/>
                    <a:pt x="101600" y="0"/>
                  </a:cubicBezTo>
                  <a:lnTo>
                    <a:pt x="4105910" y="0"/>
                  </a:lnTo>
                  <a:cubicBezTo>
                    <a:pt x="4161790" y="0"/>
                    <a:pt x="4207510" y="45720"/>
                    <a:pt x="4207510" y="101600"/>
                  </a:cubicBezTo>
                  <a:lnTo>
                    <a:pt x="4207510" y="594233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1319" r="-132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51378" y="120589"/>
              <a:ext cx="79963" cy="76322"/>
            </a:xfrm>
            <a:custGeom>
              <a:rect b="b" l="l" r="r" t="t"/>
              <a:pathLst>
                <a:path extrusionOk="0" h="76322" w="79963">
                  <a:moveTo>
                    <a:pt x="39982" y="61"/>
                  </a:moveTo>
                  <a:cubicBezTo>
                    <a:pt x="26330" y="0"/>
                    <a:pt x="13688" y="7248"/>
                    <a:pt x="6844" y="19062"/>
                  </a:cubicBezTo>
                  <a:cubicBezTo>
                    <a:pt x="0" y="30875"/>
                    <a:pt x="0" y="45447"/>
                    <a:pt x="6844" y="57260"/>
                  </a:cubicBezTo>
                  <a:cubicBezTo>
                    <a:pt x="13688" y="69074"/>
                    <a:pt x="26330" y="76322"/>
                    <a:pt x="39982" y="76261"/>
                  </a:cubicBezTo>
                  <a:cubicBezTo>
                    <a:pt x="53634" y="76322"/>
                    <a:pt x="66276" y="69074"/>
                    <a:pt x="73120" y="57260"/>
                  </a:cubicBezTo>
                  <a:cubicBezTo>
                    <a:pt x="79964" y="45447"/>
                    <a:pt x="79964" y="30875"/>
                    <a:pt x="73120" y="19062"/>
                  </a:cubicBezTo>
                  <a:cubicBezTo>
                    <a:pt x="66276" y="7248"/>
                    <a:pt x="53634" y="0"/>
                    <a:pt x="39982" y="61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19473" y="104052"/>
              <a:ext cx="114614" cy="109395"/>
            </a:xfrm>
            <a:custGeom>
              <a:rect b="b" l="l" r="r" t="t"/>
              <a:pathLst>
                <a:path extrusionOk="0" h="109395" w="114614">
                  <a:moveTo>
                    <a:pt x="57307" y="88"/>
                  </a:moveTo>
                  <a:cubicBezTo>
                    <a:pt x="37739" y="0"/>
                    <a:pt x="19619" y="10390"/>
                    <a:pt x="9809" y="27322"/>
                  </a:cubicBezTo>
                  <a:cubicBezTo>
                    <a:pt x="0" y="44255"/>
                    <a:pt x="0" y="65141"/>
                    <a:pt x="9809" y="82074"/>
                  </a:cubicBezTo>
                  <a:cubicBezTo>
                    <a:pt x="19619" y="99006"/>
                    <a:pt x="37739" y="109396"/>
                    <a:pt x="57307" y="109308"/>
                  </a:cubicBezTo>
                  <a:cubicBezTo>
                    <a:pt x="76875" y="109396"/>
                    <a:pt x="94995" y="99006"/>
                    <a:pt x="104804" y="82074"/>
                  </a:cubicBezTo>
                  <a:cubicBezTo>
                    <a:pt x="114614" y="65141"/>
                    <a:pt x="114614" y="44255"/>
                    <a:pt x="104804" y="27322"/>
                  </a:cubicBezTo>
                  <a:cubicBezTo>
                    <a:pt x="94995" y="10390"/>
                    <a:pt x="76875" y="0"/>
                    <a:pt x="57307" y="88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328944" y="128221"/>
              <a:ext cx="63971" cy="61058"/>
            </a:xfrm>
            <a:custGeom>
              <a:rect b="b" l="l" r="r" t="t"/>
              <a:pathLst>
                <a:path extrusionOk="0" h="61058" w="63971">
                  <a:moveTo>
                    <a:pt x="31986" y="49"/>
                  </a:moveTo>
                  <a:cubicBezTo>
                    <a:pt x="21064" y="0"/>
                    <a:pt x="10951" y="5799"/>
                    <a:pt x="5476" y="15250"/>
                  </a:cubicBezTo>
                  <a:cubicBezTo>
                    <a:pt x="0" y="24700"/>
                    <a:pt x="0" y="36358"/>
                    <a:pt x="5476" y="45808"/>
                  </a:cubicBezTo>
                  <a:cubicBezTo>
                    <a:pt x="10951" y="55259"/>
                    <a:pt x="21064" y="61058"/>
                    <a:pt x="31986" y="61009"/>
                  </a:cubicBezTo>
                  <a:cubicBezTo>
                    <a:pt x="42908" y="61058"/>
                    <a:pt x="53021" y="55259"/>
                    <a:pt x="58496" y="45808"/>
                  </a:cubicBezTo>
                  <a:cubicBezTo>
                    <a:pt x="63971" y="36358"/>
                    <a:pt x="63971" y="24700"/>
                    <a:pt x="58496" y="15250"/>
                  </a:cubicBezTo>
                  <a:cubicBezTo>
                    <a:pt x="53021" y="5799"/>
                    <a:pt x="42908" y="0"/>
                    <a:pt x="31986" y="49"/>
                  </a:cubicBez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346270" y="144758"/>
              <a:ext cx="29320" cy="27985"/>
            </a:xfrm>
            <a:custGeom>
              <a:rect b="b" l="l" r="r" t="t"/>
              <a:pathLst>
                <a:path extrusionOk="0" h="27985" w="29320">
                  <a:moveTo>
                    <a:pt x="14660" y="22"/>
                  </a:moveTo>
                  <a:cubicBezTo>
                    <a:pt x="9654" y="0"/>
                    <a:pt x="5019" y="2657"/>
                    <a:pt x="2509" y="6989"/>
                  </a:cubicBezTo>
                  <a:cubicBezTo>
                    <a:pt x="0" y="11320"/>
                    <a:pt x="0" y="16664"/>
                    <a:pt x="2509" y="20995"/>
                  </a:cubicBezTo>
                  <a:cubicBezTo>
                    <a:pt x="5019" y="25327"/>
                    <a:pt x="9654" y="27984"/>
                    <a:pt x="14660" y="27962"/>
                  </a:cubicBezTo>
                  <a:cubicBezTo>
                    <a:pt x="19666" y="27984"/>
                    <a:pt x="24301" y="25327"/>
                    <a:pt x="26811" y="20995"/>
                  </a:cubicBezTo>
                  <a:cubicBezTo>
                    <a:pt x="29320" y="16664"/>
                    <a:pt x="29320" y="11320"/>
                    <a:pt x="26811" y="6989"/>
                  </a:cubicBezTo>
                  <a:cubicBezTo>
                    <a:pt x="24301" y="2657"/>
                    <a:pt x="19666" y="0"/>
                    <a:pt x="14660" y="22"/>
                  </a:cubicBezTo>
                  <a:close/>
                </a:path>
              </a:pathLst>
            </a:custGeom>
            <a:solidFill>
              <a:srgbClr val="E9E8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344044" y="144768"/>
              <a:ext cx="15993" cy="15264"/>
            </a:xfrm>
            <a:custGeom>
              <a:rect b="b" l="l" r="r" t="t"/>
              <a:pathLst>
                <a:path extrusionOk="0" h="15264" w="15993">
                  <a:moveTo>
                    <a:pt x="7996" y="12"/>
                  </a:moveTo>
                  <a:cubicBezTo>
                    <a:pt x="5266" y="0"/>
                    <a:pt x="2737" y="1449"/>
                    <a:pt x="1368" y="3812"/>
                  </a:cubicBezTo>
                  <a:cubicBezTo>
                    <a:pt x="0" y="6175"/>
                    <a:pt x="0" y="9089"/>
                    <a:pt x="1368" y="11452"/>
                  </a:cubicBezTo>
                  <a:cubicBezTo>
                    <a:pt x="2737" y="13815"/>
                    <a:pt x="5266" y="15264"/>
                    <a:pt x="7996" y="15252"/>
                  </a:cubicBezTo>
                  <a:cubicBezTo>
                    <a:pt x="10726" y="15264"/>
                    <a:pt x="13255" y="13815"/>
                    <a:pt x="14623" y="11452"/>
                  </a:cubicBezTo>
                  <a:cubicBezTo>
                    <a:pt x="15992" y="9089"/>
                    <a:pt x="15992" y="6175"/>
                    <a:pt x="14623" y="3812"/>
                  </a:cubicBezTo>
                  <a:cubicBezTo>
                    <a:pt x="13255" y="1449"/>
                    <a:pt x="10726" y="0"/>
                    <a:pt x="7996" y="12"/>
                  </a:cubicBezTo>
                  <a:close/>
                </a:path>
              </a:pathLst>
            </a:custGeom>
            <a:solidFill>
              <a:srgbClr val="0101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16780" y="53467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716780" y="861060"/>
              <a:ext cx="19050" cy="278130"/>
            </a:xfrm>
            <a:custGeom>
              <a:rect b="b" l="l" r="r" t="t"/>
              <a:pathLst>
                <a:path extrusionOk="0" h="278130" w="19050">
                  <a:moveTo>
                    <a:pt x="0" y="0"/>
                  </a:moveTo>
                  <a:lnTo>
                    <a:pt x="0" y="278130"/>
                  </a:lnTo>
                  <a:cubicBezTo>
                    <a:pt x="19050" y="278130"/>
                    <a:pt x="16510" y="262890"/>
                    <a:pt x="16510" y="243840"/>
                  </a:cubicBezTo>
                  <a:lnTo>
                    <a:pt x="16510" y="35560"/>
                  </a:lnTo>
                  <a:cubicBezTo>
                    <a:pt x="16510" y="16510"/>
                    <a:pt x="19050" y="0"/>
                    <a:pt x="0" y="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064000" y="-2540"/>
              <a:ext cx="320040" cy="19050"/>
            </a:xfrm>
            <a:custGeom>
              <a:rect b="b" l="l" r="r" t="t"/>
              <a:pathLst>
                <a:path extrusionOk="0" h="19050" w="320040">
                  <a:moveTo>
                    <a:pt x="0" y="19050"/>
                  </a:moveTo>
                  <a:lnTo>
                    <a:pt x="320040" y="19050"/>
                  </a:lnTo>
                  <a:cubicBezTo>
                    <a:pt x="320040" y="0"/>
                    <a:pt x="304800" y="2540"/>
                    <a:pt x="285750" y="2540"/>
                  </a:cubicBezTo>
                  <a:lnTo>
                    <a:pt x="34290" y="2540"/>
                  </a:lnTo>
                  <a:cubicBezTo>
                    <a:pt x="15240" y="2540"/>
                    <a:pt x="0" y="0"/>
                    <a:pt x="0" y="19050"/>
                  </a:cubicBezTo>
                  <a:close/>
                </a:path>
              </a:pathLst>
            </a:custGeom>
            <a:solidFill>
              <a:srgbClr val="BCBCB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3"/>
          <p:cNvSpPr txBox="1"/>
          <p:nvPr/>
        </p:nvSpPr>
        <p:spPr>
          <a:xfrm>
            <a:off x="8138653" y="2003357"/>
            <a:ext cx="8435100" cy="12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8700" u="none" cap="none" strike="noStrike">
                <a:solidFill>
                  <a:srgbClr val="0B4E7C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8256161" y="3689283"/>
            <a:ext cx="8226000" cy="15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Uso de </a:t>
            </a:r>
            <a:r>
              <a:rPr lang="en-US" sz="2500">
                <a:solidFill>
                  <a:schemeClr val="dk1"/>
                </a:solidFill>
              </a:rPr>
              <a:t>bibliografía</a:t>
            </a:r>
            <a:r>
              <a:rPr lang="en-US" sz="2500">
                <a:solidFill>
                  <a:schemeClr val="dk1"/>
                </a:solidFill>
              </a:rPr>
              <a:t> especializada;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Testes práticos usando simuladores e QPUs.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B4E7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15400042" y="473852"/>
            <a:ext cx="2347668" cy="2339131"/>
          </a:xfrm>
          <a:custGeom>
            <a:rect b="b" l="l" r="r" t="t"/>
            <a:pathLst>
              <a:path extrusionOk="0" h="2339131" w="2347668">
                <a:moveTo>
                  <a:pt x="0" y="0"/>
                </a:moveTo>
                <a:lnTo>
                  <a:pt x="2347668" y="0"/>
                </a:lnTo>
                <a:lnTo>
                  <a:pt x="2347668" y="2339131"/>
                </a:lnTo>
                <a:lnTo>
                  <a:pt x="0" y="23391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5550" l="0" r="0" t="-5552"/>
            </a:stretch>
          </a:blipFill>
          <a:ln>
            <a:noFill/>
          </a:ln>
        </p:spPr>
      </p:sp>
      <p:grpSp>
        <p:nvGrpSpPr>
          <p:cNvPr id="146" name="Google Shape;146;p4"/>
          <p:cNvGrpSpPr/>
          <p:nvPr/>
        </p:nvGrpSpPr>
        <p:grpSpPr>
          <a:xfrm>
            <a:off x="1028700" y="884039"/>
            <a:ext cx="16230600" cy="8374261"/>
            <a:chOff x="0" y="-38100"/>
            <a:chExt cx="4274726" cy="2205567"/>
          </a:xfrm>
        </p:grpSpPr>
        <p:sp>
          <p:nvSpPr>
            <p:cNvPr id="147" name="Google Shape;147;p4"/>
            <p:cNvSpPr/>
            <p:nvPr/>
          </p:nvSpPr>
          <p:spPr>
            <a:xfrm>
              <a:off x="0" y="0"/>
              <a:ext cx="4274726" cy="2167467"/>
            </a:xfrm>
            <a:custGeom>
              <a:rect b="b" l="l" r="r" t="t"/>
              <a:pathLst>
                <a:path extrusionOk="0"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155C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4"/>
          <p:cNvSpPr txBox="1"/>
          <p:nvPr/>
        </p:nvSpPr>
        <p:spPr>
          <a:xfrm>
            <a:off x="3519600" y="4413609"/>
            <a:ext cx="11248800" cy="131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0" i="0" lang="en-US" sz="89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DESENVOLVIMENTO</a:t>
            </a:r>
            <a:endParaRPr b="0" i="0" sz="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p4"/>
          <p:cNvGrpSpPr/>
          <p:nvPr/>
        </p:nvGrpSpPr>
        <p:grpSpPr>
          <a:xfrm>
            <a:off x="277533" y="403828"/>
            <a:ext cx="1824544" cy="1741458"/>
            <a:chOff x="-342874" y="-11125"/>
            <a:chExt cx="14570202" cy="13906705"/>
          </a:xfrm>
        </p:grpSpPr>
        <p:sp>
          <p:nvSpPr>
            <p:cNvPr id="151" name="Google Shape;151;p4"/>
            <p:cNvSpPr/>
            <p:nvPr/>
          </p:nvSpPr>
          <p:spPr>
            <a:xfrm>
              <a:off x="-342874" y="-11125"/>
              <a:ext cx="14570202" cy="13906705"/>
            </a:xfrm>
            <a:custGeom>
              <a:rect b="b" l="l" r="r" t="t"/>
              <a:pathLst>
                <a:path extrusionOk="0" h="13906705" w="14570202">
                  <a:moveTo>
                    <a:pt x="7285101" y="11125"/>
                  </a:moveTo>
                  <a:cubicBezTo>
                    <a:pt x="4797487" y="0"/>
                    <a:pt x="2494061" y="1320743"/>
                    <a:pt x="1247030" y="3473245"/>
                  </a:cubicBezTo>
                  <a:cubicBezTo>
                    <a:pt x="0" y="5625748"/>
                    <a:pt x="0" y="8280957"/>
                    <a:pt x="1247030" y="10433459"/>
                  </a:cubicBezTo>
                  <a:cubicBezTo>
                    <a:pt x="2494061" y="12585962"/>
                    <a:pt x="4797487" y="13906705"/>
                    <a:pt x="7285101" y="13895580"/>
                  </a:cubicBezTo>
                  <a:cubicBezTo>
                    <a:pt x="9772716" y="13906705"/>
                    <a:pt x="12076142" y="12585962"/>
                    <a:pt x="13323172" y="10433459"/>
                  </a:cubicBezTo>
                  <a:cubicBezTo>
                    <a:pt x="14570202" y="8280957"/>
                    <a:pt x="14570202" y="5625748"/>
                    <a:pt x="13323172" y="3473245"/>
                  </a:cubicBezTo>
                  <a:cubicBezTo>
                    <a:pt x="12076142" y="1320743"/>
                    <a:pt x="9772716" y="0"/>
                    <a:pt x="7285101" y="111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-254486" y="73238"/>
              <a:ext cx="14393428" cy="13737980"/>
            </a:xfrm>
            <a:custGeom>
              <a:rect b="b" l="l" r="r" t="t"/>
              <a:pathLst>
                <a:path extrusionOk="0" h="13737980" w="14393428">
                  <a:moveTo>
                    <a:pt x="7196713" y="10990"/>
                  </a:moveTo>
                  <a:cubicBezTo>
                    <a:pt x="4739280" y="0"/>
                    <a:pt x="2463801" y="1304718"/>
                    <a:pt x="1231900" y="3431105"/>
                  </a:cubicBezTo>
                  <a:cubicBezTo>
                    <a:pt x="0" y="5557493"/>
                    <a:pt x="0" y="8180486"/>
                    <a:pt x="1231900" y="10306873"/>
                  </a:cubicBezTo>
                  <a:cubicBezTo>
                    <a:pt x="2463801" y="12433261"/>
                    <a:pt x="4739280" y="13737979"/>
                    <a:pt x="7196713" y="13726989"/>
                  </a:cubicBezTo>
                  <a:cubicBezTo>
                    <a:pt x="9654147" y="13737979"/>
                    <a:pt x="11929626" y="12433261"/>
                    <a:pt x="13161527" y="10306873"/>
                  </a:cubicBezTo>
                  <a:cubicBezTo>
                    <a:pt x="14393428" y="8180486"/>
                    <a:pt x="14393428" y="5557493"/>
                    <a:pt x="13161527" y="3431105"/>
                  </a:cubicBezTo>
                  <a:cubicBezTo>
                    <a:pt x="11929626" y="1304718"/>
                    <a:pt x="9654147" y="0"/>
                    <a:pt x="7196713" y="10990"/>
                  </a:cubicBez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-2650" l="221" r="221" t="-2651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aa8febed_1_10"/>
          <p:cNvSpPr txBox="1"/>
          <p:nvPr/>
        </p:nvSpPr>
        <p:spPr>
          <a:xfrm>
            <a:off x="3986700" y="3174538"/>
            <a:ext cx="1031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Quantum Error Correction</a:t>
            </a:r>
            <a:endParaRPr b="1" sz="6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2d3aa8febed_1_10"/>
          <p:cNvSpPr txBox="1"/>
          <p:nvPr/>
        </p:nvSpPr>
        <p:spPr>
          <a:xfrm>
            <a:off x="3986700" y="5339663"/>
            <a:ext cx="1031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Quantum Error Mitigation</a:t>
            </a:r>
            <a:endParaRPr b="1" sz="6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2d3aa8febed_1_10"/>
          <p:cNvSpPr txBox="1"/>
          <p:nvPr/>
        </p:nvSpPr>
        <p:spPr>
          <a:xfrm>
            <a:off x="3986700" y="4282738"/>
            <a:ext cx="10314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 b="1" sz="60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aa8febed_1_33"/>
          <p:cNvSpPr txBox="1"/>
          <p:nvPr>
            <p:ph type="title"/>
          </p:nvPr>
        </p:nvSpPr>
        <p:spPr>
          <a:xfrm>
            <a:off x="457200" y="274650"/>
            <a:ext cx="17417100" cy="19128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2"/>
                </a:solidFill>
              </a:rPr>
              <a:t>Dynamic Circuits</a:t>
            </a:r>
            <a:endParaRPr b="1" sz="6000">
              <a:solidFill>
                <a:schemeClr val="dk2"/>
              </a:solidFill>
            </a:endParaRPr>
          </a:p>
        </p:txBody>
      </p:sp>
      <p:sp>
        <p:nvSpPr>
          <p:cNvPr id="165" name="Google Shape;165;g2d3aa8febed_1_33"/>
          <p:cNvSpPr txBox="1"/>
          <p:nvPr>
            <p:ph idx="1" type="body"/>
          </p:nvPr>
        </p:nvSpPr>
        <p:spPr>
          <a:xfrm>
            <a:off x="457200" y="2505975"/>
            <a:ext cx="17417100" cy="7296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Utilizar computadores clássico em conjunto com os computadores quânticos;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Realizar medições durante a execução do circuito (mid-circuit measurements);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Realizar pós processamento no circuito.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g307ba0ba69e_0_2"/>
          <p:cNvPicPr preferRelativeResize="0"/>
          <p:nvPr/>
        </p:nvPicPr>
        <p:blipFill rotWithShape="1">
          <a:blip r:embed="rId3">
            <a:alphaModFix/>
          </a:blip>
          <a:srcRect b="17750" l="15311" r="0" t="8628"/>
          <a:stretch/>
        </p:blipFill>
        <p:spPr>
          <a:xfrm>
            <a:off x="1815838" y="3345925"/>
            <a:ext cx="5512325" cy="305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07ba0ba69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04025" y="1852375"/>
            <a:ext cx="8050200" cy="603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307ba0ba69e_0_7"/>
          <p:cNvPicPr preferRelativeResize="0"/>
          <p:nvPr/>
        </p:nvPicPr>
        <p:blipFill rotWithShape="1">
          <a:blip r:embed="rId3">
            <a:alphaModFix/>
          </a:blip>
          <a:srcRect b="9413" l="8800" r="0" t="10129"/>
          <a:stretch/>
        </p:blipFill>
        <p:spPr>
          <a:xfrm>
            <a:off x="4125875" y="3585900"/>
            <a:ext cx="9470150" cy="31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7ba0ba69e_0_13"/>
          <p:cNvSpPr txBox="1"/>
          <p:nvPr>
            <p:ph idx="4294967295" type="body"/>
          </p:nvPr>
        </p:nvSpPr>
        <p:spPr>
          <a:xfrm>
            <a:off x="457200" y="1716800"/>
            <a:ext cx="8694600" cy="8085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Medições em si adicionam erros;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Necessário utilizar métodos de mitigação de erros para medições.</a:t>
            </a:r>
            <a:endParaRPr/>
          </a:p>
        </p:txBody>
      </p:sp>
      <p:pic>
        <p:nvPicPr>
          <p:cNvPr id="182" name="Google Shape;182;g307ba0ba69e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56425" y="2021400"/>
            <a:ext cx="8953075" cy="67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Celia Santana</dc:creator>
</cp:coreProperties>
</file>