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pellegrini" initials="dp" lastIdx="1" clrIdx="0">
    <p:extLst>
      <p:ext uri="{19B8F6BF-5375-455C-9EA6-DF929625EA0E}">
        <p15:presenceInfo xmlns:p15="http://schemas.microsoft.com/office/powerpoint/2012/main" userId="d48877da5c9dda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1D53-8688-40AD-A2DB-E77D680F908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20A4-44E2-4B48-8CA9-1B6C1CE89E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39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1D53-8688-40AD-A2DB-E77D680F908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20A4-44E2-4B48-8CA9-1B6C1CE89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1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1D53-8688-40AD-A2DB-E77D680F908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20A4-44E2-4B48-8CA9-1B6C1CE89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5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1D53-8688-40AD-A2DB-E77D680F908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20A4-44E2-4B48-8CA9-1B6C1CE89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1D53-8688-40AD-A2DB-E77D680F908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20A4-44E2-4B48-8CA9-1B6C1CE89E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81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1D53-8688-40AD-A2DB-E77D680F908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20A4-44E2-4B48-8CA9-1B6C1CE89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2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1D53-8688-40AD-A2DB-E77D680F908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20A4-44E2-4B48-8CA9-1B6C1CE89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0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1D53-8688-40AD-A2DB-E77D680F908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20A4-44E2-4B48-8CA9-1B6C1CE89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0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1D53-8688-40AD-A2DB-E77D680F908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20A4-44E2-4B48-8CA9-1B6C1CE89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8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C81D53-8688-40AD-A2DB-E77D680F908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CF20A4-44E2-4B48-8CA9-1B6C1CE89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4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1D53-8688-40AD-A2DB-E77D680F908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20A4-44E2-4B48-8CA9-1B6C1CE89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6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05508"/>
            <a:ext cx="10058400" cy="422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662158"/>
            <a:ext cx="10058400" cy="52069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C81D53-8688-40AD-A2DB-E77D680F908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CF20A4-44E2-4B48-8CA9-1B6C1CE89E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594846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42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chicago.org/Public-Safety/Crimes-2001-to-present/ijzp-q8t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2F55-CAC6-4B2B-A736-4B60D8754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Examining Chicago’s Murder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3180F-8A62-40CA-81C6-D22BC4331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DANIEL PELLEGRINI</a:t>
            </a:r>
          </a:p>
        </p:txBody>
      </p:sp>
    </p:spTree>
    <p:extLst>
      <p:ext uri="{BB962C8B-B14F-4D97-AF65-F5344CB8AC3E}">
        <p14:creationId xmlns:p14="http://schemas.microsoft.com/office/powerpoint/2010/main" val="104163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6894-D92D-40E9-AB20-BB7EE68A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Hypothesis and General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6418E-AE8F-4CAE-BD5B-71CE642BD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looks at Chicago’s murder rate from an overall perspective. It examines numerous things that can affect Chicago’s homicide rate.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All of these factors will help to answer my hypothesis:                                                                                     	Chicago’s murder rate has gone down from 2001 to 2019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BCB3B-51F6-41B6-ABD1-05EFA70FB532}"/>
              </a:ext>
            </a:extLst>
          </p:cNvPr>
          <p:cNvSpPr txBox="1"/>
          <p:nvPr/>
        </p:nvSpPr>
        <p:spPr>
          <a:xfrm>
            <a:off x="1677879" y="1367162"/>
            <a:ext cx="5690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location where murders occur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what time of day murders occur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day of the week murders occur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48543-7C19-4C69-A384-44C2630FB78D}"/>
              </a:ext>
            </a:extLst>
          </p:cNvPr>
          <p:cNvSpPr txBox="1"/>
          <p:nvPr/>
        </p:nvSpPr>
        <p:spPr>
          <a:xfrm>
            <a:off x="1051560" y="3819994"/>
            <a:ext cx="9893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background information regarding this presentation.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Website: </a:t>
            </a:r>
            <a:r>
              <a:rPr lang="en-US" dirty="0">
                <a:hlinkClick r:id="rId2"/>
              </a:rPr>
              <a:t>https://data.cityofchicago.org/Public-Safety/Crimes-2001-to-present/ijzp-q8t2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Specific locations where homicides occur are not given; location is given at the block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Chicago is divided into three districts: North, Central, and South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period: 2001 to 2019</a:t>
            </a:r>
          </a:p>
          <a:p>
            <a:pPr lvl="1"/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16750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0FC2-636F-4B6B-B588-0A384DBA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Where Chicago’s Murders Occur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BA32ED-C74C-4868-B154-EEC54DDF1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896645"/>
            <a:ext cx="5481073" cy="5060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631D2A-4943-4EB6-AE03-E968CAF978EE}"/>
              </a:ext>
            </a:extLst>
          </p:cNvPr>
          <p:cNvSpPr txBox="1"/>
          <p:nvPr/>
        </p:nvSpPr>
        <p:spPr>
          <a:xfrm>
            <a:off x="6880194" y="1411550"/>
            <a:ext cx="42145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Observations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22 districts total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North has 10 districts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Central has 8 districts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South has 4 districts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North has the 2 highest while having 5 of the 7 lowest murder rate districts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South has 3 of the top 9 districts with the highest murder rates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9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E981-0411-4FAB-91F0-DBD0BF75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Murders by Time and Location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A84CE8-BDBC-4AE8-8972-6C4C5737D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924" y="639193"/>
            <a:ext cx="10104755" cy="4136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CE8725-889B-4F31-98D6-CF8A53830993}"/>
              </a:ext>
            </a:extLst>
          </p:cNvPr>
          <p:cNvSpPr txBox="1"/>
          <p:nvPr/>
        </p:nvSpPr>
        <p:spPr>
          <a:xfrm>
            <a:off x="1162973" y="4918229"/>
            <a:ext cx="9729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North, South and Central districts had a slight downtick in number of murders from 2001 to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2016 was the high point in all 3 districts for most number of murders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2016 the number of murders has trended downward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6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2E8E-8036-4889-9FCF-AE77674A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Time of Day When Murders Occur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091BB3-AC05-4821-B1D2-99B76C149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070" y="665826"/>
            <a:ext cx="6684885" cy="4296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5BDF96-BB30-4588-94B9-972C19FD8E44}"/>
              </a:ext>
            </a:extLst>
          </p:cNvPr>
          <p:cNvSpPr txBox="1"/>
          <p:nvPr/>
        </p:nvSpPr>
        <p:spPr>
          <a:xfrm>
            <a:off x="1313894" y="5113538"/>
            <a:ext cx="7182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corresponds to 12:00 am, 1 corresponds to 1:00 am, and so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 corresponds to 12:00 pm, 13:00 corresponds to 1:00 pm, and so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murders occur early in the morning or late at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7:00 am and 8:00 am have the least number of murders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8AAA31-8B62-4F6A-8104-E24902E2F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873" y="755249"/>
            <a:ext cx="4076715" cy="41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2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8A154-553E-4A61-BDBF-5DA9C18A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Week Days When Murders Most Often Occur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B1B5A3-9FFD-4F6B-90C0-A4D68236F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781234"/>
            <a:ext cx="5507706" cy="49093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9CF283-2BCB-4966-8334-43E8D75C9E97}"/>
              </a:ext>
            </a:extLst>
          </p:cNvPr>
          <p:cNvSpPr txBox="1"/>
          <p:nvPr/>
        </p:nvSpPr>
        <p:spPr>
          <a:xfrm>
            <a:off x="6755907" y="1558952"/>
            <a:ext cx="4181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Observations: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Saturday and Sunday have the highest number of murders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middle parts of the week (Tuesday, Wednesday, Thursday) have the fewest number of murders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9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4AE0-FE07-461D-A19F-6820A753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Statistical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D375C2-65AE-4D73-8E35-9D6DE7504F27}"/>
                  </a:ext>
                </a:extLst>
              </p:cNvPr>
              <p:cNvSpPr txBox="1"/>
              <p:nvPr/>
            </p:nvSpPr>
            <p:spPr>
              <a:xfrm>
                <a:off x="1097280" y="727969"/>
                <a:ext cx="956125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My hypothesis states that the number of murders has decreased from 2001 to 2019. </a:t>
                </a:r>
              </a:p>
              <a:p>
                <a:r>
                  <a:rPr lang="en-US" dirty="0"/>
                  <a:t>To determine if this occurred, I looked more closely at the time of day that homicides transpired.</a:t>
                </a:r>
              </a:p>
              <a:p>
                <a:r>
                  <a:rPr lang="en-US" dirty="0"/>
                  <a:t>My null hypothesis: Ho: p1 - p2 = 0</a:t>
                </a:r>
              </a:p>
              <a:p>
                <a:r>
                  <a:rPr lang="en-US" dirty="0"/>
                  <a:t>		 Ha: p1 - p2 ≠ 0</a:t>
                </a:r>
              </a:p>
              <a:p>
                <a:endParaRPr lang="en-US" dirty="0"/>
              </a:p>
              <a:p>
                <a:r>
                  <a:rPr lang="en-US" dirty="0"/>
                  <a:t>The p-value was approximately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4.32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en-US" dirty="0"/>
                  <a:t> which is less than 0.05. Consequently, I reject my null hypothesis. In the context of my hypothesis, this means that the number of murders has stayed the same or gone up from 2001 to 2019.</a:t>
                </a:r>
              </a:p>
              <a:p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D375C2-65AE-4D73-8E35-9D6DE7504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727969"/>
                <a:ext cx="9561250" cy="2862322"/>
              </a:xfrm>
              <a:prstGeom prst="rect">
                <a:avLst/>
              </a:prstGeom>
              <a:blipFill>
                <a:blip r:embed="rId2"/>
                <a:stretch>
                  <a:fillRect l="-510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81B0AA3-F4F8-464F-AB56-ED8AAA188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3122752"/>
            <a:ext cx="6493128" cy="31715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B4414F-24F9-420C-9ACA-33AE1E87AF2B}"/>
              </a:ext>
            </a:extLst>
          </p:cNvPr>
          <p:cNvSpPr txBox="1"/>
          <p:nvPr/>
        </p:nvSpPr>
        <p:spPr>
          <a:xfrm>
            <a:off x="7794594" y="3364637"/>
            <a:ext cx="35599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verify my data, I used confidence intervals and looked for an overlap between them.</a:t>
            </a:r>
          </a:p>
          <a:p>
            <a:r>
              <a:rPr lang="en-US" dirty="0"/>
              <a:t>Since there is no overlap between confidence intervals before 2010 and after 2010, I reject my null hypothesis.</a:t>
            </a:r>
          </a:p>
        </p:txBody>
      </p:sp>
    </p:spTree>
    <p:extLst>
      <p:ext uri="{BB962C8B-B14F-4D97-AF65-F5344CB8AC3E}">
        <p14:creationId xmlns:p14="http://schemas.microsoft.com/office/powerpoint/2010/main" val="246597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2C2D-8113-4BB2-96C0-B1FDCF92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3C592-8A80-4F0E-9638-6AA871327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numerous factors that can affect a city’s murder rate.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Recommendation: Chicago has seen an uptick in murders from 2001 to 2019. Specifically, the 			    number of homicides has peaked in 2016 and gone down from there.</a:t>
            </a:r>
          </a:p>
          <a:p>
            <a:pPr marL="1471400" lvl="8" indent="0">
              <a:buNone/>
            </a:pPr>
            <a:r>
              <a:rPr lang="en-US" dirty="0"/>
              <a:t>               </a:t>
            </a:r>
            <a:r>
              <a:rPr lang="en-US" sz="2000" dirty="0"/>
              <a:t>In the future, Chicago needs to put more police on the streets at night and on          	    weekends. This is when a good portion of the homicides in Chicago occur.   	  	    Moreover, Chicago needs to invest in neighborhood development in certain 	   	    areas of the city. The ‘South’ area of Chicago only consists of 4 districts. 	  	    However, 3 of those 4 districts are among the top 9 districts in this city 		    regarding homicides.</a:t>
            </a:r>
            <a:endParaRPr lang="en-US" dirty="0"/>
          </a:p>
          <a:p>
            <a:pPr lvl="8"/>
            <a:endParaRPr lang="en-US" dirty="0"/>
          </a:p>
          <a:p>
            <a:pPr marL="1471400" lvl="8" indent="0">
              <a:buNone/>
            </a:pPr>
            <a:r>
              <a:rPr lang="en-US" dirty="0"/>
              <a:t>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B42C0-9EB4-43E7-9A0F-125ED4635D46}"/>
              </a:ext>
            </a:extLst>
          </p:cNvPr>
          <p:cNvSpPr txBox="1"/>
          <p:nvPr/>
        </p:nvSpPr>
        <p:spPr>
          <a:xfrm>
            <a:off x="1695634" y="1109710"/>
            <a:ext cx="5690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location where murders occur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what time of day murders occur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day of the week murders occur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200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636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Retrospect</vt:lpstr>
      <vt:lpstr>Examining Chicago’s Murder Rate</vt:lpstr>
      <vt:lpstr>Hypothesis and General Knowledge</vt:lpstr>
      <vt:lpstr>Where Chicago’s Murders Occur</vt:lpstr>
      <vt:lpstr>Murders by Time and Location</vt:lpstr>
      <vt:lpstr>The Time of Day When Murders Occur</vt:lpstr>
      <vt:lpstr>Week Days When Murders Most Often Occur</vt:lpstr>
      <vt:lpstr>Statistical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Chicago’s Murder Rate</dc:title>
  <dc:creator>daniel pellegrini</dc:creator>
  <cp:lastModifiedBy>daniel pellegrini</cp:lastModifiedBy>
  <cp:revision>61</cp:revision>
  <dcterms:created xsi:type="dcterms:W3CDTF">2020-02-01T07:06:06Z</dcterms:created>
  <dcterms:modified xsi:type="dcterms:W3CDTF">2020-02-01T17:06:39Z</dcterms:modified>
</cp:coreProperties>
</file>