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3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05508"/>
            <a:ext cx="10058400" cy="422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662158"/>
            <a:ext cx="10058400" cy="5206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C81D53-8688-40AD-A2DB-E77D680F908C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5948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2F55-CAC6-4B2B-A736-4B60D8754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Factors that Drive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180F-8A62-40CA-81C6-D22BC4331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PELLEGRINI</a:t>
            </a:r>
          </a:p>
        </p:txBody>
      </p:sp>
    </p:spTree>
    <p:extLst>
      <p:ext uri="{BB962C8B-B14F-4D97-AF65-F5344CB8AC3E}">
        <p14:creationId xmlns:p14="http://schemas.microsoft.com/office/powerpoint/2010/main" val="10416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8A3-93C2-4EE0-B528-AE2CB6DB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190"/>
            <a:ext cx="10058400" cy="50698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Home Characteristics that Affect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BED5-D533-4F95-A481-3C2678BD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56085"/>
            <a:ext cx="10058400" cy="5213010"/>
          </a:xfrm>
        </p:spPr>
        <p:txBody>
          <a:bodyPr/>
          <a:lstStyle/>
          <a:p>
            <a:r>
              <a:rPr lang="en-US" dirty="0"/>
              <a:t>There are many internal and external factors that can influence a home’s price. The latter consists of the economy, the city’s location relative to a body of a water, etc. The focus of this presentation will be on numerous internal factors that have a strong correlation to home values.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CBDE-D21C-4945-B7D0-FC3941D52B62}"/>
              </a:ext>
            </a:extLst>
          </p:cNvPr>
          <p:cNvSpPr txBox="1"/>
          <p:nvPr/>
        </p:nvSpPr>
        <p:spPr>
          <a:xfrm>
            <a:off x="1328100" y="1662344"/>
            <a:ext cx="7528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Square Foot, Number of Full Bathrooms, and Central Air Conditioning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</a:t>
            </a:r>
            <a:r>
              <a:rPr lang="en-US"/>
              <a:t>Style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00914-5B66-483E-9AB2-10131E3885C0}"/>
              </a:ext>
            </a:extLst>
          </p:cNvPr>
          <p:cNvSpPr txBox="1"/>
          <p:nvPr/>
        </p:nvSpPr>
        <p:spPr>
          <a:xfrm>
            <a:off x="1242874" y="3000653"/>
            <a:ext cx="9534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background information regarding this 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Ames, Iowa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Home Sales Price: ~$180k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Homes: 1460 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Home Variables: 81 (includes ID and sales price)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from Kaggle.com: https://www.kaggle.com/c/house-prices-advanced-regression-techniques/overview</a:t>
            </a:r>
          </a:p>
        </p:txBody>
      </p:sp>
    </p:spTree>
    <p:extLst>
      <p:ext uri="{BB962C8B-B14F-4D97-AF65-F5344CB8AC3E}">
        <p14:creationId xmlns:p14="http://schemas.microsoft.com/office/powerpoint/2010/main" val="33061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58D-830E-472A-8977-468AABA5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Neighborhood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97598-57CE-4351-9725-093D7258F0BF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65999-497B-4941-A0A1-62BAD7C4702A}"/>
              </a:ext>
            </a:extLst>
          </p:cNvPr>
          <p:cNvSpPr txBox="1"/>
          <p:nvPr/>
        </p:nvSpPr>
        <p:spPr>
          <a:xfrm>
            <a:off x="1097280" y="5024760"/>
            <a:ext cx="10418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statistical difference in home prices due to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12 neighborhoods below the average sales price and 13 neighborhoods above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Noridge</a:t>
            </a:r>
            <a:r>
              <a:rPr lang="en-US" dirty="0"/>
              <a:t> has the most expensive neighborhood at an average home price of about $335k and </a:t>
            </a:r>
            <a:r>
              <a:rPr lang="en-US" dirty="0" err="1"/>
              <a:t>MeadowV</a:t>
            </a:r>
            <a:r>
              <a:rPr lang="en-US" dirty="0"/>
              <a:t> is the least expensive neighborhood at $99k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D3252B-0080-4E9A-AE3F-8E9F879CC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61988"/>
            <a:ext cx="10333607" cy="4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9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23D3-0725-401D-85DA-F21717B3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Square Foot and Central Air Conditioning Availability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C0884-A4E4-42C9-9A1C-E7D02CE1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29" y="4112441"/>
            <a:ext cx="1590675" cy="65722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24D504-A3C2-48CE-8F55-8112C778C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417" y="612559"/>
            <a:ext cx="9229634" cy="4252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4125C0-9D81-4F63-BA75-68AFBB357E75}"/>
              </a:ext>
            </a:extLst>
          </p:cNvPr>
          <p:cNvSpPr txBox="1"/>
          <p:nvPr/>
        </p:nvSpPr>
        <p:spPr>
          <a:xfrm>
            <a:off x="727969" y="5157926"/>
            <a:ext cx="104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significant difference in home prices due to the square foot of the 1</a:t>
            </a:r>
            <a:r>
              <a:rPr lang="en-US" baseline="30000" dirty="0"/>
              <a:t>st</a:t>
            </a:r>
            <a:r>
              <a:rPr lang="en-US" dirty="0"/>
              <a:t> floor and/or whether central air-conditioning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Homes with 2 full bathrooms have higher sales prices than homes with 1 full bathroom</a:t>
            </a:r>
          </a:p>
        </p:txBody>
      </p:sp>
    </p:spTree>
    <p:extLst>
      <p:ext uri="{BB962C8B-B14F-4D97-AF65-F5344CB8AC3E}">
        <p14:creationId xmlns:p14="http://schemas.microsoft.com/office/powerpoint/2010/main" val="403839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F363-D363-478B-B478-9BD9D924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House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1B5D-D354-447B-80D3-5FD52B88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662157"/>
            <a:ext cx="10058400" cy="45401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4C1F9-362A-4078-837C-DEDC0FD1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662157"/>
            <a:ext cx="10548259" cy="4362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F9547-AE42-46EB-BF18-F2C3645E9C79}"/>
              </a:ext>
            </a:extLst>
          </p:cNvPr>
          <p:cNvSpPr txBox="1"/>
          <p:nvPr/>
        </p:nvSpPr>
        <p:spPr>
          <a:xfrm>
            <a:off x="1001401" y="533693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style makes a significant difference in affecting the sales prices of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Houses that are 2 and a half stories with the 2</a:t>
            </a:r>
            <a:r>
              <a:rPr lang="en-US" baseline="30000" dirty="0"/>
              <a:t>nd</a:t>
            </a:r>
            <a:r>
              <a:rPr lang="en-US" dirty="0"/>
              <a:t> level finished have the highest average sales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Houses that are 1 and a half stories with the 2</a:t>
            </a:r>
            <a:r>
              <a:rPr lang="en-US" baseline="30000" dirty="0"/>
              <a:t>nd</a:t>
            </a:r>
            <a:r>
              <a:rPr lang="en-US" dirty="0"/>
              <a:t> level unfinished have the lowest average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A5F9-5206-4E01-8E99-2F7F8C1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3EED-E847-4A43-9CEA-7C968D8C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662159"/>
            <a:ext cx="10639443" cy="14773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D7160-9CE9-4F93-863E-97E7AF46C8CA}"/>
              </a:ext>
            </a:extLst>
          </p:cNvPr>
          <p:cNvSpPr txBox="1"/>
          <p:nvPr/>
        </p:nvSpPr>
        <p:spPr>
          <a:xfrm>
            <a:off x="990304" y="662158"/>
            <a:ext cx="10639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home prices are affected by numerous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Square Foot and Central Air Conditioning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Style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3D18E-1D97-4C38-A123-F0F674D4A746}"/>
              </a:ext>
            </a:extLst>
          </p:cNvPr>
          <p:cNvSpPr txBox="1"/>
          <p:nvPr/>
        </p:nvSpPr>
        <p:spPr>
          <a:xfrm>
            <a:off x="470517" y="2041864"/>
            <a:ext cx="10639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Recommendation</a:t>
            </a:r>
            <a:r>
              <a:rPr lang="en-US"/>
              <a:t>: Invest in </a:t>
            </a:r>
            <a:r>
              <a:rPr lang="en-US" dirty="0"/>
              <a:t>a house in an above-average neighborhood with central air-conditioning </a:t>
            </a:r>
            <a:r>
              <a:rPr lang="en-US"/>
              <a:t>and      	                                  that has </a:t>
            </a:r>
            <a:r>
              <a:rPr lang="en-US" dirty="0"/>
              <a:t>a 1</a:t>
            </a:r>
            <a:r>
              <a:rPr lang="en-US" baseline="30000" dirty="0"/>
              <a:t>st</a:t>
            </a:r>
            <a:r>
              <a:rPr lang="en-US" dirty="0"/>
              <a:t> floor square footage of at least 1518 square feet. Moreover, the house                    				        style should be one of the following: split level, 1-story, 2-story, or 2 and a half stories  				        with the 2</a:t>
            </a:r>
            <a:r>
              <a:rPr lang="en-US" baseline="30000" dirty="0"/>
              <a:t>nd</a:t>
            </a:r>
            <a:r>
              <a:rPr lang="en-US" dirty="0"/>
              <a:t> level finished. </a:t>
            </a:r>
          </a:p>
          <a:p>
            <a:r>
              <a:rPr lang="en-US" dirty="0"/>
              <a:t>				        Lastly, the overall quality of a home was neglected in this study because of its 						        obviousness to affecting a home’s average sales price as seen below. 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6F79F-BC9A-424B-8BB3-DF86AFEB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97297"/>
            <a:ext cx="10085033" cy="23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60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434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Factors that Drive Home Prices</vt:lpstr>
      <vt:lpstr>Home Characteristics that Affect Prices </vt:lpstr>
      <vt:lpstr>Neighborhood</vt:lpstr>
      <vt:lpstr>1st Floor Square Foot and Central Air Conditioning Availability</vt:lpstr>
      <vt:lpstr>House Style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daniel pellegrini</dc:creator>
  <cp:lastModifiedBy>daniel pellegrini</cp:lastModifiedBy>
  <cp:revision>57</cp:revision>
  <dcterms:created xsi:type="dcterms:W3CDTF">2020-01-07T00:16:54Z</dcterms:created>
  <dcterms:modified xsi:type="dcterms:W3CDTF">2020-01-12T23:36:07Z</dcterms:modified>
</cp:coreProperties>
</file>