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816" r:id="rId2"/>
  </p:sldMasterIdLst>
  <p:sldIdLst>
    <p:sldId id="256" r:id="rId3"/>
    <p:sldId id="259" r:id="rId4"/>
    <p:sldId id="268" r:id="rId5"/>
    <p:sldId id="269" r:id="rId6"/>
    <p:sldId id="284" r:id="rId7"/>
    <p:sldId id="260" r:id="rId8"/>
    <p:sldId id="261" r:id="rId9"/>
    <p:sldId id="264" r:id="rId10"/>
    <p:sldId id="266" r:id="rId11"/>
    <p:sldId id="267" r:id="rId12"/>
    <p:sldId id="270" r:id="rId13"/>
    <p:sldId id="271" r:id="rId14"/>
    <p:sldId id="272" r:id="rId15"/>
    <p:sldId id="275" r:id="rId16"/>
    <p:sldId id="277" r:id="rId17"/>
    <p:sldId id="278" r:id="rId18"/>
    <p:sldId id="281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0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2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1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31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4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9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99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5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58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8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4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9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4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85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1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09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Bokeh">
            <a:extLst>
              <a:ext uri="{FF2B5EF4-FFF2-40B4-BE49-F238E27FC236}">
                <a16:creationId xmlns:a16="http://schemas.microsoft.com/office/drawing/2014/main" id="{F41E44DE-6D44-4EDC-B332-2851DE87F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8577" b="623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7" name="Group 2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B4A849-82F1-48E2-AB11-6B716D89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10048068" cy="2576512"/>
          </a:xfrm>
        </p:spPr>
        <p:txBody>
          <a:bodyPr>
            <a:normAutofit fontScale="90000"/>
          </a:bodyPr>
          <a:lstStyle/>
          <a:p>
            <a:pPr algn="l"/>
            <a:r>
              <a:rPr lang="en-US" sz="6800" dirty="0">
                <a:solidFill>
                  <a:srgbClr val="FFFFFF"/>
                </a:solidFill>
              </a:rPr>
              <a:t>Variation in Tropical Tree Response to Increased Atmospheric Carbon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4AA2B-9331-4AC4-A853-008E68FE1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Dan Petticord </a:t>
            </a:r>
          </a:p>
        </p:txBody>
      </p:sp>
    </p:spTree>
    <p:extLst>
      <p:ext uri="{BB962C8B-B14F-4D97-AF65-F5344CB8AC3E}">
        <p14:creationId xmlns:p14="http://schemas.microsoft.com/office/powerpoint/2010/main" val="353168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Graphic 12" descr="Tree Stump with solid fill">
            <a:extLst>
              <a:ext uri="{FF2B5EF4-FFF2-40B4-BE49-F238E27FC236}">
                <a16:creationId xmlns:a16="http://schemas.microsoft.com/office/drawing/2014/main" id="{33B97B44-D423-4FA7-A684-975BEE01D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9215" y="1775494"/>
            <a:ext cx="1103595" cy="110359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5D3CEDE2-62A0-4EE1-B0EB-CF3E0D84CDF4}"/>
              </a:ext>
            </a:extLst>
          </p:cNvPr>
          <p:cNvSpPr txBox="1">
            <a:spLocks/>
          </p:cNvSpPr>
          <p:nvPr/>
        </p:nvSpPr>
        <p:spPr>
          <a:xfrm rot="20594855">
            <a:off x="6321266" y="1205104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u="sng" dirty="0"/>
              <a:t>Afzelia Xylocarpa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C6923A9-00F1-4C39-B587-5F7B285BBBC6}"/>
              </a:ext>
            </a:extLst>
          </p:cNvPr>
          <p:cNvSpPr txBox="1">
            <a:spLocks/>
          </p:cNvSpPr>
          <p:nvPr/>
        </p:nvSpPr>
        <p:spPr>
          <a:xfrm>
            <a:off x="504283" y="3434003"/>
            <a:ext cx="4237716" cy="2443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The VDS paper used carbon isotope samples from the 8cm and 27 cm tree ring samples to determine C</a:t>
            </a:r>
            <a:r>
              <a:rPr lang="en-US" sz="1700" b="1" i="1" dirty="0"/>
              <a:t>i</a:t>
            </a:r>
            <a:r>
              <a:rPr lang="en-US" sz="1700" b="1" dirty="0"/>
              <a:t> </a:t>
            </a:r>
            <a:r>
              <a:rPr lang="en-US" sz="2800" b="1" dirty="0"/>
              <a:t>from the existing record of atmospheric CO</a:t>
            </a:r>
            <a:r>
              <a:rPr lang="en-US" sz="2800" b="1" baseline="-25000" dirty="0"/>
              <a:t>2</a:t>
            </a:r>
            <a:r>
              <a:rPr lang="en-US" sz="2800" b="1" dirty="0"/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F020BE-0B1A-4FF5-B33E-F7A3EE07117D}"/>
              </a:ext>
            </a:extLst>
          </p:cNvPr>
          <p:cNvCxnSpPr>
            <a:cxnSpLocks/>
          </p:cNvCxnSpPr>
          <p:nvPr/>
        </p:nvCxnSpPr>
        <p:spPr>
          <a:xfrm>
            <a:off x="6486534" y="1799290"/>
            <a:ext cx="2681" cy="1079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C6DE0C8-62C6-4326-92E2-8030BF48523C}"/>
              </a:ext>
            </a:extLst>
          </p:cNvPr>
          <p:cNvSpPr txBox="1">
            <a:spLocks/>
          </p:cNvSpPr>
          <p:nvPr/>
        </p:nvSpPr>
        <p:spPr>
          <a:xfrm>
            <a:off x="6096000" y="808425"/>
            <a:ext cx="1565732" cy="3478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Canopy Trees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AAC1E08-7A39-4E38-A597-61B8C7EDC417}"/>
              </a:ext>
            </a:extLst>
          </p:cNvPr>
          <p:cNvSpPr txBox="1">
            <a:spLocks/>
          </p:cNvSpPr>
          <p:nvPr/>
        </p:nvSpPr>
        <p:spPr>
          <a:xfrm>
            <a:off x="8691422" y="1310778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u="sng" dirty="0"/>
              <a:t>Monthly Temperature Data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BDC3680-58A4-40B1-8F5B-AB84DA9C2944}"/>
              </a:ext>
            </a:extLst>
          </p:cNvPr>
          <p:cNvSpPr txBox="1">
            <a:spLocks/>
          </p:cNvSpPr>
          <p:nvPr/>
        </p:nvSpPr>
        <p:spPr>
          <a:xfrm>
            <a:off x="8627747" y="1702216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u="sng" dirty="0"/>
              <a:t>Monthly Rainfall Data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F4EAF7F-B409-4C8B-B0B2-4AECD023ABB1}"/>
              </a:ext>
            </a:extLst>
          </p:cNvPr>
          <p:cNvSpPr txBox="1">
            <a:spLocks/>
          </p:cNvSpPr>
          <p:nvPr/>
        </p:nvSpPr>
        <p:spPr>
          <a:xfrm>
            <a:off x="8578424" y="2737207"/>
            <a:ext cx="2781233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u="sng" dirty="0"/>
              <a:t>Time-tagged Atmospheric Carbon 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4ECBBFEF-22B2-4ED1-811D-385E6565C4F8}"/>
              </a:ext>
            </a:extLst>
          </p:cNvPr>
          <p:cNvSpPr txBox="1">
            <a:spLocks/>
          </p:cNvSpPr>
          <p:nvPr/>
        </p:nvSpPr>
        <p:spPr>
          <a:xfrm>
            <a:off x="8638944" y="2260909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u="sng" dirty="0"/>
              <a:t>Time-Tagged Ci (Intracellular Carbon)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7FC7800-889A-45B9-9336-5F622D99734F}"/>
              </a:ext>
            </a:extLst>
          </p:cNvPr>
          <p:cNvSpPr txBox="1">
            <a:spLocks/>
          </p:cNvSpPr>
          <p:nvPr/>
        </p:nvSpPr>
        <p:spPr>
          <a:xfrm>
            <a:off x="8578424" y="3211040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u="sng" dirty="0"/>
              <a:t>Growth Data 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E173010F-DBAD-442E-BAC0-42067F1B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Data Collected/ Available</a:t>
            </a:r>
          </a:p>
        </p:txBody>
      </p:sp>
    </p:spTree>
    <p:extLst>
      <p:ext uri="{BB962C8B-B14F-4D97-AF65-F5344CB8AC3E}">
        <p14:creationId xmlns:p14="http://schemas.microsoft.com/office/powerpoint/2010/main" val="404460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A1793B7-C136-4EED-9366-FCE2B48A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9" y="563053"/>
            <a:ext cx="5156135" cy="2168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21C323-39C0-416C-985F-445E7A511A7F}"/>
              </a:ext>
            </a:extLst>
          </p:cNvPr>
          <p:cNvSpPr txBox="1"/>
          <p:nvPr/>
        </p:nvSpPr>
        <p:spPr>
          <a:xfrm>
            <a:off x="390459" y="2942900"/>
            <a:ext cx="5260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currently using models to predict the response of tropical forests to carbon fertilization. </a:t>
            </a:r>
          </a:p>
          <a:p>
            <a:endParaRPr lang="en-US" dirty="0"/>
          </a:p>
          <a:p>
            <a:r>
              <a:rPr lang="en-US" dirty="0"/>
              <a:t>Currently, models overpredict growth that is not happening in-field. </a:t>
            </a:r>
          </a:p>
          <a:p>
            <a:endParaRPr lang="en-US" dirty="0"/>
          </a:p>
          <a:p>
            <a:r>
              <a:rPr lang="en-US" dirty="0"/>
              <a:t>This assumption is based on the belief that carbon fertilization should stimulate photosynthesis and thus growth.</a:t>
            </a:r>
          </a:p>
          <a:p>
            <a:endParaRPr lang="en-US" dirty="0"/>
          </a:p>
          <a:p>
            <a:r>
              <a:rPr lang="en-US" dirty="0"/>
              <a:t>In the absence of a growth response, we need to examine our assumption/beliefs.</a:t>
            </a:r>
          </a:p>
        </p:txBody>
      </p:sp>
      <p:pic>
        <p:nvPicPr>
          <p:cNvPr id="8" name="Graphic 7" descr="Badge Question Mark with solid fill">
            <a:extLst>
              <a:ext uri="{FF2B5EF4-FFF2-40B4-BE49-F238E27FC236}">
                <a16:creationId xmlns:a16="http://schemas.microsoft.com/office/drawing/2014/main" id="{4A225002-7FEE-440D-BAEF-0A07F4247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3688" y="1478245"/>
            <a:ext cx="3433854" cy="34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0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A1793B7-C136-4EED-9366-FCE2B48A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9" y="563053"/>
            <a:ext cx="5156135" cy="2168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21C323-39C0-416C-985F-445E7A511A7F}"/>
              </a:ext>
            </a:extLst>
          </p:cNvPr>
          <p:cNvSpPr txBox="1"/>
          <p:nvPr/>
        </p:nvSpPr>
        <p:spPr>
          <a:xfrm>
            <a:off x="381181" y="3195172"/>
            <a:ext cx="5260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particularly important as dynamic global vegetation models (DVGMs) predict that increased growth in tropical forests will be a buffering effect for carbon fertilization.</a:t>
            </a:r>
          </a:p>
          <a:p>
            <a:br>
              <a:rPr lang="en-US" dirty="0"/>
            </a:br>
            <a:r>
              <a:rPr lang="en-US" dirty="0"/>
              <a:t>If forests are not growing as predicted, they cannot act as carbon sinks. This would result in an overestimation of the carbon sequestered in tropical forests. </a:t>
            </a:r>
          </a:p>
          <a:p>
            <a:endParaRPr lang="en-US" dirty="0"/>
          </a:p>
          <a:p>
            <a:r>
              <a:rPr lang="en-US" dirty="0"/>
              <a:t>Bad for our future budgeting, essentially.</a:t>
            </a:r>
          </a:p>
        </p:txBody>
      </p:sp>
      <p:pic>
        <p:nvPicPr>
          <p:cNvPr id="3" name="Graphic 2" descr="Sad face with solid fill with solid fill">
            <a:extLst>
              <a:ext uri="{FF2B5EF4-FFF2-40B4-BE49-F238E27FC236}">
                <a16:creationId xmlns:a16="http://schemas.microsoft.com/office/drawing/2014/main" id="{AB630901-30DF-4B9A-A443-19A9CBB12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5652" y="1668858"/>
            <a:ext cx="3052628" cy="30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789B16C-0D3B-419B-9EC7-9A8F60AE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67" y="18175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So… What to do.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1AD10F-D098-43A1-B1B0-318F4A6DC190}"/>
              </a:ext>
            </a:extLst>
          </p:cNvPr>
          <p:cNvSpPr txBox="1"/>
          <p:nvPr/>
        </p:nvSpPr>
        <p:spPr>
          <a:xfrm>
            <a:off x="6051396" y="841375"/>
            <a:ext cx="5583043" cy="420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Explore the sensitivity of C</a:t>
            </a:r>
            <a:r>
              <a:rPr lang="en-US" sz="2000" b="1" i="1" u="sng" dirty="0"/>
              <a:t>i</a:t>
            </a:r>
            <a:r>
              <a:rPr lang="en-US" sz="2000" b="1" u="sng" dirty="0"/>
              <a:t> to several variables: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Categorical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Tree Species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Tree Size/Age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Continuous/Quantitative Variables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Temperature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Precipitation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Seasonal Variation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12B7A0-063A-4C15-ABCE-FE5F387AF1CF}"/>
              </a:ext>
            </a:extLst>
          </p:cNvPr>
          <p:cNvSpPr txBox="1">
            <a:spLocks/>
          </p:cNvSpPr>
          <p:nvPr/>
        </p:nvSpPr>
        <p:spPr>
          <a:xfrm>
            <a:off x="334537" y="3727845"/>
            <a:ext cx="4745505" cy="16664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Exploration &amp; Prognostic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0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0EC61-C958-49DA-AEBC-A1997118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/>
              <a:t>Deriving Significant Climate Variables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CEFB-965D-4907-AD07-44D1DDAB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66" y="2796988"/>
            <a:ext cx="5052879" cy="328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interested in the response of Ci – derived from isotope data.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disentangle that response from the last 100 years of carbon fertilization, I looked specifically at the Ci/Ca ratio.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56485D-13E3-4D61-A7A4-67D8E160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59" y="2104543"/>
            <a:ext cx="4399062" cy="13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0EC61-C958-49DA-AEBC-A1997118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/>
              <a:t>Deriving Significant Climate Variables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CEFB-965D-4907-AD07-44D1DDAB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66" y="2796988"/>
            <a:ext cx="5052879" cy="32807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our case, intracellular carbon (Ci) is increasing at a slower rate than ambient concentrations (Ca).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other word, this ratio is not constant over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indicates a change in photosynthesis or stomatal conductance.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56485D-13E3-4D61-A7A4-67D8E160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59" y="2104543"/>
            <a:ext cx="4399062" cy="138489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9FCF0D7-589F-427D-A0FE-51429E700179}"/>
              </a:ext>
            </a:extLst>
          </p:cNvPr>
          <p:cNvSpPr txBox="1">
            <a:spLocks/>
          </p:cNvSpPr>
          <p:nvPr/>
        </p:nvSpPr>
        <p:spPr>
          <a:xfrm>
            <a:off x="6423102" y="3609361"/>
            <a:ext cx="4492919" cy="1293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here represent fractionation factors associated with rate of diffusion of Co2 across the plant membrane (</a:t>
            </a:r>
            <a:r>
              <a:rPr lang="en-US" i="1" dirty="0"/>
              <a:t>a</a:t>
            </a:r>
            <a:r>
              <a:rPr lang="en-US" dirty="0"/>
              <a:t>) and photosynthesis (carboxylation) (</a:t>
            </a:r>
            <a:r>
              <a:rPr lang="en-US" i="1" dirty="0"/>
              <a:t>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46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0EC61-C958-49DA-AEBC-A1997118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Deriving Significant Climate Variables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9FCF0D7-589F-427D-A0FE-51429E700179}"/>
              </a:ext>
            </a:extLst>
          </p:cNvPr>
          <p:cNvSpPr txBox="1">
            <a:spLocks/>
          </p:cNvSpPr>
          <p:nvPr/>
        </p:nvSpPr>
        <p:spPr>
          <a:xfrm>
            <a:off x="6423102" y="3609361"/>
            <a:ext cx="4492919" cy="129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Graphic 7" descr="Fever with solid fill">
            <a:extLst>
              <a:ext uri="{FF2B5EF4-FFF2-40B4-BE49-F238E27FC236}">
                <a16:creationId xmlns:a16="http://schemas.microsoft.com/office/drawing/2014/main" id="{1DB10A3F-A711-4E1D-9383-230DEF3F9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5697" y="1575444"/>
            <a:ext cx="2100324" cy="2100324"/>
          </a:xfrm>
          <a:prstGeom prst="rect">
            <a:avLst/>
          </a:prstGeom>
        </p:spPr>
      </p:pic>
      <p:pic>
        <p:nvPicPr>
          <p:cNvPr id="21" name="Content Placeholder 20" descr="Rain with solid fill">
            <a:extLst>
              <a:ext uri="{FF2B5EF4-FFF2-40B4-BE49-F238E27FC236}">
                <a16:creationId xmlns:a16="http://schemas.microsoft.com/office/drawing/2014/main" id="{D79A43BB-3DE5-478A-8FAC-74AE204CD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7385" y="1569362"/>
            <a:ext cx="2260576" cy="2260576"/>
          </a:xfr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5496509-405D-42DE-83EF-5DA8DF0A9190}"/>
              </a:ext>
            </a:extLst>
          </p:cNvPr>
          <p:cNvSpPr txBox="1">
            <a:spLocks/>
          </p:cNvSpPr>
          <p:nvPr/>
        </p:nvSpPr>
        <p:spPr>
          <a:xfrm>
            <a:off x="602166" y="2796988"/>
            <a:ext cx="5052879" cy="328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Ultimately leaf-to-air VPD (vapor pressure deficit) determines photosynthesis and stomatal conductance.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VPD itself is a product of temperature and humidity.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1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DDD6-0B2A-4EE4-9DD4-979E2FEF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18" y="587484"/>
            <a:ext cx="10489264" cy="555603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92D38B-F74D-4166-B288-1F876E58AB30}"/>
              </a:ext>
            </a:extLst>
          </p:cNvPr>
          <p:cNvCxnSpPr>
            <a:cxnSpLocks/>
          </p:cNvCxnSpPr>
          <p:nvPr/>
        </p:nvCxnSpPr>
        <p:spPr>
          <a:xfrm>
            <a:off x="88900" y="3429000"/>
            <a:ext cx="121031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156DEA-F2DB-4C59-BD23-D20E9C2A0749}"/>
              </a:ext>
            </a:extLst>
          </p:cNvPr>
          <p:cNvCxnSpPr>
            <a:cxnSpLocks/>
          </p:cNvCxnSpPr>
          <p:nvPr/>
        </p:nvCxnSpPr>
        <p:spPr>
          <a:xfrm>
            <a:off x="7848600" y="279400"/>
            <a:ext cx="0" cy="6172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96FE24-9AEE-41D5-A8C5-1808B131BCF9}"/>
              </a:ext>
            </a:extLst>
          </p:cNvPr>
          <p:cNvCxnSpPr>
            <a:cxnSpLocks/>
          </p:cNvCxnSpPr>
          <p:nvPr/>
        </p:nvCxnSpPr>
        <p:spPr>
          <a:xfrm>
            <a:off x="4330700" y="533400"/>
            <a:ext cx="0" cy="6172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35269BA-48CC-4D8D-B6F6-2B068F1F5562}"/>
              </a:ext>
            </a:extLst>
          </p:cNvPr>
          <p:cNvSpPr txBox="1">
            <a:spLocks/>
          </p:cNvSpPr>
          <p:nvPr/>
        </p:nvSpPr>
        <p:spPr>
          <a:xfrm rot="16200000">
            <a:off x="-657295" y="1717932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i="1" u="sng" dirty="0"/>
              <a:t>CANOPY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91C843-02EA-429F-8EAE-D6B1F8C3BDC3}"/>
              </a:ext>
            </a:extLst>
          </p:cNvPr>
          <p:cNvSpPr txBox="1">
            <a:spLocks/>
          </p:cNvSpPr>
          <p:nvPr/>
        </p:nvSpPr>
        <p:spPr>
          <a:xfrm rot="16200000">
            <a:off x="-657295" y="4551210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i="1" u="sng" dirty="0"/>
              <a:t>UNDERSTORY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D0A9A9-604A-4C8A-82EC-E2692CBB1DC5}"/>
              </a:ext>
            </a:extLst>
          </p:cNvPr>
          <p:cNvSpPr txBox="1"/>
          <p:nvPr/>
        </p:nvSpPr>
        <p:spPr>
          <a:xfrm>
            <a:off x="3263250" y="529208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D5DD50C2-3EF0-4278-A6D1-6FA72DCF4351}"/>
              </a:ext>
            </a:extLst>
          </p:cNvPr>
          <p:cNvSpPr/>
          <p:nvPr/>
        </p:nvSpPr>
        <p:spPr>
          <a:xfrm rot="5400000">
            <a:off x="3536533" y="451730"/>
            <a:ext cx="71739" cy="68756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CD4B63C0-C71F-4DE0-8F4C-BAEDF4619DC2}"/>
              </a:ext>
            </a:extLst>
          </p:cNvPr>
          <p:cNvSpPr/>
          <p:nvPr/>
        </p:nvSpPr>
        <p:spPr>
          <a:xfrm rot="5400000">
            <a:off x="2482586" y="2872881"/>
            <a:ext cx="45719" cy="144634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58EFC-690C-417C-86AD-7625DC9163E5}"/>
              </a:ext>
            </a:extLst>
          </p:cNvPr>
          <p:cNvSpPr txBox="1"/>
          <p:nvPr/>
        </p:nvSpPr>
        <p:spPr>
          <a:xfrm>
            <a:off x="2196293" y="3365500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31FA5-7184-424C-AEBB-325F1C996EF3}"/>
              </a:ext>
            </a:extLst>
          </p:cNvPr>
          <p:cNvSpPr txBox="1"/>
          <p:nvPr/>
        </p:nvSpPr>
        <p:spPr>
          <a:xfrm>
            <a:off x="5954674" y="3277111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35BA2ED0-4B86-4FC6-9557-9C48B1A3565D}"/>
              </a:ext>
            </a:extLst>
          </p:cNvPr>
          <p:cNvSpPr/>
          <p:nvPr/>
        </p:nvSpPr>
        <p:spPr>
          <a:xfrm rot="5400000">
            <a:off x="6240967" y="2529143"/>
            <a:ext cx="45719" cy="214921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65128-60B2-4895-B35F-A3A7D075EA3A}"/>
              </a:ext>
            </a:extLst>
          </p:cNvPr>
          <p:cNvSpPr txBox="1"/>
          <p:nvPr/>
        </p:nvSpPr>
        <p:spPr>
          <a:xfrm>
            <a:off x="9712585" y="3255809"/>
            <a:ext cx="226325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F91622A2-7C17-4A54-9B5C-E64DB5E04AB8}"/>
              </a:ext>
            </a:extLst>
          </p:cNvPr>
          <p:cNvSpPr/>
          <p:nvPr/>
        </p:nvSpPr>
        <p:spPr>
          <a:xfrm rot="5400000">
            <a:off x="9797884" y="3236907"/>
            <a:ext cx="63486" cy="69002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9803E-5738-4AFD-B511-9F7CE148121A}"/>
              </a:ext>
            </a:extLst>
          </p:cNvPr>
          <p:cNvSpPr txBox="1"/>
          <p:nvPr/>
        </p:nvSpPr>
        <p:spPr>
          <a:xfrm>
            <a:off x="9902699" y="5177445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9543897D-E586-4892-B37A-88205E2493EF}"/>
              </a:ext>
            </a:extLst>
          </p:cNvPr>
          <p:cNvSpPr/>
          <p:nvPr/>
        </p:nvSpPr>
        <p:spPr>
          <a:xfrm rot="5400000" flipH="1">
            <a:off x="10180108" y="4733714"/>
            <a:ext cx="63487" cy="145447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A7F653-B1F4-41CF-A17E-DF5A928A5BD4}"/>
              </a:ext>
            </a:extLst>
          </p:cNvPr>
          <p:cNvSpPr txBox="1"/>
          <p:nvPr/>
        </p:nvSpPr>
        <p:spPr>
          <a:xfrm>
            <a:off x="9676374" y="458657"/>
            <a:ext cx="226325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14384AE9-5B54-4FFC-88B2-0328C6E63A1B}"/>
              </a:ext>
            </a:extLst>
          </p:cNvPr>
          <p:cNvSpPr/>
          <p:nvPr/>
        </p:nvSpPr>
        <p:spPr>
          <a:xfrm rot="5400000">
            <a:off x="9761673" y="439755"/>
            <a:ext cx="63486" cy="69002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2E80CA-ADC5-4459-A0F7-C25769F56F82}"/>
              </a:ext>
            </a:extLst>
          </p:cNvPr>
          <p:cNvSpPr txBox="1"/>
          <p:nvPr/>
        </p:nvSpPr>
        <p:spPr>
          <a:xfrm>
            <a:off x="9865485" y="2457695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9EBB14A8-4F45-4B61-877F-8E69044276FC}"/>
              </a:ext>
            </a:extLst>
          </p:cNvPr>
          <p:cNvSpPr/>
          <p:nvPr/>
        </p:nvSpPr>
        <p:spPr>
          <a:xfrm rot="5400000" flipH="1">
            <a:off x="10106682" y="1963578"/>
            <a:ext cx="63487" cy="145447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621FD37-2BF8-406E-8F65-1DFA54BB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818" y="6244062"/>
            <a:ext cx="10489264" cy="556788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 err="1"/>
              <a:t>p.value</a:t>
            </a:r>
            <a:r>
              <a:rPr lang="en-US" sz="2200" dirty="0"/>
              <a:t> key: ** = &lt;0.05 	* =  &lt;0.025	. = &lt;0.1	</a:t>
            </a:r>
          </a:p>
        </p:txBody>
      </p:sp>
    </p:spTree>
    <p:extLst>
      <p:ext uri="{BB962C8B-B14F-4D97-AF65-F5344CB8AC3E}">
        <p14:creationId xmlns:p14="http://schemas.microsoft.com/office/powerpoint/2010/main" val="221524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DDD6-0B2A-4EE4-9DD4-979E2FEF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18" y="587484"/>
            <a:ext cx="10489264" cy="555603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92D38B-F74D-4166-B288-1F876E58AB30}"/>
              </a:ext>
            </a:extLst>
          </p:cNvPr>
          <p:cNvCxnSpPr>
            <a:cxnSpLocks/>
          </p:cNvCxnSpPr>
          <p:nvPr/>
        </p:nvCxnSpPr>
        <p:spPr>
          <a:xfrm>
            <a:off x="88900" y="3429000"/>
            <a:ext cx="121031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156DEA-F2DB-4C59-BD23-D20E9C2A0749}"/>
              </a:ext>
            </a:extLst>
          </p:cNvPr>
          <p:cNvCxnSpPr>
            <a:cxnSpLocks/>
          </p:cNvCxnSpPr>
          <p:nvPr/>
        </p:nvCxnSpPr>
        <p:spPr>
          <a:xfrm>
            <a:off x="7848600" y="279400"/>
            <a:ext cx="0" cy="6172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96FE24-9AEE-41D5-A8C5-1808B131BCF9}"/>
              </a:ext>
            </a:extLst>
          </p:cNvPr>
          <p:cNvCxnSpPr>
            <a:cxnSpLocks/>
          </p:cNvCxnSpPr>
          <p:nvPr/>
        </p:nvCxnSpPr>
        <p:spPr>
          <a:xfrm>
            <a:off x="4330700" y="533400"/>
            <a:ext cx="0" cy="6172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35269BA-48CC-4D8D-B6F6-2B068F1F5562}"/>
              </a:ext>
            </a:extLst>
          </p:cNvPr>
          <p:cNvSpPr txBox="1">
            <a:spLocks/>
          </p:cNvSpPr>
          <p:nvPr/>
        </p:nvSpPr>
        <p:spPr>
          <a:xfrm rot="16200000">
            <a:off x="-657295" y="1717932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i="1" u="sng" dirty="0"/>
              <a:t>CANOPY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91C843-02EA-429F-8EAE-D6B1F8C3BDC3}"/>
              </a:ext>
            </a:extLst>
          </p:cNvPr>
          <p:cNvSpPr txBox="1">
            <a:spLocks/>
          </p:cNvSpPr>
          <p:nvPr/>
        </p:nvSpPr>
        <p:spPr>
          <a:xfrm rot="16200000">
            <a:off x="-657295" y="4551210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i="1" u="sng" dirty="0"/>
              <a:t>UNDERSTORY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D5DF8-E1FE-4B5E-B930-6D11C2240884}"/>
              </a:ext>
            </a:extLst>
          </p:cNvPr>
          <p:cNvSpPr txBox="1"/>
          <p:nvPr/>
        </p:nvSpPr>
        <p:spPr>
          <a:xfrm>
            <a:off x="1529884" y="2154419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825EB-643C-4193-83F0-700C3A09E262}"/>
              </a:ext>
            </a:extLst>
          </p:cNvPr>
          <p:cNvSpPr txBox="1"/>
          <p:nvPr/>
        </p:nvSpPr>
        <p:spPr>
          <a:xfrm>
            <a:off x="1484335" y="5121370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D0A9A9-604A-4C8A-82EC-E2692CBB1DC5}"/>
              </a:ext>
            </a:extLst>
          </p:cNvPr>
          <p:cNvSpPr txBox="1"/>
          <p:nvPr/>
        </p:nvSpPr>
        <p:spPr>
          <a:xfrm>
            <a:off x="3263250" y="529208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D5DD50C2-3EF0-4278-A6D1-6FA72DCF4351}"/>
              </a:ext>
            </a:extLst>
          </p:cNvPr>
          <p:cNvSpPr/>
          <p:nvPr/>
        </p:nvSpPr>
        <p:spPr>
          <a:xfrm rot="5400000">
            <a:off x="3536533" y="451730"/>
            <a:ext cx="71739" cy="68756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CD4B63C0-C71F-4DE0-8F4C-BAEDF4619DC2}"/>
              </a:ext>
            </a:extLst>
          </p:cNvPr>
          <p:cNvSpPr/>
          <p:nvPr/>
        </p:nvSpPr>
        <p:spPr>
          <a:xfrm rot="5400000">
            <a:off x="2482586" y="2872881"/>
            <a:ext cx="45719" cy="144634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58EFC-690C-417C-86AD-7625DC9163E5}"/>
              </a:ext>
            </a:extLst>
          </p:cNvPr>
          <p:cNvSpPr txBox="1"/>
          <p:nvPr/>
        </p:nvSpPr>
        <p:spPr>
          <a:xfrm>
            <a:off x="2196293" y="3365500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31FA5-7184-424C-AEBB-325F1C996EF3}"/>
              </a:ext>
            </a:extLst>
          </p:cNvPr>
          <p:cNvSpPr txBox="1"/>
          <p:nvPr/>
        </p:nvSpPr>
        <p:spPr>
          <a:xfrm>
            <a:off x="5954674" y="3277111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35BA2ED0-4B86-4FC6-9557-9C48B1A3565D}"/>
              </a:ext>
            </a:extLst>
          </p:cNvPr>
          <p:cNvSpPr/>
          <p:nvPr/>
        </p:nvSpPr>
        <p:spPr>
          <a:xfrm rot="5400000">
            <a:off x="6240967" y="2529143"/>
            <a:ext cx="45719" cy="214921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65128-60B2-4895-B35F-A3A7D075EA3A}"/>
              </a:ext>
            </a:extLst>
          </p:cNvPr>
          <p:cNvSpPr txBox="1"/>
          <p:nvPr/>
        </p:nvSpPr>
        <p:spPr>
          <a:xfrm>
            <a:off x="9712585" y="3255809"/>
            <a:ext cx="226325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F91622A2-7C17-4A54-9B5C-E64DB5E04AB8}"/>
              </a:ext>
            </a:extLst>
          </p:cNvPr>
          <p:cNvSpPr/>
          <p:nvPr/>
        </p:nvSpPr>
        <p:spPr>
          <a:xfrm rot="5400000">
            <a:off x="9797884" y="3236907"/>
            <a:ext cx="63486" cy="69002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9803E-5738-4AFD-B511-9F7CE148121A}"/>
              </a:ext>
            </a:extLst>
          </p:cNvPr>
          <p:cNvSpPr txBox="1"/>
          <p:nvPr/>
        </p:nvSpPr>
        <p:spPr>
          <a:xfrm>
            <a:off x="9902699" y="5177445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9543897D-E586-4892-B37A-88205E2493EF}"/>
              </a:ext>
            </a:extLst>
          </p:cNvPr>
          <p:cNvSpPr/>
          <p:nvPr/>
        </p:nvSpPr>
        <p:spPr>
          <a:xfrm rot="5400000" flipH="1">
            <a:off x="10180108" y="4733714"/>
            <a:ext cx="63487" cy="145447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A7F653-B1F4-41CF-A17E-DF5A928A5BD4}"/>
              </a:ext>
            </a:extLst>
          </p:cNvPr>
          <p:cNvSpPr txBox="1"/>
          <p:nvPr/>
        </p:nvSpPr>
        <p:spPr>
          <a:xfrm>
            <a:off x="9676374" y="458657"/>
            <a:ext cx="226325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14384AE9-5B54-4FFC-88B2-0328C6E63A1B}"/>
              </a:ext>
            </a:extLst>
          </p:cNvPr>
          <p:cNvSpPr/>
          <p:nvPr/>
        </p:nvSpPr>
        <p:spPr>
          <a:xfrm rot="5400000">
            <a:off x="9761673" y="439755"/>
            <a:ext cx="63486" cy="69002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2E80CA-ADC5-4459-A0F7-C25769F56F82}"/>
              </a:ext>
            </a:extLst>
          </p:cNvPr>
          <p:cNvSpPr txBox="1"/>
          <p:nvPr/>
        </p:nvSpPr>
        <p:spPr>
          <a:xfrm>
            <a:off x="9865485" y="2457695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9EBB14A8-4F45-4B61-877F-8E69044276FC}"/>
              </a:ext>
            </a:extLst>
          </p:cNvPr>
          <p:cNvSpPr/>
          <p:nvPr/>
        </p:nvSpPr>
        <p:spPr>
          <a:xfrm rot="5400000" flipH="1">
            <a:off x="10106682" y="1963578"/>
            <a:ext cx="63487" cy="145447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A38D2-06E4-4AC0-8AD1-877B9724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Conceptual Background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Deciduous tree with solid fill">
            <a:extLst>
              <a:ext uri="{FF2B5EF4-FFF2-40B4-BE49-F238E27FC236}">
                <a16:creationId xmlns:a16="http://schemas.microsoft.com/office/drawing/2014/main" id="{C32AB632-1696-47FD-9B97-A3AB680E4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1793B7-C136-4EED-9366-FCE2B48A8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32" y="2882506"/>
            <a:ext cx="5156135" cy="21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6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Deciduous tree with solid fill">
            <a:extLst>
              <a:ext uri="{FF2B5EF4-FFF2-40B4-BE49-F238E27FC236}">
                <a16:creationId xmlns:a16="http://schemas.microsoft.com/office/drawing/2014/main" id="{C32AB632-1696-47FD-9B97-A3AB680E4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1793B7-C136-4EED-9366-FCE2B48A8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59" y="563053"/>
            <a:ext cx="5156135" cy="2168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21C323-39C0-416C-985F-445E7A511A7F}"/>
              </a:ext>
            </a:extLst>
          </p:cNvPr>
          <p:cNvSpPr txBox="1"/>
          <p:nvPr/>
        </p:nvSpPr>
        <p:spPr>
          <a:xfrm>
            <a:off x="390293" y="3195172"/>
            <a:ext cx="4471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 mixed-effect model revealed a highly </a:t>
            </a:r>
            <a:r>
              <a:rPr lang="en-US" b="1" u="sng" dirty="0"/>
              <a:t>significant and exponential increase of </a:t>
            </a:r>
            <a:r>
              <a:rPr lang="en-US" b="1" i="1" u="sng" dirty="0"/>
              <a:t>C</a:t>
            </a:r>
            <a:r>
              <a:rPr lang="en-US" b="1" u="sng" baseline="-25000" dirty="0"/>
              <a:t>i… </a:t>
            </a:r>
            <a:r>
              <a:rPr lang="en-US" dirty="0"/>
              <a:t>in both understory and canopy trees. </a:t>
            </a:r>
            <a:r>
              <a:rPr lang="en-US" i="1" dirty="0"/>
              <a:t>C</a:t>
            </a:r>
            <a:r>
              <a:rPr lang="en-US" baseline="-25000" dirty="0"/>
              <a:t>i</a:t>
            </a:r>
            <a:r>
              <a:rPr lang="en-US" dirty="0"/>
              <a:t> increased by 43% and 53% over the past 150 years for understory and canopy trees, respectively. </a:t>
            </a:r>
          </a:p>
          <a:p>
            <a:endParaRPr lang="en-US" dirty="0"/>
          </a:p>
          <a:p>
            <a:r>
              <a:rPr lang="en-US" b="1" u="sng" dirty="0"/>
              <a:t>Yet, the rate of increase in </a:t>
            </a:r>
            <a:r>
              <a:rPr lang="en-US" b="1" i="1" u="sng" dirty="0"/>
              <a:t>C</a:t>
            </a:r>
            <a:r>
              <a:rPr lang="en-US" b="1" u="sng" baseline="-25000" dirty="0"/>
              <a:t>i</a:t>
            </a:r>
            <a:r>
              <a:rPr lang="en-US" b="1" u="sng" dirty="0"/>
              <a:t> was consistently lower than that of atmospheric CO</a:t>
            </a:r>
            <a:r>
              <a:rPr lang="en-US" b="1" u="sng" baseline="-25000" dirty="0"/>
              <a:t>2</a:t>
            </a:r>
            <a:r>
              <a:rPr lang="en-US" b="1" u="sng" dirty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325028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A1793B7-C136-4EED-9366-FCE2B48A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9" y="563053"/>
            <a:ext cx="5156135" cy="2168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21C323-39C0-416C-985F-445E7A511A7F}"/>
              </a:ext>
            </a:extLst>
          </p:cNvPr>
          <p:cNvSpPr txBox="1"/>
          <p:nvPr/>
        </p:nvSpPr>
        <p:spPr>
          <a:xfrm>
            <a:off x="390293" y="3195172"/>
            <a:ext cx="4471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 mixed-effect model revealed a highly </a:t>
            </a:r>
            <a:r>
              <a:rPr lang="en-US" b="1" u="sng" dirty="0"/>
              <a:t>significant and exponential increase of </a:t>
            </a:r>
            <a:r>
              <a:rPr lang="en-US" b="1" i="1" u="sng" dirty="0"/>
              <a:t>C</a:t>
            </a:r>
            <a:r>
              <a:rPr lang="en-US" b="1" u="sng" baseline="-25000" dirty="0"/>
              <a:t>i… </a:t>
            </a:r>
            <a:r>
              <a:rPr lang="en-US" dirty="0"/>
              <a:t>in both understory and canopy trees. </a:t>
            </a:r>
            <a:r>
              <a:rPr lang="en-US" i="1" dirty="0"/>
              <a:t>C</a:t>
            </a:r>
            <a:r>
              <a:rPr lang="en-US" baseline="-25000" dirty="0"/>
              <a:t>i</a:t>
            </a:r>
            <a:r>
              <a:rPr lang="en-US" dirty="0"/>
              <a:t> increased by 43% and 53% over the past 150 years for understory and canopy trees, respectively. </a:t>
            </a:r>
          </a:p>
          <a:p>
            <a:endParaRPr lang="en-US" dirty="0"/>
          </a:p>
          <a:p>
            <a:r>
              <a:rPr lang="en-US" b="1" u="sng" dirty="0"/>
              <a:t>Yet, the rate of increase in </a:t>
            </a:r>
            <a:r>
              <a:rPr lang="en-US" b="1" i="1" u="sng" dirty="0"/>
              <a:t>C</a:t>
            </a:r>
            <a:r>
              <a:rPr lang="en-US" b="1" u="sng" baseline="-25000" dirty="0"/>
              <a:t>i</a:t>
            </a:r>
            <a:r>
              <a:rPr lang="en-US" b="1" u="sng" dirty="0"/>
              <a:t> was consistently lower than that of atmospheric CO</a:t>
            </a:r>
            <a:r>
              <a:rPr lang="en-US" b="1" u="sng" baseline="-25000" dirty="0"/>
              <a:t>2</a:t>
            </a:r>
            <a:r>
              <a:rPr lang="en-US" b="1" u="sng" dirty="0"/>
              <a:t>.” </a:t>
            </a:r>
          </a:p>
        </p:txBody>
      </p:sp>
      <p:pic>
        <p:nvPicPr>
          <p:cNvPr id="8" name="Graphic 7" descr="Badge Question Mark with solid fill">
            <a:extLst>
              <a:ext uri="{FF2B5EF4-FFF2-40B4-BE49-F238E27FC236}">
                <a16:creationId xmlns:a16="http://schemas.microsoft.com/office/drawing/2014/main" id="{4A225002-7FEE-440D-BAEF-0A07F4247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3688" y="1478245"/>
            <a:ext cx="3433854" cy="34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A1793B7-C136-4EED-9366-FCE2B48A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3" y="437218"/>
            <a:ext cx="5156135" cy="2168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21C323-39C0-416C-985F-445E7A511A7F}"/>
              </a:ext>
            </a:extLst>
          </p:cNvPr>
          <p:cNvSpPr txBox="1"/>
          <p:nvPr/>
        </p:nvSpPr>
        <p:spPr>
          <a:xfrm>
            <a:off x="390294" y="3195172"/>
            <a:ext cx="4307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D</a:t>
            </a:r>
            <a:r>
              <a:rPr lang="en-US" b="1" u="sng" dirty="0"/>
              <a:t> is </a:t>
            </a:r>
            <a:r>
              <a:rPr lang="en-US" b="1" u="sng" dirty="0" err="1"/>
              <a:t>vapour</a:t>
            </a:r>
            <a:r>
              <a:rPr lang="en-US" b="1" u="sng" dirty="0"/>
              <a:t> pressure deficit (kPa), </a:t>
            </a:r>
            <a:r>
              <a:rPr lang="en-US" b="1" i="1" u="sng" dirty="0"/>
              <a:t>A</a:t>
            </a:r>
            <a:r>
              <a:rPr lang="en-US" b="1" u="sng" dirty="0"/>
              <a:t> is net photosynthesis rate</a:t>
            </a:r>
          </a:p>
          <a:p>
            <a:r>
              <a:rPr lang="en-US" b="1" u="sng" dirty="0"/>
              <a:t>(</a:t>
            </a:r>
            <a:r>
              <a:rPr lang="en-US" b="1" u="sng" dirty="0" err="1"/>
              <a:t>μmol</a:t>
            </a:r>
            <a:r>
              <a:rPr lang="en-US" b="1" u="sng" dirty="0"/>
              <a:t> m−2 s−1), </a:t>
            </a:r>
            <a:r>
              <a:rPr lang="en-US" b="1" i="1" u="sng" dirty="0"/>
              <a:t>Ca</a:t>
            </a:r>
            <a:r>
              <a:rPr lang="en-US" b="1" u="sng" dirty="0"/>
              <a:t> is CO2 concentration at the leaf surface (ppm), and </a:t>
            </a:r>
            <a:r>
              <a:rPr lang="en-US" b="1" i="1" u="sng" dirty="0"/>
              <a:t>g1</a:t>
            </a:r>
            <a:r>
              <a:rPr lang="en-US" b="1" u="sng" dirty="0"/>
              <a:t> is the</a:t>
            </a:r>
          </a:p>
          <a:p>
            <a:r>
              <a:rPr lang="en-US" b="1" u="sng" dirty="0"/>
              <a:t>model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0387-C40E-4A88-A08E-5A37D13625E5}"/>
                  </a:ext>
                </a:extLst>
              </p:cNvPr>
              <p:cNvSpPr txBox="1"/>
              <p:nvPr/>
            </p:nvSpPr>
            <p:spPr>
              <a:xfrm>
                <a:off x="6402988" y="1354473"/>
                <a:ext cx="4645313" cy="714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490387-C40E-4A88-A08E-5A37D1362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988" y="1354473"/>
                <a:ext cx="4645313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75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A38D2-06E4-4AC0-8AD1-877B9724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Experimental Design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Deciduous tree with solid fill">
            <a:extLst>
              <a:ext uri="{FF2B5EF4-FFF2-40B4-BE49-F238E27FC236}">
                <a16:creationId xmlns:a16="http://schemas.microsoft.com/office/drawing/2014/main" id="{C32AB632-1696-47FD-9B97-A3AB680E4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5553" y="1309031"/>
            <a:ext cx="1830906" cy="1830906"/>
          </a:xfrm>
          <a:prstGeom prst="rect">
            <a:avLst/>
          </a:prstGeom>
        </p:spPr>
      </p:pic>
      <p:pic>
        <p:nvPicPr>
          <p:cNvPr id="4" name="Graphic 3" descr="Tree Stump with solid fill">
            <a:extLst>
              <a:ext uri="{FF2B5EF4-FFF2-40B4-BE49-F238E27FC236}">
                <a16:creationId xmlns:a16="http://schemas.microsoft.com/office/drawing/2014/main" id="{0798C9AA-362F-4CD5-8E81-9E1B7B732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4517" y="2224484"/>
            <a:ext cx="914400" cy="914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C8B09FC-A739-49D6-9EB6-170615531464}"/>
              </a:ext>
            </a:extLst>
          </p:cNvPr>
          <p:cNvSpPr txBox="1">
            <a:spLocks/>
          </p:cNvSpPr>
          <p:nvPr/>
        </p:nvSpPr>
        <p:spPr>
          <a:xfrm>
            <a:off x="7481388" y="2433580"/>
            <a:ext cx="1235005" cy="7053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x100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7C740F-2055-4BF7-98DE-16613A30DD3D}"/>
              </a:ext>
            </a:extLst>
          </p:cNvPr>
          <p:cNvCxnSpPr/>
          <p:nvPr/>
        </p:nvCxnSpPr>
        <p:spPr>
          <a:xfrm>
            <a:off x="8462865" y="2786232"/>
            <a:ext cx="7371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9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A38D2-06E4-4AC0-8AD1-877B9724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Experimental Design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4CF47CA-DE96-4120-AC72-DC6F58C9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73" y="1468270"/>
            <a:ext cx="2204680" cy="20820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02BD37-3A63-4FE6-A31B-78DFD1CEC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24" y="1468270"/>
            <a:ext cx="2204681" cy="207921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386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Graphic 12" descr="Tree Stump with solid fill">
            <a:extLst>
              <a:ext uri="{FF2B5EF4-FFF2-40B4-BE49-F238E27FC236}">
                <a16:creationId xmlns:a16="http://schemas.microsoft.com/office/drawing/2014/main" id="{33B97B44-D423-4FA7-A684-975BEE01D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6371" y="1404280"/>
            <a:ext cx="1103595" cy="1103595"/>
          </a:xfrm>
          <a:prstGeom prst="rect">
            <a:avLst/>
          </a:prstGeom>
        </p:spPr>
      </p:pic>
      <p:pic>
        <p:nvPicPr>
          <p:cNvPr id="21" name="Graphic 20" descr="Tree Stump with solid fill">
            <a:extLst>
              <a:ext uri="{FF2B5EF4-FFF2-40B4-BE49-F238E27FC236}">
                <a16:creationId xmlns:a16="http://schemas.microsoft.com/office/drawing/2014/main" id="{C043CB1C-75C2-48BB-821C-56ACA6F31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966" y="1404280"/>
            <a:ext cx="1103595" cy="1103595"/>
          </a:xfrm>
          <a:prstGeom prst="rect">
            <a:avLst/>
          </a:prstGeom>
        </p:spPr>
      </p:pic>
      <p:pic>
        <p:nvPicPr>
          <p:cNvPr id="22" name="Graphic 21" descr="Tree Stump with solid fill">
            <a:extLst>
              <a:ext uri="{FF2B5EF4-FFF2-40B4-BE49-F238E27FC236}">
                <a16:creationId xmlns:a16="http://schemas.microsoft.com/office/drawing/2014/main" id="{B10CB33D-D832-4110-8914-187BCC652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2363" y="1404280"/>
            <a:ext cx="1103595" cy="1103595"/>
          </a:xfrm>
          <a:prstGeom prst="rect">
            <a:avLst/>
          </a:prstGeom>
        </p:spPr>
      </p:pic>
      <p:pic>
        <p:nvPicPr>
          <p:cNvPr id="23" name="Graphic 22" descr="Tree Stump with solid fill">
            <a:extLst>
              <a:ext uri="{FF2B5EF4-FFF2-40B4-BE49-F238E27FC236}">
                <a16:creationId xmlns:a16="http://schemas.microsoft.com/office/drawing/2014/main" id="{35612FC6-F3F9-4145-BA9D-282325240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632" y="1404280"/>
            <a:ext cx="1103595" cy="1103595"/>
          </a:xfrm>
          <a:prstGeom prst="rect">
            <a:avLst/>
          </a:prstGeom>
        </p:spPr>
      </p:pic>
      <p:pic>
        <p:nvPicPr>
          <p:cNvPr id="28" name="Graphic 27" descr="Tree Stump with solid fill">
            <a:extLst>
              <a:ext uri="{FF2B5EF4-FFF2-40B4-BE49-F238E27FC236}">
                <a16:creationId xmlns:a16="http://schemas.microsoft.com/office/drawing/2014/main" id="{8E8F3B6B-CED9-4332-A78E-70D8A5C02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5409" y="3161621"/>
            <a:ext cx="1103595" cy="1103595"/>
          </a:xfrm>
          <a:prstGeom prst="rect">
            <a:avLst/>
          </a:prstGeom>
        </p:spPr>
      </p:pic>
      <p:pic>
        <p:nvPicPr>
          <p:cNvPr id="29" name="Graphic 28" descr="Tree Stump with solid fill">
            <a:extLst>
              <a:ext uri="{FF2B5EF4-FFF2-40B4-BE49-F238E27FC236}">
                <a16:creationId xmlns:a16="http://schemas.microsoft.com/office/drawing/2014/main" id="{C2B639E2-CC02-45FA-B2C8-993149204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4367" y="3173496"/>
            <a:ext cx="1103595" cy="1103595"/>
          </a:xfrm>
          <a:prstGeom prst="rect">
            <a:avLst/>
          </a:prstGeom>
        </p:spPr>
      </p:pic>
      <p:pic>
        <p:nvPicPr>
          <p:cNvPr id="30" name="Graphic 29" descr="Tree Stump with solid fill">
            <a:extLst>
              <a:ext uri="{FF2B5EF4-FFF2-40B4-BE49-F238E27FC236}">
                <a16:creationId xmlns:a16="http://schemas.microsoft.com/office/drawing/2014/main" id="{87D390EA-9FFF-43AC-9342-62FEF91C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6793" y="3173495"/>
            <a:ext cx="1103595" cy="1103595"/>
          </a:xfrm>
          <a:prstGeom prst="rect">
            <a:avLst/>
          </a:prstGeom>
        </p:spPr>
      </p:pic>
      <p:pic>
        <p:nvPicPr>
          <p:cNvPr id="31" name="Graphic 30" descr="Tree Stump with solid fill">
            <a:extLst>
              <a:ext uri="{FF2B5EF4-FFF2-40B4-BE49-F238E27FC236}">
                <a16:creationId xmlns:a16="http://schemas.microsoft.com/office/drawing/2014/main" id="{93C93925-70A2-4D6F-864C-9220F9FE4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8736" y="3172037"/>
            <a:ext cx="1103595" cy="11035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4CE3C4-A421-40AF-AD20-BC7736FBF8E2}"/>
              </a:ext>
            </a:extLst>
          </p:cNvPr>
          <p:cNvCxnSpPr/>
          <p:nvPr/>
        </p:nvCxnSpPr>
        <p:spPr>
          <a:xfrm>
            <a:off x="6346123" y="2882506"/>
            <a:ext cx="4714875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5D3CEDE2-62A0-4EE1-B0EB-CF3E0D84CDF4}"/>
              </a:ext>
            </a:extLst>
          </p:cNvPr>
          <p:cNvSpPr txBox="1">
            <a:spLocks/>
          </p:cNvSpPr>
          <p:nvPr/>
        </p:nvSpPr>
        <p:spPr>
          <a:xfrm>
            <a:off x="6141539" y="1008853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Canopy Trees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0B4777C-8AD5-491F-9BF9-19233F632277}"/>
              </a:ext>
            </a:extLst>
          </p:cNvPr>
          <p:cNvSpPr txBox="1">
            <a:spLocks/>
          </p:cNvSpPr>
          <p:nvPr/>
        </p:nvSpPr>
        <p:spPr>
          <a:xfrm>
            <a:off x="6141539" y="4663483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Understory Trees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C6923A9-00F1-4C39-B587-5F7B285BBBC6}"/>
              </a:ext>
            </a:extLst>
          </p:cNvPr>
          <p:cNvSpPr txBox="1">
            <a:spLocks/>
          </p:cNvSpPr>
          <p:nvPr/>
        </p:nvSpPr>
        <p:spPr>
          <a:xfrm>
            <a:off x="548888" y="1956077"/>
            <a:ext cx="4237716" cy="2443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Each individual tree is then considered twice. Once at the year when it is an ‘understory tree’ and once at the year when it is a ‘canopy tree’ as determined by DBH.</a:t>
            </a:r>
          </a:p>
        </p:txBody>
      </p:sp>
    </p:spTree>
    <p:extLst>
      <p:ext uri="{BB962C8B-B14F-4D97-AF65-F5344CB8AC3E}">
        <p14:creationId xmlns:p14="http://schemas.microsoft.com/office/powerpoint/2010/main" val="368025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Graphic 12" descr="Tree Stump with solid fill">
            <a:extLst>
              <a:ext uri="{FF2B5EF4-FFF2-40B4-BE49-F238E27FC236}">
                <a16:creationId xmlns:a16="http://schemas.microsoft.com/office/drawing/2014/main" id="{33B97B44-D423-4FA7-A684-975BEE01D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9215" y="1775494"/>
            <a:ext cx="1103595" cy="1103595"/>
          </a:xfrm>
          <a:prstGeom prst="rect">
            <a:avLst/>
          </a:prstGeom>
        </p:spPr>
      </p:pic>
      <p:pic>
        <p:nvPicPr>
          <p:cNvPr id="21" name="Graphic 20" descr="Tree Stump with solid fill">
            <a:extLst>
              <a:ext uri="{FF2B5EF4-FFF2-40B4-BE49-F238E27FC236}">
                <a16:creationId xmlns:a16="http://schemas.microsoft.com/office/drawing/2014/main" id="{C043CB1C-75C2-48BB-821C-56ACA6F31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2810" y="1767611"/>
            <a:ext cx="1103595" cy="1103595"/>
          </a:xfrm>
          <a:prstGeom prst="rect">
            <a:avLst/>
          </a:prstGeom>
        </p:spPr>
      </p:pic>
      <p:pic>
        <p:nvPicPr>
          <p:cNvPr id="22" name="Graphic 21" descr="Tree Stump with solid fill">
            <a:extLst>
              <a:ext uri="{FF2B5EF4-FFF2-40B4-BE49-F238E27FC236}">
                <a16:creationId xmlns:a16="http://schemas.microsoft.com/office/drawing/2014/main" id="{B10CB33D-D832-4110-8914-187BCC6527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5207" y="1767611"/>
            <a:ext cx="1103595" cy="1103595"/>
          </a:xfrm>
          <a:prstGeom prst="rect">
            <a:avLst/>
          </a:prstGeom>
        </p:spPr>
      </p:pic>
      <p:pic>
        <p:nvPicPr>
          <p:cNvPr id="23" name="Graphic 22" descr="Tree Stump with solid fill">
            <a:extLst>
              <a:ext uri="{FF2B5EF4-FFF2-40B4-BE49-F238E27FC236}">
                <a16:creationId xmlns:a16="http://schemas.microsoft.com/office/drawing/2014/main" id="{35612FC6-F3F9-4145-BA9D-282325240A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2476" y="1767611"/>
            <a:ext cx="1103595" cy="1103595"/>
          </a:xfrm>
          <a:prstGeom prst="rect">
            <a:avLst/>
          </a:prstGeom>
        </p:spPr>
      </p:pic>
      <p:pic>
        <p:nvPicPr>
          <p:cNvPr id="28" name="Graphic 27" descr="Tree Stump with solid fill">
            <a:extLst>
              <a:ext uri="{FF2B5EF4-FFF2-40B4-BE49-F238E27FC236}">
                <a16:creationId xmlns:a16="http://schemas.microsoft.com/office/drawing/2014/main" id="{8E8F3B6B-CED9-4332-A78E-70D8A5C02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9149" y="3322334"/>
            <a:ext cx="1103595" cy="1103595"/>
          </a:xfrm>
          <a:prstGeom prst="rect">
            <a:avLst/>
          </a:prstGeom>
        </p:spPr>
      </p:pic>
      <p:pic>
        <p:nvPicPr>
          <p:cNvPr id="29" name="Graphic 28" descr="Tree Stump with solid fill">
            <a:extLst>
              <a:ext uri="{FF2B5EF4-FFF2-40B4-BE49-F238E27FC236}">
                <a16:creationId xmlns:a16="http://schemas.microsoft.com/office/drawing/2014/main" id="{C2B639E2-CC02-45FA-B2C8-993149204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8107" y="3334209"/>
            <a:ext cx="1103595" cy="1103595"/>
          </a:xfrm>
          <a:prstGeom prst="rect">
            <a:avLst/>
          </a:prstGeom>
        </p:spPr>
      </p:pic>
      <p:pic>
        <p:nvPicPr>
          <p:cNvPr id="30" name="Graphic 29" descr="Tree Stump with solid fill">
            <a:extLst>
              <a:ext uri="{FF2B5EF4-FFF2-40B4-BE49-F238E27FC236}">
                <a16:creationId xmlns:a16="http://schemas.microsoft.com/office/drawing/2014/main" id="{87D390EA-9FFF-43AC-9342-62FEF91C7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0533" y="3334208"/>
            <a:ext cx="1103595" cy="1103595"/>
          </a:xfrm>
          <a:prstGeom prst="rect">
            <a:avLst/>
          </a:prstGeom>
        </p:spPr>
      </p:pic>
      <p:pic>
        <p:nvPicPr>
          <p:cNvPr id="31" name="Graphic 30" descr="Tree Stump with solid fill">
            <a:extLst>
              <a:ext uri="{FF2B5EF4-FFF2-40B4-BE49-F238E27FC236}">
                <a16:creationId xmlns:a16="http://schemas.microsoft.com/office/drawing/2014/main" id="{93C93925-70A2-4D6F-864C-9220F9FE4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2476" y="3332750"/>
            <a:ext cx="1103595" cy="11035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4CE3C4-A421-40AF-AD20-BC7736FBF8E2}"/>
              </a:ext>
            </a:extLst>
          </p:cNvPr>
          <p:cNvCxnSpPr>
            <a:cxnSpLocks/>
          </p:cNvCxnSpPr>
          <p:nvPr/>
        </p:nvCxnSpPr>
        <p:spPr>
          <a:xfrm>
            <a:off x="6563762" y="3008631"/>
            <a:ext cx="4497594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5D3CEDE2-62A0-4EE1-B0EB-CF3E0D84CDF4}"/>
              </a:ext>
            </a:extLst>
          </p:cNvPr>
          <p:cNvSpPr txBox="1">
            <a:spLocks/>
          </p:cNvSpPr>
          <p:nvPr/>
        </p:nvSpPr>
        <p:spPr>
          <a:xfrm rot="20594855">
            <a:off x="6321266" y="1205104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u="sng" dirty="0"/>
              <a:t>Afzelia Xylocarpa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0B4777C-8AD5-491F-9BF9-19233F632277}"/>
              </a:ext>
            </a:extLst>
          </p:cNvPr>
          <p:cNvSpPr txBox="1">
            <a:spLocks/>
          </p:cNvSpPr>
          <p:nvPr/>
        </p:nvSpPr>
        <p:spPr>
          <a:xfrm rot="20551440">
            <a:off x="7414652" y="1164614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/>
              <a:t>Chukrasia tabularis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C6923A9-00F1-4C39-B587-5F7B285BBBC6}"/>
              </a:ext>
            </a:extLst>
          </p:cNvPr>
          <p:cNvSpPr txBox="1">
            <a:spLocks/>
          </p:cNvSpPr>
          <p:nvPr/>
        </p:nvSpPr>
        <p:spPr>
          <a:xfrm>
            <a:off x="548888" y="1956077"/>
            <a:ext cx="4237716" cy="2443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Each individual tree is then considered twice. Once at the year when it is an ‘understory tree’ and once at the year when it is a ‘canopy tree’ as determined by DBH.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876E211-2A15-4242-8AFB-29935090706C}"/>
              </a:ext>
            </a:extLst>
          </p:cNvPr>
          <p:cNvSpPr txBox="1">
            <a:spLocks/>
          </p:cNvSpPr>
          <p:nvPr/>
        </p:nvSpPr>
        <p:spPr>
          <a:xfrm rot="20630327">
            <a:off x="8506680" y="1179092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u="sng" dirty="0"/>
              <a:t>Melia azedarach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E9E7C73-DCFF-41E5-AC7B-32B474702A00}"/>
              </a:ext>
            </a:extLst>
          </p:cNvPr>
          <p:cNvSpPr txBox="1">
            <a:spLocks/>
          </p:cNvSpPr>
          <p:nvPr/>
        </p:nvSpPr>
        <p:spPr>
          <a:xfrm rot="20545720">
            <a:off x="9579253" y="1151203"/>
            <a:ext cx="2254858" cy="3914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u="sng" dirty="0"/>
              <a:t>Toona ciliata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F020BE-0B1A-4FF5-B33E-F7A3EE07117D}"/>
              </a:ext>
            </a:extLst>
          </p:cNvPr>
          <p:cNvCxnSpPr>
            <a:cxnSpLocks/>
          </p:cNvCxnSpPr>
          <p:nvPr/>
        </p:nvCxnSpPr>
        <p:spPr>
          <a:xfrm>
            <a:off x="6486534" y="1799290"/>
            <a:ext cx="2681" cy="2637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63A0A2-E978-4E04-A5E8-552099998863}"/>
              </a:ext>
            </a:extLst>
          </p:cNvPr>
          <p:cNvCxnSpPr>
            <a:cxnSpLocks/>
          </p:cNvCxnSpPr>
          <p:nvPr/>
        </p:nvCxnSpPr>
        <p:spPr>
          <a:xfrm>
            <a:off x="7591352" y="1775493"/>
            <a:ext cx="0" cy="2660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AA8AF5-4BFA-409C-A591-0C152B9042DE}"/>
              </a:ext>
            </a:extLst>
          </p:cNvPr>
          <p:cNvCxnSpPr>
            <a:cxnSpLocks/>
          </p:cNvCxnSpPr>
          <p:nvPr/>
        </p:nvCxnSpPr>
        <p:spPr>
          <a:xfrm>
            <a:off x="8677715" y="1767611"/>
            <a:ext cx="0" cy="2668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A7F5E6-51DE-4746-8566-D4AED16DEA07}"/>
              </a:ext>
            </a:extLst>
          </p:cNvPr>
          <p:cNvCxnSpPr>
            <a:cxnSpLocks/>
          </p:cNvCxnSpPr>
          <p:nvPr/>
        </p:nvCxnSpPr>
        <p:spPr>
          <a:xfrm flipH="1">
            <a:off x="9748802" y="1767610"/>
            <a:ext cx="7806" cy="2782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C6DE0C8-62C6-4326-92E2-8030BF48523C}"/>
              </a:ext>
            </a:extLst>
          </p:cNvPr>
          <p:cNvSpPr txBox="1">
            <a:spLocks/>
          </p:cNvSpPr>
          <p:nvPr/>
        </p:nvSpPr>
        <p:spPr>
          <a:xfrm>
            <a:off x="6096000" y="808425"/>
            <a:ext cx="1565732" cy="3478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Canopy Trees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1096E124-BB48-46DC-9486-281B20D0E0E7}"/>
              </a:ext>
            </a:extLst>
          </p:cNvPr>
          <p:cNvSpPr txBox="1">
            <a:spLocks/>
          </p:cNvSpPr>
          <p:nvPr/>
        </p:nvSpPr>
        <p:spPr>
          <a:xfrm>
            <a:off x="6141539" y="4739631"/>
            <a:ext cx="1946203" cy="3152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Understory Trees</a:t>
            </a:r>
          </a:p>
        </p:txBody>
      </p:sp>
    </p:spTree>
    <p:extLst>
      <p:ext uri="{BB962C8B-B14F-4D97-AF65-F5344CB8AC3E}">
        <p14:creationId xmlns:p14="http://schemas.microsoft.com/office/powerpoint/2010/main" val="3590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1"/>
      </a:lt2>
      <a:accent1>
        <a:srgbClr val="E729CA"/>
      </a:accent1>
      <a:accent2>
        <a:srgbClr val="A317D5"/>
      </a:accent2>
      <a:accent3>
        <a:srgbClr val="6629E7"/>
      </a:accent3>
      <a:accent4>
        <a:srgbClr val="2335D7"/>
      </a:accent4>
      <a:accent5>
        <a:srgbClr val="298BE7"/>
      </a:accent5>
      <a:accent6>
        <a:srgbClr val="16BECA"/>
      </a:accent6>
      <a:hlink>
        <a:srgbClr val="3F6C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1354</TotalTime>
  <Words>674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Gothic</vt:lpstr>
      <vt:lpstr>Garamond</vt:lpstr>
      <vt:lpstr>TornVTI</vt:lpstr>
      <vt:lpstr>BrushVTI</vt:lpstr>
      <vt:lpstr>Variation in Tropical Tree Response to Increased Atmospheric Carbon </vt:lpstr>
      <vt:lpstr>Conceptual Background</vt:lpstr>
      <vt:lpstr>PowerPoint Presentation</vt:lpstr>
      <vt:lpstr>PowerPoint Presentation</vt:lpstr>
      <vt:lpstr>PowerPoint Presentation</vt:lpstr>
      <vt:lpstr>Experimental Design</vt:lpstr>
      <vt:lpstr>Experimental Design</vt:lpstr>
      <vt:lpstr>PowerPoint Presentation</vt:lpstr>
      <vt:lpstr>PowerPoint Presentation</vt:lpstr>
      <vt:lpstr>Data Collected/ Available</vt:lpstr>
      <vt:lpstr>PowerPoint Presentation</vt:lpstr>
      <vt:lpstr>PowerPoint Presentation</vt:lpstr>
      <vt:lpstr>So… What to do.</vt:lpstr>
      <vt:lpstr>Deriving Significant Climate Variables </vt:lpstr>
      <vt:lpstr>Deriving Significant Climate Variables </vt:lpstr>
      <vt:lpstr>Deriving Significant Climate Variables </vt:lpstr>
      <vt:lpstr>p.value key: ** = &lt;0.05  * =  &lt;0.025 . = &lt;0.1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Tropical Tree Ci Sensitivity</dc:title>
  <dc:creator>Dan Petticord</dc:creator>
  <cp:lastModifiedBy>Dan Petticord</cp:lastModifiedBy>
  <cp:revision>4</cp:revision>
  <dcterms:created xsi:type="dcterms:W3CDTF">2021-09-27T21:30:47Z</dcterms:created>
  <dcterms:modified xsi:type="dcterms:W3CDTF">2021-09-29T12:49:57Z</dcterms:modified>
</cp:coreProperties>
</file>