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99" r:id="rId3"/>
    <p:sldId id="301" r:id="rId4"/>
    <p:sldId id="304" r:id="rId5"/>
    <p:sldId id="305" r:id="rId6"/>
    <p:sldId id="479" r:id="rId7"/>
    <p:sldId id="307" r:id="rId8"/>
    <p:sldId id="311" r:id="rId9"/>
    <p:sldId id="313" r:id="rId10"/>
    <p:sldId id="314" r:id="rId11"/>
    <p:sldId id="316" r:id="rId12"/>
    <p:sldId id="323" r:id="rId13"/>
    <p:sldId id="320" r:id="rId14"/>
    <p:sldId id="321" r:id="rId15"/>
    <p:sldId id="329" r:id="rId16"/>
    <p:sldId id="328" r:id="rId17"/>
    <p:sldId id="334" r:id="rId18"/>
    <p:sldId id="335" r:id="rId19"/>
    <p:sldId id="336" r:id="rId20"/>
    <p:sldId id="337" r:id="rId21"/>
    <p:sldId id="339" r:id="rId22"/>
    <p:sldId id="330" r:id="rId23"/>
    <p:sldId id="331" r:id="rId24"/>
    <p:sldId id="344" r:id="rId25"/>
    <p:sldId id="346" r:id="rId26"/>
    <p:sldId id="347" r:id="rId27"/>
    <p:sldId id="350" r:id="rId28"/>
    <p:sldId id="351" r:id="rId29"/>
    <p:sldId id="354" r:id="rId30"/>
    <p:sldId id="355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41" r:id="rId44"/>
    <p:sldId id="342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69" r:id="rId53"/>
    <p:sldId id="370" r:id="rId54"/>
    <p:sldId id="380" r:id="rId55"/>
    <p:sldId id="381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8" r:id="rId71"/>
    <p:sldId id="399" r:id="rId72"/>
    <p:sldId id="397" r:id="rId73"/>
    <p:sldId id="400" r:id="rId74"/>
    <p:sldId id="401" r:id="rId75"/>
    <p:sldId id="403" r:id="rId76"/>
    <p:sldId id="402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404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D4D4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44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4" d="100"/>
          <a:sy n="154" d="100"/>
        </p:scale>
        <p:origin x="500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4617-5403-447F-B9C0-17A930336626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1149-C0DE-427F-AE35-9513454C2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5C08-C8B2-4552-9532-446F7A65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679C5-E942-499F-A8E2-033083C07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6818-75DD-4113-BF39-F9269A8F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11FA7-60A3-48BC-B90E-BCC86783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FEAE5-0EC6-404A-B183-D37819FB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EFA4-7494-4657-A32B-6B2A3AF5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29BD4C-6150-4AE2-87A7-B584612D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D158F-5B8D-448B-B5E3-C245E284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1E009-D43E-41EA-877B-B1ABA380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CA347-79A3-4E1F-B6E6-AE38B46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CE54B-C2DB-4FC9-ADD0-C4F3E388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DC3D5-0E6B-46CE-A144-A5E6D61F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7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DB0EF-F8A2-48E9-AEEF-7EAA3DC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3943A-7AA9-477D-9521-E3EBF26A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C2F38-2A9A-49A0-8F37-5C776C06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71B23-F9E7-491B-97E8-A6D849D5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D8782-3466-46BD-B058-62AAA7C3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BA5DF-FB26-415E-9755-042D3C39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BD87-E116-4F80-B093-EEEA3409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82472-B282-4EC0-9CBA-3BD40C833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52F27-618F-4C86-BC42-EE913628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27E86-2245-4CB4-A5B6-54A78338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B4F4-07D0-4E77-8550-FDC95DD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9DD90-37B4-4121-A374-4E8B258F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7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E346D-DF6E-4E15-BCFE-2316EC73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68212-D085-4CFD-82EB-D28D5A681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AC715-2BF6-4CE7-9BD4-C1A7BC4B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B02C-E229-47EA-8CFB-85B2B973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D32FA-DBEF-438A-9268-0B1921B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9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C4EA1-FCAF-4EDA-BA04-D44CC4B9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BF07EC-FC11-4C2C-B2F7-D62E17E5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BC42A-4AC7-41A0-8103-DE87C99D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1CB4-D918-43A8-8FC0-E1357D15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2BF40-D3AC-4C7F-8569-7860BEA4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9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pPr marL="25400">
                <a:lnSpc>
                  <a:spcPts val="1425"/>
                </a:lnSpc>
              </a:pPr>
              <a:t>‹#›</a:t>
            </a:fld>
            <a:endParaRPr lang="en-US" altLang="ko-KR" spc="-5"/>
          </a:p>
        </p:txBody>
      </p:sp>
    </p:spTree>
    <p:extLst>
      <p:ext uri="{BB962C8B-B14F-4D97-AF65-F5344CB8AC3E}">
        <p14:creationId xmlns:p14="http://schemas.microsoft.com/office/powerpoint/2010/main" val="15035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소제목 및 내용 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90D4-6583-4596-8087-2EF6A980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4470862" cy="477231"/>
          </a:xfrm>
        </p:spPr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2EE4C-957E-491E-95E9-255F3A70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3" y="836815"/>
            <a:ext cx="11366269" cy="5340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-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119E-BCC3-440E-86DB-41D9F120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B78C-205B-422E-909C-41DB71C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59C8-5430-47CB-9FD9-3F1C944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01CB00-224D-4357-B46E-F1477B35F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3428" y="21531"/>
            <a:ext cx="4710372" cy="7543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ko-KR" altLang="en-US" dirty="0"/>
              <a:t>마스터</a:t>
            </a:r>
            <a:endParaRPr lang="en-US" altLang="ko-KR" dirty="0"/>
          </a:p>
          <a:p>
            <a:pPr lvl="1"/>
            <a:r>
              <a:rPr lang="ko-KR" altLang="en-US" dirty="0" err="1"/>
              <a:t>ㅁㅁㅁ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2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90D4-6583-4596-8087-2EF6A980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4470862" cy="477231"/>
          </a:xfrm>
        </p:spPr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2EE4C-957E-491E-95E9-255F3A70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3" y="836815"/>
            <a:ext cx="11366269" cy="5340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-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119E-BCC3-440E-86DB-41D9F120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B78C-205B-422E-909C-41DB71C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59C8-5430-47CB-9FD9-3F1C944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오른쪽 그림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90D4-6583-4596-8087-2EF6A980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4470862" cy="477231"/>
          </a:xfrm>
        </p:spPr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2EE4C-957E-491E-95E9-255F3A70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3" y="836815"/>
            <a:ext cx="7269879" cy="5340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-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119E-BCC3-440E-86DB-41D9F120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B78C-205B-422E-909C-41DB71C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59C8-5430-47CB-9FD9-3F1C944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왼쪽 그림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90D4-6583-4596-8087-2EF6A980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4470862" cy="477231"/>
          </a:xfrm>
        </p:spPr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2EE4C-957E-491E-95E9-255F3A70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392" y="836815"/>
            <a:ext cx="5788680" cy="5340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-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119E-BCC3-440E-86DB-41D9F120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B78C-205B-422E-909C-41DB71C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59C8-5430-47CB-9FD9-3F1C944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90D4-6583-4596-8087-2EF6A980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4470862" cy="477231"/>
          </a:xfrm>
        </p:spPr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119E-BCC3-440E-86DB-41D9F120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B78C-205B-422E-909C-41DB71C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59C8-5430-47CB-9FD9-3F1C944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2A481-0204-4BF0-995B-A225ACA6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21650-864E-4B70-A412-CCA84FCE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13EC-72DC-4A68-95E2-334FA840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6FE06-9D60-4AEF-9E3D-96DACC0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35493-CF05-475E-AA38-68D4D797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4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4AE4-8492-44BC-93C5-E3DB7C3B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CCCC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F7E1F-D30E-4467-A631-60200EF7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BB1E8-DC88-4F4D-86C3-BE24353B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2C523-A4F7-468B-8A4B-682DA30A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724AD-3896-4E69-90D4-3AFCB392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B23EE-D59F-476C-A05A-B068A564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0191F-D35E-408A-B528-06B94AB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D452A-6D57-4FA6-A3AB-DAFEA5B8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2E674-CD87-42BE-82A7-71D70E66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C05C5-4672-4B74-8690-AA2DD6629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19B48-1D56-4D5A-8D27-0F16C143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D50CC-CA46-4179-A732-19961C6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6BB15-D043-4BBA-9669-96C0179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E5712-A7DF-4F94-BB3A-3511360A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DB2D02-3CBE-4590-B0FB-E73A5E7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" y="60325"/>
            <a:ext cx="10515600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790A5-0AE7-42CF-8D62-0270C514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803" y="653935"/>
            <a:ext cx="11366269" cy="552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A4DB0-598B-46C1-8162-AED45976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7D24-2D3E-419D-8EA8-D48D002B4523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BE00C-BC66-4224-A357-C8E137314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E255-01EB-4B9E-ABCC-FBF177FA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D64D-62E2-4A82-9310-FCFF1B496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4" r:id="rId4"/>
    <p:sldLayoutId id="2147483663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2 </a:t>
            </a:r>
            <a:r>
              <a:rPr lang="ko-KR" altLang="en-US"/>
              <a:t>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값</a:t>
            </a:r>
            <a:r>
              <a:rPr lang="en-US" altLang="ko-KR"/>
              <a:t>, </a:t>
            </a:r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41017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558A9-367D-4A20-B823-54E40B86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리터럴 정수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&gt;&gt;&gt; 5</a:t>
            </a:r>
          </a:p>
          <a:p>
            <a:pPr marL="457200" lvl="1" indent="0">
              <a:buNone/>
            </a:pPr>
            <a:r>
              <a:rPr lang="en-US" altLang="ko-KR"/>
              <a:t>5</a:t>
            </a:r>
          </a:p>
          <a:p>
            <a:pPr marL="457200" lvl="1" indent="0">
              <a:buNone/>
            </a:pPr>
            <a:r>
              <a:rPr lang="en-US" altLang="ko-KR"/>
              <a:t># </a:t>
            </a:r>
            <a:r>
              <a:rPr lang="ko-KR" altLang="en-US"/>
              <a:t>숫자 </a:t>
            </a:r>
            <a:r>
              <a:rPr lang="en-US" altLang="ko-KR"/>
              <a:t>0</a:t>
            </a:r>
            <a:r>
              <a:rPr lang="ko-KR" altLang="en-US"/>
              <a:t>을 쓸 수 있다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&gt;&gt;&gt; 0</a:t>
            </a:r>
          </a:p>
          <a:p>
            <a:pPr marL="457200" lvl="1" indent="0">
              <a:buNone/>
            </a:pPr>
            <a:r>
              <a:rPr lang="en-US" altLang="ko-KR"/>
              <a:t>0</a:t>
            </a:r>
          </a:p>
          <a:p>
            <a:pPr marL="457200" lvl="1" indent="0">
              <a:buNone/>
            </a:pPr>
            <a:r>
              <a:rPr lang="en-US" altLang="ko-KR"/>
              <a:t># 0</a:t>
            </a:r>
            <a:r>
              <a:rPr lang="ko-KR" altLang="en-US"/>
              <a:t>을 다른 숫자 앞에 넣을 수는 없다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&gt;&gt;&gt; 05</a:t>
            </a: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File "&lt;stdin)", line 1</a:t>
            </a: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05</a:t>
            </a: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SyntaxError: invalid token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0b, 0o, 0x</a:t>
            </a:r>
            <a:r>
              <a:rPr lang="ko-KR" altLang="en-US"/>
              <a:t>로 시작하는 정수</a:t>
            </a:r>
            <a:endParaRPr lang="en-US" altLang="ko-KR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FB8D39-49D3-4DAC-ABBC-977E36412418}"/>
              </a:ext>
            </a:extLst>
          </p:cNvPr>
          <p:cNvSpPr txBox="1">
            <a:spLocks/>
          </p:cNvSpPr>
          <p:nvPr/>
        </p:nvSpPr>
        <p:spPr>
          <a:xfrm>
            <a:off x="6096000" y="836815"/>
            <a:ext cx="5105463" cy="534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정수에 쉼표를 사용할 수 없다</a:t>
            </a:r>
            <a:r>
              <a:rPr lang="en-US" altLang="ko-KR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&gt;&gt;&gt; 1,000,000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(1, 0, 0)</a:t>
            </a:r>
          </a:p>
          <a:p>
            <a:r>
              <a:rPr lang="ko-KR" altLang="en-US"/>
              <a:t>언더바</a:t>
            </a:r>
            <a:r>
              <a:rPr lang="en-US" altLang="ko-KR"/>
              <a:t>(_)</a:t>
            </a:r>
            <a:r>
              <a:rPr lang="ko-KR" altLang="en-US"/>
              <a:t> 사용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&gt;&gt;&gt; million = 1_000_000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&gt;&gt;&gt; million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&gt;&gt;&gt; 1_2_3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123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5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3.2.2 </a:t>
            </a:r>
            <a:r>
              <a:rPr lang="ko-KR" altLang="en-US"/>
              <a:t>정수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C56E5-87CD-41DA-9C04-F2118D57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03" y="942584"/>
            <a:ext cx="2880987" cy="136846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0E35DA3-1E56-4092-A997-952D238B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15761"/>
              </p:ext>
            </p:extLst>
          </p:nvPr>
        </p:nvGraphicFramePr>
        <p:xfrm>
          <a:off x="659703" y="2713404"/>
          <a:ext cx="6409837" cy="3202016"/>
        </p:xfrm>
        <a:graphic>
          <a:graphicData uri="http://schemas.openxmlformats.org/drawingml/2006/table">
            <a:tbl>
              <a:tblPr/>
              <a:tblGrid>
                <a:gridCol w="1045634">
                  <a:extLst>
                    <a:ext uri="{9D8B030D-6E8A-4147-A177-3AD203B41FA5}">
                      <a16:colId xmlns:a16="http://schemas.microsoft.com/office/drawing/2014/main" val="3605112655"/>
                    </a:ext>
                  </a:extLst>
                </a:gridCol>
                <a:gridCol w="3436031">
                  <a:extLst>
                    <a:ext uri="{9D8B030D-6E8A-4147-A177-3AD203B41FA5}">
                      <a16:colId xmlns:a16="http://schemas.microsoft.com/office/drawing/2014/main" val="635695558"/>
                    </a:ext>
                  </a:extLst>
                </a:gridCol>
                <a:gridCol w="1111884">
                  <a:extLst>
                    <a:ext uri="{9D8B030D-6E8A-4147-A177-3AD203B41FA5}">
                      <a16:colId xmlns:a16="http://schemas.microsoft.com/office/drawing/2014/main" val="2948938858"/>
                    </a:ext>
                  </a:extLst>
                </a:gridCol>
                <a:gridCol w="816288">
                  <a:extLst>
                    <a:ext uri="{9D8B030D-6E8A-4147-A177-3AD203B41FA5}">
                      <a16:colId xmlns:a16="http://schemas.microsoft.com/office/drawing/2014/main" val="1555858825"/>
                    </a:ext>
                  </a:extLst>
                </a:gridCol>
              </a:tblGrid>
              <a:tr h="40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4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4399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+ 8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79959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 – 10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35574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* 7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48921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부동소수점 나누기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/ 2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42337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 나누기</a:t>
                      </a:r>
                      <a:r>
                        <a:rPr lang="en-US" altLang="ko-KR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이하 버림</a:t>
                      </a:r>
                      <a:r>
                        <a:rPr lang="en-US" altLang="ko-KR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// 2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15757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7 % 3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33561"/>
                  </a:ext>
                </a:extLst>
              </a:tr>
              <a:tr h="4002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** 4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en-US" sz="14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07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B8883-629A-482C-A389-476501303B91}"/>
              </a:ext>
            </a:extLst>
          </p:cNvPr>
          <p:cNvSpPr txBox="1"/>
          <p:nvPr/>
        </p:nvSpPr>
        <p:spPr>
          <a:xfrm>
            <a:off x="7383938" y="3668651"/>
            <a:ext cx="46306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0</a:t>
            </a:r>
            <a:r>
              <a:rPr lang="ko-KR" altLang="en-US" sz="1400">
                <a:solidFill>
                  <a:schemeClr val="bg1"/>
                </a:solidFill>
              </a:rPr>
              <a:t>으로 나누면 예외 발생</a:t>
            </a:r>
            <a:endParaRPr lang="en-US" altLang="ko-KR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 5 / 0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  File "&lt;stdin)", line 1, in &lt;module&gt;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ZeroDivisionError: division by zero</a:t>
            </a:r>
          </a:p>
          <a:p>
            <a:endParaRPr lang="en-US" altLang="ko-KR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&gt;&gt;&gt; 7 // 0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  File "&lt;stdin)", line 1, in &lt;module&gt;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ZeroDivisionError: integer division or modulo by zero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3.2.3 </a:t>
            </a:r>
            <a:r>
              <a:rPr lang="ko-KR" altLang="en-US"/>
              <a:t>정수와 변수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00A97-ED5D-4E1D-9AD8-0A34019CFF9F}"/>
              </a:ext>
            </a:extLst>
          </p:cNvPr>
          <p:cNvSpPr txBox="1"/>
          <p:nvPr/>
        </p:nvSpPr>
        <p:spPr>
          <a:xfrm>
            <a:off x="295406" y="885999"/>
            <a:ext cx="57045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= </a:t>
            </a:r>
            <a:r>
              <a:rPr lang="ko-KR" altLang="en-US">
                <a:solidFill>
                  <a:schemeClr val="bg1"/>
                </a:solidFill>
              </a:rPr>
              <a:t>앞에 산술 연산자를 결합해서 할당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a = 95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 -= 3      # a = a - 3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>
                <a:solidFill>
                  <a:schemeClr val="bg1"/>
                </a:solidFill>
              </a:rPr>
              <a:t>92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a = 92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 += 8     # a = a + 8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>
                <a:solidFill>
                  <a:schemeClr val="bg1"/>
                </a:solidFill>
              </a:rPr>
              <a:t>100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15BF0-6C8D-4A12-8493-E03F8FA5DE96}"/>
              </a:ext>
            </a:extLst>
          </p:cNvPr>
          <p:cNvSpPr txBox="1"/>
          <p:nvPr/>
        </p:nvSpPr>
        <p:spPr>
          <a:xfrm>
            <a:off x="6192035" y="841600"/>
            <a:ext cx="56210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a = 100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 *= 2      # a = a * 2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>
                <a:solidFill>
                  <a:schemeClr val="bg1"/>
                </a:solidFill>
              </a:rPr>
              <a:t>200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a = 200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 /= 3      # a = a / 3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>
                <a:solidFill>
                  <a:schemeClr val="bg1"/>
                </a:solidFill>
              </a:rPr>
              <a:t>66.66666666666667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a = 13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 //= 4      # a = a // 4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3.2.5 </a:t>
            </a:r>
            <a:r>
              <a:rPr lang="ko-KR" altLang="en-US"/>
              <a:t>진수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• 2</a:t>
            </a:r>
            <a:r>
              <a:rPr lang="ko-KR" altLang="en-US" sz="1600">
                <a:solidFill>
                  <a:schemeClr val="bg1"/>
                </a:solidFill>
              </a:rPr>
              <a:t>진수</a:t>
            </a:r>
            <a:r>
              <a:rPr lang="en-US" altLang="ko-KR" sz="1600">
                <a:solidFill>
                  <a:schemeClr val="bg1"/>
                </a:solidFill>
              </a:rPr>
              <a:t>(binary) : 0b </a:t>
            </a:r>
            <a:r>
              <a:rPr lang="ko-KR" altLang="en-US" sz="1600">
                <a:solidFill>
                  <a:schemeClr val="bg1"/>
                </a:solidFill>
              </a:rPr>
              <a:t>혹은 </a:t>
            </a:r>
            <a:r>
              <a:rPr lang="en-US" altLang="ko-KR" sz="1600">
                <a:solidFill>
                  <a:schemeClr val="bg1"/>
                </a:solidFill>
              </a:rPr>
              <a:t>0B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8</a:t>
            </a:r>
            <a:r>
              <a:rPr lang="ko-KR" altLang="en-US" sz="1600">
                <a:solidFill>
                  <a:schemeClr val="bg1"/>
                </a:solidFill>
              </a:rPr>
              <a:t>진수</a:t>
            </a:r>
            <a:r>
              <a:rPr lang="en-US" altLang="ko-KR" sz="1600">
                <a:solidFill>
                  <a:schemeClr val="bg1"/>
                </a:solidFill>
              </a:rPr>
              <a:t>(octal)   : 0o </a:t>
            </a:r>
            <a:r>
              <a:rPr lang="ko-KR" altLang="en-US" sz="1600">
                <a:solidFill>
                  <a:schemeClr val="bg1"/>
                </a:solidFill>
              </a:rPr>
              <a:t>혹은 </a:t>
            </a:r>
            <a:r>
              <a:rPr lang="en-US" altLang="ko-KR" sz="1600">
                <a:solidFill>
                  <a:schemeClr val="bg1"/>
                </a:solidFill>
              </a:rPr>
              <a:t>0O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16</a:t>
            </a:r>
            <a:r>
              <a:rPr lang="ko-KR" altLang="en-US" sz="1600">
                <a:solidFill>
                  <a:schemeClr val="bg1"/>
                </a:solidFill>
              </a:rPr>
              <a:t>진수</a:t>
            </a:r>
            <a:r>
              <a:rPr lang="en-US" altLang="ko-KR" sz="1600">
                <a:solidFill>
                  <a:schemeClr val="bg1"/>
                </a:solidFill>
              </a:rPr>
              <a:t>(hex)   : 0x </a:t>
            </a:r>
            <a:r>
              <a:rPr lang="ko-KR" altLang="en-US" sz="1600">
                <a:solidFill>
                  <a:schemeClr val="bg1"/>
                </a:solidFill>
              </a:rPr>
              <a:t>혹은 </a:t>
            </a:r>
            <a:r>
              <a:rPr lang="en-US" altLang="ko-KR" sz="1600">
                <a:solidFill>
                  <a:schemeClr val="bg1"/>
                </a:solidFill>
              </a:rPr>
              <a:t>0X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0b10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0o10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0x10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10</a:t>
            </a:r>
            <a:r>
              <a:rPr lang="ko-KR" altLang="en-US" sz="1600">
                <a:solidFill>
                  <a:schemeClr val="bg1"/>
                </a:solidFill>
              </a:rPr>
              <a:t>진수를 다른 진수로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계산 결과는 </a:t>
            </a:r>
            <a:r>
              <a:rPr lang="ko-KR" altLang="en-US" sz="1600">
                <a:solidFill>
                  <a:srgbClr val="FF0000"/>
                </a:solidFill>
              </a:rPr>
              <a:t>문자열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value = 65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bin(value)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'0b1000001’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oct(value)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'00101’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hex(value)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'0x41’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chr(65)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ord('A')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3949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3.2.6 </a:t>
            </a:r>
            <a:r>
              <a:rPr lang="ko-KR" altLang="en-US"/>
              <a:t>타입 변환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int('99 bottles of beer on the wall')</a:t>
            </a:r>
          </a:p>
          <a:p>
            <a:r>
              <a:rPr lang="en-US" altLang="ko-KR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>
                <a:solidFill>
                  <a:schemeClr val="bg1"/>
                </a:solidFill>
              </a:rPr>
              <a:t>  File "&lt;stdin&gt;", </a:t>
            </a:r>
            <a:r>
              <a:rPr lang="en-US" altLang="ko-KR">
                <a:solidFill>
                  <a:srgbClr val="FF0000"/>
                </a:solidFill>
              </a:rPr>
              <a:t>line 1</a:t>
            </a:r>
            <a:r>
              <a:rPr lang="en-US" altLang="ko-KR">
                <a:solidFill>
                  <a:schemeClr val="bg1"/>
                </a:solidFill>
              </a:rPr>
              <a:t>, in &lt;module&gt;</a:t>
            </a:r>
          </a:p>
          <a:p>
            <a:r>
              <a:rPr lang="en-US" altLang="ko-KR">
                <a:solidFill>
                  <a:srgbClr val="FF0000"/>
                </a:solidFill>
              </a:rPr>
              <a:t>ValueError</a:t>
            </a:r>
            <a:r>
              <a:rPr lang="en-US" altLang="ko-KR">
                <a:solidFill>
                  <a:schemeClr val="bg1"/>
                </a:solidFill>
              </a:rPr>
              <a:t>: invalid literal for int() with base 10: '99 bottles of beer on the wall' 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int('')</a:t>
            </a:r>
          </a:p>
          <a:p>
            <a:r>
              <a:rPr lang="en-US" altLang="ko-KR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>
                <a:solidFill>
                  <a:schemeClr val="bg1"/>
                </a:solidFill>
              </a:rPr>
              <a:t>  File "&lt;stdin)", </a:t>
            </a:r>
            <a:r>
              <a:rPr lang="en-US" altLang="ko-KR">
                <a:solidFill>
                  <a:srgbClr val="FF0000"/>
                </a:solidFill>
              </a:rPr>
              <a:t>line 1</a:t>
            </a:r>
            <a:r>
              <a:rPr lang="en-US" altLang="ko-KR">
                <a:solidFill>
                  <a:schemeClr val="bg1"/>
                </a:solidFill>
              </a:rPr>
              <a:t>, in &lt;module&gt;</a:t>
            </a:r>
          </a:p>
          <a:p>
            <a:r>
              <a:rPr lang="en-US" altLang="ko-KR">
                <a:solidFill>
                  <a:srgbClr val="FF0000"/>
                </a:solidFill>
              </a:rPr>
              <a:t>ValueError</a:t>
            </a:r>
            <a:r>
              <a:rPr lang="en-US" altLang="ko-KR">
                <a:solidFill>
                  <a:schemeClr val="bg1"/>
                </a:solidFill>
              </a:rPr>
              <a:t>: invalid literal for int() with base 10: ‘’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int('98.6’)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  File "&lt;stdin&gt;", line 1, in &lt;module&gt;</a:t>
            </a:r>
          </a:p>
          <a:p>
            <a:r>
              <a:rPr lang="en-US" altLang="ko-KR" sz="1800">
                <a:solidFill>
                  <a:srgbClr val="FF0000"/>
                </a:solidFill>
              </a:rPr>
              <a:t>ValueError</a:t>
            </a:r>
            <a:r>
              <a:rPr lang="en-US" altLang="ko-KR" sz="1800">
                <a:solidFill>
                  <a:schemeClr val="bg1"/>
                </a:solidFill>
              </a:rPr>
              <a:t>: invalid literal for int() with base 10: '98.6’</a:t>
            </a:r>
          </a:p>
          <a:p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int('1.0e4')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  File "&lt;stdin&gt;", line 1, in &lt;module&gt;</a:t>
            </a:r>
          </a:p>
          <a:p>
            <a:r>
              <a:rPr lang="en-US" altLang="ko-KR" sz="1800">
                <a:solidFill>
                  <a:srgbClr val="FF0000"/>
                </a:solidFill>
              </a:rPr>
              <a:t>ValueError</a:t>
            </a:r>
            <a:r>
              <a:rPr lang="en-US" altLang="ko-KR" sz="1800">
                <a:solidFill>
                  <a:schemeClr val="bg1"/>
                </a:solidFill>
              </a:rPr>
              <a:t>: invalid literal for int() with base 10: '1.0e4’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자동 타입 변환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4 + 7.0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11.0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da-DK" altLang="ko-KR" sz="1600">
                <a:solidFill>
                  <a:schemeClr val="bg1"/>
                </a:solidFill>
              </a:rPr>
              <a:t>&gt;&gt;&gt; True + 2</a:t>
            </a:r>
          </a:p>
          <a:p>
            <a:r>
              <a:rPr lang="da-DK" altLang="ko-KR" sz="1600">
                <a:solidFill>
                  <a:schemeClr val="bg1"/>
                </a:solidFill>
              </a:rPr>
              <a:t>3</a:t>
            </a:r>
          </a:p>
          <a:p>
            <a:r>
              <a:rPr lang="da-DK" altLang="ko-KR" sz="1600">
                <a:solidFill>
                  <a:schemeClr val="bg1"/>
                </a:solidFill>
              </a:rPr>
              <a:t>&gt;&gt;&gt; False + 5.0</a:t>
            </a:r>
          </a:p>
          <a:p>
            <a:r>
              <a:rPr lang="da-DK" altLang="ko-KR" sz="1600">
                <a:solidFill>
                  <a:schemeClr val="bg1"/>
                </a:solidFill>
              </a:rPr>
              <a:t>5.0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4 </a:t>
            </a:r>
            <a:r>
              <a:rPr lang="ko-KR" altLang="en-US"/>
              <a:t>선택하기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if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5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</a:t>
            </a:r>
            <a:r>
              <a:rPr lang="ko-KR" altLang="en-US"/>
              <a:t>주석 달기</a:t>
            </a:r>
            <a:r>
              <a:rPr lang="en-US" altLang="ko-KR"/>
              <a:t>: #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주석은 인터프리터에 의해 무시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코드를 설명하거나 문제를 고치기 위해 표시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# </a:t>
            </a:r>
            <a:r>
              <a:rPr lang="ko-KR" altLang="en-US">
                <a:solidFill>
                  <a:schemeClr val="bg1"/>
                </a:solidFill>
              </a:rPr>
              <a:t>문자를 이용해서 주석 표시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# </a:t>
            </a:r>
            <a:r>
              <a:rPr lang="ko-KR" altLang="en-US">
                <a:solidFill>
                  <a:schemeClr val="bg1"/>
                </a:solidFill>
              </a:rPr>
              <a:t>문자부터 라인의 마지막까지가 주석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# 60 sec/min * 60 min/hr * 24 hr/day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seconds_per_day = 86400 # 60 sec/min * 60 min/hr * 24 hr/day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FC228-3BE0-4109-9FF2-BB87BAB55B6A}"/>
              </a:ext>
            </a:extLst>
          </p:cNvPr>
          <p:cNvSpPr txBox="1"/>
          <p:nvPr/>
        </p:nvSpPr>
        <p:spPr>
          <a:xfrm>
            <a:off x="6096000" y="760948"/>
            <a:ext cx="57045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sum = 1 + \</a:t>
            </a:r>
          </a:p>
          <a:p>
            <a:r>
              <a:rPr lang="en-US" altLang="ko-KR">
                <a:solidFill>
                  <a:schemeClr val="bg1"/>
                </a:solidFill>
              </a:rPr>
              <a:t>... 2 + \</a:t>
            </a:r>
          </a:p>
          <a:p>
            <a:r>
              <a:rPr lang="en-US" altLang="ko-KR">
                <a:solidFill>
                  <a:schemeClr val="bg1"/>
                </a:solidFill>
              </a:rPr>
              <a:t>... 3 + \</a:t>
            </a:r>
          </a:p>
          <a:p>
            <a:r>
              <a:rPr lang="en-US" altLang="ko-KR">
                <a:solidFill>
                  <a:schemeClr val="bg1"/>
                </a:solidFill>
              </a:rPr>
              <a:t>... 4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sum</a:t>
            </a:r>
          </a:p>
          <a:p>
            <a:r>
              <a:rPr lang="en-US" altLang="ko-KR">
                <a:solidFill>
                  <a:schemeClr val="bg1"/>
                </a:solidFill>
              </a:rPr>
              <a:t>10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sum = 1 +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  File "&lt;stdin&gt;", line 1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sum = 1 +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             ^</a:t>
            </a:r>
          </a:p>
          <a:p>
            <a:r>
              <a:rPr lang="en-US" altLang="ko-KR" sz="1800">
                <a:solidFill>
                  <a:srgbClr val="FF0000"/>
                </a:solidFill>
              </a:rPr>
              <a:t>SyntaxError</a:t>
            </a:r>
            <a:r>
              <a:rPr lang="en-US" altLang="ko-KR" sz="1800">
                <a:solidFill>
                  <a:schemeClr val="bg1"/>
                </a:solidFill>
              </a:rPr>
              <a:t>: invalid syntax</a:t>
            </a:r>
          </a:p>
          <a:p>
            <a:endParaRPr lang="en-US" altLang="ko-KR" sz="1800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괄호</a:t>
            </a:r>
            <a:r>
              <a:rPr lang="en-US" altLang="ko-KR" sz="1800">
                <a:solidFill>
                  <a:schemeClr val="bg1"/>
                </a:solidFill>
              </a:rPr>
              <a:t>(</a:t>
            </a:r>
            <a:r>
              <a:rPr lang="ko-KR" altLang="en-US" sz="1800">
                <a:solidFill>
                  <a:schemeClr val="bg1"/>
                </a:solidFill>
              </a:rPr>
              <a:t>중괄호 또는 대괄호</a:t>
            </a:r>
            <a:r>
              <a:rPr lang="en-US" altLang="ko-KR" sz="1800">
                <a:solidFill>
                  <a:schemeClr val="bg1"/>
                </a:solidFill>
              </a:rPr>
              <a:t>)</a:t>
            </a:r>
            <a:r>
              <a:rPr lang="ko-KR" altLang="en-US" sz="1800">
                <a:solidFill>
                  <a:schemeClr val="bg1"/>
                </a:solidFill>
              </a:rPr>
              <a:t>의 중간에 있으면 잘 동작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sum = (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1 +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2 +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3 +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4)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sum</a:t>
            </a:r>
          </a:p>
          <a:p>
            <a:r>
              <a:rPr lang="en-US" altLang="ko-KR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B3B00C-1EB7-4CDB-A210-B0192B5728C9}"/>
              </a:ext>
            </a:extLst>
          </p:cNvPr>
          <p:cNvSpPr txBox="1">
            <a:spLocks/>
          </p:cNvSpPr>
          <p:nvPr/>
        </p:nvSpPr>
        <p:spPr>
          <a:xfrm>
            <a:off x="5747096" y="187742"/>
            <a:ext cx="4470862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4.2 </a:t>
            </a:r>
            <a:r>
              <a:rPr lang="ko-KR" altLang="en-US"/>
              <a:t>라인 유지하기</a:t>
            </a:r>
            <a:r>
              <a:rPr lang="en-US" altLang="ko-KR"/>
              <a:t>: \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비교하기</a:t>
            </a:r>
            <a:r>
              <a:rPr lang="en-US" altLang="ko-KR"/>
              <a:t>: if, elif, else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disaster = 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if disaster:</a:t>
            </a:r>
          </a:p>
          <a:p>
            <a:r>
              <a:rPr lang="en-US" altLang="ko-KR">
                <a:solidFill>
                  <a:schemeClr val="bg1"/>
                </a:solidFill>
              </a:rPr>
              <a:t>...         print("Woe!")</a:t>
            </a:r>
          </a:p>
          <a:p>
            <a:r>
              <a:rPr lang="en-US" altLang="ko-KR">
                <a:solidFill>
                  <a:schemeClr val="bg1"/>
                </a:solidFill>
              </a:rPr>
              <a:t>...     else:</a:t>
            </a:r>
          </a:p>
          <a:p>
            <a:r>
              <a:rPr lang="en-US" altLang="ko-KR">
                <a:solidFill>
                  <a:schemeClr val="bg1"/>
                </a:solidFill>
              </a:rPr>
              <a:t>...         print("Whee!")</a:t>
            </a:r>
          </a:p>
          <a:p>
            <a:r>
              <a:rPr lang="en-US" altLang="ko-KR">
                <a:solidFill>
                  <a:schemeClr val="bg1"/>
                </a:solidFill>
              </a:rPr>
              <a:t>...</a:t>
            </a:r>
          </a:p>
          <a:p>
            <a:r>
              <a:rPr lang="en-US" altLang="ko-KR">
                <a:solidFill>
                  <a:schemeClr val="bg1"/>
                </a:solidFill>
              </a:rPr>
              <a:t>Woe!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• if</a:t>
            </a:r>
            <a:r>
              <a:rPr lang="ko-KR" altLang="en-US">
                <a:solidFill>
                  <a:schemeClr val="bg1"/>
                </a:solidFill>
              </a:rPr>
              <a:t>와 </a:t>
            </a:r>
            <a:r>
              <a:rPr lang="en-US" altLang="ko-KR">
                <a:solidFill>
                  <a:schemeClr val="bg1"/>
                </a:solidFill>
              </a:rPr>
              <a:t>else</a:t>
            </a:r>
            <a:r>
              <a:rPr lang="ko-KR" altLang="en-US">
                <a:solidFill>
                  <a:schemeClr val="bg1"/>
                </a:solidFill>
              </a:rPr>
              <a:t>를 사용해서 조건 테스트 수행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스페이스 </a:t>
            </a:r>
            <a:r>
              <a:rPr lang="en-US" altLang="ko-KR" sz="1800">
                <a:solidFill>
                  <a:schemeClr val="bg1"/>
                </a:solidFill>
              </a:rPr>
              <a:t>4</a:t>
            </a:r>
            <a:r>
              <a:rPr lang="ko-KR" altLang="en-US" sz="1800">
                <a:solidFill>
                  <a:schemeClr val="bg1"/>
                </a:solidFill>
              </a:rPr>
              <a:t>칸씩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탭과 스페이스를 혼합해서 들여쓰기를 하면 안 된다</a:t>
            </a:r>
            <a:r>
              <a:rPr lang="en-US" altLang="ko-KR" sz="1800">
                <a:solidFill>
                  <a:schemeClr val="bg1"/>
                </a:solidFill>
              </a:rPr>
              <a:t>. 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D51F3-9D15-4A59-9E32-C444D35A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72" y="703930"/>
            <a:ext cx="3339408" cy="28304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B067B1-AE19-42AA-A96F-3EA68B985CBB}"/>
              </a:ext>
            </a:extLst>
          </p:cNvPr>
          <p:cNvSpPr/>
          <p:nvPr/>
        </p:nvSpPr>
        <p:spPr>
          <a:xfrm>
            <a:off x="7871651" y="3991842"/>
            <a:ext cx="1862806" cy="283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disaster = True</a:t>
            </a:r>
            <a:endParaRPr lang="ko-KR" altLang="en-US" sz="140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26D403B-6826-4FBE-9FBC-960972F1E61D}"/>
              </a:ext>
            </a:extLst>
          </p:cNvPr>
          <p:cNvSpPr/>
          <p:nvPr/>
        </p:nvSpPr>
        <p:spPr>
          <a:xfrm>
            <a:off x="7854648" y="4547473"/>
            <a:ext cx="1896813" cy="49533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</a:rPr>
              <a:t>disaster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E97F9-B3E7-4B08-99FA-A84747364DBF}"/>
              </a:ext>
            </a:extLst>
          </p:cNvPr>
          <p:cNvSpPr/>
          <p:nvPr/>
        </p:nvSpPr>
        <p:spPr>
          <a:xfrm>
            <a:off x="8937275" y="5456745"/>
            <a:ext cx="1862806" cy="283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print(“Woe!”)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A2C238-2ACC-46F7-8B5E-E7D21EA098C5}"/>
              </a:ext>
            </a:extLst>
          </p:cNvPr>
          <p:cNvSpPr/>
          <p:nvPr/>
        </p:nvSpPr>
        <p:spPr>
          <a:xfrm>
            <a:off x="6818288" y="5456745"/>
            <a:ext cx="1862806" cy="283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print(“Whee!”)</a:t>
            </a:r>
            <a:endParaRPr lang="ko-KR" altLang="en-US" sz="140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22A0CCA-EA18-4825-91EA-6CEB1F136C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8666933" y="4411350"/>
            <a:ext cx="272243" cy="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1A690B0-F346-494F-A7ED-7C216508AD1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749692" y="4795141"/>
            <a:ext cx="104957" cy="6616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10898F9-784C-47EC-8748-0D486067A1B7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751461" y="4795141"/>
            <a:ext cx="117217" cy="6616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7CBC7D-5B00-4719-9950-E7CC5351207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8069405" y="5420419"/>
            <a:ext cx="413937" cy="105336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91926DA-4732-49FF-B2C6-E36145A75B1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9128899" y="5414290"/>
            <a:ext cx="413937" cy="106562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D0B708-D33E-4F3A-93B7-4D7623DB0901}"/>
              </a:ext>
            </a:extLst>
          </p:cNvPr>
          <p:cNvSpPr txBox="1"/>
          <p:nvPr/>
        </p:nvSpPr>
        <p:spPr>
          <a:xfrm>
            <a:off x="9845993" y="5000875"/>
            <a:ext cx="690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1F409-D9FE-4D14-9F42-F7D07258DC4A}"/>
              </a:ext>
            </a:extLst>
          </p:cNvPr>
          <p:cNvSpPr txBox="1"/>
          <p:nvPr/>
        </p:nvSpPr>
        <p:spPr>
          <a:xfrm>
            <a:off x="7187292" y="4997308"/>
            <a:ext cx="690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426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비교하기</a:t>
            </a:r>
            <a:r>
              <a:rPr lang="en-US" altLang="ko-KR"/>
              <a:t>: if, elif, else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furry = 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large = 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if furry:</a:t>
            </a:r>
          </a:p>
          <a:p>
            <a:r>
              <a:rPr lang="en-US" altLang="ko-KR">
                <a:solidFill>
                  <a:schemeClr val="bg1"/>
                </a:solidFill>
              </a:rPr>
              <a:t>...	if large:</a:t>
            </a:r>
          </a:p>
          <a:p>
            <a:r>
              <a:rPr lang="en-US" altLang="ko-KR">
                <a:solidFill>
                  <a:schemeClr val="bg1"/>
                </a:solidFill>
              </a:rPr>
              <a:t>...		print("It's a yeti.")</a:t>
            </a:r>
          </a:p>
          <a:p>
            <a:r>
              <a:rPr lang="en-US" altLang="ko-KR">
                <a:solidFill>
                  <a:schemeClr val="bg1"/>
                </a:solidFill>
              </a:rPr>
              <a:t>...	else:</a:t>
            </a:r>
          </a:p>
          <a:p>
            <a:r>
              <a:rPr lang="en-US" altLang="ko-KR">
                <a:solidFill>
                  <a:schemeClr val="bg1"/>
                </a:solidFill>
              </a:rPr>
              <a:t>...		print("It's a cat!")</a:t>
            </a:r>
          </a:p>
          <a:p>
            <a:r>
              <a:rPr lang="en-US" altLang="ko-KR">
                <a:solidFill>
                  <a:schemeClr val="bg1"/>
                </a:solidFill>
              </a:rPr>
              <a:t>...     else: </a:t>
            </a:r>
          </a:p>
          <a:p>
            <a:r>
              <a:rPr lang="en-US" altLang="ko-KR">
                <a:solidFill>
                  <a:schemeClr val="bg1"/>
                </a:solidFill>
              </a:rPr>
              <a:t>... 	if large:</a:t>
            </a:r>
          </a:p>
          <a:p>
            <a:r>
              <a:rPr lang="en-US" altLang="ko-KR">
                <a:solidFill>
                  <a:schemeClr val="bg1"/>
                </a:solidFill>
              </a:rPr>
              <a:t>... 		print("It's a whale!") </a:t>
            </a:r>
          </a:p>
          <a:p>
            <a:r>
              <a:rPr lang="en-US" altLang="ko-KR">
                <a:solidFill>
                  <a:schemeClr val="bg1"/>
                </a:solidFill>
              </a:rPr>
              <a:t>... 	else:</a:t>
            </a:r>
          </a:p>
          <a:p>
            <a:r>
              <a:rPr lang="en-US" altLang="ko-KR">
                <a:solidFill>
                  <a:schemeClr val="bg1"/>
                </a:solidFill>
              </a:rPr>
              <a:t>... 		print(</a:t>
            </a:r>
            <a:r>
              <a:rPr lang="en-US" altLang="ko-KR" spc="-100">
                <a:solidFill>
                  <a:schemeClr val="bg1"/>
                </a:solidFill>
              </a:rPr>
              <a:t>"It's a human. Or a hairless cat."</a:t>
            </a:r>
            <a:r>
              <a:rPr lang="en-US" altLang="ko-KR">
                <a:solidFill>
                  <a:schemeClr val="bg1"/>
                </a:solidFill>
              </a:rPr>
              <a:t>).</a:t>
            </a:r>
          </a:p>
          <a:p>
            <a:r>
              <a:rPr lang="en-US" altLang="ko-KR">
                <a:solidFill>
                  <a:schemeClr val="bg1"/>
                </a:solidFill>
              </a:rPr>
              <a:t>...</a:t>
            </a:r>
          </a:p>
          <a:p>
            <a:r>
              <a:rPr lang="en-US" altLang="ko-KR">
                <a:solidFill>
                  <a:schemeClr val="bg1"/>
                </a:solidFill>
              </a:rPr>
              <a:t>It's a yeti.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&gt;&gt;&gt; color = "mauve“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&gt;&gt;&gt; if color == "red":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	print("It's a tomato")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    elif color == "green":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	print("It's a green pepper")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    elif color == "bee purple":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	print(</a:t>
            </a:r>
            <a:r>
              <a:rPr lang="en-US" altLang="ko-KR" sz="2000" spc="-100">
                <a:solidFill>
                  <a:schemeClr val="bg1"/>
                </a:solidFill>
              </a:rPr>
              <a:t>"I don't know what it is, but only"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    else: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	print("I've never heard", color)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... 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I've never heard of the color mauve</a:t>
            </a:r>
          </a:p>
        </p:txBody>
      </p:sp>
    </p:spTree>
    <p:extLst>
      <p:ext uri="{BB962C8B-B14F-4D97-AF65-F5344CB8AC3E}">
        <p14:creationId xmlns:p14="http://schemas.microsoft.com/office/powerpoint/2010/main" val="396552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비교하기</a:t>
            </a:r>
            <a:r>
              <a:rPr lang="en-US" altLang="ko-KR"/>
              <a:t>: if, elif, else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&gt;&gt;&gt; x = 7</a:t>
            </a: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이제 테스트를 해보자</a:t>
            </a:r>
            <a:r>
              <a:rPr lang="en-US" altLang="ko-KR" sz="24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&gt;&gt;&gt; x == 5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False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&gt;&gt;&gt; x == 7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&gt;&gt;&gt; 5 &lt; x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&gt;&gt;&gt; x &lt; 10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True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9545CC-0889-4DCD-BBBE-A7991C22D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9051"/>
              </p:ext>
            </p:extLst>
          </p:nvPr>
        </p:nvGraphicFramePr>
        <p:xfrm>
          <a:off x="442068" y="1469407"/>
          <a:ext cx="4973994" cy="3363976"/>
        </p:xfrm>
        <a:graphic>
          <a:graphicData uri="http://schemas.openxmlformats.org/drawingml/2006/table">
            <a:tbl>
              <a:tblPr/>
              <a:tblGrid>
                <a:gridCol w="2224156">
                  <a:extLst>
                    <a:ext uri="{9D8B030D-6E8A-4147-A177-3AD203B41FA5}">
                      <a16:colId xmlns:a16="http://schemas.microsoft.com/office/drawing/2014/main" val="2038716922"/>
                    </a:ext>
                  </a:extLst>
                </a:gridCol>
                <a:gridCol w="2749838">
                  <a:extLst>
                    <a:ext uri="{9D8B030D-6E8A-4147-A177-3AD203B41FA5}">
                      <a16:colId xmlns:a16="http://schemas.microsoft.com/office/drawing/2014/main" val="3783952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 연산자</a:t>
                      </a:r>
                      <a:endParaRPr lang="ko-KR" altLang="en-US" sz="18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8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6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다르다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8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8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161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80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크거나 같다</a:t>
                      </a:r>
                      <a:r>
                        <a:rPr lang="en-US" altLang="ko-KR" sz="2400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0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타입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E349C4B8-9E08-41BA-B200-F2ADDD10F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56779"/>
              </p:ext>
            </p:extLst>
          </p:nvPr>
        </p:nvGraphicFramePr>
        <p:xfrm>
          <a:off x="3111344" y="681036"/>
          <a:ext cx="8738071" cy="598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596120" imgH="3148560" progId="Photoshop.Image.19">
                  <p:embed/>
                </p:oleObj>
              </mc:Choice>
              <mc:Fallback>
                <p:oleObj name="Image" r:id="rId2" imgW="4596120" imgH="3148560" progId="Photoshop.Image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1344" y="681036"/>
                        <a:ext cx="8738071" cy="598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08AF96-6915-4EA7-B70C-BE25857D060E}"/>
              </a:ext>
            </a:extLst>
          </p:cNvPr>
          <p:cNvCxnSpPr/>
          <p:nvPr/>
        </p:nvCxnSpPr>
        <p:spPr>
          <a:xfrm>
            <a:off x="3219293" y="2867891"/>
            <a:ext cx="8534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32B13A-BB3C-4CFB-9CF8-4EE6D02A030F}"/>
              </a:ext>
            </a:extLst>
          </p:cNvPr>
          <p:cNvCxnSpPr/>
          <p:nvPr/>
        </p:nvCxnSpPr>
        <p:spPr>
          <a:xfrm>
            <a:off x="3219293" y="4520360"/>
            <a:ext cx="8534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278F12-0576-429D-B36E-0AEA4C3FC4AD}"/>
              </a:ext>
            </a:extLst>
          </p:cNvPr>
          <p:cNvCxnSpPr/>
          <p:nvPr/>
        </p:nvCxnSpPr>
        <p:spPr>
          <a:xfrm>
            <a:off x="3219293" y="4928440"/>
            <a:ext cx="8534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91C25-C147-42D4-8F84-E954DD64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비교하기</a:t>
            </a:r>
            <a:r>
              <a:rPr lang="en-US" altLang="ko-KR"/>
              <a:t>: if, elif, else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5 &lt; x and x &lt; 10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(5 &lt; x) and (x &lt; 10)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5 &lt; x and not x 〉 10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5 &lt; x &lt; 10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True</a:t>
            </a:r>
          </a:p>
          <a:p>
            <a:endParaRPr lang="en-US" altLang="ko-KR" sz="1800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이것은 </a:t>
            </a:r>
            <a:r>
              <a:rPr lang="en-US" altLang="ko-KR" sz="1800">
                <a:solidFill>
                  <a:schemeClr val="bg1"/>
                </a:solidFill>
              </a:rPr>
              <a:t>5 &lt; x and x &lt; 10</a:t>
            </a:r>
            <a:r>
              <a:rPr lang="ko-KR" altLang="en-US" sz="1800">
                <a:solidFill>
                  <a:schemeClr val="bg1"/>
                </a:solidFill>
              </a:rPr>
              <a:t>과 같다</a:t>
            </a:r>
            <a:r>
              <a:rPr lang="en-US" altLang="ko-KR" sz="1800">
                <a:solidFill>
                  <a:schemeClr val="bg1"/>
                </a:solidFill>
              </a:rPr>
              <a:t>. </a:t>
            </a:r>
          </a:p>
          <a:p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5 &lt; x &lt; 10 &lt; 999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True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855E62C-8F95-4BF3-B2DF-4F9B9AD68B6C}"/>
              </a:ext>
            </a:extLst>
          </p:cNvPr>
          <p:cNvSpPr txBox="1">
            <a:spLocks/>
          </p:cNvSpPr>
          <p:nvPr/>
        </p:nvSpPr>
        <p:spPr>
          <a:xfrm>
            <a:off x="5442296" y="136525"/>
            <a:ext cx="4470862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4.5 </a:t>
            </a:r>
            <a:r>
              <a:rPr lang="ko-KR" altLang="en-US"/>
              <a:t>여러 개 비교하기</a:t>
            </a:r>
            <a:r>
              <a:rPr lang="en-US" altLang="ko-KR"/>
              <a:t>: in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B5BEE-48B0-4826-967F-C8B2A1E56988}"/>
              </a:ext>
            </a:extLst>
          </p:cNvPr>
          <p:cNvSpPr txBox="1"/>
          <p:nvPr/>
        </p:nvSpPr>
        <p:spPr>
          <a:xfrm>
            <a:off x="5624857" y="885999"/>
            <a:ext cx="57045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letter = 'o’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if letter == 'a' or letter == 'e' or letter == 'i' \ </a:t>
            </a:r>
          </a:p>
          <a:p>
            <a:r>
              <a:rPr lang="en-US" altLang="ko-KR">
                <a:solidFill>
                  <a:schemeClr val="bg1"/>
                </a:solidFill>
              </a:rPr>
              <a:t>... 		or letter == 'o' or letter == 'u':</a:t>
            </a:r>
          </a:p>
          <a:p>
            <a:r>
              <a:rPr lang="en-US" altLang="ko-KR">
                <a:solidFill>
                  <a:schemeClr val="bg1"/>
                </a:solidFill>
              </a:rPr>
              <a:t>... 	print(letter, 'is a vowel')</a:t>
            </a:r>
          </a:p>
          <a:p>
            <a:r>
              <a:rPr lang="en-US" altLang="ko-KR">
                <a:solidFill>
                  <a:schemeClr val="bg1"/>
                </a:solidFill>
              </a:rPr>
              <a:t>...     else:</a:t>
            </a:r>
          </a:p>
          <a:p>
            <a:r>
              <a:rPr lang="en-US" altLang="ko-KR">
                <a:solidFill>
                  <a:schemeClr val="bg1"/>
                </a:solidFill>
              </a:rPr>
              <a:t>... 	print(letter, 'is not a vowel')</a:t>
            </a:r>
          </a:p>
          <a:p>
            <a:r>
              <a:rPr lang="en-US" altLang="ko-KR">
                <a:solidFill>
                  <a:schemeClr val="bg1"/>
                </a:solidFill>
              </a:rPr>
              <a:t>o is a vowel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vowels = 'aeiou’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letter = 'o’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letter in vowels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if letter in vowels: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	print(letter, 'is a vowel')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o is a vowel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4.5 </a:t>
            </a:r>
            <a:r>
              <a:rPr lang="ko-KR" altLang="en-US"/>
              <a:t>여러 개 비교하기</a:t>
            </a:r>
            <a:r>
              <a:rPr lang="en-US" altLang="ko-KR"/>
              <a:t>: in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letter = 'o’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vowel_set = {'a', 'e', 'i', 'o', 'u'}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 in vowel_set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vowel_list = ['a', 'e', 'i', 'o', 'u']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 in vowel_list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vowel_tuple = ('a', 'e', 'i', 'o', 'u')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 in vowel_tuple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vowel_string = "aeiou“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 in vowel_string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vowel_dict = {'a': 'apple', 'e': 'elephant',</a:t>
            </a:r>
          </a:p>
          <a:p>
            <a:r>
              <a:rPr lang="en-US" altLang="ko-KR">
                <a:solidFill>
                  <a:schemeClr val="bg1"/>
                </a:solidFill>
              </a:rPr>
              <a:t>... 'i': 'impala', 'o': 'ocelot', 'u': 'unicorn}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 in vowel_dict</a:t>
            </a: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0060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5 </a:t>
            </a:r>
            <a:r>
              <a:rPr lang="ko-KR" altLang="en-US"/>
              <a:t>텍스트 문자열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5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5.1 </a:t>
            </a:r>
            <a:r>
              <a:rPr lang="ko-KR" altLang="en-US"/>
              <a:t>따옴표로 문자열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작은따옴표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또는 큰따옴표 사용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'Snap’</a:t>
            </a:r>
          </a:p>
          <a:p>
            <a:r>
              <a:rPr lang="en-US" altLang="ko-KR">
                <a:solidFill>
                  <a:schemeClr val="bg1"/>
                </a:solidFill>
              </a:rPr>
              <a:t>'Snap’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"Crackle“</a:t>
            </a:r>
          </a:p>
          <a:p>
            <a:r>
              <a:rPr lang="en-US" altLang="ko-KR">
                <a:solidFill>
                  <a:schemeClr val="bg1"/>
                </a:solidFill>
              </a:rPr>
              <a:t>'Crackle’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세 개의 작은따옴표나 세 개의 큰따옴표 사용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'''Boom!'''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'Boom'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"""Eek!"""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'Eek!’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여러줄 입력시 에러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poem = 'There was a young lady of Norway,</a:t>
            </a:r>
          </a:p>
          <a:p>
            <a:r>
              <a:rPr lang="en-US" altLang="ko-KR">
                <a:solidFill>
                  <a:schemeClr val="bg1"/>
                </a:solidFill>
              </a:rPr>
              <a:t> File "&lt;stdin&gt;", line 1</a:t>
            </a:r>
          </a:p>
          <a:p>
            <a:r>
              <a:rPr lang="en-US" altLang="ko-KR">
                <a:solidFill>
                  <a:schemeClr val="bg1"/>
                </a:solidFill>
              </a:rPr>
              <a:t>poem = 'There was a young lady of Norway,</a:t>
            </a:r>
          </a:p>
          <a:p>
            <a:r>
              <a:rPr lang="en-US" altLang="ko-KR">
                <a:solidFill>
                  <a:schemeClr val="bg1"/>
                </a:solidFill>
              </a:rPr>
              <a:t>                                                            ^</a:t>
            </a:r>
          </a:p>
          <a:p>
            <a:r>
              <a:rPr lang="en-US" altLang="ko-KR">
                <a:solidFill>
                  <a:schemeClr val="bg1"/>
                </a:solidFill>
              </a:rPr>
              <a:t>SyntaxError: EOL while scanning string literal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D5E37-E93B-40A3-9407-B45DE225C86C}"/>
              </a:ext>
            </a:extLst>
          </p:cNvPr>
          <p:cNvSpPr txBox="1"/>
          <p:nvPr/>
        </p:nvSpPr>
        <p:spPr>
          <a:xfrm>
            <a:off x="6027763" y="992906"/>
            <a:ext cx="57045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여러줄 입력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poem = '''There was a Young Lady of Norway,</a:t>
            </a:r>
          </a:p>
          <a:p>
            <a:r>
              <a:rPr lang="en-US" altLang="ko-KR">
                <a:solidFill>
                  <a:schemeClr val="bg1"/>
                </a:solidFill>
              </a:rPr>
              <a:t>... Who casually sat in a doorway;</a:t>
            </a:r>
          </a:p>
          <a:p>
            <a:r>
              <a:rPr lang="en-US" altLang="ko-KR">
                <a:solidFill>
                  <a:schemeClr val="bg1"/>
                </a:solidFill>
              </a:rPr>
              <a:t>... When the door squeezed her flat,</a:t>
            </a:r>
          </a:p>
          <a:p>
            <a:r>
              <a:rPr lang="en-US" altLang="ko-KR">
                <a:solidFill>
                  <a:schemeClr val="bg1"/>
                </a:solidFill>
              </a:rPr>
              <a:t>... She exclaimed, "What of that?“</a:t>
            </a:r>
          </a:p>
          <a:p>
            <a:r>
              <a:rPr lang="en-US" altLang="ko-KR">
                <a:solidFill>
                  <a:schemeClr val="bg1"/>
                </a:solidFill>
              </a:rPr>
              <a:t>... This courageous Young Lady of Norway. '‘’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</a:t>
            </a:r>
            <a:r>
              <a:rPr lang="en-US" altLang="ko-KR" sz="1800">
                <a:solidFill>
                  <a:schemeClr val="bg1"/>
                </a:solidFill>
              </a:rPr>
              <a:t>poem2 = '''I do not like thee, Doctor Fell.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The reason why, I cannot tell.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But this I know, and know full well: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I do not like thee, Doctor Fell.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... ‘’‘</a:t>
            </a:r>
          </a:p>
          <a:p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print(poem2)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I do not like thee, Doctor Fell.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The reason why, I cannot tell.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But this I know, and know full well: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I do not like thee, Doctor Fell.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21123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5.1 </a:t>
            </a:r>
            <a:r>
              <a:rPr lang="ko-KR" altLang="en-US"/>
              <a:t>따옴표로 문자열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</a:rPr>
              <a:t>아무런 문자가 없는 유효한 빈 문자열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“”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‘’‘’‘’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“”“”“”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‘’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FFDA92-EC59-4BCB-996B-9D631F80E054}"/>
              </a:ext>
            </a:extLst>
          </p:cNvPr>
          <p:cNvSpPr txBox="1">
            <a:spLocks/>
          </p:cNvSpPr>
          <p:nvPr/>
        </p:nvSpPr>
        <p:spPr>
          <a:xfrm>
            <a:off x="6096000" y="136525"/>
            <a:ext cx="4470862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5.2 </a:t>
            </a:r>
            <a:r>
              <a:rPr lang="ko-KR" altLang="en-US"/>
              <a:t>문자열 타입으로 변환</a:t>
            </a:r>
            <a:r>
              <a:rPr lang="en-US" altLang="ko-KR"/>
              <a:t>: str()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BD473-0B4E-4777-8863-349ACE3955E9}"/>
              </a:ext>
            </a:extLst>
          </p:cNvPr>
          <p:cNvSpPr txBox="1"/>
          <p:nvPr/>
        </p:nvSpPr>
        <p:spPr>
          <a:xfrm>
            <a:off x="6278561" y="885999"/>
            <a:ext cx="5704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str() </a:t>
            </a:r>
            <a:r>
              <a:rPr lang="ko-KR" altLang="en-US">
                <a:solidFill>
                  <a:schemeClr val="bg1"/>
                </a:solidFill>
              </a:rPr>
              <a:t>함수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str(98.6)</a:t>
            </a:r>
          </a:p>
          <a:p>
            <a:r>
              <a:rPr lang="en-US" altLang="ko-KR">
                <a:solidFill>
                  <a:schemeClr val="bg1"/>
                </a:solidFill>
              </a:rPr>
              <a:t>'98.6’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str(1.0e4)</a:t>
            </a:r>
          </a:p>
          <a:p>
            <a:r>
              <a:rPr lang="en-US" altLang="ko-KR">
                <a:solidFill>
                  <a:schemeClr val="bg1"/>
                </a:solidFill>
              </a:rPr>
              <a:t>'10000.0’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str(True)</a:t>
            </a:r>
          </a:p>
          <a:p>
            <a:r>
              <a:rPr lang="en-US" altLang="ko-KR">
                <a:solidFill>
                  <a:schemeClr val="bg1"/>
                </a:solidFill>
              </a:rPr>
              <a:t>'True'</a:t>
            </a:r>
          </a:p>
        </p:txBody>
      </p:sp>
    </p:spTree>
    <p:extLst>
      <p:ext uri="{BB962C8B-B14F-4D97-AF65-F5344CB8AC3E}">
        <p14:creationId xmlns:p14="http://schemas.microsoft.com/office/powerpoint/2010/main" val="23881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5.3 </a:t>
            </a:r>
            <a:r>
              <a:rPr lang="ko-KR" altLang="en-US"/>
              <a:t>이스케이프 문자</a:t>
            </a:r>
            <a:r>
              <a:rPr lang="en-US" altLang="ko-KR"/>
              <a:t>: \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testimony = "\"I did nothing!\" he said. \"Or that other thing. \""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testimony</a:t>
            </a:r>
          </a:p>
          <a:p>
            <a:r>
              <a:rPr lang="en-US" altLang="ko-KR">
                <a:solidFill>
                  <a:schemeClr val="bg1"/>
                </a:solidFill>
              </a:rPr>
              <a:t>""I did nothing!" he said. "Or that other thing."’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speech = 'The backslash (\\) bends over backwards to please you.‘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print(speech)</a:t>
            </a:r>
          </a:p>
          <a:p>
            <a:r>
              <a:rPr lang="en-US" altLang="ko-KR">
                <a:solidFill>
                  <a:schemeClr val="bg1"/>
                </a:solidFill>
              </a:rPr>
              <a:t>The backslash (\) bends over backwards to please you.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원시 문자열은 이스케이프 문자를 무효화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en-US" altLang="ko-KR" sz="1800">
                <a:solidFill>
                  <a:schemeClr val="bg1"/>
                </a:solidFill>
              </a:rPr>
              <a:t>&gt;&gt;&gt; info = r'Type a \n to get a new line in a normal string’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&gt;&gt;&gt; info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'Type a \\n to get a new line in a normal string’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7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5.4 </a:t>
            </a:r>
            <a:r>
              <a:rPr lang="ko-KR" altLang="en-US"/>
              <a:t>결합하기</a:t>
            </a:r>
            <a:r>
              <a:rPr lang="en-US" altLang="ko-KR"/>
              <a:t>: +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문자열 또는 문자열 변수 결합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'Release the kraken! ' + 'No, wait!‘</a:t>
            </a:r>
          </a:p>
          <a:p>
            <a:r>
              <a:rPr lang="en-US" altLang="ko-KR">
                <a:solidFill>
                  <a:schemeClr val="bg1"/>
                </a:solidFill>
              </a:rPr>
              <a:t>'Release the kraken! No, wait!’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27A3F4A-538F-4F60-901A-D3FD4A3A72BB}"/>
              </a:ext>
            </a:extLst>
          </p:cNvPr>
          <p:cNvSpPr txBox="1">
            <a:spLocks/>
          </p:cNvSpPr>
          <p:nvPr/>
        </p:nvSpPr>
        <p:spPr>
          <a:xfrm>
            <a:off x="6096000" y="136525"/>
            <a:ext cx="4470862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5.5 </a:t>
            </a:r>
            <a:r>
              <a:rPr lang="ko-KR" altLang="en-US"/>
              <a:t>복제하기</a:t>
            </a:r>
            <a:r>
              <a:rPr lang="en-US" altLang="ko-KR"/>
              <a:t>: *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D44F3-CF40-4757-88D5-0460D691E00F}"/>
              </a:ext>
            </a:extLst>
          </p:cNvPr>
          <p:cNvSpPr txBox="1"/>
          <p:nvPr/>
        </p:nvSpPr>
        <p:spPr>
          <a:xfrm>
            <a:off x="6278561" y="885999"/>
            <a:ext cx="5704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start = 'Na ' * 4 + '\n’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middle = 'Hey ' * 3 + '\n’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end = 'Goodbye.‘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print(start + start + middle + end)</a:t>
            </a:r>
          </a:p>
        </p:txBody>
      </p:sp>
    </p:spTree>
    <p:extLst>
      <p:ext uri="{BB962C8B-B14F-4D97-AF65-F5344CB8AC3E}">
        <p14:creationId xmlns:p14="http://schemas.microsoft.com/office/powerpoint/2010/main" val="416521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5.6 </a:t>
            </a:r>
            <a:r>
              <a:rPr lang="ko-KR" altLang="en-US"/>
              <a:t>문자 추출</a:t>
            </a:r>
            <a:r>
              <a:rPr lang="en-US" altLang="ko-KR"/>
              <a:t>: []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&gt;&gt;&gt; letters = 'abcdefghijklmnopqrstuvwxyz’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letters[0]</a:t>
            </a:r>
          </a:p>
          <a:p>
            <a:r>
              <a:rPr lang="en-US" altLang="ko-KR">
                <a:solidFill>
                  <a:schemeClr val="bg1"/>
                </a:solidFill>
              </a:rPr>
              <a:t>‘a’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letters[1]</a:t>
            </a:r>
          </a:p>
          <a:p>
            <a:r>
              <a:rPr lang="en-US" altLang="ko-KR">
                <a:solidFill>
                  <a:schemeClr val="bg1"/>
                </a:solidFill>
              </a:rPr>
              <a:t>'b’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letters[-1]</a:t>
            </a:r>
          </a:p>
          <a:p>
            <a:r>
              <a:rPr lang="en-US" altLang="ko-KR">
                <a:solidFill>
                  <a:schemeClr val="bg1"/>
                </a:solidFill>
              </a:rPr>
              <a:t>'z'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letters[-2]</a:t>
            </a:r>
          </a:p>
          <a:p>
            <a:r>
              <a:rPr lang="en-US" altLang="ko-KR">
                <a:solidFill>
                  <a:schemeClr val="bg1"/>
                </a:solidFill>
              </a:rPr>
              <a:t>‘y’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letters[25]</a:t>
            </a:r>
          </a:p>
          <a:p>
            <a:r>
              <a:rPr lang="en-US" altLang="ko-KR">
                <a:solidFill>
                  <a:schemeClr val="bg1"/>
                </a:solidFill>
              </a:rPr>
              <a:t>'z'</a:t>
            </a:r>
          </a:p>
          <a:p>
            <a:r>
              <a:rPr lang="en-US" altLang="ko-KR">
                <a:solidFill>
                  <a:schemeClr val="bg1"/>
                </a:solidFill>
              </a:rPr>
              <a:t>&gt;&gt;&gt; letters[5]</a:t>
            </a:r>
          </a:p>
          <a:p>
            <a:r>
              <a:rPr lang="en-US" altLang="ko-KR">
                <a:solidFill>
                  <a:schemeClr val="bg1"/>
                </a:solidFill>
              </a:rPr>
              <a:t>‘f’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&gt;&gt;&gt; letters[100]</a:t>
            </a:r>
          </a:p>
          <a:p>
            <a:r>
              <a:rPr lang="en-US" altLang="ko-KR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>
                <a:solidFill>
                  <a:schemeClr val="bg1"/>
                </a:solidFill>
              </a:rPr>
              <a:t>File "&lt;stdin&gt;", line 1, in &lt;module&gt;</a:t>
            </a:r>
          </a:p>
          <a:p>
            <a:r>
              <a:rPr lang="en-US" altLang="ko-KR">
                <a:solidFill>
                  <a:srgbClr val="FF0000"/>
                </a:solidFill>
              </a:rPr>
              <a:t>IndexError</a:t>
            </a:r>
            <a:r>
              <a:rPr lang="en-US" altLang="ko-KR">
                <a:solidFill>
                  <a:schemeClr val="bg1"/>
                </a:solidFill>
              </a:rPr>
              <a:t>: string index out of range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문자열은 불변하기 때문에 특정 인덱스에 문자를 삽입하거나 변경할 수 없다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name = 'Henny’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name[0] = 'P’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File "&lt;stdin&gt;", line 1, in &lt;module&gt;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TypeError</a:t>
            </a:r>
            <a:r>
              <a:rPr lang="en-US" altLang="ko-KR" sz="1600">
                <a:solidFill>
                  <a:schemeClr val="bg1"/>
                </a:solidFill>
              </a:rPr>
              <a:t>: 'str' object does not support item assignment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replace()</a:t>
            </a:r>
            <a:r>
              <a:rPr lang="ko-KR" altLang="en-US" sz="1600">
                <a:solidFill>
                  <a:schemeClr val="bg1"/>
                </a:solidFill>
              </a:rPr>
              <a:t>나 슬라이스와 같은 문자열 함수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name = 'Henny’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name.replace('H', 'P')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'Penny’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'P' + name[1:]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'Penny'</a:t>
            </a:r>
          </a:p>
        </p:txBody>
      </p:sp>
    </p:spTree>
    <p:extLst>
      <p:ext uri="{BB962C8B-B14F-4D97-AF65-F5344CB8AC3E}">
        <p14:creationId xmlns:p14="http://schemas.microsoft.com/office/powerpoint/2010/main" val="343632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5.7 </a:t>
            </a:r>
            <a:r>
              <a:rPr lang="ko-KR" altLang="en-US"/>
              <a:t>슬라이스로 부분 문자열 추출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• [ : ] 	</a:t>
            </a:r>
            <a:r>
              <a:rPr lang="ko-KR" altLang="en-US" sz="1600">
                <a:solidFill>
                  <a:schemeClr val="bg1"/>
                </a:solidFill>
              </a:rPr>
              <a:t>처음부터 끝까지 전체 시퀀스 추출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[ start :] start </a:t>
            </a:r>
            <a:r>
              <a:rPr lang="ko-KR" altLang="en-US" sz="1600">
                <a:solidFill>
                  <a:schemeClr val="bg1"/>
                </a:solidFill>
              </a:rPr>
              <a:t>오프셋부터 끝까지 시퀀스 추출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[: end] 	</a:t>
            </a:r>
            <a:r>
              <a:rPr lang="ko-KR" altLang="en-US" sz="1600">
                <a:solidFill>
                  <a:schemeClr val="bg1"/>
                </a:solidFill>
              </a:rPr>
              <a:t>처음부터 </a:t>
            </a:r>
            <a:r>
              <a:rPr lang="en-US" altLang="ko-KR" sz="1600">
                <a:solidFill>
                  <a:schemeClr val="bg1"/>
                </a:solidFill>
              </a:rPr>
              <a:t>(end - 1) </a:t>
            </a:r>
            <a:r>
              <a:rPr lang="ko-KR" altLang="en-US" sz="1600">
                <a:solidFill>
                  <a:schemeClr val="bg1"/>
                </a:solidFill>
              </a:rPr>
              <a:t>오프셋까지 시퀀스 추출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[start : end ] start</a:t>
            </a:r>
            <a:r>
              <a:rPr lang="ko-KR" altLang="en-US" sz="1600">
                <a:solidFill>
                  <a:schemeClr val="bg1"/>
                </a:solidFill>
              </a:rPr>
              <a:t>부터 </a:t>
            </a:r>
            <a:r>
              <a:rPr lang="en-US" altLang="ko-KR" sz="1600">
                <a:solidFill>
                  <a:schemeClr val="bg1"/>
                </a:solidFill>
              </a:rPr>
              <a:t>(end - 1)</a:t>
            </a:r>
            <a:r>
              <a:rPr lang="ko-KR" altLang="en-US" sz="1600">
                <a:solidFill>
                  <a:schemeClr val="bg1"/>
                </a:solidFill>
              </a:rPr>
              <a:t>까지 시퀀스 추출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[start : end : step ] step </a:t>
            </a:r>
            <a:r>
              <a:rPr lang="ko-KR" altLang="en-US" sz="1600">
                <a:solidFill>
                  <a:schemeClr val="bg1"/>
                </a:solidFill>
              </a:rPr>
              <a:t>만큼 문자를 건너뛰면서</a:t>
            </a:r>
            <a:r>
              <a:rPr lang="en-US" altLang="ko-KR" sz="1600">
                <a:solidFill>
                  <a:schemeClr val="bg1"/>
                </a:solidFill>
              </a:rPr>
              <a:t>, start</a:t>
            </a:r>
            <a:r>
              <a:rPr lang="ko-KR" altLang="en-US" sz="1600">
                <a:solidFill>
                  <a:schemeClr val="bg1"/>
                </a:solidFill>
              </a:rPr>
              <a:t>부터            </a:t>
            </a:r>
            <a:r>
              <a:rPr lang="en-US" altLang="ko-KR" sz="1600">
                <a:solidFill>
                  <a:schemeClr val="bg1"/>
                </a:solidFill>
              </a:rPr>
              <a:t>	(end - 1)</a:t>
            </a:r>
            <a:r>
              <a:rPr lang="ko-KR" altLang="en-US" sz="1600">
                <a:solidFill>
                  <a:schemeClr val="bg1"/>
                </a:solidFill>
              </a:rPr>
              <a:t>까지 시퀀스 추출</a:t>
            </a:r>
            <a:endParaRPr lang="en-US" altLang="ko-KR" sz="1600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 = 'abcdefghijklmnopqrstuvwxyz’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 : ] </a:t>
            </a:r>
            <a:r>
              <a:rPr lang="ko-KR" altLang="en-US" sz="1600">
                <a:solidFill>
                  <a:schemeClr val="bg1"/>
                </a:solidFill>
              </a:rPr>
              <a:t>또는 </a:t>
            </a:r>
            <a:r>
              <a:rPr lang="en-US" altLang="ko-KR" sz="1600">
                <a:solidFill>
                  <a:schemeClr val="bg1"/>
                </a:solidFill>
              </a:rPr>
              <a:t>[0:]  :  </a:t>
            </a:r>
            <a:r>
              <a:rPr lang="ko-KR" altLang="en-US" sz="1600">
                <a:solidFill>
                  <a:schemeClr val="bg1"/>
                </a:solidFill>
              </a:rPr>
              <a:t>전체 문자열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'abcdefghijklmnopqrstuvwxyz’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letters[20:]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'uvwxyz’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letters[10:]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'klmnopqrstuvwxyz’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letters[12:15]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'mno’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letters[-3:]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'xyz'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47D97-F32A-4824-B2CD-7DDB0AD782E4}"/>
              </a:ext>
            </a:extLst>
          </p:cNvPr>
          <p:cNvSpPr txBox="1"/>
          <p:nvPr/>
        </p:nvSpPr>
        <p:spPr>
          <a:xfrm>
            <a:off x="6192035" y="218349"/>
            <a:ext cx="562105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letters[ 18 : -3 ]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'stuvw’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-6 : -2 ]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'uvwx’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: : 7 ]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'Ahoy’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letters[ 4 : 20 :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'Ehkngt’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letters[ 19 : : 4 ]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'tx'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: 21 : 5]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'Afkpu’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-1 :  : -1]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'zyxwvutsrqponmlkjihgfedcba’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:  : -1 ]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'zyxwvutsrqponmlkjihgfedcba’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letters[ -50 : 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'abcdefghijklmnopqrstuvwxyz'</a:t>
            </a:r>
          </a:p>
        </p:txBody>
      </p:sp>
    </p:spTree>
    <p:extLst>
      <p:ext uri="{BB962C8B-B14F-4D97-AF65-F5344CB8AC3E}">
        <p14:creationId xmlns:p14="http://schemas.microsoft.com/office/powerpoint/2010/main" val="116262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5.8 </a:t>
            </a:r>
            <a:r>
              <a:rPr lang="ko-KR" altLang="en-US"/>
              <a:t>문자열 길이</a:t>
            </a:r>
            <a:r>
              <a:rPr lang="en-US" altLang="ko-KR"/>
              <a:t>: len()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len() </a:t>
            </a:r>
            <a:r>
              <a:rPr lang="ko-KR" altLang="en-US" sz="1600">
                <a:solidFill>
                  <a:schemeClr val="bg1"/>
                </a:solidFill>
              </a:rPr>
              <a:t>함수는 문자열의 길이</a:t>
            </a:r>
            <a:endParaRPr lang="en-US" altLang="ko-KR" sz="1600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len(letters)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26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empty = "“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len(empty)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0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다른 시퀀스 타입에서 </a:t>
            </a:r>
            <a:r>
              <a:rPr lang="en-US" altLang="ko-KR" sz="1600">
                <a:solidFill>
                  <a:schemeClr val="bg1"/>
                </a:solidFill>
              </a:rPr>
              <a:t>len()</a:t>
            </a:r>
            <a:r>
              <a:rPr lang="ko-KR" altLang="en-US" sz="1600">
                <a:solidFill>
                  <a:schemeClr val="bg1"/>
                </a:solidFill>
              </a:rPr>
              <a:t>을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2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2.4 </a:t>
            </a:r>
            <a:r>
              <a:rPr lang="ko-KR" altLang="en-US" err="1"/>
              <a:t>리터럴</a:t>
            </a:r>
            <a:r>
              <a:rPr lang="ko-KR" altLang="en-US"/>
              <a:t> 값</a:t>
            </a:r>
            <a:r>
              <a:rPr lang="en-US" altLang="ko-KR"/>
              <a:t>, 2.5 </a:t>
            </a:r>
            <a:r>
              <a:rPr lang="ko-KR" altLang="en-US"/>
              <a:t>변수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61764AFD-965E-40DA-8197-F9A1E7A59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600" err="1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리터럴</a:t>
            </a:r>
            <a:endParaRPr lang="en-US" altLang="ko-KR" sz="36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텍스트 문자열은 따옴표로 묶음</a:t>
            </a:r>
            <a:endParaRPr lang="en-US" altLang="ko-KR" sz="28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6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변수</a:t>
            </a:r>
            <a:endParaRPr lang="en-US" altLang="ko-KR" sz="36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파이썬 변수 이름 규칙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소문자</a:t>
            </a:r>
            <a:r>
              <a:rPr lang="en-US" altLang="ko-KR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(a~z)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대문자</a:t>
            </a:r>
            <a:r>
              <a:rPr lang="en-US" altLang="ko-KR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(A~Z)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숫자</a:t>
            </a:r>
            <a:r>
              <a:rPr lang="en-US" altLang="ko-KR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(0~9)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언더바</a:t>
            </a:r>
            <a:r>
              <a:rPr lang="en-US" altLang="ko-KR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()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대소 문자를 구분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숫자가 아닌 문자나 언더바로 시작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언더바로 시작하는 이름은 특별하게 취급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파이썬 예약어 </a:t>
            </a:r>
            <a:r>
              <a:rPr lang="en-US" altLang="ko-KR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키워드</a:t>
            </a:r>
            <a:r>
              <a:rPr lang="en-US" altLang="ko-KR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)</a:t>
            </a:r>
            <a:r>
              <a:rPr lang="ko-KR" altLang="en-US" sz="3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는 사용할 수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C2F9-7129-4903-A4F8-AB86F7F0C30A}"/>
              </a:ext>
            </a:extLst>
          </p:cNvPr>
          <p:cNvSpPr txBox="1"/>
          <p:nvPr/>
        </p:nvSpPr>
        <p:spPr>
          <a:xfrm>
            <a:off x="6402737" y="2701150"/>
            <a:ext cx="363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y = 2 * x + 1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9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5.9 </a:t>
            </a:r>
            <a:r>
              <a:rPr lang="ko-KR" altLang="en-US"/>
              <a:t>문자열 나누기</a:t>
            </a:r>
            <a:r>
              <a:rPr lang="en-US" altLang="ko-KR"/>
              <a:t>: split()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81207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tasks = 'get gloves, get mask, give cat vitamins, call ambulance’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tasks.split(',’)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['get gloves', 'get mask', 'give cat vitamins', 'call ambulance’]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tasks.split()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['get', 'gloves,get', 'mask,give', 'cat', 'vitamins, call', 'ambulance']</a:t>
            </a:r>
          </a:p>
          <a:p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9C4E058-623C-4426-830C-F040C15E086D}"/>
              </a:ext>
            </a:extLst>
          </p:cNvPr>
          <p:cNvSpPr txBox="1">
            <a:spLocks/>
          </p:cNvSpPr>
          <p:nvPr/>
        </p:nvSpPr>
        <p:spPr>
          <a:xfrm>
            <a:off x="112845" y="2951769"/>
            <a:ext cx="5071274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5.10 </a:t>
            </a:r>
            <a:r>
              <a:rPr lang="ko-KR" altLang="en-US"/>
              <a:t>문자열 결합하기</a:t>
            </a:r>
            <a:r>
              <a:rPr lang="en-US" altLang="ko-KR"/>
              <a:t>: join()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8C361-F617-47AA-B2FF-A7ADE6561215}"/>
              </a:ext>
            </a:extLst>
          </p:cNvPr>
          <p:cNvSpPr txBox="1"/>
          <p:nvPr/>
        </p:nvSpPr>
        <p:spPr>
          <a:xfrm>
            <a:off x="295406" y="3701243"/>
            <a:ext cx="8348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crypto_list = ['Yeti', 'Bigfoot', 'Loch Ness Monster']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crypto_string = ', '.join(crypto_list)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print('Found and signing book deals:', crypto_string)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Found and signing book deals: Yeti, Bigfoot, Loch Ness Monster</a:t>
            </a:r>
          </a:p>
        </p:txBody>
      </p:sp>
    </p:spTree>
    <p:extLst>
      <p:ext uri="{BB962C8B-B14F-4D97-AF65-F5344CB8AC3E}">
        <p14:creationId xmlns:p14="http://schemas.microsoft.com/office/powerpoint/2010/main" val="2734152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5.11 </a:t>
            </a:r>
            <a:r>
              <a:rPr lang="ko-KR" altLang="en-US"/>
              <a:t>문자열 대체하기</a:t>
            </a:r>
            <a:r>
              <a:rPr lang="en-US" altLang="ko-KR"/>
              <a:t>: replace()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882584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setup = "a duck goes into a bar..."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setup.replace('duck', 'marmoset')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marmoset goes into a bar...'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bar...’ 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setup.replace('a ', 'a famous ', 100)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famous duck goes into a famous bar...’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setup.replace('a', 'a famous', 100)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famous duck goes into a famous ba famousr...</a:t>
            </a:r>
          </a:p>
        </p:txBody>
      </p:sp>
    </p:spTree>
    <p:extLst>
      <p:ext uri="{BB962C8B-B14F-4D97-AF65-F5344CB8AC3E}">
        <p14:creationId xmlns:p14="http://schemas.microsoft.com/office/powerpoint/2010/main" val="105044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5.12 </a:t>
            </a:r>
            <a:r>
              <a:rPr lang="ko-KR" altLang="en-US"/>
              <a:t>문자열 스트립</a:t>
            </a:r>
            <a:r>
              <a:rPr lang="en-US" altLang="ko-KR"/>
              <a:t>: strip()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world = " earth 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world.strip()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'earth'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world.strip('')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'earth'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world.lstrip()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'earth 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world.rstrip()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earth’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문자열에서 </a:t>
            </a:r>
            <a:r>
              <a:rPr lang="en-US" altLang="ko-KR" sz="1600">
                <a:solidFill>
                  <a:schemeClr val="bg1"/>
                </a:solidFill>
              </a:rPr>
              <a:t>strip() </a:t>
            </a:r>
            <a:r>
              <a:rPr lang="ko-KR" altLang="en-US" sz="1600">
                <a:solidFill>
                  <a:schemeClr val="bg1"/>
                </a:solidFill>
              </a:rPr>
              <a:t>메서드에 해당하는 인수가 없다면 아무 일도 일어나지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world.strip('!')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earth ‘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strip() </a:t>
            </a:r>
            <a:r>
              <a:rPr lang="ko-KR" altLang="en-US" sz="1600">
                <a:solidFill>
                  <a:schemeClr val="bg1"/>
                </a:solidFill>
              </a:rPr>
              <a:t>메서드에 아무 인수가 없거나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공백 문자</a:t>
            </a:r>
            <a:r>
              <a:rPr lang="en-US" altLang="ko-KR" sz="1600">
                <a:solidFill>
                  <a:schemeClr val="bg1"/>
                </a:solidFill>
              </a:rPr>
              <a:t>), </a:t>
            </a:r>
            <a:r>
              <a:rPr lang="ko-KR" altLang="en-US" sz="1600">
                <a:solidFill>
                  <a:schemeClr val="bg1"/>
                </a:solidFill>
              </a:rPr>
              <a:t>단일 문자 또는 여러 문자의 인수를 취해서 해당 문자열을 제거할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blurt = "What the...!!?"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blurt.strip('.?!')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'What the'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4" y="841600"/>
            <a:ext cx="58680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부록 </a:t>
            </a:r>
            <a:r>
              <a:rPr lang="en-US" altLang="ko-KR" sz="1600">
                <a:solidFill>
                  <a:schemeClr val="bg1"/>
                </a:solidFill>
              </a:rPr>
              <a:t>E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strip() </a:t>
            </a:r>
            <a:r>
              <a:rPr lang="ko-KR" altLang="en-US" sz="1600">
                <a:solidFill>
                  <a:schemeClr val="bg1"/>
                </a:solidFill>
              </a:rPr>
              <a:t>메서드와 함께 사용하면 좋은 문자 그룹의 일부 예를 보여준다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import string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string.whitespace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\t\n\r\x0b\x0c’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string.punctuation '!"#$%&amp;\'()*+, -./:;&lt;=&gt;?@[\\]^_^{{}~’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blurt = "What the...!!?"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blurt.strip(string.punctuation)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'What the’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prospector = "What in tarnation ...??!!"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prospector.strip(string.whitespace + string.punctuation)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'What in tarnation'</a:t>
            </a:r>
          </a:p>
        </p:txBody>
      </p:sp>
    </p:spTree>
    <p:extLst>
      <p:ext uri="{BB962C8B-B14F-4D97-AF65-F5344CB8AC3E}">
        <p14:creationId xmlns:p14="http://schemas.microsoft.com/office/powerpoint/2010/main" val="2350099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5.13 </a:t>
            </a:r>
            <a:r>
              <a:rPr lang="ko-KR" altLang="en-US"/>
              <a:t>검색과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poem = '''All that doth flow we cannot liquid name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Or else would fire and water be the same;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But that is liquid which is moist and wet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Fire that property can never get.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Then 'tis not cold that doth the fire put out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But 'tis the wet that makes it die, no doubt.’‘’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먼저 처음 </a:t>
            </a:r>
            <a:r>
              <a:rPr lang="en-US" altLang="ko-KR" sz="1600">
                <a:solidFill>
                  <a:schemeClr val="bg1"/>
                </a:solidFill>
              </a:rPr>
              <a:t>13</a:t>
            </a:r>
            <a:r>
              <a:rPr lang="ko-KR" altLang="en-US" sz="1600">
                <a:solidFill>
                  <a:schemeClr val="bg1"/>
                </a:solidFill>
              </a:rPr>
              <a:t>자를 출력해보자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오프셋 </a:t>
            </a:r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12).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poem[:13]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'All that doth’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스페이스와 줄바꿈을 포함해서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이 시는 총 몇 글자로 되어 있을까</a:t>
            </a:r>
            <a:r>
              <a:rPr lang="en-US" altLang="ko-KR" sz="1600">
                <a:solidFill>
                  <a:schemeClr val="bg1"/>
                </a:solidFill>
              </a:rPr>
              <a:t>??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len(poem)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250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 시는 </a:t>
            </a:r>
            <a:r>
              <a:rPr lang="en-US" altLang="ko-KR" sz="1600">
                <a:solidFill>
                  <a:schemeClr val="bg1"/>
                </a:solidFill>
              </a:rPr>
              <a:t>All</a:t>
            </a:r>
            <a:r>
              <a:rPr lang="ko-KR" altLang="en-US" sz="1600">
                <a:solidFill>
                  <a:schemeClr val="bg1"/>
                </a:solidFill>
              </a:rPr>
              <a:t>로 시작하는가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poem.startswith('All')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 시는 </a:t>
            </a:r>
            <a:r>
              <a:rPr lang="en-US" altLang="ko-KR" sz="1600">
                <a:solidFill>
                  <a:schemeClr val="bg1"/>
                </a:solidFill>
              </a:rPr>
              <a:t>That's all, folks!</a:t>
            </a:r>
            <a:r>
              <a:rPr lang="ko-KR" altLang="en-US" sz="1600">
                <a:solidFill>
                  <a:schemeClr val="bg1"/>
                </a:solidFill>
              </a:rPr>
              <a:t>로 끝나는가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poem.endswith('That\'s all, folks!')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find() </a:t>
            </a:r>
            <a:r>
              <a:rPr lang="ko-KR" altLang="en-US" sz="1600">
                <a:solidFill>
                  <a:schemeClr val="bg1"/>
                </a:solidFill>
              </a:rPr>
              <a:t>메서드는 </a:t>
            </a:r>
            <a:r>
              <a:rPr lang="en-US" altLang="ko-KR" sz="1600">
                <a:solidFill>
                  <a:schemeClr val="bg1"/>
                </a:solidFill>
              </a:rPr>
              <a:t>-1</a:t>
            </a:r>
            <a:r>
              <a:rPr lang="ko-KR" altLang="en-US" sz="1600">
                <a:solidFill>
                  <a:schemeClr val="bg1"/>
                </a:solidFill>
              </a:rPr>
              <a:t>을 반환하고</a:t>
            </a:r>
            <a:r>
              <a:rPr lang="en-US" altLang="ko-KR" sz="1600">
                <a:solidFill>
                  <a:schemeClr val="bg1"/>
                </a:solidFill>
              </a:rPr>
              <a:t>, index() </a:t>
            </a:r>
            <a:r>
              <a:rPr lang="ko-KR" altLang="en-US" sz="1600">
                <a:solidFill>
                  <a:schemeClr val="bg1"/>
                </a:solidFill>
              </a:rPr>
              <a:t>메서드는 예외가 발생한다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시에서 처음으로 나오는 </a:t>
            </a:r>
            <a:r>
              <a:rPr lang="en-US" altLang="ko-KR" sz="1600">
                <a:solidFill>
                  <a:schemeClr val="bg1"/>
                </a:solidFill>
              </a:rPr>
              <a:t>the</a:t>
            </a:r>
            <a:r>
              <a:rPr lang="ko-KR" altLang="en-US" sz="1600">
                <a:solidFill>
                  <a:schemeClr val="bg1"/>
                </a:solidFill>
              </a:rPr>
              <a:t>의 오프셋을 찾아보자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poem.find(word)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73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poem.index(word)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73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다음은 문자열의 끝에서 부분 문자열을 찾아서 오프셋을 얻는다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poem.rfind(word)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214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poem.rindex(word)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214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부분 문자열이 없다면 결과는 다음과 같다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"duck"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poem.find(word)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-1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poem.rfind(word)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-1</a:t>
            </a:r>
          </a:p>
          <a:p>
            <a:endParaRPr lang="en-US" altLang="ko-K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0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5.13 </a:t>
            </a:r>
            <a:r>
              <a:rPr lang="ko-KR" altLang="en-US"/>
              <a:t>검색과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poem.index(word)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File "&lt;stdin&gt;", line 1, in &lt;module&gt;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ValueError: substring not found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poem.rfind(word)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-1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poem.rindex(word)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File "&lt;stdin&gt;, line 1, in &lt;module&gt;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ValueError: substring not found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시에서 </a:t>
            </a:r>
            <a:r>
              <a:rPr lang="en-US" altLang="ko-KR" sz="1600">
                <a:solidFill>
                  <a:schemeClr val="bg1"/>
                </a:solidFill>
              </a:rPr>
              <a:t>the </a:t>
            </a:r>
            <a:r>
              <a:rPr lang="ko-KR" altLang="en-US" sz="1600">
                <a:solidFill>
                  <a:schemeClr val="bg1"/>
                </a:solidFill>
              </a:rPr>
              <a:t>부분 문자열은 몇 개 있을까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poem.count(word)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시의 모든 문자는 알파벳 또는 숫자로 이루어져 있는가</a:t>
            </a:r>
            <a:r>
              <a:rPr lang="en-US" altLang="ko-KR" sz="1600">
                <a:solidFill>
                  <a:schemeClr val="bg1"/>
                </a:solidFill>
              </a:rPr>
              <a:t>??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poem.isalnum()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False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아니다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시에는 문장 부호가 몇 개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363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5.14 </a:t>
            </a:r>
            <a:r>
              <a:rPr lang="ko-KR" altLang="en-US"/>
              <a:t>대소 문자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setup = 'a duck goes into a bar...’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양끝에서 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시퀀스를 삭제한다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setup.strip('.’)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NOTE </a:t>
            </a:r>
            <a:r>
              <a:rPr lang="ko-KR" altLang="en-US" sz="1600">
                <a:solidFill>
                  <a:schemeClr val="bg1"/>
                </a:solidFill>
              </a:rPr>
              <a:t>문자열은 불변 객체이기 때문에 </a:t>
            </a:r>
            <a:r>
              <a:rPr lang="en-US" altLang="ko-KR" sz="1600">
                <a:solidFill>
                  <a:schemeClr val="bg1"/>
                </a:solidFill>
              </a:rPr>
              <a:t>setup </a:t>
            </a:r>
            <a:r>
              <a:rPr lang="ko-KR" altLang="en-US" sz="1600">
                <a:solidFill>
                  <a:schemeClr val="bg1"/>
                </a:solidFill>
              </a:rPr>
              <a:t>문자열을 실제로 바꿀 수 없다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각 예제는 값을 설정하고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함수를 수행한 뒤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새로운 문자열로 결과를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첫 번째 단어를 대문자로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setup.capitalize()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모든 단어의 첫 글자를 대문자로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setup.title()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글자를 모두 대문자로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setup.upper()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글자를 모두 소문자로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setup.lower()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대문자는 소문자로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소문자는 대문자로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setup.swapcase()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BAR...‘</a:t>
            </a:r>
          </a:p>
        </p:txBody>
      </p:sp>
    </p:spTree>
    <p:extLst>
      <p:ext uri="{BB962C8B-B14F-4D97-AF65-F5344CB8AC3E}">
        <p14:creationId xmlns:p14="http://schemas.microsoft.com/office/powerpoint/2010/main" val="2010141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5.15 </a:t>
            </a:r>
            <a:r>
              <a:rPr lang="ko-KR" altLang="en-US"/>
              <a:t>정렬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지정한 공간에서 문자열을 중앙 정렬해보자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setup.center(30)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  a duck goes into a bar...  ‘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왼쪽 정렬해보자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setup.ljust(30)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'a duck goes into a bar..     ‘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오른쪽 정렬해보자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setup.rjust(30)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   a duck goes into a bar...'</a:t>
            </a:r>
          </a:p>
        </p:txBody>
      </p:sp>
    </p:spTree>
    <p:extLst>
      <p:ext uri="{BB962C8B-B14F-4D97-AF65-F5344CB8AC3E}">
        <p14:creationId xmlns:p14="http://schemas.microsoft.com/office/powerpoint/2010/main" val="515750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5.16.1 </a:t>
            </a:r>
            <a:r>
              <a:rPr lang="ko-KR" altLang="en-US"/>
              <a:t>옛 스타일</a:t>
            </a:r>
            <a:r>
              <a:rPr lang="en-US" altLang="ko-KR"/>
              <a:t>: %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먼저 정수에 대한 예제를 살펴보자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'%s' % 42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'42'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'%d' % 42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'42'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'%x' % 42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‘2a'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'%o' % 42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'52’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다음은 부동소수점에 대한 예제다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'%s' % 7.03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'7.03'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'%f' % 7.03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'7.030000'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'%e' % 7.03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'7.030000e+00'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'%g' % 7.03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'7.03'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다음은 정수와 리터럴 </a:t>
            </a:r>
            <a:r>
              <a:rPr lang="en-US" altLang="ko-KR" sz="1600">
                <a:solidFill>
                  <a:schemeClr val="bg1"/>
                </a:solidFill>
              </a:rPr>
              <a:t>%</a:t>
            </a:r>
            <a:r>
              <a:rPr lang="ko-KR" altLang="en-US" sz="1600">
                <a:solidFill>
                  <a:schemeClr val="bg1"/>
                </a:solidFill>
              </a:rPr>
              <a:t>에 대한 예제다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'%d%%' % 100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'100%'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다음은 정수와 문자열 보간에 대한 간단한 예제다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actor = 'Richard Gere'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cat = 'Chester'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weight = 28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"My wife's favorite actor is %s" % actor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"My wife's favorite actor is Richard Gere"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"Our cat %s weighs %s pounds" % (cat, weight)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'Our cat Chester weighs 28 pounds’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초기 </a:t>
            </a:r>
            <a:r>
              <a:rPr lang="en-US" altLang="ko-KR" sz="1600">
                <a:solidFill>
                  <a:schemeClr val="bg1"/>
                </a:solidFill>
              </a:rPr>
              <a:t>'%' </a:t>
            </a:r>
            <a:r>
              <a:rPr lang="ko-KR" altLang="en-US" sz="1600">
                <a:solidFill>
                  <a:schemeClr val="bg1"/>
                </a:solidFill>
              </a:rPr>
              <a:t>문자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정렬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'+' </a:t>
            </a:r>
            <a:r>
              <a:rPr lang="ko-KR" altLang="en-US" sz="1600">
                <a:solidFill>
                  <a:schemeClr val="bg1"/>
                </a:solidFill>
              </a:rPr>
              <a:t>또는 아무것도 없으면 오른쪽 정렬을 의미하고</a:t>
            </a:r>
            <a:r>
              <a:rPr lang="en-US" altLang="ko-KR" sz="1600">
                <a:solidFill>
                  <a:schemeClr val="bg1"/>
                </a:solidFill>
              </a:rPr>
              <a:t>, '-'</a:t>
            </a:r>
            <a:r>
              <a:rPr lang="ko-KR" altLang="en-US" sz="1600">
                <a:solidFill>
                  <a:schemeClr val="bg1"/>
                </a:solidFill>
              </a:rPr>
              <a:t>는 왼쪽 정렬을 의미한다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최소 너비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'.' </a:t>
            </a:r>
            <a:r>
              <a:rPr lang="ko-KR" altLang="en-US" sz="1600">
                <a:solidFill>
                  <a:schemeClr val="bg1"/>
                </a:solidFill>
              </a:rPr>
              <a:t>문자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최소 너비 및 최대 문자를 구분한다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최대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변환 타입이 </a:t>
            </a:r>
            <a:r>
              <a:rPr lang="en-US" altLang="ko-KR" sz="1600">
                <a:solidFill>
                  <a:schemeClr val="bg1"/>
                </a:solidFill>
              </a:rPr>
              <a:t>s</a:t>
            </a:r>
            <a:r>
              <a:rPr lang="ko-KR" altLang="en-US" sz="1600">
                <a:solidFill>
                  <a:schemeClr val="bg1"/>
                </a:solidFill>
              </a:rPr>
              <a:t>인 경우 데이터 값에서 출력할 문자열 수를 나타낸다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변환 타입이 </a:t>
            </a:r>
            <a:r>
              <a:rPr lang="en-US" altLang="ko-KR" sz="1600">
                <a:solidFill>
                  <a:schemeClr val="bg1"/>
                </a:solidFill>
              </a:rPr>
              <a:t>f</a:t>
            </a:r>
            <a:r>
              <a:rPr lang="ko-KR" altLang="en-US" sz="1600">
                <a:solidFill>
                  <a:schemeClr val="bg1"/>
                </a:solidFill>
              </a:rPr>
              <a:t>인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정밀도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소수점 뒤에 출력할 자릿수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를 지정한다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[</a:t>
            </a:r>
            <a:r>
              <a:rPr lang="ko-KR" altLang="en-US" sz="1600">
                <a:solidFill>
                  <a:schemeClr val="bg1"/>
                </a:solidFill>
              </a:rPr>
              <a:t>표 </a:t>
            </a:r>
            <a:r>
              <a:rPr lang="en-US" altLang="ko-KR" sz="1600">
                <a:solidFill>
                  <a:schemeClr val="bg1"/>
                </a:solidFill>
              </a:rPr>
              <a:t>5-1]</a:t>
            </a:r>
            <a:r>
              <a:rPr lang="ko-KR" altLang="en-US" sz="1600">
                <a:solidFill>
                  <a:schemeClr val="bg1"/>
                </a:solidFill>
              </a:rPr>
              <a:t>의 변환 타입 문자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8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5.16.1 </a:t>
            </a:r>
            <a:r>
              <a:rPr lang="ko-KR" altLang="en-US"/>
              <a:t>옛 스타일</a:t>
            </a:r>
            <a:r>
              <a:rPr lang="en-US" altLang="ko-KR"/>
              <a:t>: %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thing = 'woodchuck'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   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'%+12s'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   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'woodchuck    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'%.3s'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'woo'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'%12.3s'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        woo'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'%-12.3s'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'woo        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부동소수점 수 포매팅 </a:t>
            </a:r>
            <a:r>
              <a:rPr lang="en-US" altLang="ko-KR" sz="1600">
                <a:solidFill>
                  <a:schemeClr val="bg1"/>
                </a:solidFill>
              </a:rPr>
              <a:t>%f </a:t>
            </a:r>
            <a:r>
              <a:rPr lang="ko-KR" altLang="en-US" sz="1600">
                <a:solidFill>
                  <a:schemeClr val="bg1"/>
                </a:solidFill>
              </a:rPr>
              <a:t>예제를 살펴보자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thing = 98.6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'98.600000'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98.600000'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'%+12f'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+98.600000'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'98.600000’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'%.3f'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'98.600'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'%12.3f'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    98.600'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'%-12.3f'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'98.600    ‘</a:t>
            </a:r>
          </a:p>
        </p:txBody>
      </p:sp>
    </p:spTree>
    <p:extLst>
      <p:ext uri="{BB962C8B-B14F-4D97-AF65-F5344CB8AC3E}">
        <p14:creationId xmlns:p14="http://schemas.microsoft.com/office/powerpoint/2010/main" val="48540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5.16.1 </a:t>
            </a:r>
            <a:r>
              <a:rPr lang="ko-KR" altLang="en-US"/>
              <a:t>옛 스타일</a:t>
            </a:r>
            <a:r>
              <a:rPr lang="en-US" altLang="ko-KR"/>
              <a:t>: %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정수 포매팅 </a:t>
            </a:r>
            <a:r>
              <a:rPr lang="en-US" altLang="ko-KR" sz="1600">
                <a:solidFill>
                  <a:schemeClr val="bg1"/>
                </a:solidFill>
              </a:rPr>
              <a:t>%d </a:t>
            </a:r>
            <a:r>
              <a:rPr lang="ko-KR" altLang="en-US" sz="1600">
                <a:solidFill>
                  <a:schemeClr val="bg1"/>
                </a:solidFill>
              </a:rPr>
              <a:t>예제를 살펴보자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thing = 9876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‘9876'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‘       9876'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'%+12d'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     +9876'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'9876       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'%.3d'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'9876'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'%12.3d'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       9876'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'%-12.3d' % thing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'9876       ‘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정수의 경우 </a:t>
            </a:r>
            <a:r>
              <a:rPr lang="en-US" altLang="ko-KR" sz="1600">
                <a:solidFill>
                  <a:schemeClr val="bg1"/>
                </a:solidFill>
              </a:rPr>
              <a:t>%+12d</a:t>
            </a:r>
            <a:r>
              <a:rPr lang="ko-KR" altLang="en-US" sz="1600">
                <a:solidFill>
                  <a:schemeClr val="bg1"/>
                </a:solidFill>
              </a:rPr>
              <a:t>는 부호를 강제로 출력하며</a:t>
            </a:r>
            <a:r>
              <a:rPr lang="en-US" altLang="ko-KR" sz="1600">
                <a:solidFill>
                  <a:schemeClr val="bg1"/>
                </a:solidFill>
              </a:rPr>
              <a:t>, .3</a:t>
            </a:r>
            <a:r>
              <a:rPr lang="ko-KR" altLang="en-US" sz="1600">
                <a:solidFill>
                  <a:schemeClr val="bg1"/>
                </a:solidFill>
              </a:rPr>
              <a:t>이 있는 포맷 문자열은 부동소수점과 달리 아무 일도 하지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9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2.6 </a:t>
            </a:r>
            <a:r>
              <a:rPr lang="ko-KR" altLang="en-US"/>
              <a:t>할당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61764AFD-965E-40DA-8197-F9A1E7A59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y = x + 12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x </a:t>
            </a:r>
            <a:r>
              <a:rPr lang="ko-KR" altLang="en-US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y</a:t>
            </a:r>
            <a:r>
              <a:rPr lang="ko-KR" altLang="en-US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는 변수</a:t>
            </a:r>
            <a:endParaRPr lang="en-US" altLang="ko-KR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파이썬</a:t>
            </a:r>
            <a:r>
              <a:rPr lang="en-US" altLang="ko-KR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 </a:t>
            </a: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수행 절차</a:t>
            </a:r>
            <a:endParaRPr lang="en-US" altLang="ko-KR" sz="22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중간에 </a:t>
            </a:r>
            <a:r>
              <a:rPr lang="en-US" altLang="ko-KR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= </a:t>
            </a: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연산자 확인</a:t>
            </a:r>
            <a:endParaRPr lang="en-US" altLang="ko-KR" sz="18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할당</a:t>
            </a:r>
            <a:endParaRPr lang="en-US" altLang="ko-KR" sz="18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오른쪽을 계산</a:t>
            </a:r>
            <a:endParaRPr lang="en-US" altLang="ko-KR" sz="18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결과를 왼쪽 변수 </a:t>
            </a:r>
            <a:r>
              <a:rPr lang="en-US" altLang="ko-KR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y</a:t>
            </a:r>
            <a:r>
              <a:rPr lang="ko-KR" altLang="en-US" sz="18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에 대</a:t>
            </a:r>
            <a:endParaRPr lang="en-US" altLang="ko-KR" sz="18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맨 처음부터 </a:t>
            </a:r>
            <a:r>
              <a:rPr lang="en-US" altLang="ko-KR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y = x + 12</a:t>
            </a: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로 프로그램을 시작하면</a:t>
            </a:r>
            <a:r>
              <a:rPr lang="en-US" altLang="ko-KR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변수 </a:t>
            </a:r>
            <a:r>
              <a:rPr lang="en-US" altLang="ko-KR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x</a:t>
            </a:r>
            <a:r>
              <a:rPr lang="ko-KR" altLang="en-US" sz="2200">
                <a:solidFill>
                  <a:schemeClr val="bg1"/>
                </a:solidFill>
                <a:latin typeface="HY그래픽" pitchFamily="18" charset="-127"/>
                <a:ea typeface="HY그래픽" pitchFamily="18" charset="-127"/>
              </a:rPr>
              <a:t>에 아직 값이 없으므로 예외 오류가 발생</a:t>
            </a:r>
            <a:endParaRPr lang="en-US" altLang="ko-KR" sz="2200">
              <a:solidFill>
                <a:schemeClr val="bg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24412-78A3-48CD-A410-DF51D46095F4}"/>
              </a:ext>
            </a:extLst>
          </p:cNvPr>
          <p:cNvSpPr txBox="1"/>
          <p:nvPr/>
        </p:nvSpPr>
        <p:spPr>
          <a:xfrm>
            <a:off x="7739576" y="912112"/>
            <a:ext cx="292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&gt;&gt;&gt; x = 5</a:t>
            </a:r>
          </a:p>
          <a:p>
            <a:r>
              <a:rPr lang="ko-KR" altLang="en-US" sz="2400">
                <a:solidFill>
                  <a:schemeClr val="bg1"/>
                </a:solidFill>
              </a:rPr>
              <a:t>&gt;&gt;&gt; y = x + 12</a:t>
            </a:r>
          </a:p>
          <a:p>
            <a:r>
              <a:rPr lang="ko-KR" altLang="en-US" sz="2400">
                <a:solidFill>
                  <a:schemeClr val="bg1"/>
                </a:solidFill>
              </a:rPr>
              <a:t>&gt;&gt;&gt; y</a:t>
            </a:r>
          </a:p>
          <a:p>
            <a:r>
              <a:rPr lang="ko-KR" altLang="en-US" sz="240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96602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5.16.2 </a:t>
            </a:r>
            <a:r>
              <a:rPr lang="ko-KR" altLang="en-US"/>
              <a:t>새 스타일</a:t>
            </a:r>
            <a:r>
              <a:rPr lang="en-US" altLang="ko-KR"/>
              <a:t>: { }, format()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format_string.format(data) </a:t>
            </a:r>
            <a:r>
              <a:rPr lang="ko-KR" altLang="en-US" sz="1600">
                <a:solidFill>
                  <a:schemeClr val="bg1"/>
                </a:solidFill>
              </a:rPr>
              <a:t>형식이다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thing = 'woodchuck’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'{}'.format(thing)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format() </a:t>
            </a:r>
            <a:r>
              <a:rPr lang="ko-KR" altLang="en-US" sz="1600">
                <a:solidFill>
                  <a:schemeClr val="bg1"/>
                </a:solidFill>
              </a:rPr>
              <a:t>메서드의 인수는 포맷 문자열 내의 </a:t>
            </a:r>
            <a:r>
              <a:rPr lang="en-US" altLang="ko-KR" sz="1600">
                <a:solidFill>
                  <a:schemeClr val="bg1"/>
                </a:solidFill>
              </a:rPr>
              <a:t>{ } </a:t>
            </a:r>
            <a:r>
              <a:rPr lang="ko-KR" altLang="en-US" sz="1600">
                <a:solidFill>
                  <a:schemeClr val="bg1"/>
                </a:solidFill>
              </a:rPr>
              <a:t>순서대로 나타난다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thing = 'woodchuck'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place = 'lake'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{} is in the {}.'.format(thing,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woodchuck is in the lake.’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다음과 같이 위치별로 인수를 지정할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{1} is in the {0}.'.format(place, thing)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woodchuck is in the lake.'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값 </a:t>
            </a:r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은 첫 번째 인수 </a:t>
            </a:r>
            <a:r>
              <a:rPr lang="en-US" altLang="ko-KR" sz="1600">
                <a:solidFill>
                  <a:schemeClr val="bg1"/>
                </a:solidFill>
              </a:rPr>
              <a:t>place</a:t>
            </a:r>
            <a:r>
              <a:rPr lang="ko-KR" altLang="en-US" sz="1600">
                <a:solidFill>
                  <a:schemeClr val="bg1"/>
                </a:solidFill>
              </a:rPr>
              <a:t>를 나타내고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값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은 두 번째 인수 </a:t>
            </a:r>
            <a:r>
              <a:rPr lang="en-US" altLang="ko-KR" sz="1600">
                <a:solidFill>
                  <a:schemeClr val="bg1"/>
                </a:solidFill>
              </a:rPr>
              <a:t>thing</a:t>
            </a:r>
            <a:r>
              <a:rPr lang="ko-KR" altLang="en-US" sz="1600">
                <a:solidFill>
                  <a:schemeClr val="bg1"/>
                </a:solidFill>
              </a:rPr>
              <a:t>를 나타낸다</a:t>
            </a:r>
            <a:r>
              <a:rPr lang="en-US" altLang="ko-KR" sz="1600">
                <a:solidFill>
                  <a:schemeClr val="bg1"/>
                </a:solidFill>
              </a:rPr>
              <a:t>. format()</a:t>
            </a:r>
            <a:r>
              <a:rPr lang="ko-KR" altLang="en-US" sz="1600">
                <a:solidFill>
                  <a:schemeClr val="bg1"/>
                </a:solidFill>
              </a:rPr>
              <a:t>에서 인수를 명명하여 다음과 같이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{thing} is in the {place}'.format(thing='duck', place='bathtub')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duck is in the bathtub'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딕셔너리로도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&gt;&gt;&gt;d = {'thing': 'duck', 'place': 'bathtub'}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 예에서 </a:t>
            </a:r>
            <a:r>
              <a:rPr lang="en-US" altLang="ko-KR" sz="1600">
                <a:solidFill>
                  <a:schemeClr val="bg1"/>
                </a:solidFill>
              </a:rPr>
              <a:t>{0}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format()</a:t>
            </a:r>
            <a:r>
              <a:rPr lang="ko-KR" altLang="en-US" sz="1600">
                <a:solidFill>
                  <a:schemeClr val="bg1"/>
                </a:solidFill>
              </a:rPr>
              <a:t>의 딕셔너리 </a:t>
            </a:r>
            <a:r>
              <a:rPr lang="en-US" altLang="ko-KR" sz="1600">
                <a:solidFill>
                  <a:schemeClr val="bg1"/>
                </a:solidFill>
              </a:rPr>
              <a:t>d</a:t>
            </a:r>
            <a:r>
              <a:rPr lang="ko-KR" altLang="en-US" sz="1600">
                <a:solidFill>
                  <a:schemeClr val="bg1"/>
                </a:solidFill>
              </a:rPr>
              <a:t>에서 첫 번째 인수다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&gt;&gt;&gt;'The {@[thing]} is in the {@[place]}.'.format(d)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duck is in the bathtub.’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위 예제는 모두 기본 포맷으로 인수를 출력했다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새 스타일 포매팅의 문자열 정의는 옛 스타일과 조금 다르다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맨 처음 콜론</a:t>
            </a:r>
            <a:r>
              <a:rPr lang="en-US" altLang="ko-KR" sz="1600">
                <a:solidFill>
                  <a:schemeClr val="bg1"/>
                </a:solidFill>
              </a:rPr>
              <a:t>(:)</a:t>
            </a:r>
            <a:r>
              <a:rPr lang="ko-KR" altLang="en-US" sz="1600">
                <a:solidFill>
                  <a:schemeClr val="bg1"/>
                </a:solidFill>
              </a:rPr>
              <a:t>이 온다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채우기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문자열이 최소 너비보다 짧은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이 문자로 채운다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기본값</a:t>
            </a:r>
            <a:r>
              <a:rPr lang="en-US" altLang="ko-KR" sz="1600">
                <a:solidFill>
                  <a:schemeClr val="bg1"/>
                </a:solidFill>
              </a:rPr>
              <a:t>'').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선택적 정렬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왼쪽 정렬이 기본값이다</a:t>
            </a:r>
            <a:r>
              <a:rPr lang="en-US" altLang="ko-KR" sz="1600">
                <a:solidFill>
                  <a:schemeClr val="bg1"/>
                </a:solidFill>
              </a:rPr>
              <a:t>. '&lt;'</a:t>
            </a:r>
            <a:r>
              <a:rPr lang="ko-KR" altLang="en-US" sz="1600">
                <a:solidFill>
                  <a:schemeClr val="bg1"/>
                </a:solidFill>
              </a:rPr>
              <a:t>는 왼쪽 정렬</a:t>
            </a:r>
            <a:r>
              <a:rPr lang="en-US" altLang="ko-KR" sz="1600">
                <a:solidFill>
                  <a:schemeClr val="bg1"/>
                </a:solidFill>
              </a:rPr>
              <a:t>, '&gt;'</a:t>
            </a:r>
            <a:r>
              <a:rPr lang="ko-KR" altLang="en-US" sz="1600">
                <a:solidFill>
                  <a:schemeClr val="bg1"/>
                </a:solidFill>
              </a:rPr>
              <a:t>는 오른쪽 정렬</a:t>
            </a:r>
            <a:r>
              <a:rPr lang="en-US" altLang="ko-KR" sz="1600">
                <a:solidFill>
                  <a:schemeClr val="bg1"/>
                </a:solidFill>
              </a:rPr>
              <a:t>, '^'</a:t>
            </a:r>
            <a:r>
              <a:rPr lang="ko-KR" altLang="en-US" sz="1600">
                <a:solidFill>
                  <a:schemeClr val="bg1"/>
                </a:solidFill>
              </a:rPr>
              <a:t>는 가운데 정렬이다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숫자에 대한 부호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기본값으로 음수에만 부호</a:t>
            </a:r>
            <a:r>
              <a:rPr lang="en-US" altLang="ko-KR" sz="1600">
                <a:solidFill>
                  <a:schemeClr val="bg1"/>
                </a:solidFill>
              </a:rPr>
              <a:t>('-')</a:t>
            </a:r>
            <a:r>
              <a:rPr lang="ko-KR" altLang="en-US" sz="1600">
                <a:solidFill>
                  <a:schemeClr val="bg1"/>
                </a:solidFill>
              </a:rPr>
              <a:t>가 붙는다</a:t>
            </a:r>
            <a:r>
              <a:rPr lang="en-US" altLang="ko-KR" sz="1600">
                <a:solidFill>
                  <a:schemeClr val="bg1"/>
                </a:solidFill>
              </a:rPr>
              <a:t>. '-'</a:t>
            </a:r>
            <a:r>
              <a:rPr lang="ko-KR" altLang="en-US" sz="1600">
                <a:solidFill>
                  <a:schemeClr val="bg1"/>
                </a:solidFill>
              </a:rPr>
              <a:t>는 음수에 부호가 붙고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양 수에 공백</a:t>
            </a:r>
            <a:r>
              <a:rPr lang="en-US" altLang="ko-KR" sz="1600">
                <a:solidFill>
                  <a:schemeClr val="bg1"/>
                </a:solidFill>
              </a:rPr>
              <a:t>(' ')</a:t>
            </a:r>
            <a:r>
              <a:rPr lang="ko-KR" altLang="en-US" sz="1600">
                <a:solidFill>
                  <a:schemeClr val="bg1"/>
                </a:solidFill>
              </a:rPr>
              <a:t>을 붙인다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최소 너비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 : </a:t>
            </a:r>
            <a:r>
              <a:rPr lang="ko-KR" altLang="en-US" sz="1600">
                <a:solidFill>
                  <a:schemeClr val="bg1"/>
                </a:solidFill>
              </a:rPr>
              <a:t>최소 너비 및 최대 문자를 구분한다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최대 문자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옵션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변환 타입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32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5.16.2 </a:t>
            </a:r>
            <a:r>
              <a:rPr lang="ko-KR" altLang="en-US"/>
              <a:t>새 스타일</a:t>
            </a:r>
            <a:r>
              <a:rPr lang="en-US" altLang="ko-KR"/>
              <a:t>: { }, format()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thing = 'wraith'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place = 'window'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{} is at the {}'.format(thing,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wraith is at the window'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{:10s} is at the {:10s}'.format(thing,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wraith       is at the window      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{:&lt;10s} is at the {:&lt;10s}'.format(thing,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wraith       is at the window      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{:^10s} is at the {:^10s}'.format(thing,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    wraith     is at the    window   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{:&gt;10s} is at the {:&gt;10s}'.format(thing,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       wraith is at the       window'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'The {:!^10s} is at the {:!^10s}'.format(thing, place)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!!wraith!! is at the !! window!!'</a:t>
            </a:r>
          </a:p>
        </p:txBody>
      </p:sp>
    </p:spTree>
    <p:extLst>
      <p:ext uri="{BB962C8B-B14F-4D97-AF65-F5344CB8AC3E}">
        <p14:creationId xmlns:p14="http://schemas.microsoft.com/office/powerpoint/2010/main" val="1962979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71274" cy="477231"/>
          </a:xfrm>
        </p:spPr>
        <p:txBody>
          <a:bodyPr>
            <a:normAutofit/>
          </a:bodyPr>
          <a:lstStyle/>
          <a:p>
            <a:r>
              <a:rPr lang="en-US" altLang="ko-KR"/>
              <a:t>5.16.3 </a:t>
            </a:r>
            <a:r>
              <a:rPr lang="ko-KR" altLang="en-US"/>
              <a:t>최신 스타일</a:t>
            </a:r>
            <a:r>
              <a:rPr lang="en-US" altLang="ko-KR"/>
              <a:t>: f-</a:t>
            </a:r>
            <a:r>
              <a:rPr lang="ko-KR" altLang="en-US"/>
              <a:t>문자열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f-</a:t>
            </a:r>
            <a:r>
              <a:rPr lang="ko-KR" altLang="en-US" sz="1600">
                <a:solidFill>
                  <a:schemeClr val="bg1"/>
                </a:solidFill>
              </a:rPr>
              <a:t>문자열은 파이썬 </a:t>
            </a:r>
            <a:r>
              <a:rPr lang="en-US" altLang="ko-KR" sz="1600">
                <a:solidFill>
                  <a:schemeClr val="bg1"/>
                </a:solidFill>
              </a:rPr>
              <a:t>3.6</a:t>
            </a:r>
            <a:r>
              <a:rPr lang="ko-KR" altLang="en-US" sz="1600">
                <a:solidFill>
                  <a:schemeClr val="bg1"/>
                </a:solidFill>
              </a:rPr>
              <a:t>에 등장했다</a:t>
            </a:r>
            <a:r>
              <a:rPr lang="en-US" altLang="ko-KR" sz="1600">
                <a:solidFill>
                  <a:schemeClr val="bg1"/>
                </a:solidFill>
              </a:rPr>
              <a:t>. 3.6</a:t>
            </a:r>
            <a:r>
              <a:rPr lang="ko-KR" altLang="en-US" sz="1600">
                <a:solidFill>
                  <a:schemeClr val="bg1"/>
                </a:solidFill>
              </a:rPr>
              <a:t>이상 버전에서 </a:t>
            </a:r>
            <a:r>
              <a:rPr lang="en-US" altLang="ko-KR" sz="1600">
                <a:solidFill>
                  <a:schemeClr val="bg1"/>
                </a:solidFill>
              </a:rPr>
              <a:t>f-</a:t>
            </a:r>
            <a:r>
              <a:rPr lang="ko-KR" altLang="en-US" sz="1600">
                <a:solidFill>
                  <a:schemeClr val="bg1"/>
                </a:solidFill>
              </a:rPr>
              <a:t>문자열 사용을 권장한다</a:t>
            </a:r>
            <a:r>
              <a:rPr lang="en-US" altLang="ko-KR" sz="1600">
                <a:solidFill>
                  <a:schemeClr val="bg1"/>
                </a:solidFill>
              </a:rPr>
              <a:t>. f-</a:t>
            </a:r>
            <a:r>
              <a:rPr lang="ko-KR" altLang="en-US" sz="1600">
                <a:solidFill>
                  <a:schemeClr val="bg1"/>
                </a:solidFill>
              </a:rPr>
              <a:t>문자열은 다음과 같이 만들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첫 인용 부호 앞에 문자 </a:t>
            </a:r>
            <a:r>
              <a:rPr lang="en-US" altLang="ko-KR" sz="1600">
                <a:solidFill>
                  <a:schemeClr val="bg1"/>
                </a:solidFill>
              </a:rPr>
              <a:t>f </a:t>
            </a:r>
            <a:r>
              <a:rPr lang="ko-KR" altLang="en-US" sz="1600">
                <a:solidFill>
                  <a:schemeClr val="bg1"/>
                </a:solidFill>
              </a:rPr>
              <a:t>또는 </a:t>
            </a:r>
            <a:r>
              <a:rPr lang="en-US" altLang="ko-KR" sz="1600">
                <a:solidFill>
                  <a:schemeClr val="bg1"/>
                </a:solidFill>
              </a:rPr>
              <a:t>F</a:t>
            </a:r>
            <a:r>
              <a:rPr lang="ko-KR" altLang="en-US" sz="1600">
                <a:solidFill>
                  <a:schemeClr val="bg1"/>
                </a:solidFill>
              </a:rPr>
              <a:t>를 입력한다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변수 이름이나 식을 중괄호 안에 포함해 값을 문자열로 가져온다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이전 절의 새 스타일 포매팅과 비슷하지만</a:t>
            </a:r>
            <a:r>
              <a:rPr lang="en-US" altLang="ko-KR" sz="1600">
                <a:solidFill>
                  <a:schemeClr val="bg1"/>
                </a:solidFill>
              </a:rPr>
              <a:t>, format() </a:t>
            </a:r>
            <a:r>
              <a:rPr lang="ko-KR" altLang="en-US" sz="1600">
                <a:solidFill>
                  <a:schemeClr val="bg1"/>
                </a:solidFill>
              </a:rPr>
              <a:t>메서드가 없고 포맷 문자열에 빈 괄호 </a:t>
            </a:r>
            <a:r>
              <a:rPr lang="en-US" altLang="ko-KR" sz="1600">
                <a:solidFill>
                  <a:schemeClr val="bg1"/>
                </a:solidFill>
              </a:rPr>
              <a:t>{ }</a:t>
            </a:r>
            <a:r>
              <a:rPr lang="ko-KR" altLang="en-US" sz="1600">
                <a:solidFill>
                  <a:schemeClr val="bg1"/>
                </a:solidFill>
              </a:rPr>
              <a:t>와 위치 괄호 </a:t>
            </a:r>
            <a:r>
              <a:rPr lang="en-US" altLang="ko-KR" sz="1600">
                <a:solidFill>
                  <a:schemeClr val="bg1"/>
                </a:solidFill>
              </a:rPr>
              <a:t>{1}</a:t>
            </a:r>
            <a:r>
              <a:rPr lang="ko-KR" altLang="en-US" sz="1600">
                <a:solidFill>
                  <a:schemeClr val="bg1"/>
                </a:solidFill>
              </a:rPr>
              <a:t>가 없다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thing = 'wereduck'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place = 'werepond'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f'The {thing} is in the {place}’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wereduck is in the werepond'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아래와 같이 중괄호 안에 표현식을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f'The {thing.capitalize()} is in the {place.rjust(20)}’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Wereduck is in the werepond'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41600"/>
            <a:ext cx="56210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f-</a:t>
            </a:r>
            <a:r>
              <a:rPr lang="ko-KR" altLang="en-US" sz="1600">
                <a:solidFill>
                  <a:schemeClr val="bg1"/>
                </a:solidFill>
              </a:rPr>
              <a:t>문자열은 이전 절에서 본 </a:t>
            </a:r>
            <a:r>
              <a:rPr lang="en-US" altLang="ko-KR" sz="1600">
                <a:solidFill>
                  <a:schemeClr val="bg1"/>
                </a:solidFill>
              </a:rPr>
              <a:t>format() </a:t>
            </a:r>
            <a:r>
              <a:rPr lang="ko-KR" altLang="en-US" sz="1600">
                <a:solidFill>
                  <a:schemeClr val="bg1"/>
                </a:solidFill>
              </a:rPr>
              <a:t>메서드에서 수행할 수 있는 정의를</a:t>
            </a:r>
            <a:r>
              <a:rPr lang="en-US" altLang="ko-KR" sz="1600">
                <a:solidFill>
                  <a:schemeClr val="bg1"/>
                </a:solidFill>
              </a:rPr>
              <a:t>{}</a:t>
            </a:r>
            <a:r>
              <a:rPr lang="ko-KR" altLang="en-US" sz="1600">
                <a:solidFill>
                  <a:schemeClr val="bg1"/>
                </a:solidFill>
              </a:rPr>
              <a:t>안에 사용할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코드 읽기가 더 쉬워졌다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즉</a:t>
            </a:r>
            <a:r>
              <a:rPr lang="en-US" altLang="ko-KR" sz="1600">
                <a:solidFill>
                  <a:schemeClr val="bg1"/>
                </a:solidFill>
              </a:rPr>
              <a:t>, ':' </a:t>
            </a:r>
            <a:r>
              <a:rPr lang="ko-KR" altLang="en-US" sz="1600">
                <a:solidFill>
                  <a:schemeClr val="bg1"/>
                </a:solidFill>
              </a:rPr>
              <a:t>다음에 새 스타일의 포매팅과 같은 언어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너비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패딩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정렬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를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f'The {thing:20} is in the {place:.^20}’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'The wereduck is in the ......werepond......’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f-</a:t>
            </a:r>
            <a:r>
              <a:rPr lang="ko-KR" altLang="en-US" sz="1600">
                <a:solidFill>
                  <a:schemeClr val="bg1"/>
                </a:solidFill>
              </a:rPr>
              <a:t>문자열은 파이썬 </a:t>
            </a:r>
            <a:r>
              <a:rPr lang="en-US" altLang="ko-KR" sz="1600">
                <a:solidFill>
                  <a:schemeClr val="bg1"/>
                </a:solidFill>
              </a:rPr>
              <a:t>3.8</a:t>
            </a:r>
            <a:r>
              <a:rPr lang="ko-KR" altLang="en-US" sz="1600">
                <a:solidFill>
                  <a:schemeClr val="bg1"/>
                </a:solidFill>
              </a:rPr>
              <a:t>부터 이름과 값을 쉽게 출력할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디버깅할 때 편리하다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다음 예제와 같이 이름 뒤에 </a:t>
            </a:r>
            <a:r>
              <a:rPr lang="en-US" altLang="ko-KR" sz="1600">
                <a:solidFill>
                  <a:schemeClr val="bg1"/>
                </a:solidFill>
              </a:rPr>
              <a:t>= </a:t>
            </a:r>
            <a:r>
              <a:rPr lang="ko-KR" altLang="en-US" sz="1600">
                <a:solidFill>
                  <a:schemeClr val="bg1"/>
                </a:solidFill>
              </a:rPr>
              <a:t>문자를 붙여서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f’{thing =}, {place =}’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thing = 'wereduck', place = 'werepond’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이름은 표현식이 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문자 그대로 출력한다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f'{thing[-4:] =}, {place.title() =}’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thing[-4:] = 'duck', place.title() = 'Werepond'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마지막으로 </a:t>
            </a:r>
            <a:r>
              <a:rPr lang="en-US" altLang="ko-KR" sz="1600">
                <a:solidFill>
                  <a:schemeClr val="bg1"/>
                </a:solidFill>
              </a:rPr>
              <a:t>= </a:t>
            </a:r>
            <a:r>
              <a:rPr lang="ko-KR" altLang="en-US" sz="1600">
                <a:solidFill>
                  <a:schemeClr val="bg1"/>
                </a:solidFill>
              </a:rPr>
              <a:t>다음에 </a:t>
            </a:r>
            <a:r>
              <a:rPr lang="en-US" altLang="ko-KR" sz="1600">
                <a:solidFill>
                  <a:schemeClr val="bg1"/>
                </a:solidFill>
              </a:rPr>
              <a:t>: </a:t>
            </a:r>
            <a:r>
              <a:rPr lang="ko-KR" altLang="en-US" sz="1600">
                <a:solidFill>
                  <a:schemeClr val="bg1"/>
                </a:solidFill>
              </a:rPr>
              <a:t>및 너비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정렬과 같은 포매팅 인수를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f’{thing = :&gt;4.4}’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thing = 'were’</a:t>
            </a:r>
          </a:p>
        </p:txBody>
      </p:sp>
    </p:spTree>
    <p:extLst>
      <p:ext uri="{BB962C8B-B14F-4D97-AF65-F5344CB8AC3E}">
        <p14:creationId xmlns:p14="http://schemas.microsoft.com/office/powerpoint/2010/main" val="1829509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6 </a:t>
            </a:r>
            <a:r>
              <a:rPr lang="ko-KR" altLang="en-US"/>
              <a:t>반복문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과 </a:t>
            </a:r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68828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</a:t>
            </a:r>
            <a:r>
              <a:rPr lang="ko-KR" altLang="en-US"/>
              <a:t>반복하기</a:t>
            </a:r>
            <a:r>
              <a:rPr lang="en-US" altLang="ko-KR"/>
              <a:t>: while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숫자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까지 실행하는 간단한 반복문을 구현해보자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count =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while count &lt;= 5: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print(count)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count +=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먼저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변수에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을 할당했다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문은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값이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보다 작거나 같은지 계속 비교한다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반복문 안에서는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변수 값을 출력하고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count += 1 </a:t>
            </a:r>
            <a:r>
              <a:rPr lang="ko-KR" altLang="en-US" sz="1600">
                <a:solidFill>
                  <a:schemeClr val="bg1"/>
                </a:solidFill>
              </a:rPr>
              <a:t>문장에 의해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변수 값이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씩 증가한다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파이썬은 반복문의 맨 위로 돌아가서 다시 비교를 시작한다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이제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변수 값은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또다시 </a:t>
            </a:r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문의 내용을 실행하고</a:t>
            </a:r>
            <a:r>
              <a:rPr lang="en-US" altLang="ko-KR" sz="1600">
                <a:solidFill>
                  <a:schemeClr val="bg1"/>
                </a:solidFill>
              </a:rPr>
              <a:t>, count </a:t>
            </a:r>
            <a:r>
              <a:rPr lang="ko-KR" altLang="en-US" sz="1600">
                <a:solidFill>
                  <a:schemeClr val="bg1"/>
                </a:solidFill>
              </a:rPr>
              <a:t>변수 값은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r>
              <a:rPr lang="ko-KR" altLang="en-US" sz="1600">
                <a:solidFill>
                  <a:schemeClr val="bg1"/>
                </a:solidFill>
              </a:rPr>
              <a:t>이 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반복문은 </a:t>
            </a:r>
            <a:r>
              <a:rPr lang="en-US" altLang="ko-KR" sz="1600">
                <a:solidFill>
                  <a:schemeClr val="bg1"/>
                </a:solidFill>
              </a:rPr>
              <a:t>count </a:t>
            </a:r>
            <a:r>
              <a:rPr lang="ko-KR" altLang="en-US" sz="1600">
                <a:solidFill>
                  <a:schemeClr val="bg1"/>
                </a:solidFill>
              </a:rPr>
              <a:t>변수가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으로 증가할 때까지 계속 실행한다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 반복에서 </a:t>
            </a:r>
            <a:r>
              <a:rPr lang="en-US" altLang="ko-KR" sz="1600">
                <a:solidFill>
                  <a:schemeClr val="bg1"/>
                </a:solidFill>
              </a:rPr>
              <a:t>count &lt;= 5 </a:t>
            </a:r>
            <a:r>
              <a:rPr lang="ko-KR" altLang="en-US" sz="1600">
                <a:solidFill>
                  <a:schemeClr val="bg1"/>
                </a:solidFill>
              </a:rPr>
              <a:t>는 </a:t>
            </a:r>
            <a:r>
              <a:rPr lang="en-US" altLang="ko-KR" sz="1600">
                <a:solidFill>
                  <a:schemeClr val="bg1"/>
                </a:solidFill>
              </a:rPr>
              <a:t>False</a:t>
            </a:r>
            <a:r>
              <a:rPr lang="ko-KR" altLang="en-US" sz="1600">
                <a:solidFill>
                  <a:schemeClr val="bg1"/>
                </a:solidFill>
              </a:rPr>
              <a:t>이므로 </a:t>
            </a:r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문이 끝난다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그리고 다음 줄로 이동한다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835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6.1.1 </a:t>
            </a:r>
            <a:r>
              <a:rPr lang="ko-KR" altLang="en-US"/>
              <a:t>중단하기</a:t>
            </a:r>
            <a:r>
              <a:rPr lang="en-US" altLang="ko-KR"/>
              <a:t>: break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input() </a:t>
            </a:r>
            <a:r>
              <a:rPr lang="ko-KR" altLang="en-US" sz="1600">
                <a:solidFill>
                  <a:schemeClr val="bg1"/>
                </a:solidFill>
              </a:rPr>
              <a:t>함수로 키보드에서 한 라인을 읽은 후 첫 번째 문자를 대문자로 출력한다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문자 </a:t>
            </a:r>
            <a:r>
              <a:rPr lang="en-US" altLang="ko-KR" sz="1600">
                <a:solidFill>
                  <a:schemeClr val="bg1"/>
                </a:solidFill>
              </a:rPr>
              <a:t>q</a:t>
            </a:r>
            <a:r>
              <a:rPr lang="ko-KR" altLang="en-US" sz="1600">
                <a:solidFill>
                  <a:schemeClr val="bg1"/>
                </a:solidFill>
              </a:rPr>
              <a:t>를 입력하면 반복문을 종료한다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while True: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stuff = input("String to capitalize [type q to quit]: ")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if stuff == "q":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print(stuff.capitalize())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String to capitalize [type q to quit]: test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Test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String to capitalize [type q to quit]: hey, it works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Hey, it works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String to capitalize [type q to quit]: q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3703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6.1.2 </a:t>
            </a:r>
            <a:r>
              <a:rPr lang="ko-KR" altLang="en-US"/>
              <a:t>건너뛰기</a:t>
            </a:r>
            <a:r>
              <a:rPr lang="en-US" altLang="ko-KR"/>
              <a:t>: continue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q</a:t>
            </a:r>
            <a:r>
              <a:rPr lang="ko-KR" altLang="en-US" sz="1600">
                <a:solidFill>
                  <a:schemeClr val="bg1"/>
                </a:solidFill>
              </a:rPr>
              <a:t>를 입력하면 반복문을 종료한다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while True: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value = input("Integer, please [q to quit]: ")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if value == 'q': #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number = int(value)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if number % 2 == 0: # </a:t>
            </a:r>
            <a:r>
              <a:rPr lang="ko-KR" altLang="en-US" sz="1600">
                <a:solidFill>
                  <a:schemeClr val="bg1"/>
                </a:solidFill>
              </a:rPr>
              <a:t>짝수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continue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print(number, "squared is", number*number)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 squared is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3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 squared is 9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4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5 squared is 25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Integer, please [q to quit]: q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61012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6.1.3 break </a:t>
            </a:r>
            <a:r>
              <a:rPr lang="ko-KR" altLang="en-US"/>
              <a:t>확인하기</a:t>
            </a:r>
            <a:r>
              <a:rPr lang="en-US" altLang="ko-KR"/>
              <a:t>: else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문은 어떤 내용을 확인하여 그것을 발견하면 종료하는 </a:t>
            </a:r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문을 작성할때 사용한다</a:t>
            </a:r>
            <a:r>
              <a:rPr lang="en-US" altLang="ko-KR" sz="1600">
                <a:solidFill>
                  <a:schemeClr val="bg1"/>
                </a:solidFill>
              </a:rPr>
              <a:t>. while </a:t>
            </a:r>
            <a:r>
              <a:rPr lang="ko-KR" altLang="en-US" sz="1600">
                <a:solidFill>
                  <a:schemeClr val="bg1"/>
                </a:solidFill>
              </a:rPr>
              <a:t>문이 모두 실행되었지만 발견하지 못했을 때는 </a:t>
            </a:r>
            <a:r>
              <a:rPr lang="en-US" altLang="ko-KR" sz="1600">
                <a:solidFill>
                  <a:schemeClr val="bg1"/>
                </a:solidFill>
              </a:rPr>
              <a:t>else </a:t>
            </a:r>
            <a:r>
              <a:rPr lang="ko-KR" altLang="en-US" sz="1600">
                <a:solidFill>
                  <a:schemeClr val="bg1"/>
                </a:solidFill>
              </a:rPr>
              <a:t>문이 실행된다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[1, 3, 5]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position = 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while position &lt; len(numbers):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number = numbers[position]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if number % 2 == 0: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print('Found even number', number)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position +=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else: # break </a:t>
            </a:r>
            <a:r>
              <a:rPr lang="ko-KR" altLang="en-US" sz="1600">
                <a:solidFill>
                  <a:schemeClr val="bg1"/>
                </a:solidFill>
              </a:rPr>
              <a:t>문이 호출되지 않은 경우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print('No even number found')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No even number found</a:t>
            </a:r>
          </a:p>
        </p:txBody>
      </p:sp>
    </p:spTree>
    <p:extLst>
      <p:ext uri="{BB962C8B-B14F-4D97-AF65-F5344CB8AC3E}">
        <p14:creationId xmlns:p14="http://schemas.microsoft.com/office/powerpoint/2010/main" val="3918915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 </a:t>
            </a:r>
            <a:r>
              <a:rPr lang="ko-KR" altLang="en-US"/>
              <a:t>순회하기</a:t>
            </a:r>
            <a:r>
              <a:rPr lang="en-US" altLang="ko-KR"/>
              <a:t>: for</a:t>
            </a:r>
            <a:r>
              <a:rPr lang="ko-KR" altLang="en-US"/>
              <a:t>와 </a:t>
            </a:r>
            <a:r>
              <a:rPr lang="en-US" altLang="ko-KR"/>
              <a:t>in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문으로 문자열에 있는 문자를 다음과 같이 차례로 출력할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'thud'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offset = 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while offset &lt; len(word):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print(word[offset])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offset +=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u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하지만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이 코드가 조금 더 파이써닉한 방법이다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letter in word: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print(letter)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u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d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문자열 순회는 한 번에 한 문자를 생성한다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435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6.2.1 </a:t>
            </a:r>
            <a:r>
              <a:rPr lang="ko-KR" altLang="en-US"/>
              <a:t>중단하기</a:t>
            </a:r>
            <a:r>
              <a:rPr lang="en-US" altLang="ko-KR"/>
              <a:t>: break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문의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문은 </a:t>
            </a:r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문의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문과 똑같이 동작한다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'thud'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letter in word: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if letter == 'u':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print(letter)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047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2.7 </a:t>
            </a:r>
            <a:r>
              <a:rPr lang="ko-KR" altLang="en-US"/>
              <a:t>변수는 이름이다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D040B-E00B-47BA-9E53-6BAF43C712D2}"/>
              </a:ext>
            </a:extLst>
          </p:cNvPr>
          <p:cNvSpPr txBox="1"/>
          <p:nvPr/>
        </p:nvSpPr>
        <p:spPr>
          <a:xfrm>
            <a:off x="295406" y="885999"/>
            <a:ext cx="57045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&gt;&gt;&gt; type(7)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&lt;class 'int'&gt;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&gt;&gt;&gt; type(7) == int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True</a:t>
            </a: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en-US" altLang="ko-KR" sz="2400">
                <a:solidFill>
                  <a:schemeClr val="bg1"/>
                </a:solidFill>
              </a:rPr>
              <a:t>&gt;&gt;&gt; isinstance(7, int)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True</a:t>
            </a:r>
            <a:endParaRPr lang="en-US" altLang="ko-KR" sz="24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5114A-4B4C-4177-8524-45025EF99AD5}"/>
              </a:ext>
            </a:extLst>
          </p:cNvPr>
          <p:cNvSpPr txBox="1"/>
          <p:nvPr/>
        </p:nvSpPr>
        <p:spPr>
          <a:xfrm>
            <a:off x="6192035" y="841600"/>
            <a:ext cx="56210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&gt;&gt;&gt; two = deux = zwei = 2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&gt;&gt;&gt; two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&gt;&gt;&gt; deux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&gt;&gt;&gt; zwei</a:t>
            </a:r>
          </a:p>
          <a:p>
            <a:r>
              <a:rPr lang="en-US" altLang="ko-KR" sz="280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25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6.2.3 break </a:t>
            </a:r>
            <a:r>
              <a:rPr lang="ko-KR" altLang="en-US"/>
              <a:t>확인하기</a:t>
            </a:r>
            <a:r>
              <a:rPr lang="en-US" altLang="ko-KR"/>
              <a:t>: else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문은 </a:t>
            </a:r>
            <a:r>
              <a:rPr lang="en-US" altLang="ko-KR" sz="1600">
                <a:solidFill>
                  <a:schemeClr val="bg1"/>
                </a:solidFill>
              </a:rPr>
              <a:t>while </a:t>
            </a:r>
            <a:r>
              <a:rPr lang="ko-KR" altLang="en-US" sz="1600">
                <a:solidFill>
                  <a:schemeClr val="bg1"/>
                </a:solidFill>
              </a:rPr>
              <a:t>문과 같이 모든 항목을 순회했는지 확인하는 부가적인 옵션의 </a:t>
            </a:r>
            <a:r>
              <a:rPr lang="en-US" altLang="ko-KR" sz="1600">
                <a:solidFill>
                  <a:schemeClr val="bg1"/>
                </a:solidFill>
              </a:rPr>
              <a:t>else </a:t>
            </a:r>
            <a:r>
              <a:rPr lang="ko-KR" altLang="en-US" sz="1600">
                <a:solidFill>
                  <a:schemeClr val="bg1"/>
                </a:solidFill>
              </a:rPr>
              <a:t>문이 있다</a:t>
            </a:r>
            <a:r>
              <a:rPr lang="en-US" altLang="ko-KR" sz="1600">
                <a:solidFill>
                  <a:schemeClr val="bg1"/>
                </a:solidFill>
              </a:rPr>
              <a:t>. for </a:t>
            </a:r>
            <a:r>
              <a:rPr lang="ko-KR" altLang="en-US" sz="1600">
                <a:solidFill>
                  <a:schemeClr val="bg1"/>
                </a:solidFill>
              </a:rPr>
              <a:t>문에서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문이 호출되지 않으면 </a:t>
            </a:r>
            <a:r>
              <a:rPr lang="en-US" altLang="ko-KR" sz="1600">
                <a:solidFill>
                  <a:schemeClr val="bg1"/>
                </a:solidFill>
              </a:rPr>
              <a:t>else </a:t>
            </a:r>
            <a:r>
              <a:rPr lang="ko-KR" altLang="en-US" sz="1600">
                <a:solidFill>
                  <a:schemeClr val="bg1"/>
                </a:solidFill>
              </a:rPr>
              <a:t>문이 실행된다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즉</a:t>
            </a:r>
            <a:r>
              <a:rPr lang="en-US" altLang="ko-KR" sz="1600">
                <a:solidFill>
                  <a:schemeClr val="bg1"/>
                </a:solidFill>
              </a:rPr>
              <a:t>, else </a:t>
            </a:r>
            <a:r>
              <a:rPr lang="ko-KR" altLang="en-US" sz="1600">
                <a:solidFill>
                  <a:schemeClr val="bg1"/>
                </a:solidFill>
              </a:rPr>
              <a:t>문은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문에 의해 반복문이 중단되지 않고 모든 항목을 순회했는지 확인할 때 유용하다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 = 'thud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letter in word: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if letter == 'x':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print("Eek! An 'x'!").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print(letter)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else: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print("No 'x' in there.")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u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No 'x' in there.</a:t>
            </a:r>
          </a:p>
        </p:txBody>
      </p:sp>
    </p:spTree>
    <p:extLst>
      <p:ext uri="{BB962C8B-B14F-4D97-AF65-F5344CB8AC3E}">
        <p14:creationId xmlns:p14="http://schemas.microsoft.com/office/powerpoint/2010/main" val="1046843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294206" cy="477231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6.2.4 </a:t>
            </a:r>
            <a:r>
              <a:rPr lang="ko-KR" altLang="en-US"/>
              <a:t>숫자 시퀀스 생성하기</a:t>
            </a:r>
            <a:r>
              <a:rPr lang="en-US" altLang="ko-KR"/>
              <a:t>: range()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range() </a:t>
            </a:r>
            <a:r>
              <a:rPr lang="ko-KR" altLang="en-US" sz="1600">
                <a:solidFill>
                  <a:schemeClr val="bg1"/>
                </a:solidFill>
              </a:rPr>
              <a:t>함수는 슬라이스의 사용법과 비슷하다</a:t>
            </a:r>
            <a:r>
              <a:rPr lang="en-US" altLang="ko-KR" sz="1600">
                <a:solidFill>
                  <a:schemeClr val="bg1"/>
                </a:solidFill>
              </a:rPr>
              <a:t>. range(start,stop,step) </a:t>
            </a:r>
            <a:r>
              <a:rPr lang="ko-KR" altLang="en-US" sz="1600">
                <a:solidFill>
                  <a:schemeClr val="bg1"/>
                </a:solidFill>
              </a:rPr>
              <a:t>형식을 사용한다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만약 </a:t>
            </a:r>
            <a:r>
              <a:rPr lang="en-US" altLang="ko-KR" sz="1600">
                <a:solidFill>
                  <a:schemeClr val="bg1"/>
                </a:solidFill>
              </a:rPr>
              <a:t>start</a:t>
            </a:r>
            <a:r>
              <a:rPr lang="ko-KR" altLang="en-US" sz="1600">
                <a:solidFill>
                  <a:schemeClr val="bg1"/>
                </a:solidFill>
              </a:rPr>
              <a:t>를 생략하면 범위는 </a:t>
            </a:r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에서 시작한다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</a:t>
            </a:r>
            <a:r>
              <a:rPr lang="en-US" altLang="ko-KR" sz="1600">
                <a:solidFill>
                  <a:schemeClr val="bg1"/>
                </a:solidFill>
              </a:rPr>
              <a:t>stop</a:t>
            </a:r>
            <a:r>
              <a:rPr lang="ko-KR" altLang="en-US" sz="1600">
                <a:solidFill>
                  <a:schemeClr val="bg1"/>
                </a:solidFill>
              </a:rPr>
              <a:t>은 꼭 입력해야 하는 값이다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슬라이스와 마찬가지로 범위의 끝은 </a:t>
            </a:r>
            <a:r>
              <a:rPr lang="en-US" altLang="ko-KR" sz="1600">
                <a:solidFill>
                  <a:schemeClr val="bg1"/>
                </a:solidFill>
              </a:rPr>
              <a:t>stop</a:t>
            </a:r>
            <a:r>
              <a:rPr lang="ko-KR" altLang="en-US" sz="1600">
                <a:solidFill>
                  <a:schemeClr val="bg1"/>
                </a:solidFill>
              </a:rPr>
              <a:t>의 바로 직전 값이다</a:t>
            </a:r>
            <a:r>
              <a:rPr lang="en-US" altLang="ko-KR" sz="1600">
                <a:solidFill>
                  <a:schemeClr val="bg1"/>
                </a:solidFill>
              </a:rPr>
              <a:t>. step</a:t>
            </a:r>
            <a:r>
              <a:rPr lang="ko-KR" altLang="en-US" sz="1600">
                <a:solidFill>
                  <a:schemeClr val="bg1"/>
                </a:solidFill>
              </a:rPr>
              <a:t>의 기본값은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이다</a:t>
            </a:r>
            <a:r>
              <a:rPr lang="en-US" altLang="ko-KR" sz="1600">
                <a:solidFill>
                  <a:schemeClr val="bg1"/>
                </a:solidFill>
              </a:rPr>
              <a:t>. step </a:t>
            </a:r>
            <a:r>
              <a:rPr lang="ko-KR" altLang="en-US" sz="1600">
                <a:solidFill>
                  <a:schemeClr val="bg1"/>
                </a:solidFill>
              </a:rPr>
              <a:t>을 </a:t>
            </a:r>
            <a:r>
              <a:rPr lang="en-US" altLang="ko-KR" sz="1600">
                <a:solidFill>
                  <a:schemeClr val="bg1"/>
                </a:solidFill>
              </a:rPr>
              <a:t>-1</a:t>
            </a:r>
            <a:r>
              <a:rPr lang="ko-KR" altLang="en-US" sz="1600">
                <a:solidFill>
                  <a:schemeClr val="bg1"/>
                </a:solidFill>
              </a:rPr>
              <a:t>로 지정하여 끝에서부터 거꾸로 진행할 수도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</a:rPr>
              <a:t>zip(), range()</a:t>
            </a:r>
            <a:r>
              <a:rPr lang="ko-KR" altLang="en-US" sz="1600">
                <a:solidFill>
                  <a:schemeClr val="bg1"/>
                </a:solidFill>
              </a:rPr>
              <a:t>와 같은 함수는 순회 가능한 객체를 반환한다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그러므로 </a:t>
            </a:r>
            <a:r>
              <a:rPr lang="en-US" altLang="ko-KR" sz="1600">
                <a:solidFill>
                  <a:schemeClr val="bg1"/>
                </a:solidFill>
              </a:rPr>
              <a:t>for . . . in </a:t>
            </a:r>
            <a:r>
              <a:rPr lang="ko-KR" altLang="en-US" sz="1600">
                <a:solidFill>
                  <a:schemeClr val="bg1"/>
                </a:solidFill>
              </a:rPr>
              <a:t>형태로 값을 순회할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또한 객체를 리스트와 같은 시퀀스로 변환할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for x in range(0,3):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print(x)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list( range(0, 3) 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[0, 1, 2]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for x in range(2, -1, -1):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print(x)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list( range(0, 11, 2))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[0, 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4115405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7 </a:t>
            </a:r>
            <a:r>
              <a:rPr lang="ko-KR" altLang="en-US"/>
              <a:t>튜플과 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20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7.1.1 </a:t>
            </a:r>
            <a:r>
              <a:rPr lang="ko-KR" altLang="en-US"/>
              <a:t>튜플 생성하기</a:t>
            </a:r>
            <a:r>
              <a:rPr lang="en-US" altLang="ko-KR"/>
              <a:t>: , </a:t>
            </a:r>
            <a:r>
              <a:rPr lang="ko-KR" altLang="en-US"/>
              <a:t>그리고 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empty_tuple = 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empty_tuple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()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한 요소 이상의 튜플을 만들기 위해서는 각 요소 뒤에 콤마를 붙인다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먼저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튜플에 한 요소를 저장해보자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 one_marx = 'Groucho',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('Groucho',)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다음과 같이 괄호를 추가할 수도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 = ('Groucho',)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 ('Groucho',)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한 가지 주의할 점은 괄호 안에 한 요소만 있고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콤마를 생략하면 튜플이 아니라 문자열이 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 = ('Groucho’)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'Groucho'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type(one_marx)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&lt;class 'str'&gt;</a:t>
            </a:r>
          </a:p>
          <a:p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요소가 두 개 이상이면 마지막에는 콤마를 붙이지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marx_tuple = 'Groucho', 'Chico', 'Harpo'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marx_tuple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('Groucho', 'Chico', 'Harpo’)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파이썬은 튜플을 출력할 때 괄호 </a:t>
            </a:r>
            <a:r>
              <a:rPr lang="en-US" altLang="ko-KR" sz="1600">
                <a:solidFill>
                  <a:schemeClr val="bg1"/>
                </a:solidFill>
              </a:rPr>
              <a:t>()</a:t>
            </a:r>
            <a:r>
              <a:rPr lang="ko-KR" altLang="en-US" sz="1600">
                <a:solidFill>
                  <a:schemeClr val="bg1"/>
                </a:solidFill>
              </a:rPr>
              <a:t>를 포함한다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튜플을 정의할 때는 괄호 </a:t>
            </a:r>
            <a:r>
              <a:rPr lang="en-US" altLang="ko-KR" sz="1600">
                <a:solidFill>
                  <a:schemeClr val="bg1"/>
                </a:solidFill>
              </a:rPr>
              <a:t>()</a:t>
            </a:r>
            <a:r>
              <a:rPr lang="ko-KR" altLang="en-US" sz="1600">
                <a:solidFill>
                  <a:schemeClr val="bg1"/>
                </a:solidFill>
              </a:rPr>
              <a:t>가 필요 없다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뒤에 콤마가 붙는다는 것은 튜플을 정의한다는 뜻이다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그러나 값들을 괄호로 묶어서 튜플을 정의한다면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이것이 튜플인지 구분하기가 더 쉽다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marx_tuple = ('Groucho', 'Chico', 'Harpo')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marx_tuple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("Groucho', 'Chico', 'Harpo').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콤마를 다른 용도로 사용하려면 괄호가 필요하다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함수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메서드의 인수 등</a:t>
            </a:r>
            <a:r>
              <a:rPr lang="en-US" altLang="ko-KR" sz="1600">
                <a:solidFill>
                  <a:schemeClr val="bg1"/>
                </a:solidFill>
              </a:rPr>
              <a:t>). </a:t>
            </a:r>
            <a:r>
              <a:rPr lang="ko-KR" altLang="en-US" sz="1600">
                <a:solidFill>
                  <a:schemeClr val="bg1"/>
                </a:solidFill>
              </a:rPr>
              <a:t>다음 예제는 쉼표만 사용하여 단일 요소를 가진 튜플을 만들 수 있지만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함수에 인수로 전달할 수 없다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one_marx = 'Groucho',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type(one_marx)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&lt;class 'tuple'&gt;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type('Groucho',)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&lt;class 'str'&gt;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type(('Groucho',))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&lt;class 'tuple'&gt;</a:t>
            </a:r>
          </a:p>
        </p:txBody>
      </p:sp>
    </p:spTree>
    <p:extLst>
      <p:ext uri="{BB962C8B-B14F-4D97-AF65-F5344CB8AC3E}">
        <p14:creationId xmlns:p14="http://schemas.microsoft.com/office/powerpoint/2010/main" val="172855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7.1.1 </a:t>
            </a:r>
            <a:r>
              <a:rPr lang="ko-KR" altLang="en-US"/>
              <a:t>튜플 생성하기</a:t>
            </a:r>
            <a:r>
              <a:rPr lang="en-US" altLang="ko-KR"/>
              <a:t>: , </a:t>
            </a:r>
            <a:r>
              <a:rPr lang="ko-KR" altLang="en-US"/>
              <a:t>그리고 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튜플로 한 번에 여러 변수를 할당할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marx_tuple = ('Groucho', 'Chico', 'Harpo')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a, b, c = marx_tuple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'Groucho'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'Chico'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'Harpo'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이것을 튜플 언패킹이라고 부른다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한 문장에서 값을 교환하기 위해 임시변수를 사용하지 않고 튜플을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password = 'swordfish'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icecream = 'tuttifrutti’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password, icecream = icecream, password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password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'tuttifrutti'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icecream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'swordfish'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698912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7.1.2 </a:t>
            </a:r>
            <a:r>
              <a:rPr lang="ko-KR" altLang="en-US"/>
              <a:t>생성하기</a:t>
            </a:r>
            <a:r>
              <a:rPr lang="en-US" altLang="ko-KR"/>
              <a:t>: tuple()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tuple() </a:t>
            </a:r>
            <a:r>
              <a:rPr lang="ko-KR" altLang="en-US" sz="1600">
                <a:solidFill>
                  <a:schemeClr val="bg1"/>
                </a:solidFill>
              </a:rPr>
              <a:t>함수는 다른 객체를 튜플로 만들어준다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marx_list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tuple(marx_list)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('Groucho', 'Chico', 'Harpo')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447CADC-362A-403E-883C-7DB4571BFA8C}"/>
              </a:ext>
            </a:extLst>
          </p:cNvPr>
          <p:cNvSpPr txBox="1">
            <a:spLocks/>
          </p:cNvSpPr>
          <p:nvPr/>
        </p:nvSpPr>
        <p:spPr>
          <a:xfrm>
            <a:off x="112845" y="2559003"/>
            <a:ext cx="5097724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7.1.3 </a:t>
            </a:r>
            <a:r>
              <a:rPr lang="ko-KR" altLang="en-US"/>
              <a:t>결합하기</a:t>
            </a:r>
            <a:r>
              <a:rPr lang="en-US" altLang="ko-KR"/>
              <a:t>: +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DC0E7-0AFC-4DCE-9F0E-BB90A9F163BA}"/>
              </a:ext>
            </a:extLst>
          </p:cNvPr>
          <p:cNvSpPr txBox="1"/>
          <p:nvPr/>
        </p:nvSpPr>
        <p:spPr>
          <a:xfrm>
            <a:off x="295406" y="3308477"/>
            <a:ext cx="57045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+ </a:t>
            </a:r>
            <a:r>
              <a:rPr lang="ko-KR" altLang="en-US" sz="1600">
                <a:solidFill>
                  <a:schemeClr val="bg1"/>
                </a:solidFill>
              </a:rPr>
              <a:t>연산자는 문자열 결합과 비슷하다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&gt;&gt;&gt;('Groucho',) + ('Chico', 'Harpo')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('Groucho', 'Chico', 'Harpo')</a:t>
            </a:r>
          </a:p>
        </p:txBody>
      </p:sp>
    </p:spTree>
    <p:extLst>
      <p:ext uri="{BB962C8B-B14F-4D97-AF65-F5344CB8AC3E}">
        <p14:creationId xmlns:p14="http://schemas.microsoft.com/office/powerpoint/2010/main" val="3343664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7.1.5 </a:t>
            </a:r>
            <a:r>
              <a:rPr lang="ko-KR" altLang="en-US"/>
              <a:t>비교하기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 비교와 같다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 (7, 2)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(7, 2, 9)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==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False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&lt;=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&lt;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튜플 순회는 다른 타입과 똑같이 동작한다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words = ('fresh', 'out', 'of', 'ideas')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word in words: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print(word)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fresh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out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ideas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523B01-7924-40FD-B733-BB4CB03EBB2B}"/>
              </a:ext>
            </a:extLst>
          </p:cNvPr>
          <p:cNvSpPr txBox="1">
            <a:spLocks/>
          </p:cNvSpPr>
          <p:nvPr/>
        </p:nvSpPr>
        <p:spPr>
          <a:xfrm>
            <a:off x="5999967" y="136524"/>
            <a:ext cx="5097724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7.1.6 </a:t>
            </a:r>
            <a:r>
              <a:rPr lang="ko-KR" altLang="en-US"/>
              <a:t>순회하기</a:t>
            </a:r>
            <a:r>
              <a:rPr lang="en-US" altLang="ko-KR"/>
              <a:t>: for</a:t>
            </a:r>
            <a:r>
              <a:rPr lang="ko-KR" altLang="en-US"/>
              <a:t>와 </a:t>
            </a:r>
            <a:r>
              <a:rPr lang="en-US" altLang="ko-KR"/>
              <a:t>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28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7.1.7 </a:t>
            </a:r>
            <a:r>
              <a:rPr lang="ko-KR" altLang="en-US"/>
              <a:t>수정하기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튜플은 문자열처럼 불변 객체이므로 기존 튜플을 변경할 수 없다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문자열과 같이 튜플을 결합하여 새 튜플을 만들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 = ('Fee', 'Fie', 'Foe')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t2 = ('Flop’, 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 + t2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('Fee', 'Fie', 'Foe', 'Flop’)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이것은 마치 튜플을 수정하는 것처럼 보인다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 = ('Fee', 'Fie', 'Foe')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t2 = ('Flop, 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 += t2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('Fee', 'Fie', 'Foe', 'Flop')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그러나 이것은 이전의 </a:t>
            </a:r>
            <a:r>
              <a:rPr lang="en-US" altLang="ko-KR" sz="1600">
                <a:solidFill>
                  <a:schemeClr val="bg1"/>
                </a:solidFill>
              </a:rPr>
              <a:t>t1</a:t>
            </a:r>
            <a:r>
              <a:rPr lang="ko-KR" altLang="en-US" sz="1600">
                <a:solidFill>
                  <a:schemeClr val="bg1"/>
                </a:solidFill>
              </a:rPr>
              <a:t>이 아니다</a:t>
            </a:r>
            <a:r>
              <a:rPr lang="en-US" altLang="ko-KR" sz="1600">
                <a:solidFill>
                  <a:schemeClr val="bg1"/>
                </a:solidFill>
              </a:rPr>
              <a:t>. t1</a:t>
            </a:r>
            <a:r>
              <a:rPr lang="ko-KR" altLang="en-US" sz="1600">
                <a:solidFill>
                  <a:schemeClr val="bg1"/>
                </a:solidFill>
              </a:rPr>
              <a:t>과 </a:t>
            </a:r>
            <a:r>
              <a:rPr lang="en-US" altLang="ko-KR" sz="1600">
                <a:solidFill>
                  <a:schemeClr val="bg1"/>
                </a:solidFill>
              </a:rPr>
              <a:t>t2</a:t>
            </a:r>
            <a:r>
              <a:rPr lang="ko-KR" altLang="en-US" sz="1600">
                <a:solidFill>
                  <a:schemeClr val="bg1"/>
                </a:solidFill>
              </a:rPr>
              <a:t>가 가리키는 원래 튜플에 새로운 튜플을 만들고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새로운 튜플을 </a:t>
            </a:r>
            <a:r>
              <a:rPr lang="en-US" altLang="ko-KR" sz="1600">
                <a:solidFill>
                  <a:schemeClr val="bg1"/>
                </a:solidFill>
              </a:rPr>
              <a:t>t1</a:t>
            </a:r>
            <a:r>
              <a:rPr lang="ko-KR" altLang="en-US" sz="1600">
                <a:solidFill>
                  <a:schemeClr val="bg1"/>
                </a:solidFill>
              </a:rPr>
              <a:t>에 할당했다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변수 이름이 새로운 값을 가리킬 때 </a:t>
            </a:r>
            <a:r>
              <a:rPr lang="en-US" altLang="ko-KR" sz="1600">
                <a:solidFill>
                  <a:schemeClr val="bg1"/>
                </a:solidFill>
              </a:rPr>
              <a:t>id() </a:t>
            </a:r>
            <a:r>
              <a:rPr lang="ko-KR" altLang="en-US" sz="1600">
                <a:solidFill>
                  <a:schemeClr val="bg1"/>
                </a:solidFill>
              </a:rPr>
              <a:t>함수로 확인할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t1 = ('Fee', 'Fie', 'Foe')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t2 = ('Flop’,)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id(t1)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4365405712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t1 += t2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id(t1)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4364770744</a:t>
            </a:r>
          </a:p>
        </p:txBody>
      </p:sp>
    </p:spTree>
    <p:extLst>
      <p:ext uri="{BB962C8B-B14F-4D97-AF65-F5344CB8AC3E}">
        <p14:creationId xmlns:p14="http://schemas.microsoft.com/office/powerpoint/2010/main" val="3395122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7.2 </a:t>
            </a:r>
            <a:r>
              <a:rPr lang="ko-KR" altLang="en-US"/>
              <a:t>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리스트는 데이터를 순차적으로 파악하는 데 유용하다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특히 내용의 순서가 바뀔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문자 열과 달리 리스트는 변경 가능하다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리스트의 현재 위치에서 새로운 요소를 추가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삭제하거나 기존 요소를 덮어쓸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리스트에는 동일한 값이 여러 번 나올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134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7.2.1 </a:t>
            </a:r>
            <a:r>
              <a:rPr lang="ko-KR" altLang="en-US"/>
              <a:t>생성하기</a:t>
            </a:r>
            <a:r>
              <a:rPr lang="en-US" altLang="ko-KR"/>
              <a:t>: []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1069615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리스트는 </a:t>
            </a:r>
            <a:r>
              <a:rPr lang="en-US" altLang="ko-KR">
                <a:solidFill>
                  <a:schemeClr val="bg1"/>
                </a:solidFill>
              </a:rPr>
              <a:t>0 </a:t>
            </a:r>
            <a:r>
              <a:rPr lang="ko-KR" altLang="en-US">
                <a:solidFill>
                  <a:schemeClr val="bg1"/>
                </a:solidFill>
              </a:rPr>
              <a:t>혹은 그 이상의 요소로 만들어진다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콤마</a:t>
            </a:r>
            <a:r>
              <a:rPr lang="en-US" altLang="ko-KR">
                <a:solidFill>
                  <a:schemeClr val="bg1"/>
                </a:solidFill>
              </a:rPr>
              <a:t>(, )</a:t>
            </a:r>
            <a:r>
              <a:rPr lang="ko-KR" altLang="en-US">
                <a:solidFill>
                  <a:schemeClr val="bg1"/>
                </a:solidFill>
              </a:rPr>
              <a:t>로 구분하고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대괄호</a:t>
            </a:r>
            <a:r>
              <a:rPr lang="en-US" altLang="ko-KR">
                <a:solidFill>
                  <a:schemeClr val="bg1"/>
                </a:solidFill>
              </a:rPr>
              <a:t>([])</a:t>
            </a:r>
            <a:r>
              <a:rPr lang="ko-KR" altLang="en-US">
                <a:solidFill>
                  <a:schemeClr val="bg1"/>
                </a:solidFill>
              </a:rPr>
              <a:t>로 둘러싸여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empty_list = [ 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weekdays = ['Monday', 'Tuesday', 'Wednesday', 'Thursday', 'Friday']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big_birds = ['emu', 'ostrich', 'cassowary']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first_names = ['Graham', 'John', 'Terry', 'Terry', 'Michael']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leap_years = [2000, 2004, 2008]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randomness = ['Punxsatawney", {"groundhog": "Phil"}, "Feb. 2“]</a:t>
            </a:r>
          </a:p>
        </p:txBody>
      </p:sp>
    </p:spTree>
    <p:extLst>
      <p:ext uri="{BB962C8B-B14F-4D97-AF65-F5344CB8AC3E}">
        <p14:creationId xmlns:p14="http://schemas.microsoft.com/office/powerpoint/2010/main" val="1463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4E85-26FC-451C-BF63-71273E51B988}"/>
              </a:ext>
            </a:extLst>
          </p:cNvPr>
          <p:cNvSpPr/>
          <p:nvPr/>
        </p:nvSpPr>
        <p:spPr>
          <a:xfrm>
            <a:off x="2149978" y="1137327"/>
            <a:ext cx="3332648" cy="48327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296B73-F24D-4909-912D-C4E6C1E93401}"/>
              </a:ext>
            </a:extLst>
          </p:cNvPr>
          <p:cNvSpPr/>
          <p:nvPr/>
        </p:nvSpPr>
        <p:spPr>
          <a:xfrm>
            <a:off x="5710595" y="1137326"/>
            <a:ext cx="6165273" cy="48327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951-D096-47CE-825B-877317CE18CB}"/>
              </a:ext>
            </a:extLst>
          </p:cNvPr>
          <p:cNvSpPr txBox="1"/>
          <p:nvPr/>
        </p:nvSpPr>
        <p:spPr>
          <a:xfrm>
            <a:off x="2448487" y="601161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Stack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11B66-07A2-4480-B02D-62BFC801A2D7}"/>
              </a:ext>
            </a:extLst>
          </p:cNvPr>
          <p:cNvSpPr txBox="1"/>
          <p:nvPr/>
        </p:nvSpPr>
        <p:spPr>
          <a:xfrm>
            <a:off x="5925978" y="601161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Heap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DFB00-61D2-4BDE-87E5-EB68FAB33A14}"/>
              </a:ext>
            </a:extLst>
          </p:cNvPr>
          <p:cNvSpPr txBox="1"/>
          <p:nvPr/>
        </p:nvSpPr>
        <p:spPr>
          <a:xfrm>
            <a:off x="292303" y="161090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x = 10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DA87C9-6B9A-45B6-BDAB-56F9FC1BCD77}"/>
              </a:ext>
            </a:extLst>
          </p:cNvPr>
          <p:cNvGrpSpPr/>
          <p:nvPr/>
        </p:nvGrpSpPr>
        <p:grpSpPr>
          <a:xfrm>
            <a:off x="6888860" y="1457016"/>
            <a:ext cx="596373" cy="590311"/>
            <a:chOff x="6888860" y="1457016"/>
            <a:chExt cx="596373" cy="59031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F32703-78D2-43BA-BE28-8550ECC17CDB}"/>
                </a:ext>
              </a:extLst>
            </p:cNvPr>
            <p:cNvSpPr/>
            <p:nvPr/>
          </p:nvSpPr>
          <p:spPr>
            <a:xfrm>
              <a:off x="6888860" y="1726149"/>
              <a:ext cx="596373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10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5D6EAB-7D31-4CED-A466-6932D6F0DCB3}"/>
                </a:ext>
              </a:extLst>
            </p:cNvPr>
            <p:cNvSpPr txBox="1"/>
            <p:nvPr/>
          </p:nvSpPr>
          <p:spPr>
            <a:xfrm>
              <a:off x="6888860" y="14570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117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F4C467-EA32-4D5D-955E-5BBA66B1FC96}"/>
              </a:ext>
            </a:extLst>
          </p:cNvPr>
          <p:cNvGrpSpPr/>
          <p:nvPr/>
        </p:nvGrpSpPr>
        <p:grpSpPr>
          <a:xfrm>
            <a:off x="2487525" y="1565560"/>
            <a:ext cx="4401335" cy="321178"/>
            <a:chOff x="2487525" y="1565560"/>
            <a:chExt cx="4401335" cy="3211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B731A6-7950-4CA0-AE65-1A870EC625B0}"/>
                </a:ext>
              </a:extLst>
            </p:cNvPr>
            <p:cNvSpPr/>
            <p:nvPr/>
          </p:nvSpPr>
          <p:spPr>
            <a:xfrm>
              <a:off x="2487525" y="1565560"/>
              <a:ext cx="486164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x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29B96F-1814-4E98-8F78-E8E19E503DF3}"/>
                </a:ext>
              </a:extLst>
            </p:cNvPr>
            <p:cNvSpPr/>
            <p:nvPr/>
          </p:nvSpPr>
          <p:spPr>
            <a:xfrm>
              <a:off x="2973688" y="1565560"/>
              <a:ext cx="1904371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>
                  <a:solidFill>
                    <a:schemeClr val="bg1"/>
                  </a:solidFill>
                </a:rPr>
                <a:t>117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84BAE0C-6D97-43C0-8571-0769423F1457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4878059" y="1610905"/>
              <a:ext cx="2010801" cy="115244"/>
            </a:xfrm>
            <a:prstGeom prst="curvedConnector3">
              <a:avLst>
                <a:gd name="adj1" fmla="val 3722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57DF66A-56DB-457D-A915-92AA6BDEE538}"/>
              </a:ext>
            </a:extLst>
          </p:cNvPr>
          <p:cNvSpPr txBox="1"/>
          <p:nvPr/>
        </p:nvSpPr>
        <p:spPr>
          <a:xfrm>
            <a:off x="289473" y="341836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= [5, 7, 9]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02E2AB-2B70-4FF6-A98C-0680B3A4F4E0}"/>
              </a:ext>
            </a:extLst>
          </p:cNvPr>
          <p:cNvGrpSpPr/>
          <p:nvPr/>
        </p:nvGrpSpPr>
        <p:grpSpPr>
          <a:xfrm>
            <a:off x="2487525" y="2109035"/>
            <a:ext cx="6254066" cy="1800058"/>
            <a:chOff x="2487525" y="1066577"/>
            <a:chExt cx="6254066" cy="180005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677ACA-C3BF-4544-9803-8546053BC05E}"/>
                </a:ext>
              </a:extLst>
            </p:cNvPr>
            <p:cNvSpPr/>
            <p:nvPr/>
          </p:nvSpPr>
          <p:spPr>
            <a:xfrm>
              <a:off x="2487525" y="2545457"/>
              <a:ext cx="486164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a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FB5CF-3184-47A9-9183-D58882790DDC}"/>
                </a:ext>
              </a:extLst>
            </p:cNvPr>
            <p:cNvSpPr/>
            <p:nvPr/>
          </p:nvSpPr>
          <p:spPr>
            <a:xfrm>
              <a:off x="2973688" y="2545457"/>
              <a:ext cx="1904371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>
                  <a:solidFill>
                    <a:schemeClr val="bg1"/>
                  </a:solidFill>
                </a:rPr>
                <a:t>598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46BD03CB-8252-45C4-8976-10230FA18BFE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 flipV="1">
              <a:off x="4878059" y="1066577"/>
              <a:ext cx="3863532" cy="1639469"/>
            </a:xfrm>
            <a:prstGeom prst="curvedConnector3">
              <a:avLst>
                <a:gd name="adj1" fmla="val 74256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142EA3-E784-494B-A950-E54DFDF34930}"/>
              </a:ext>
            </a:extLst>
          </p:cNvPr>
          <p:cNvSpPr txBox="1"/>
          <p:nvPr/>
        </p:nvSpPr>
        <p:spPr>
          <a:xfrm>
            <a:off x="289473" y="21729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y = x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00C322-3619-4F17-885E-3CBBFC39D6D2}"/>
              </a:ext>
            </a:extLst>
          </p:cNvPr>
          <p:cNvGrpSpPr/>
          <p:nvPr/>
        </p:nvGrpSpPr>
        <p:grpSpPr>
          <a:xfrm>
            <a:off x="2481510" y="1610905"/>
            <a:ext cx="4407350" cy="1113720"/>
            <a:chOff x="2491309" y="2428716"/>
            <a:chExt cx="4407350" cy="111372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B34440-4E33-44FE-BADC-C6B139714474}"/>
                </a:ext>
              </a:extLst>
            </p:cNvPr>
            <p:cNvSpPr/>
            <p:nvPr/>
          </p:nvSpPr>
          <p:spPr>
            <a:xfrm>
              <a:off x="2491309" y="3221258"/>
              <a:ext cx="486164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y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7CDCCFC-3B49-4E13-A30B-76279142CD22}"/>
                </a:ext>
              </a:extLst>
            </p:cNvPr>
            <p:cNvSpPr/>
            <p:nvPr/>
          </p:nvSpPr>
          <p:spPr>
            <a:xfrm>
              <a:off x="2977472" y="3221258"/>
              <a:ext cx="1904371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>
                  <a:solidFill>
                    <a:schemeClr val="bg1"/>
                  </a:solidFill>
                </a:rPr>
                <a:t>117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B718DC50-806A-4E92-B1A1-CDBFC83259AC}"/>
                </a:ext>
              </a:extLst>
            </p:cNvPr>
            <p:cNvCxnSpPr>
              <a:cxnSpLocks/>
              <a:stCxn id="33" idx="3"/>
              <a:endCxn id="14" idx="1"/>
            </p:cNvCxnSpPr>
            <p:nvPr/>
          </p:nvCxnSpPr>
          <p:spPr>
            <a:xfrm flipV="1">
              <a:off x="4881843" y="2428716"/>
              <a:ext cx="2016816" cy="9531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88F3C8-0211-4FA6-BF45-847B7F27B71C}"/>
              </a:ext>
            </a:extLst>
          </p:cNvPr>
          <p:cNvSpPr txBox="1"/>
          <p:nvPr/>
        </p:nvSpPr>
        <p:spPr>
          <a:xfrm>
            <a:off x="295149" y="281850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x = 11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81CC60-B6B5-49A9-991B-291F181A5911}"/>
              </a:ext>
            </a:extLst>
          </p:cNvPr>
          <p:cNvGrpSpPr/>
          <p:nvPr/>
        </p:nvGrpSpPr>
        <p:grpSpPr>
          <a:xfrm>
            <a:off x="6888858" y="2483691"/>
            <a:ext cx="596373" cy="590311"/>
            <a:chOff x="7496568" y="3391918"/>
            <a:chExt cx="596373" cy="59031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19FBF8-9E22-45B4-811C-E6A37B25FD4E}"/>
                </a:ext>
              </a:extLst>
            </p:cNvPr>
            <p:cNvSpPr/>
            <p:nvPr/>
          </p:nvSpPr>
          <p:spPr>
            <a:xfrm>
              <a:off x="7496568" y="3661051"/>
              <a:ext cx="596373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11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149407-0CDC-4276-989B-B1398C72D177}"/>
                </a:ext>
              </a:extLst>
            </p:cNvPr>
            <p:cNvSpPr txBox="1"/>
            <p:nvPr/>
          </p:nvSpPr>
          <p:spPr>
            <a:xfrm>
              <a:off x="7496568" y="339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921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B686E3-2FCB-4B12-8F0E-AAA9F43D9639}"/>
              </a:ext>
            </a:extLst>
          </p:cNvPr>
          <p:cNvSpPr txBox="1"/>
          <p:nvPr/>
        </p:nvSpPr>
        <p:spPr>
          <a:xfrm>
            <a:off x="289473" y="4050400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 = ‘korea’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4EA73F-1A47-4D38-B2D8-09A3D8CF1615}"/>
              </a:ext>
            </a:extLst>
          </p:cNvPr>
          <p:cNvGrpSpPr/>
          <p:nvPr/>
        </p:nvGrpSpPr>
        <p:grpSpPr>
          <a:xfrm>
            <a:off x="2487525" y="4420366"/>
            <a:ext cx="5964329" cy="436262"/>
            <a:chOff x="2487525" y="4420366"/>
            <a:chExt cx="5964329" cy="43626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D93E8-2BF7-453C-9922-BDF826E4498D}"/>
                </a:ext>
              </a:extLst>
            </p:cNvPr>
            <p:cNvSpPr/>
            <p:nvPr/>
          </p:nvSpPr>
          <p:spPr>
            <a:xfrm>
              <a:off x="2487525" y="4535450"/>
              <a:ext cx="486164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b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104242D-B2A8-46D1-970E-81E0E34937AE}"/>
                </a:ext>
              </a:extLst>
            </p:cNvPr>
            <p:cNvSpPr/>
            <p:nvPr/>
          </p:nvSpPr>
          <p:spPr>
            <a:xfrm>
              <a:off x="2973688" y="4535450"/>
              <a:ext cx="1904371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>
                  <a:solidFill>
                    <a:schemeClr val="bg1"/>
                  </a:solidFill>
                </a:rPr>
                <a:t>826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30AC2BF2-745B-48C4-9A33-7BB69AF11ECE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 flipV="1">
              <a:off x="4878059" y="4420366"/>
              <a:ext cx="3573795" cy="27567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E97657-9FF6-490F-B345-6849BE828C14}"/>
              </a:ext>
            </a:extLst>
          </p:cNvPr>
          <p:cNvGrpSpPr/>
          <p:nvPr/>
        </p:nvGrpSpPr>
        <p:grpSpPr>
          <a:xfrm>
            <a:off x="8741591" y="359084"/>
            <a:ext cx="1789119" cy="2592585"/>
            <a:chOff x="8741591" y="359084"/>
            <a:chExt cx="1789119" cy="259258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61CEEB-36EA-4D11-814D-E17FD9AAE7C6}"/>
                </a:ext>
              </a:extLst>
            </p:cNvPr>
            <p:cNvSpPr/>
            <p:nvPr/>
          </p:nvSpPr>
          <p:spPr>
            <a:xfrm>
              <a:off x="8741591" y="2224279"/>
              <a:ext cx="596373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BF268B-184D-42E2-B692-382C828B37F7}"/>
                </a:ext>
              </a:extLst>
            </p:cNvPr>
            <p:cNvSpPr txBox="1"/>
            <p:nvPr/>
          </p:nvSpPr>
          <p:spPr>
            <a:xfrm>
              <a:off x="8741591" y="195514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598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78130-A740-4ACB-9678-104177912457}"/>
                </a:ext>
              </a:extLst>
            </p:cNvPr>
            <p:cNvSpPr/>
            <p:nvPr/>
          </p:nvSpPr>
          <p:spPr>
            <a:xfrm>
              <a:off x="9337964" y="2224279"/>
              <a:ext cx="596373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AB99A0-CBF2-4C39-AA61-52A7A1C28F27}"/>
                </a:ext>
              </a:extLst>
            </p:cNvPr>
            <p:cNvSpPr/>
            <p:nvPr/>
          </p:nvSpPr>
          <p:spPr>
            <a:xfrm>
              <a:off x="9934337" y="2224279"/>
              <a:ext cx="596373" cy="3211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9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4829F1-1167-4BE9-89BC-DAE4025EEEA7}"/>
                </a:ext>
              </a:extLst>
            </p:cNvPr>
            <p:cNvSpPr txBox="1"/>
            <p:nvPr/>
          </p:nvSpPr>
          <p:spPr>
            <a:xfrm>
              <a:off x="8926228" y="359084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a[1]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AFE7DC78-9F09-4096-BD3B-0A7445E349DB}"/>
                </a:ext>
              </a:extLst>
            </p:cNvPr>
            <p:cNvCxnSpPr>
              <a:cxnSpLocks/>
              <a:stCxn id="57" idx="2"/>
              <a:endCxn id="23" idx="0"/>
            </p:cNvCxnSpPr>
            <p:nvPr/>
          </p:nvCxnSpPr>
          <p:spPr>
            <a:xfrm rot="16200000" flipH="1">
              <a:off x="8676407" y="1264534"/>
              <a:ext cx="1495863" cy="42362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F9D009-DA7F-4426-BA60-FA58DBDC3000}"/>
                </a:ext>
              </a:extLst>
            </p:cNvPr>
            <p:cNvSpPr txBox="1"/>
            <p:nvPr/>
          </p:nvSpPr>
          <p:spPr>
            <a:xfrm>
              <a:off x="8822084" y="2582337"/>
              <a:ext cx="402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[0]</a:t>
              </a:r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CE0C5F-8AE7-479A-94BA-3624E1F60725}"/>
                </a:ext>
              </a:extLst>
            </p:cNvPr>
            <p:cNvSpPr txBox="1"/>
            <p:nvPr/>
          </p:nvSpPr>
          <p:spPr>
            <a:xfrm>
              <a:off x="9419559" y="2582337"/>
              <a:ext cx="402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[1]</a:t>
              </a:r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6DC5FA-C769-4284-B565-E8106AF5EC3E}"/>
                </a:ext>
              </a:extLst>
            </p:cNvPr>
            <p:cNvSpPr txBox="1"/>
            <p:nvPr/>
          </p:nvSpPr>
          <p:spPr>
            <a:xfrm>
              <a:off x="10017034" y="2562690"/>
              <a:ext cx="402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[2]</a:t>
              </a:r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E2AA81D-4B3E-4F4D-99A4-8401FAADABE2}"/>
              </a:ext>
            </a:extLst>
          </p:cNvPr>
          <p:cNvGrpSpPr/>
          <p:nvPr/>
        </p:nvGrpSpPr>
        <p:grpSpPr>
          <a:xfrm>
            <a:off x="8451854" y="4266477"/>
            <a:ext cx="2973415" cy="954080"/>
            <a:chOff x="8451854" y="4266477"/>
            <a:chExt cx="2973415" cy="95408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35047-658F-4C99-9FB5-4A3103BF26CF}"/>
                </a:ext>
              </a:extLst>
            </p:cNvPr>
            <p:cNvSpPr/>
            <p:nvPr/>
          </p:nvSpPr>
          <p:spPr>
            <a:xfrm>
              <a:off x="8453842" y="4534398"/>
              <a:ext cx="585935" cy="3501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k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6C0055-3BCA-40E2-A6B2-87A0FC95F0A6}"/>
                </a:ext>
              </a:extLst>
            </p:cNvPr>
            <p:cNvSpPr txBox="1"/>
            <p:nvPr/>
          </p:nvSpPr>
          <p:spPr>
            <a:xfrm>
              <a:off x="8451854" y="4266477"/>
              <a:ext cx="69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826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2060774-5E2B-4573-840D-7CF38BC48992}"/>
                </a:ext>
              </a:extLst>
            </p:cNvPr>
            <p:cNvSpPr/>
            <p:nvPr/>
          </p:nvSpPr>
          <p:spPr>
            <a:xfrm>
              <a:off x="9050215" y="4534398"/>
              <a:ext cx="585935" cy="3501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o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7AC16-611E-4591-8F2F-4C703411EBD4}"/>
                </a:ext>
              </a:extLst>
            </p:cNvPr>
            <p:cNvSpPr/>
            <p:nvPr/>
          </p:nvSpPr>
          <p:spPr>
            <a:xfrm>
              <a:off x="9646588" y="4534398"/>
              <a:ext cx="585935" cy="3501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EFCF5DC-B8E6-480B-AA8A-49452091AF3F}"/>
                </a:ext>
              </a:extLst>
            </p:cNvPr>
            <p:cNvSpPr/>
            <p:nvPr/>
          </p:nvSpPr>
          <p:spPr>
            <a:xfrm>
              <a:off x="10242961" y="4534398"/>
              <a:ext cx="585935" cy="3501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05177F-A8F9-4DA9-A9C6-8843E183CBD1}"/>
                </a:ext>
              </a:extLst>
            </p:cNvPr>
            <p:cNvSpPr/>
            <p:nvPr/>
          </p:nvSpPr>
          <p:spPr>
            <a:xfrm>
              <a:off x="10839334" y="4534398"/>
              <a:ext cx="585935" cy="3501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a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E258C0-7CCA-4B25-86B4-2303F51C9611}"/>
                </a:ext>
              </a:extLst>
            </p:cNvPr>
            <p:cNvSpPr txBox="1"/>
            <p:nvPr/>
          </p:nvSpPr>
          <p:spPr>
            <a:xfrm>
              <a:off x="8547467" y="4851225"/>
              <a:ext cx="3952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[0]</a:t>
              </a:r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A02E72-34FC-4276-8EA5-91494BC9857B}"/>
                </a:ext>
              </a:extLst>
            </p:cNvPr>
            <p:cNvSpPr txBox="1"/>
            <p:nvPr/>
          </p:nvSpPr>
          <p:spPr>
            <a:xfrm>
              <a:off x="9144942" y="4851225"/>
              <a:ext cx="3952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[1]</a:t>
              </a:r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F295E7-5CDA-40CC-A018-143FE0B9E4E4}"/>
                </a:ext>
              </a:extLst>
            </p:cNvPr>
            <p:cNvSpPr txBox="1"/>
            <p:nvPr/>
          </p:nvSpPr>
          <p:spPr>
            <a:xfrm>
              <a:off x="9742417" y="4831578"/>
              <a:ext cx="3952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[2]</a:t>
              </a:r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F45AF2-D68B-417D-8D36-898487ED9CE9}"/>
                </a:ext>
              </a:extLst>
            </p:cNvPr>
            <p:cNvSpPr txBox="1"/>
            <p:nvPr/>
          </p:nvSpPr>
          <p:spPr>
            <a:xfrm>
              <a:off x="10349655" y="4831578"/>
              <a:ext cx="3952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[3]</a:t>
              </a:r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771A70-BF28-4A4E-9553-D6CE7B4378EA}"/>
                </a:ext>
              </a:extLst>
            </p:cNvPr>
            <p:cNvSpPr txBox="1"/>
            <p:nvPr/>
          </p:nvSpPr>
          <p:spPr>
            <a:xfrm>
              <a:off x="10947130" y="4831578"/>
              <a:ext cx="3952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[4]</a:t>
              </a:r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18A80F2-16F3-47FB-B49A-2CE7FCA099CC}"/>
              </a:ext>
            </a:extLst>
          </p:cNvPr>
          <p:cNvGrpSpPr/>
          <p:nvPr/>
        </p:nvGrpSpPr>
        <p:grpSpPr>
          <a:xfrm>
            <a:off x="3019313" y="1440404"/>
            <a:ext cx="3869545" cy="1197176"/>
            <a:chOff x="3019313" y="1440404"/>
            <a:chExt cx="3869545" cy="119717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1F20F62-C8FF-49F2-B7F7-A997E7F7E162}"/>
                </a:ext>
              </a:extLst>
            </p:cNvPr>
            <p:cNvSpPr txBox="1"/>
            <p:nvPr/>
          </p:nvSpPr>
          <p:spPr>
            <a:xfrm>
              <a:off x="3019313" y="1583440"/>
              <a:ext cx="691923" cy="276999"/>
            </a:xfrm>
            <a:prstGeom prst="rect">
              <a:avLst/>
            </a:prstGeom>
            <a:solidFill>
              <a:srgbClr val="404040"/>
            </a:solidFill>
          </p:spPr>
          <p:txBody>
            <a:bodyPr wrap="square" tIns="0" bIns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921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97F77A66-B8E1-4FD4-86DE-8556DC1A9BA8}"/>
                </a:ext>
              </a:extLst>
            </p:cNvPr>
            <p:cNvCxnSpPr>
              <a:cxnSpLocks/>
              <a:stCxn id="12" idx="3"/>
              <a:endCxn id="41" idx="1"/>
            </p:cNvCxnSpPr>
            <p:nvPr/>
          </p:nvCxnSpPr>
          <p:spPr>
            <a:xfrm>
              <a:off x="4878059" y="1726149"/>
              <a:ext cx="2010799" cy="911431"/>
            </a:xfrm>
            <a:prstGeom prst="curvedConnector3">
              <a:avLst>
                <a:gd name="adj1" fmla="val 2172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57D00D-E474-4AD3-9310-A8009F9D5524}"/>
                </a:ext>
              </a:extLst>
            </p:cNvPr>
            <p:cNvSpPr txBox="1"/>
            <p:nvPr/>
          </p:nvSpPr>
          <p:spPr>
            <a:xfrm>
              <a:off x="5697561" y="1440404"/>
              <a:ext cx="3003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x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9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1" grpId="0"/>
      <p:bldP spid="37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5" y="136525"/>
            <a:ext cx="5097724" cy="477231"/>
          </a:xfrm>
        </p:spPr>
        <p:txBody>
          <a:bodyPr>
            <a:normAutofit/>
          </a:bodyPr>
          <a:lstStyle/>
          <a:p>
            <a:r>
              <a:rPr lang="en-US" altLang="ko-KR"/>
              <a:t>7.2.2 </a:t>
            </a:r>
            <a:r>
              <a:rPr lang="ko-KR" altLang="en-US"/>
              <a:t>생성 및 변환하기</a:t>
            </a:r>
            <a:r>
              <a:rPr lang="en-US" altLang="ko-KR"/>
              <a:t>: list()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10208471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list() </a:t>
            </a:r>
            <a:r>
              <a:rPr lang="ko-KR" altLang="en-US">
                <a:solidFill>
                  <a:schemeClr val="bg1"/>
                </a:solidFill>
              </a:rPr>
              <a:t>함수로 빈 리스트를 만들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another_empty_list = list()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another_empty_list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list() </a:t>
            </a:r>
            <a:r>
              <a:rPr lang="ko-KR" altLang="en-US">
                <a:solidFill>
                  <a:schemeClr val="bg1"/>
                </a:solidFill>
              </a:rPr>
              <a:t>함수는 다른 데이터 타입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튜플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문자열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셋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딕셔너리 등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을 리스트로 변환한다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다음 예제는 단어 하나를 한 문자의 문자열 리스트로 변환한다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list('cat')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['c', 'a', 't’]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튜플을 리스트로 변환한다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a_tuple = ('ready', 'fire', 'aim')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&gt;&gt;&gt; list(a_tuple)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['ready', 'fire', 'aim']</a:t>
            </a:r>
          </a:p>
        </p:txBody>
      </p:sp>
    </p:spTree>
    <p:extLst>
      <p:ext uri="{BB962C8B-B14F-4D97-AF65-F5344CB8AC3E}">
        <p14:creationId xmlns:p14="http://schemas.microsoft.com/office/powerpoint/2010/main" val="1252289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7.2.3 </a:t>
            </a:r>
            <a:r>
              <a:rPr lang="ko-KR" altLang="en-US"/>
              <a:t>문자열 분할로 생성하기</a:t>
            </a:r>
            <a:r>
              <a:rPr lang="en-US" altLang="ko-KR"/>
              <a:t>: split()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talk_like_a_pirate_day = '9/19/2019'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talk_like_a_pirate_day.split('/')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['9', '19', '2019']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문자열 안에 구분자가 두 개 이상 있다면 어떻게 해야 할까</a:t>
            </a:r>
            <a:r>
              <a:rPr lang="en-US" altLang="ko-KR" sz="1600">
                <a:solidFill>
                  <a:schemeClr val="bg1"/>
                </a:solidFill>
              </a:rPr>
              <a:t>? </a:t>
            </a:r>
            <a:r>
              <a:rPr lang="ko-KR" altLang="en-US" sz="1600">
                <a:solidFill>
                  <a:schemeClr val="bg1"/>
                </a:solidFill>
              </a:rPr>
              <a:t>다음과 같이 리스트 항목으로 빈 문자열을 볼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splitme = 'a/b//c/d///e'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splitme.split('/')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['a', 'b', '', 'c', 'd', '', '', 'e’]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구분자로 </a:t>
            </a:r>
            <a:r>
              <a:rPr lang="en-US" altLang="ko-KR" sz="1600">
                <a:solidFill>
                  <a:schemeClr val="bg1"/>
                </a:solidFill>
              </a:rPr>
              <a:t>'//'</a:t>
            </a:r>
            <a:r>
              <a:rPr lang="ko-KR" altLang="en-US" sz="1600">
                <a:solidFill>
                  <a:schemeClr val="bg1"/>
                </a:solidFill>
              </a:rPr>
              <a:t>를 사용하면 다음과 같은 결과가 출력된다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splitme = 'a/b//c/d///e'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splitme.split('//')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['a/b', 'c/d', '/e']</a:t>
            </a:r>
          </a:p>
        </p:txBody>
      </p:sp>
    </p:spTree>
    <p:extLst>
      <p:ext uri="{BB962C8B-B14F-4D97-AF65-F5344CB8AC3E}">
        <p14:creationId xmlns:p14="http://schemas.microsoft.com/office/powerpoint/2010/main" val="381408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7.2.4 [offset]</a:t>
            </a:r>
            <a:r>
              <a:rPr lang="ko-KR" altLang="en-US"/>
              <a:t>으로 항목 얻기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문자열과 마찬가지로 리스트는 오프셋</a:t>
            </a:r>
            <a:r>
              <a:rPr lang="en-US" altLang="ko-KR" sz="1600">
                <a:solidFill>
                  <a:schemeClr val="bg1"/>
                </a:solidFill>
              </a:rPr>
              <a:t>offset </a:t>
            </a:r>
            <a:r>
              <a:rPr lang="ko-KR" altLang="en-US" sz="1600">
                <a:solidFill>
                  <a:schemeClr val="bg1"/>
                </a:solidFill>
              </a:rPr>
              <a:t>으로 특정 값을 추출할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marxes[0]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'Groucho'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'Chico'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'Harpo'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문자열과 마찬가지로 음수 인덱스는 끝에서부터 거꾸로 값을 추출한다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'Harpo'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'Chico'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'Groucho'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882164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7.2.5 </a:t>
            </a:r>
            <a:r>
              <a:rPr lang="ko-KR" altLang="en-US"/>
              <a:t>슬라이스로 항목 얻기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슬라이스를 사용해서 리스트의 서브시퀀스를 추출할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marxes[0:2]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'Chico’]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리스트의 슬라이스도 리스트다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문자열과 마찬가지로 슬라이스에 스텝을 사용할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다음 예제는 왼쪽에서 오른쪽으로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칸씩 항목을 추출한다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marxes[::2]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'Harpo']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다음은 오른쪽에서 왼쪽으로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칸씩 항목을 추출한다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marxes[::-2]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['Harpo', 'Groucho']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마지막으로 리스트를 반대로 뒤집어보자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marxes[:: -1]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['Harpo', 'Chico', 'Groucho']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 슬라이스는 </a:t>
            </a:r>
            <a:r>
              <a:rPr lang="en-US" altLang="ko-KR" sz="1600">
                <a:solidFill>
                  <a:schemeClr val="bg1"/>
                </a:solidFill>
              </a:rPr>
              <a:t>marxes </a:t>
            </a:r>
            <a:r>
              <a:rPr lang="ko-KR" altLang="en-US" sz="1600">
                <a:solidFill>
                  <a:schemeClr val="bg1"/>
                </a:solidFill>
              </a:rPr>
              <a:t>리스트에 할당되지 않아서 </a:t>
            </a:r>
            <a:r>
              <a:rPr lang="en-US" altLang="ko-KR" sz="1600">
                <a:solidFill>
                  <a:schemeClr val="bg1"/>
                </a:solidFill>
              </a:rPr>
              <a:t>marxes </a:t>
            </a:r>
            <a:r>
              <a:rPr lang="ko-KR" altLang="en-US" sz="1600">
                <a:solidFill>
                  <a:schemeClr val="bg1"/>
                </a:solidFill>
              </a:rPr>
              <a:t>리스트 자체를 반대로 뒤집지는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marxes </a:t>
            </a:r>
            <a:r>
              <a:rPr lang="ko-KR" altLang="en-US" sz="1600">
                <a:solidFill>
                  <a:schemeClr val="bg1"/>
                </a:solidFill>
              </a:rPr>
              <a:t>리스트를 반대로 뒤집은 상태로 바꾸기 위해 </a:t>
            </a:r>
            <a:r>
              <a:rPr lang="en-US" altLang="ko-KR" sz="1600">
                <a:solidFill>
                  <a:schemeClr val="bg1"/>
                </a:solidFill>
              </a:rPr>
              <a:t>list.reverse() </a:t>
            </a:r>
            <a:r>
              <a:rPr lang="ko-KR" altLang="en-US" sz="1600">
                <a:solidFill>
                  <a:schemeClr val="bg1"/>
                </a:solidFill>
              </a:rPr>
              <a:t>메서드를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marxes.reverse()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['Harpo', 'Chico', 'Groucho’]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리스트 슬라이스는 문자열 슬라이스와 같이 잘못된 인덱스를 지정할 수 있지만 예외는 발생하지 않는다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유효 범위의 인덱스를 반환하거나 아무것도 반환하지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marxes[4:]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marxes[-6:]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marxes[-6:-2]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marxes[-6:-4]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523995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838313" cy="477231"/>
          </a:xfrm>
        </p:spPr>
        <p:txBody>
          <a:bodyPr>
            <a:normAutofit/>
          </a:bodyPr>
          <a:lstStyle/>
          <a:p>
            <a:r>
              <a:rPr lang="en-US" altLang="ko-KR" sz="2000"/>
              <a:t>7.2.6 </a:t>
            </a:r>
            <a:r>
              <a:rPr lang="ko-KR" altLang="en-US" sz="2000"/>
              <a:t>리스트 끝에 항목 추가하기</a:t>
            </a:r>
            <a:r>
              <a:rPr lang="en-US" altLang="ko-KR" sz="2000"/>
              <a:t>: append()</a:t>
            </a:r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append()</a:t>
            </a:r>
            <a:r>
              <a:rPr lang="ko-KR" altLang="en-US" sz="1600">
                <a:solidFill>
                  <a:schemeClr val="bg1"/>
                </a:solidFill>
              </a:rPr>
              <a:t>는 리스트 끝에 새 항목을 한 개씩 추가한다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리스트는 가변이므로 항목을 추가할 수 있다</a:t>
            </a:r>
            <a:r>
              <a:rPr lang="en-US" altLang="ko-KR" sz="1600">
                <a:solidFill>
                  <a:schemeClr val="bg1"/>
                </a:solidFill>
              </a:rPr>
              <a:t>. marxes </a:t>
            </a:r>
            <a:r>
              <a:rPr lang="ko-KR" altLang="en-US" sz="1600">
                <a:solidFill>
                  <a:schemeClr val="bg1"/>
                </a:solidFill>
              </a:rPr>
              <a:t>리스트 끝에 </a:t>
            </a:r>
            <a:r>
              <a:rPr lang="en-US" altLang="ko-KR" sz="1600">
                <a:solidFill>
                  <a:schemeClr val="bg1"/>
                </a:solidFill>
              </a:rPr>
              <a:t>Zeppo</a:t>
            </a:r>
            <a:r>
              <a:rPr lang="ko-KR" altLang="en-US" sz="1600">
                <a:solidFill>
                  <a:schemeClr val="bg1"/>
                </a:solidFill>
              </a:rPr>
              <a:t>를 추가해보자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marxes.append('Zeppo')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'Harpo', 'Zeppo']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insert() </a:t>
            </a:r>
            <a:r>
              <a:rPr lang="ko-KR" altLang="en-US" sz="1600">
                <a:solidFill>
                  <a:schemeClr val="bg1"/>
                </a:solidFill>
              </a:rPr>
              <a:t>메서드는 원하는 위치에 항목을 추가할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오프셋 </a:t>
            </a:r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은 시작점에 항목을 삽입한다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리스트의 끝을 넘는 오프셋은 </a:t>
            </a:r>
            <a:r>
              <a:rPr lang="en-US" altLang="ko-KR" sz="1600">
                <a:solidFill>
                  <a:schemeClr val="bg1"/>
                </a:solidFill>
              </a:rPr>
              <a:t>append() </a:t>
            </a:r>
            <a:r>
              <a:rPr lang="ko-KR" altLang="en-US" sz="1600">
                <a:solidFill>
                  <a:schemeClr val="bg1"/>
                </a:solidFill>
              </a:rPr>
              <a:t>처럼 끝에 항목을 추가한다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marxes.insert(2, 'Gummo')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'Gummo',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marxes.insert(10, 'Zeppo')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'Gummo', 'Harpo', 'Zeppo']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EA3E44E-2191-4E0E-BDD9-71944149A399}"/>
              </a:ext>
            </a:extLst>
          </p:cNvPr>
          <p:cNvSpPr txBox="1">
            <a:spLocks/>
          </p:cNvSpPr>
          <p:nvPr/>
        </p:nvSpPr>
        <p:spPr>
          <a:xfrm>
            <a:off x="5999967" y="139421"/>
            <a:ext cx="5838313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7.2.7 </a:t>
            </a:r>
            <a:r>
              <a:rPr lang="ko-KR" altLang="en-US" sz="2000"/>
              <a:t>오프셋과 </a:t>
            </a:r>
            <a:r>
              <a:rPr lang="en-US" altLang="ko-KR" sz="2000"/>
              <a:t>insert( )</a:t>
            </a:r>
            <a:r>
              <a:rPr lang="ko-KR" altLang="en-US" sz="2000"/>
              <a:t>로 항목 추가하기</a:t>
            </a:r>
          </a:p>
        </p:txBody>
      </p:sp>
    </p:spTree>
    <p:extLst>
      <p:ext uri="{BB962C8B-B14F-4D97-AF65-F5344CB8AC3E}">
        <p14:creationId xmlns:p14="http://schemas.microsoft.com/office/powerpoint/2010/main" val="1717944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7.2.9 </a:t>
            </a:r>
            <a:r>
              <a:rPr lang="ko-KR" altLang="en-US"/>
              <a:t>리스트 병합하기</a:t>
            </a:r>
            <a:r>
              <a:rPr lang="en-US" altLang="ko-KR"/>
              <a:t>: extend()</a:t>
            </a:r>
            <a:r>
              <a:rPr lang="ko-KR" altLang="en-US"/>
              <a:t>와 </a:t>
            </a:r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extend()</a:t>
            </a:r>
            <a:r>
              <a:rPr lang="ko-KR" altLang="en-US" sz="1600">
                <a:solidFill>
                  <a:schemeClr val="bg1"/>
                </a:solidFill>
              </a:rPr>
              <a:t>를 사용해서 다른 리스트를 병합할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 </a:t>
            </a:r>
            <a:r>
              <a:rPr lang="en-US" altLang="ko-KR" sz="1600">
                <a:solidFill>
                  <a:schemeClr val="bg1"/>
                </a:solidFill>
              </a:rPr>
              <a:t>marxes</a:t>
            </a:r>
            <a:r>
              <a:rPr lang="ko-KR" altLang="en-US" sz="1600">
                <a:solidFill>
                  <a:schemeClr val="bg1"/>
                </a:solidFill>
              </a:rPr>
              <a:t>에 새로운 리스트 </a:t>
            </a:r>
            <a:r>
              <a:rPr lang="en-US" altLang="ko-KR" sz="1600">
                <a:solidFill>
                  <a:schemeClr val="bg1"/>
                </a:solidFill>
              </a:rPr>
              <a:t>others</a:t>
            </a:r>
            <a:r>
              <a:rPr lang="ko-KR" altLang="en-US" sz="1600">
                <a:solidFill>
                  <a:schemeClr val="bg1"/>
                </a:solidFill>
              </a:rPr>
              <a:t>를 병합해보자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others = ['Gummo', 'Karl']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marxes.extend(others)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'Harpo', 'Zeppo', 'Gummo', 'Karl’]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또한 </a:t>
            </a:r>
            <a:r>
              <a:rPr lang="en-US" altLang="ko-KR" sz="1600">
                <a:solidFill>
                  <a:schemeClr val="bg1"/>
                </a:solidFill>
              </a:rPr>
              <a:t>+</a:t>
            </a:r>
            <a:r>
              <a:rPr lang="ko-KR" altLang="en-US" sz="1600">
                <a:solidFill>
                  <a:schemeClr val="bg1"/>
                </a:solidFill>
              </a:rPr>
              <a:t>나 </a:t>
            </a:r>
            <a:r>
              <a:rPr lang="en-US" altLang="ko-KR" sz="1600">
                <a:solidFill>
                  <a:schemeClr val="bg1"/>
                </a:solidFill>
              </a:rPr>
              <a:t>+=</a:t>
            </a:r>
            <a:r>
              <a:rPr lang="ko-KR" altLang="en-US" sz="1600">
                <a:solidFill>
                  <a:schemeClr val="bg1"/>
                </a:solidFill>
              </a:rPr>
              <a:t>로 병합할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others = ['Gummo', 'Karl']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+= others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'Harpo', 'Zeppo', 'Gummo', 'Karl']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append()</a:t>
            </a:r>
            <a:r>
              <a:rPr lang="ko-KR" altLang="en-US" sz="1600">
                <a:solidFill>
                  <a:schemeClr val="bg1"/>
                </a:solidFill>
              </a:rPr>
              <a:t>를 사용하면 항목을 병합하지 않고 </a:t>
            </a:r>
            <a:r>
              <a:rPr lang="en-US" altLang="ko-KR" sz="1600">
                <a:solidFill>
                  <a:schemeClr val="bg1"/>
                </a:solidFill>
              </a:rPr>
              <a:t>others</a:t>
            </a:r>
            <a:r>
              <a:rPr lang="ko-KR" altLang="en-US" sz="1600">
                <a:solidFill>
                  <a:schemeClr val="bg1"/>
                </a:solidFill>
              </a:rPr>
              <a:t>가 하나의 리스트로 추가된다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others = ['Gummo', 'Karl']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marxes.append(others)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'Harpo', 'Zeppo', ['Gummo', 'Karl’]]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이것은 리스트가 다른 타입의 요소를 포함할 수 있다는 것을 보여준다</a:t>
            </a:r>
            <a:r>
              <a:rPr lang="en-US" altLang="ko-KR" sz="1600">
                <a:solidFill>
                  <a:schemeClr val="bg1"/>
                </a:solidFill>
              </a:rPr>
              <a:t>. marxes</a:t>
            </a:r>
            <a:r>
              <a:rPr lang="ko-KR" altLang="en-US" sz="1600">
                <a:solidFill>
                  <a:schemeClr val="bg1"/>
                </a:solidFill>
              </a:rPr>
              <a:t>에는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개의 문 자열과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개의 문자열의 리스트가 존재한다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3793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7.2.10 [offset]</a:t>
            </a:r>
            <a:r>
              <a:rPr lang="ko-KR" altLang="en-US"/>
              <a:t>으로 항목 바꾸기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오프셋으로 항목을 얻어서 바꿀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marxes[2] = 'Wanda'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'Wanda']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리스트 오프셋은 리스트에서 유효한 위치여야 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문자열은 불변 객체고 리스트는 가변 객체이기 때문에 위와 같은 방식으로 문자열을 변경할 수 없다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 항목 수와 항목 내용을 바꿀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074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7.2.11 </a:t>
            </a:r>
            <a:r>
              <a:rPr lang="ko-KR" altLang="en-US"/>
              <a:t>슬라이스로 항목 바꾸기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슬라이스는 하위 리스트에 값을 할당할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[1, 2, 3,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numbers[1:3] = [8, 9]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8, 9, 4]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리스트에 할당되는 오른쪽 값의 수는 왼쪽 슬라이스 항목 수와 달라도 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[1, 2, 3,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numbers[1:3] = [7, 8, 9]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[1, 7, 8, 9,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[1, 2, 3,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numbers[1:3] = 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[1, 4]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오른쪽 값은 리스트가 아니어도 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순회 가능한 타입 값을 리스트 항목에 할당할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numbers = [1, 2, 3,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numbers[1:3] = (98, 99, 100)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98, 99, 100, 4]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[1, 2, 3, 4]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numbers[1:3] = 'wat?'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'w', 'a', 't', '?', 4]</a:t>
            </a:r>
          </a:p>
        </p:txBody>
      </p:sp>
    </p:spTree>
    <p:extLst>
      <p:ext uri="{BB962C8B-B14F-4D97-AF65-F5344CB8AC3E}">
        <p14:creationId xmlns:p14="http://schemas.microsoft.com/office/powerpoint/2010/main" val="2008659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7.2.12 </a:t>
            </a:r>
            <a:r>
              <a:rPr lang="ko-KR" altLang="en-US"/>
              <a:t>오프셋으로 항목 삭제하기</a:t>
            </a:r>
            <a:r>
              <a:rPr lang="en-US" altLang="ko-KR"/>
              <a:t>: del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마지막에 추가한 </a:t>
            </a:r>
            <a:r>
              <a:rPr lang="en-US" altLang="ko-KR" sz="1600">
                <a:solidFill>
                  <a:schemeClr val="bg1"/>
                </a:solidFill>
              </a:rPr>
              <a:t>Karl </a:t>
            </a:r>
            <a:r>
              <a:rPr lang="ko-KR" altLang="en-US" sz="1600">
                <a:solidFill>
                  <a:schemeClr val="bg1"/>
                </a:solidFill>
              </a:rPr>
              <a:t>을 삭제해보자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'Gummo', 'Karl']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marxes[-1] 'Karl'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del marxes[-1]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'Chico', 'Harpo', 'Gummo']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오프셋으로 리스트의 특정 항목을 삭제하면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제거된 항목 이후의 항목들이 한 칸씩 앞당겨진다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리스트의 길이가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씩 감소한다</a:t>
            </a:r>
            <a:r>
              <a:rPr lang="en-US" altLang="ko-KR" sz="1600">
                <a:solidFill>
                  <a:schemeClr val="bg1"/>
                </a:solidFill>
              </a:rPr>
              <a:t>. marxes </a:t>
            </a:r>
            <a:r>
              <a:rPr lang="ko-KR" altLang="en-US" sz="1600">
                <a:solidFill>
                  <a:schemeClr val="bg1"/>
                </a:solidFill>
              </a:rPr>
              <a:t>리스트에서 </a:t>
            </a:r>
            <a:r>
              <a:rPr lang="en-US" altLang="ko-KR" sz="1600">
                <a:solidFill>
                  <a:schemeClr val="bg1"/>
                </a:solidFill>
              </a:rPr>
              <a:t>Chico</a:t>
            </a:r>
            <a:r>
              <a:rPr lang="ko-KR" altLang="en-US" sz="1600">
                <a:solidFill>
                  <a:schemeClr val="bg1"/>
                </a:solidFill>
              </a:rPr>
              <a:t>를 제거하면 다음과 같은 결과가 나온다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'Gummo']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del marxes[1]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'Harpo', 'Gummo']</a:t>
            </a:r>
          </a:p>
        </p:txBody>
      </p:sp>
    </p:spTree>
    <p:extLst>
      <p:ext uri="{BB962C8B-B14F-4D97-AF65-F5344CB8AC3E}">
        <p14:creationId xmlns:p14="http://schemas.microsoft.com/office/powerpoint/2010/main" val="11381648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7.2.13 </a:t>
            </a:r>
            <a:r>
              <a:rPr lang="ko-KR" altLang="en-US" sz="2400"/>
              <a:t>값으로 항목 삭제하기</a:t>
            </a:r>
            <a:r>
              <a:rPr lang="en-US" altLang="ko-KR" sz="2400"/>
              <a:t>: remove()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리스트에서 삭제할 항목의 위치를 모른다면 값과 </a:t>
            </a:r>
            <a:r>
              <a:rPr lang="en-US" altLang="ko-KR" sz="1600">
                <a:solidFill>
                  <a:schemeClr val="bg1"/>
                </a:solidFill>
              </a:rPr>
              <a:t>remove()</a:t>
            </a:r>
            <a:r>
              <a:rPr lang="ko-KR" altLang="en-US" sz="1600">
                <a:solidFill>
                  <a:schemeClr val="bg1"/>
                </a:solidFill>
              </a:rPr>
              <a:t>로 그 항목을 삭제할 수 있다</a:t>
            </a:r>
            <a:r>
              <a:rPr lang="en-US" altLang="ko-KR" sz="1600">
                <a:solidFill>
                  <a:schemeClr val="bg1"/>
                </a:solidFill>
              </a:rPr>
              <a:t>. Gummo</a:t>
            </a:r>
            <a:r>
              <a:rPr lang="ko-KR" altLang="en-US" sz="1600">
                <a:solidFill>
                  <a:schemeClr val="bg1"/>
                </a:solidFill>
              </a:rPr>
              <a:t>를 삭제해보자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marxes.remove('Groucho')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['Chico', 'Harpo']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리스트에 같은 값으로 항목이 중복된다면</a:t>
            </a:r>
            <a:r>
              <a:rPr lang="en-US" altLang="ko-KR" sz="1600">
                <a:solidFill>
                  <a:schemeClr val="bg1"/>
                </a:solidFill>
              </a:rPr>
              <a:t>, remove()</a:t>
            </a:r>
            <a:r>
              <a:rPr lang="ko-KR" altLang="en-US" sz="1600">
                <a:solidFill>
                  <a:schemeClr val="bg1"/>
                </a:solidFill>
              </a:rPr>
              <a:t>는 첫 번째 항목만 삭제한다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pop()</a:t>
            </a:r>
            <a:r>
              <a:rPr lang="ko-KR" altLang="en-US" sz="1600">
                <a:solidFill>
                  <a:schemeClr val="bg1"/>
                </a:solidFill>
              </a:rPr>
              <a:t>은 리스트에서 항목을 가져오는 동시에 그 항목을 삭제한다</a:t>
            </a:r>
            <a:r>
              <a:rPr lang="en-US" altLang="ko-KR" sz="1600">
                <a:solidFill>
                  <a:schemeClr val="bg1"/>
                </a:solidFill>
              </a:rPr>
              <a:t>. pop()</a:t>
            </a:r>
            <a:r>
              <a:rPr lang="ko-KR" altLang="en-US" sz="1600">
                <a:solidFill>
                  <a:schemeClr val="bg1"/>
                </a:solidFill>
              </a:rPr>
              <a:t>과 그 인수로 오프셋 을 호출했다면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해당 오프셋의 항목이 반환된다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인수가 없다면 기본값은 </a:t>
            </a:r>
            <a:r>
              <a:rPr lang="en-US" altLang="ko-KR" sz="1600">
                <a:solidFill>
                  <a:schemeClr val="bg1"/>
                </a:solidFill>
              </a:rPr>
              <a:t>-1</a:t>
            </a:r>
            <a:r>
              <a:rPr lang="ko-KR" altLang="en-US" sz="1600">
                <a:solidFill>
                  <a:schemeClr val="bg1"/>
                </a:solidFill>
              </a:rPr>
              <a:t>이다</a:t>
            </a:r>
            <a:r>
              <a:rPr lang="en-US" altLang="ko-KR" sz="1600">
                <a:solidFill>
                  <a:schemeClr val="bg1"/>
                </a:solidFill>
              </a:rPr>
              <a:t>. pop(0)</a:t>
            </a:r>
            <a:r>
              <a:rPr lang="ko-KR" altLang="en-US" sz="1600">
                <a:solidFill>
                  <a:schemeClr val="bg1"/>
                </a:solidFill>
              </a:rPr>
              <a:t>은 리스트의 머리 </a:t>
            </a:r>
            <a:r>
              <a:rPr lang="en-US" altLang="ko-KR" sz="1600">
                <a:solidFill>
                  <a:schemeClr val="bg1"/>
                </a:solidFill>
              </a:rPr>
              <a:t>head (</a:t>
            </a:r>
            <a:r>
              <a:rPr lang="ko-KR" altLang="en-US" sz="1600">
                <a:solidFill>
                  <a:schemeClr val="bg1"/>
                </a:solidFill>
              </a:rPr>
              <a:t>시작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를 반환한다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</a:t>
            </a:r>
            <a:r>
              <a:rPr lang="en-US" altLang="ko-KR" sz="1600">
                <a:solidFill>
                  <a:schemeClr val="bg1"/>
                </a:solidFill>
              </a:rPr>
              <a:t>pop()</a:t>
            </a:r>
            <a:r>
              <a:rPr lang="ko-KR" altLang="en-US" sz="1600">
                <a:solidFill>
                  <a:schemeClr val="bg1"/>
                </a:solidFill>
              </a:rPr>
              <a:t>이나 </a:t>
            </a:r>
            <a:r>
              <a:rPr lang="en-US" altLang="ko-KR" sz="1600">
                <a:solidFill>
                  <a:schemeClr val="bg1"/>
                </a:solidFill>
              </a:rPr>
              <a:t>pop(-1)</a:t>
            </a:r>
            <a:r>
              <a:rPr lang="ko-KR" altLang="en-US" sz="1600">
                <a:solidFill>
                  <a:schemeClr val="bg1"/>
                </a:solidFill>
              </a:rPr>
              <a:t>은 리스트의 꼬리</a:t>
            </a:r>
            <a:r>
              <a:rPr lang="en-US" altLang="ko-KR" sz="1600">
                <a:solidFill>
                  <a:schemeClr val="bg1"/>
                </a:solidFill>
              </a:rPr>
              <a:t>ail (</a:t>
            </a:r>
            <a:r>
              <a:rPr lang="ko-KR" altLang="en-US" sz="1600">
                <a:solidFill>
                  <a:schemeClr val="bg1"/>
                </a:solidFill>
              </a:rPr>
              <a:t>끝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를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marxes.pop() 'Zeppo'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marxes.pop(1)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'Chico'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['Groucho', 'Harpo']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7.2.14 </a:t>
            </a:r>
            <a:r>
              <a:rPr lang="ko-KR" altLang="en-US" sz="2400"/>
              <a:t>오프셋으로 항목을 얻은 후 삭제하기</a:t>
            </a:r>
            <a:r>
              <a:rPr lang="en-US" altLang="ko-KR" sz="2400"/>
              <a:t>: pop()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867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3E400D-C02C-43B8-981A-C17E306A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2.10 </a:t>
            </a:r>
            <a:r>
              <a:rPr lang="ko-KR" altLang="en-US"/>
              <a:t>복사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A0739-428A-4285-AB59-F395730BCB47}"/>
              </a:ext>
            </a:extLst>
          </p:cNvPr>
          <p:cNvSpPr txBox="1"/>
          <p:nvPr/>
        </p:nvSpPr>
        <p:spPr>
          <a:xfrm>
            <a:off x="295406" y="885999"/>
            <a:ext cx="570456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ko-KR" sz="2800">
                <a:solidFill>
                  <a:schemeClr val="bg1"/>
                </a:solidFill>
              </a:rPr>
              <a:t>&gt;&gt;&gt; x = 5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x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5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y = x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y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5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x = 29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x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29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&gt;&gt;&gt; y</a:t>
            </a:r>
          </a:p>
          <a:p>
            <a:r>
              <a:rPr lang="es-ES" altLang="ko-KR" sz="2800">
                <a:solidFill>
                  <a:schemeClr val="bg1"/>
                </a:solidFill>
              </a:rPr>
              <a:t>5</a:t>
            </a:r>
            <a:endParaRPr lang="en-US" altLang="ko-KR" sz="28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D3A97-64A9-4E59-8FD2-14D1EB6AA0F0}"/>
              </a:ext>
            </a:extLst>
          </p:cNvPr>
          <p:cNvSpPr txBox="1"/>
          <p:nvPr/>
        </p:nvSpPr>
        <p:spPr>
          <a:xfrm>
            <a:off x="6192035" y="841600"/>
            <a:ext cx="56210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bg1"/>
                </a:solidFill>
              </a:rPr>
              <a:t>&gt;&gt;&gt; a = [2, 4, 6]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&gt;&gt;&gt; b = a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&gt;&gt;&gt; a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[2, 4, 6]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&gt;&gt;&gt; b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[2, 4, 6]</a:t>
            </a:r>
          </a:p>
          <a:p>
            <a:endParaRPr lang="pt-BR" altLang="ko-KR" sz="2400">
              <a:solidFill>
                <a:schemeClr val="bg1"/>
              </a:solidFill>
            </a:endParaRPr>
          </a:p>
          <a:p>
            <a:r>
              <a:rPr lang="pt-BR" altLang="ko-KR" sz="2400">
                <a:solidFill>
                  <a:schemeClr val="bg1"/>
                </a:solidFill>
              </a:rPr>
              <a:t>&gt;&gt;&gt; a[0] = 99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&gt;&gt;&gt; a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[99, 4, 6]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&gt;&gt;&gt; b</a:t>
            </a:r>
          </a:p>
          <a:p>
            <a:r>
              <a:rPr lang="pt-BR" altLang="ko-KR" sz="2400">
                <a:solidFill>
                  <a:schemeClr val="bg1"/>
                </a:solidFill>
              </a:rPr>
              <a:t>[99, 4, 6]</a:t>
            </a:r>
          </a:p>
          <a:p>
            <a:endParaRPr lang="pt-BR" altLang="ko-KR" sz="2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8B16A-689B-4627-BF03-FD98FB34F525}"/>
              </a:ext>
            </a:extLst>
          </p:cNvPr>
          <p:cNvSpPr txBox="1"/>
          <p:nvPr/>
        </p:nvSpPr>
        <p:spPr>
          <a:xfrm>
            <a:off x="5423096" y="5554735"/>
            <a:ext cx="6138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FF0000"/>
                </a:solidFill>
              </a:rPr>
              <a:t>두 이름이 모두 가변 객체를 가리킨다면 두 이름 중 하나를 통해 객체 값을 변경할 수 있으며</a:t>
            </a:r>
            <a:r>
              <a:rPr lang="en-US" altLang="ko-KR" sz="1800">
                <a:solidFill>
                  <a:srgbClr val="FF0000"/>
                </a:solidFill>
              </a:rPr>
              <a:t>, </a:t>
            </a:r>
            <a:r>
              <a:rPr lang="ko-KR" altLang="en-US" sz="1800">
                <a:solidFill>
                  <a:srgbClr val="FF0000"/>
                </a:solidFill>
              </a:rPr>
              <a:t>두 이름을 사용할 때 변경된 값이 사용된다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endParaRPr lang="ko-KR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23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7.2.15 </a:t>
            </a:r>
            <a:r>
              <a:rPr lang="ko-KR" altLang="en-US" sz="2400"/>
              <a:t>모든 항목 삭제하기</a:t>
            </a:r>
            <a:r>
              <a:rPr lang="en-US" altLang="ko-KR" sz="2400"/>
              <a:t>: clear)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work_quotes = ['Working hard?', 'Quick question!', 'Number one priorities!']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work_quotes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['Working hard?', 'Quick question!', 'Number one priorities!']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work_quotes.clear()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work_quotes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 항목 값의 오프셋을 알고 싶다면 </a:t>
            </a:r>
            <a:r>
              <a:rPr lang="en-US" altLang="ko-KR" sz="1600">
                <a:solidFill>
                  <a:schemeClr val="bg1"/>
                </a:solidFill>
              </a:rPr>
              <a:t>index()</a:t>
            </a:r>
            <a:r>
              <a:rPr lang="ko-KR" altLang="en-US" sz="1600">
                <a:solidFill>
                  <a:schemeClr val="bg1"/>
                </a:solidFill>
              </a:rPr>
              <a:t>를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marxes.index('Chico')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리스트에 같은 값이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개 이상이면 첫 번째 오프셋만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simpsons = ['Lisa', 'Bart', 'Marge', 'Homer', 'Bart']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simpsons.index('Bart')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7.2.16 </a:t>
            </a:r>
            <a:r>
              <a:rPr lang="ko-KR" altLang="en-US" sz="2400"/>
              <a:t>값으로 오프셋 찾기</a:t>
            </a:r>
            <a:r>
              <a:rPr lang="en-US" altLang="ko-KR" sz="2400"/>
              <a:t>: index()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1311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7.2.17 </a:t>
            </a:r>
            <a:r>
              <a:rPr lang="ko-KR" altLang="en-US" sz="2400"/>
              <a:t>존재여부 확인하기</a:t>
            </a:r>
            <a:r>
              <a:rPr lang="en-US" altLang="ko-KR" sz="2400"/>
              <a:t>: in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리스트에서 어떤 값의 존재를 확인하기 위해 </a:t>
            </a:r>
            <a:r>
              <a:rPr lang="en-US" altLang="ko-KR" sz="1600">
                <a:solidFill>
                  <a:schemeClr val="bg1"/>
                </a:solidFill>
              </a:rPr>
              <a:t>in</a:t>
            </a:r>
            <a:r>
              <a:rPr lang="ko-KR" altLang="en-US" sz="1600">
                <a:solidFill>
                  <a:schemeClr val="bg1"/>
                </a:solidFill>
              </a:rPr>
              <a:t>을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'Harpo', 'Zeppo']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'Groucho' in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'Bob' in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False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리스트에는 같은 값이 여러 개 존재할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리스트에 값이 적어도 하나 존재하면 </a:t>
            </a:r>
            <a:r>
              <a:rPr lang="en-US" altLang="ko-KR" sz="1600">
                <a:solidFill>
                  <a:schemeClr val="bg1"/>
                </a:solidFill>
              </a:rPr>
              <a:t>in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True</a:t>
            </a:r>
            <a:r>
              <a:rPr lang="ko-KR" altLang="en-US" sz="1600">
                <a:solidFill>
                  <a:schemeClr val="bg1"/>
                </a:solidFill>
              </a:rPr>
              <a:t>를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words = ['a', 'deer', 'a' 'female', 'deer']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'deer' in words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4" y="885999"/>
            <a:ext cx="59362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marxes.count('Harpo')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marxes.count('Bob')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snl_skit = ['cheeseburger', 'cheeseburger', 'cheeseburger']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snl_skit.count('cheeseburger')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7.2.18 </a:t>
            </a:r>
            <a:r>
              <a:rPr lang="ko-KR" altLang="en-US" sz="2400"/>
              <a:t>값 세기</a:t>
            </a:r>
            <a:r>
              <a:rPr lang="en-US" altLang="ko-KR" sz="2400"/>
              <a:t>: count()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500408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7.2.19 </a:t>
            </a:r>
            <a:r>
              <a:rPr lang="ko-KR" altLang="en-US"/>
              <a:t>문자열로 변환하기</a:t>
            </a:r>
            <a:r>
              <a:rPr lang="en-US" altLang="ko-KR"/>
              <a:t>: join()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&gt;&gt;&gt;', '.join(marxes)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'Groucho, Chico, Harpo'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friends = ['Harry', 'Hermione', 'Ron']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separator = ' * 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joined = separator.join(friends)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joined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'Harry * Hermione * Ron'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separated = joined.split(separator)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separated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['Harry', 'Hermione', 'Ron']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separated == friends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67301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7.2.20 </a:t>
            </a:r>
            <a:r>
              <a:rPr lang="ko-KR" altLang="en-US"/>
              <a:t>정렬하기</a:t>
            </a:r>
            <a:r>
              <a:rPr lang="en-US" altLang="ko-KR"/>
              <a:t>: sort()</a:t>
            </a:r>
            <a:r>
              <a:rPr lang="ko-KR" altLang="en-US"/>
              <a:t>와 </a:t>
            </a:r>
            <a:r>
              <a:rPr lang="en-US" altLang="ko-KR"/>
              <a:t>sorted() 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• sort()</a:t>
            </a:r>
            <a:r>
              <a:rPr lang="ko-KR" altLang="en-US" sz="1600">
                <a:solidFill>
                  <a:schemeClr val="bg1"/>
                </a:solidFill>
              </a:rPr>
              <a:t>는 리스트 자체를 내부적으로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정렬한다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sorted()</a:t>
            </a:r>
            <a:r>
              <a:rPr lang="ko-KR" altLang="en-US" sz="1600">
                <a:solidFill>
                  <a:schemeClr val="bg1"/>
                </a:solidFill>
              </a:rPr>
              <a:t>는 리스트의 정렬된 복사본을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리스트의 항목이 숫자라면 오름차순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기본값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으로 정렬한다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문자열이면 알파벳순으로 정렬한다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sorted_marxes = sorted(marxes)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sorted_marxes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['Chico', 'Groucho',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sorted_marxes</a:t>
            </a:r>
            <a:r>
              <a:rPr lang="ko-KR" altLang="en-US" sz="1600">
                <a:solidFill>
                  <a:schemeClr val="bg1"/>
                </a:solidFill>
              </a:rPr>
              <a:t>는 복사본이다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원본 리스트는 변하지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marxes.sort()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['Chico', 'Groucho', 'Harpo']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numbers = [2, 1, 4.0,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numbers.sort()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3, 4.0]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기본 정렬 방식은 오름차순이다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내림차순으로 정렬하고 싶다면 인수에 </a:t>
            </a:r>
            <a:r>
              <a:rPr lang="en-US" altLang="ko-KR" sz="1600">
                <a:solidFill>
                  <a:schemeClr val="bg1"/>
                </a:solidFill>
              </a:rPr>
              <a:t>reverse=True</a:t>
            </a:r>
            <a:r>
              <a:rPr lang="ko-KR" altLang="en-US" sz="1600">
                <a:solidFill>
                  <a:schemeClr val="bg1"/>
                </a:solidFill>
              </a:rPr>
              <a:t>를 추가 하면 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 = [2, 1, 4.0,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numbers.sort(reverse=True)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[4.0, 3, 2, 1]</a:t>
            </a:r>
          </a:p>
        </p:txBody>
      </p:sp>
    </p:spTree>
    <p:extLst>
      <p:ext uri="{BB962C8B-B14F-4D97-AF65-F5344CB8AC3E}">
        <p14:creationId xmlns:p14="http://schemas.microsoft.com/office/powerpoint/2010/main" val="267830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7.2.21 </a:t>
            </a:r>
            <a:r>
              <a:rPr lang="ko-KR" altLang="en-US" sz="2400"/>
              <a:t>항목 개수 얻기</a:t>
            </a:r>
            <a:r>
              <a:rPr lang="en-US" altLang="ko-KR" sz="2400"/>
              <a:t>: len()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len()</a:t>
            </a:r>
            <a:r>
              <a:rPr lang="ko-KR" altLang="en-US" sz="1600">
                <a:solidFill>
                  <a:schemeClr val="bg1"/>
                </a:solidFill>
              </a:rPr>
              <a:t>은 리스트의 항목 수를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marxes = ['Groucho', 'Chico', 'Harpo']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len(marxes)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a = 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a[0] = 'surprise'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['surprise',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b</a:t>
            </a:r>
            <a:r>
              <a:rPr lang="ko-KR" altLang="en-US" sz="1600">
                <a:solidFill>
                  <a:schemeClr val="bg1"/>
                </a:solidFill>
              </a:rPr>
              <a:t>에는 무엇이 있을까</a:t>
            </a:r>
            <a:r>
              <a:rPr lang="en-US" altLang="ko-KR" sz="1600">
                <a:solidFill>
                  <a:schemeClr val="bg1"/>
                </a:solidFill>
              </a:rPr>
              <a:t>? </a:t>
            </a:r>
            <a:r>
              <a:rPr lang="ko-KR" altLang="en-US" sz="1600">
                <a:solidFill>
                  <a:schemeClr val="bg1"/>
                </a:solidFill>
              </a:rPr>
              <a:t>여전히 </a:t>
            </a:r>
            <a:r>
              <a:rPr lang="en-US" altLang="ko-KR" sz="1600">
                <a:solidFill>
                  <a:schemeClr val="bg1"/>
                </a:solidFill>
              </a:rPr>
              <a:t>[1, 2, 3]</a:t>
            </a:r>
            <a:r>
              <a:rPr lang="ko-KR" altLang="en-US" sz="1600">
                <a:solidFill>
                  <a:schemeClr val="bg1"/>
                </a:solidFill>
              </a:rPr>
              <a:t>이 있을까 아니면 </a:t>
            </a:r>
            <a:r>
              <a:rPr lang="en-US" altLang="ko-KR" sz="1600">
                <a:solidFill>
                  <a:schemeClr val="bg1"/>
                </a:solidFill>
              </a:rPr>
              <a:t>['surprise', 2, 3]</a:t>
            </a:r>
            <a:r>
              <a:rPr lang="ko-KR" altLang="en-US" sz="1600">
                <a:solidFill>
                  <a:schemeClr val="bg1"/>
                </a:solidFill>
              </a:rPr>
              <a:t>이 있을까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['surprise',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장에서 이름을 스티커에 비유한 것을 기억하는가</a:t>
            </a:r>
            <a:r>
              <a:rPr lang="en-US" altLang="ko-KR" sz="1600">
                <a:solidFill>
                  <a:schemeClr val="bg1"/>
                </a:solidFill>
              </a:rPr>
              <a:t>? b</a:t>
            </a:r>
            <a:r>
              <a:rPr lang="ko-KR" altLang="en-US" sz="1600">
                <a:solidFill>
                  <a:schemeClr val="bg1"/>
                </a:solidFill>
              </a:rPr>
              <a:t>는 단지 같은 리스트 객체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r>
              <a:rPr lang="ko-KR" altLang="en-US" sz="1600">
                <a:solidFill>
                  <a:schemeClr val="bg1"/>
                </a:solidFill>
              </a:rPr>
              <a:t>를 참조한다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그러므로 </a:t>
            </a:r>
            <a:r>
              <a:rPr lang="en-US" altLang="ko-KR" sz="1600">
                <a:solidFill>
                  <a:schemeClr val="bg1"/>
                </a:solidFill>
              </a:rPr>
              <a:t>a </a:t>
            </a:r>
            <a:r>
              <a:rPr lang="ko-KR" altLang="en-US" sz="1600">
                <a:solidFill>
                  <a:schemeClr val="bg1"/>
                </a:solidFill>
              </a:rPr>
              <a:t>또는 </a:t>
            </a:r>
            <a:r>
              <a:rPr lang="en-US" altLang="ko-KR" sz="1600">
                <a:solidFill>
                  <a:schemeClr val="bg1"/>
                </a:solidFill>
              </a:rPr>
              <a:t>b </a:t>
            </a:r>
            <a:r>
              <a:rPr lang="ko-KR" altLang="en-US" sz="1600">
                <a:solidFill>
                  <a:schemeClr val="bg1"/>
                </a:solidFill>
              </a:rPr>
              <a:t>리스트 내용을 변경하면 두 변수 모두에 반영된다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['surprise',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b[0] = 'I hate surprises'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['I hate surprises',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['I hate surprises', 2, 3]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7.2.22 </a:t>
            </a:r>
            <a:r>
              <a:rPr lang="ko-KR" altLang="en-US" sz="2400"/>
              <a:t>할당하기</a:t>
            </a:r>
            <a:r>
              <a:rPr lang="en-US" altLang="ko-KR" sz="2400"/>
              <a:t>: =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392574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7.2.23 </a:t>
            </a:r>
            <a:r>
              <a:rPr lang="ko-KR" altLang="en-US" sz="2400"/>
              <a:t>복사하기</a:t>
            </a:r>
            <a:r>
              <a:rPr lang="en-US" altLang="ko-KR" sz="2400"/>
              <a:t>: copy(), list(), </a:t>
            </a:r>
            <a:r>
              <a:rPr lang="ko-KR" altLang="en-US" sz="2400"/>
              <a:t>슬라이스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다음과 같은 방법을 이용하여 한 리스트를 새로운 리스트로 복사할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copy() </a:t>
            </a:r>
            <a:r>
              <a:rPr lang="ko-KR" altLang="en-US" sz="1600">
                <a:solidFill>
                  <a:schemeClr val="bg1"/>
                </a:solidFill>
              </a:rPr>
              <a:t>메서드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• list() </a:t>
            </a:r>
            <a:r>
              <a:rPr lang="ko-KR" altLang="en-US" sz="1600">
                <a:solidFill>
                  <a:schemeClr val="bg1"/>
                </a:solidFill>
              </a:rPr>
              <a:t>변환 함수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슬라이스 </a:t>
            </a:r>
            <a:r>
              <a:rPr lang="en-US" altLang="ko-KR" sz="1600">
                <a:solidFill>
                  <a:schemeClr val="bg1"/>
                </a:solidFill>
              </a:rPr>
              <a:t>[:]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a = 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a.copy()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 = lista)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 = a[:]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b, c, d</a:t>
            </a:r>
            <a:r>
              <a:rPr lang="ko-KR" altLang="en-US" sz="1600">
                <a:solidFill>
                  <a:schemeClr val="bg1"/>
                </a:solidFill>
              </a:rPr>
              <a:t>는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r>
              <a:rPr lang="ko-KR" altLang="en-US" sz="1600">
                <a:solidFill>
                  <a:schemeClr val="bg1"/>
                </a:solidFill>
              </a:rPr>
              <a:t>의 복사본이다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이들은 자신만의 값을 가진 새로운 객체다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그리고 원본 리스트 객체 </a:t>
            </a:r>
            <a:r>
              <a:rPr lang="en-US" altLang="ko-KR" sz="1600">
                <a:solidFill>
                  <a:schemeClr val="bg1"/>
                </a:solidFill>
              </a:rPr>
              <a:t>[1, 2, 3]</a:t>
            </a:r>
            <a:r>
              <a:rPr lang="ko-KR" altLang="en-US" sz="1600">
                <a:solidFill>
                  <a:schemeClr val="bg1"/>
                </a:solidFill>
              </a:rPr>
              <a:t>을 참조하는 아무런 참조가 없다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복사본 </a:t>
            </a:r>
            <a:r>
              <a:rPr lang="en-US" altLang="ko-KR" sz="1600">
                <a:solidFill>
                  <a:schemeClr val="bg1"/>
                </a:solidFill>
              </a:rPr>
              <a:t>c, b, d</a:t>
            </a:r>
            <a:r>
              <a:rPr lang="ko-KR" altLang="en-US" sz="1600">
                <a:solidFill>
                  <a:schemeClr val="bg1"/>
                </a:solidFill>
              </a:rPr>
              <a:t>를 바꾸더라도 원본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r>
              <a:rPr lang="ko-KR" altLang="en-US" sz="1600">
                <a:solidFill>
                  <a:schemeClr val="bg1"/>
                </a:solidFill>
              </a:rPr>
              <a:t>에는 아무런 영향을 주지 않는다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a[0] = 'integer lists are boring'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['integer lists are boring',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a = 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a.copy()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 = list(a)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 = a[:]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&gt;&gt;&gt;d[1, 2, [8, 9]]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이제 하위 리스트의 항목을 변경해보자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a[2][1] = 10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10]]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10]]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10]]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&gt;&gt;&gt;d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[[1, 2, [8, 10]]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7.2.24 </a:t>
            </a:r>
            <a:r>
              <a:rPr lang="ko-KR" altLang="en-US" sz="2400"/>
              <a:t>깊은 복사</a:t>
            </a:r>
            <a:r>
              <a:rPr lang="en-US" altLang="ko-KR" sz="2400"/>
              <a:t>: deepcopy()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12228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7.2.24 </a:t>
            </a:r>
            <a:r>
              <a:rPr lang="ko-KR" altLang="en-US" sz="2400"/>
              <a:t>깊은 복사</a:t>
            </a:r>
            <a:r>
              <a:rPr lang="en-US" altLang="ko-KR" sz="2400"/>
              <a:t>: deepcopy()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deepcopy() </a:t>
            </a:r>
            <a:r>
              <a:rPr lang="ko-KR" altLang="en-US" sz="1600">
                <a:solidFill>
                  <a:schemeClr val="bg1"/>
                </a:solidFill>
              </a:rPr>
              <a:t>메서드를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import copy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 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copy.deepcopy(a)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a[2][1] = 10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10]]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[8, 9]]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deepcopy()</a:t>
            </a:r>
            <a:r>
              <a:rPr lang="ko-KR" altLang="en-US" sz="1600">
                <a:solidFill>
                  <a:schemeClr val="bg1"/>
                </a:solidFill>
              </a:rPr>
              <a:t>는 하위에 중첩된 리스트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딕셔너리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기타 다른 객체를 모두 복사한다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==, &lt; </a:t>
            </a:r>
            <a:r>
              <a:rPr lang="ko-KR" altLang="en-US" sz="1600">
                <a:solidFill>
                  <a:schemeClr val="bg1"/>
                </a:solidFill>
              </a:rPr>
              <a:t>등과 같은 비교연산자와 리스트를 직접 비교할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비교연산자는 두 리스트의 같은 위치의 오프셋 항목을 비교한다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r>
              <a:rPr lang="ko-KR" altLang="en-US" sz="1600">
                <a:solidFill>
                  <a:schemeClr val="bg1"/>
                </a:solidFill>
              </a:rPr>
              <a:t>가 리스트 </a:t>
            </a:r>
            <a:r>
              <a:rPr lang="en-US" altLang="ko-KR" sz="1600">
                <a:solidFill>
                  <a:schemeClr val="bg1"/>
                </a:solidFill>
              </a:rPr>
              <a:t>b</a:t>
            </a:r>
            <a:r>
              <a:rPr lang="ko-KR" altLang="en-US" sz="1600">
                <a:solidFill>
                  <a:schemeClr val="bg1"/>
                </a:solidFill>
              </a:rPr>
              <a:t>보다 길이가 짧고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모든 요소가 같으면 </a:t>
            </a:r>
            <a:r>
              <a:rPr lang="en-US" altLang="ko-KR" sz="1600">
                <a:solidFill>
                  <a:schemeClr val="bg1"/>
                </a:solidFill>
              </a:rPr>
              <a:t>a </a:t>
            </a:r>
            <a:r>
              <a:rPr lang="ko-KR" altLang="en-US" sz="1600">
                <a:solidFill>
                  <a:schemeClr val="bg1"/>
                </a:solidFill>
              </a:rPr>
              <a:t>는 보다 작다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 [7, 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[7, 2, 9]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==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False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&lt;=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&lt;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= [3, 2]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b = [1, 2, 3]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&gt; b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7.2.25 </a:t>
            </a:r>
            <a:r>
              <a:rPr lang="ko-KR" altLang="en-US" sz="2400"/>
              <a:t>리스트 비교</a:t>
            </a:r>
          </a:p>
        </p:txBody>
      </p:sp>
    </p:spTree>
    <p:extLst>
      <p:ext uri="{BB962C8B-B14F-4D97-AF65-F5344CB8AC3E}">
        <p14:creationId xmlns:p14="http://schemas.microsoft.com/office/powerpoint/2010/main" val="36718638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7.2.26 </a:t>
            </a:r>
            <a:r>
              <a:rPr lang="ko-KR" altLang="en-US"/>
              <a:t>순회하기</a:t>
            </a:r>
            <a:r>
              <a:rPr lang="en-US" altLang="ko-KR"/>
              <a:t>: for</a:t>
            </a:r>
            <a:r>
              <a:rPr lang="ko-KR" altLang="en-US"/>
              <a:t>와 </a:t>
            </a:r>
            <a:r>
              <a:rPr lang="en-US" altLang="ko-KR"/>
              <a:t>in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cheeses = ['brie', 'gjetost', 'havarti']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cheese in cheeses: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print(cheese)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brie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gjetost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havarti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cheeses = ['brie', 'gjetost', 'havarti']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cheese in cheeses: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if cheese.startswith('g'):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print("I won't eat anything that starts with 'g'")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else: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print(cheese)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brie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I won't eat anything that starts with 'g’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문이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 없이 완료됐다면 다음과 같이 </a:t>
            </a:r>
            <a:r>
              <a:rPr lang="en-US" altLang="ko-KR" sz="1600">
                <a:solidFill>
                  <a:schemeClr val="bg1"/>
                </a:solidFill>
              </a:rPr>
              <a:t>else </a:t>
            </a:r>
            <a:r>
              <a:rPr lang="ko-KR" altLang="en-US" sz="1600">
                <a:solidFill>
                  <a:schemeClr val="bg1"/>
                </a:solidFill>
              </a:rPr>
              <a:t>문을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cheeses = ['brie', 'gjetost', 'havarti']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cheese in cheeses: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if cheese.startswith('x'):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print("I won't eat anything that starts with 'x’”)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…      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else: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print(cheese)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else: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print("Didn't find anything that started with 'x'")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brie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gjetost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havarti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Didn't find anything that started with 'x'</a:t>
            </a:r>
          </a:p>
        </p:txBody>
      </p:sp>
    </p:spTree>
    <p:extLst>
      <p:ext uri="{BB962C8B-B14F-4D97-AF65-F5344CB8AC3E}">
        <p14:creationId xmlns:p14="http://schemas.microsoft.com/office/powerpoint/2010/main" val="29935700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7.2.26 </a:t>
            </a:r>
            <a:r>
              <a:rPr lang="ko-KR" altLang="en-US"/>
              <a:t>순회하기</a:t>
            </a:r>
            <a:r>
              <a:rPr lang="en-US" altLang="ko-KR"/>
              <a:t>: for</a:t>
            </a:r>
            <a:r>
              <a:rPr lang="ko-KR" altLang="en-US"/>
              <a:t>와 </a:t>
            </a:r>
            <a:r>
              <a:rPr lang="en-US" altLang="ko-KR"/>
              <a:t>in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n </a:t>
            </a:r>
            <a:r>
              <a:rPr lang="ko-KR" altLang="en-US" sz="1600">
                <a:solidFill>
                  <a:schemeClr val="bg1"/>
                </a:solidFill>
              </a:rPr>
              <a:t>문의 리스트에 항목이 없어서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문이 실행되지 않을 때도 </a:t>
            </a:r>
            <a:r>
              <a:rPr lang="en-US" altLang="ko-KR" sz="1600">
                <a:solidFill>
                  <a:schemeClr val="bg1"/>
                </a:solidFill>
              </a:rPr>
              <a:t>else </a:t>
            </a:r>
            <a:r>
              <a:rPr lang="ko-KR" altLang="en-US" sz="1600">
                <a:solidFill>
                  <a:schemeClr val="bg1"/>
                </a:solidFill>
              </a:rPr>
              <a:t>문이 실행된다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cheeses = 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cheese in cheeses: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print('This shop has some lovely', cheese)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break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else: # break </a:t>
            </a:r>
            <a:r>
              <a:rPr lang="ko-KR" altLang="en-US" sz="1600">
                <a:solidFill>
                  <a:schemeClr val="bg1"/>
                </a:solidFill>
              </a:rPr>
              <a:t>문이 실행되지 않으면 실행된다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print('This is not much of a cheese shop, is it?')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This is not much of a cheese shop, is it?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즉</a:t>
            </a:r>
            <a:r>
              <a:rPr lang="en-US" altLang="ko-KR" sz="1600">
                <a:solidFill>
                  <a:schemeClr val="bg1"/>
                </a:solidFill>
              </a:rPr>
              <a:t>, cheeses </a:t>
            </a:r>
            <a:r>
              <a:rPr lang="ko-KR" altLang="en-US" sz="1600">
                <a:solidFill>
                  <a:schemeClr val="bg1"/>
                </a:solidFill>
              </a:rPr>
              <a:t>리스트가 비어있어서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문이 수행되지 않았다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역시 </a:t>
            </a:r>
            <a:r>
              <a:rPr lang="en-US" altLang="ko-KR" sz="1600">
                <a:solidFill>
                  <a:schemeClr val="bg1"/>
                </a:solidFill>
              </a:rPr>
              <a:t>break </a:t>
            </a:r>
            <a:r>
              <a:rPr lang="ko-KR" altLang="en-US" sz="1600">
                <a:solidFill>
                  <a:schemeClr val="bg1"/>
                </a:solidFill>
              </a:rPr>
              <a:t>문도 수행되지 않았다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135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7.2.27 </a:t>
            </a:r>
            <a:r>
              <a:rPr lang="ko-KR" altLang="en-US"/>
              <a:t>여러 시퀀스 순회하기</a:t>
            </a:r>
            <a:r>
              <a:rPr lang="en-US" altLang="ko-KR"/>
              <a:t>: zip()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순회의 묘책이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zip() </a:t>
            </a:r>
            <a:r>
              <a:rPr lang="ko-KR" altLang="en-US" sz="1600">
                <a:solidFill>
                  <a:schemeClr val="bg1"/>
                </a:solidFill>
              </a:rPr>
              <a:t>함수로 여러 시퀀스를 병렬로 순회하는 것이다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days = ['Monday', 'Tuesday', 'Wednesday']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fruits = ['banana', 'orange', 'peach']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drinks = ['coffee', 'tea', 'beer'] |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desserts = ['tiramisu', 'ice cream', 'pie', 'pudding']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</a:t>
            </a:r>
            <a:r>
              <a:rPr lang="en-US" altLang="ko-KR" sz="1600" spc="-100">
                <a:solidFill>
                  <a:schemeClr val="bg1"/>
                </a:solidFill>
              </a:rPr>
              <a:t>for day, fruit, drink, dessert in zip(days, fruits, drinks, desserts):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</a:t>
            </a:r>
            <a:r>
              <a:rPr lang="en-US" altLang="ko-KR" sz="1600" spc="-100">
                <a:solidFill>
                  <a:schemeClr val="bg1"/>
                </a:solidFill>
              </a:rPr>
              <a:t>print(day, ": drink", drink, "- eat", fruit, "- enjoy", dessert)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Monday : drink coffee - eat banana - enjoy tiramisu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Tuesday : drink tea - eat orange - enjoy ice cream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Wednesday : drink beer - eat peach - enjoy pie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여러 시퀀스 중 가장 짧은 시퀀스가 완료되면 </a:t>
            </a:r>
            <a:r>
              <a:rPr lang="en-US" altLang="ko-KR" sz="1600">
                <a:solidFill>
                  <a:schemeClr val="bg1"/>
                </a:solidFill>
              </a:rPr>
              <a:t>zip()</a:t>
            </a:r>
            <a:r>
              <a:rPr lang="ko-KR" altLang="en-US" sz="1600">
                <a:solidFill>
                  <a:schemeClr val="bg1"/>
                </a:solidFill>
              </a:rPr>
              <a:t>은 멈춘다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위 예제에서는 리스트 중 하나 </a:t>
            </a:r>
            <a:r>
              <a:rPr lang="en-US" altLang="ko-KR" sz="1600">
                <a:solidFill>
                  <a:schemeClr val="bg1"/>
                </a:solidFill>
              </a:rPr>
              <a:t>(desserts)</a:t>
            </a:r>
            <a:r>
              <a:rPr lang="ko-KR" altLang="en-US" sz="1600">
                <a:solidFill>
                  <a:schemeClr val="bg1"/>
                </a:solidFill>
              </a:rPr>
              <a:t>가 다른 리스트보다 길다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그래서 다른 리스트를 모두 확장하지 않는 한 푸딩을 얻을 수 없다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english = 'Monday', 'Tuesday', 'Wednesday'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french = 'Lundi', 'Mardi', 'Mercredi'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두 개의 튜플을 만들기 위해 </a:t>
            </a:r>
            <a:r>
              <a:rPr lang="en-US" altLang="ko-KR" sz="1600">
                <a:solidFill>
                  <a:schemeClr val="bg1"/>
                </a:solidFill>
              </a:rPr>
              <a:t>zip()</a:t>
            </a:r>
            <a:r>
              <a:rPr lang="ko-KR" altLang="en-US" sz="1600">
                <a:solidFill>
                  <a:schemeClr val="bg1"/>
                </a:solidFill>
              </a:rPr>
              <a:t>을 사용한다</a:t>
            </a:r>
            <a:r>
              <a:rPr lang="en-US" altLang="ko-KR" sz="1600">
                <a:solidFill>
                  <a:schemeClr val="bg1"/>
                </a:solidFill>
              </a:rPr>
              <a:t>. zip()</a:t>
            </a:r>
            <a:r>
              <a:rPr lang="ko-KR" altLang="en-US" sz="1600">
                <a:solidFill>
                  <a:schemeClr val="bg1"/>
                </a:solidFill>
              </a:rPr>
              <a:t>에 의해 반환되는 값은 튜플이나 리스트 자신이 아니라 하나로 반환될 수 있는 순회 가능한 값이다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list( zip(english, french))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[('Monday', 'Lundi'), ('Tuesday', 'Mardi'), ('Wednesday', 'Mercredi')]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zip()</a:t>
            </a:r>
            <a:r>
              <a:rPr lang="ko-KR" altLang="en-US" sz="1600">
                <a:solidFill>
                  <a:schemeClr val="bg1"/>
                </a:solidFill>
              </a:rPr>
              <a:t>의 결과를 </a:t>
            </a:r>
            <a:r>
              <a:rPr lang="en-US" altLang="ko-KR" sz="1600">
                <a:solidFill>
                  <a:schemeClr val="bg1"/>
                </a:solidFill>
              </a:rPr>
              <a:t>dict()</a:t>
            </a:r>
            <a:r>
              <a:rPr lang="ko-KR" altLang="en-US" sz="1600">
                <a:solidFill>
                  <a:schemeClr val="bg1"/>
                </a:solidFill>
              </a:rPr>
              <a:t>에 넣어보자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작은 영어</a:t>
            </a:r>
            <a:r>
              <a:rPr lang="en-US" altLang="ko-KR" sz="1600">
                <a:solidFill>
                  <a:schemeClr val="bg1"/>
                </a:solidFill>
              </a:rPr>
              <a:t>-</a:t>
            </a:r>
            <a:r>
              <a:rPr lang="ko-KR" altLang="en-US" sz="1600">
                <a:solidFill>
                  <a:schemeClr val="bg1"/>
                </a:solidFill>
              </a:rPr>
              <a:t>프랑스어 사전이 생성됐다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dict( zip(english, french) 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{'Monday': 'Lundi', 'Tuesday': 'Mardi', 'Wednesday': 'Mercredi'}</a:t>
            </a:r>
          </a:p>
        </p:txBody>
      </p:sp>
    </p:spTree>
    <p:extLst>
      <p:ext uri="{BB962C8B-B14F-4D97-AF65-F5344CB8AC3E}">
        <p14:creationId xmlns:p14="http://schemas.microsoft.com/office/powerpoint/2010/main" val="4191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546E-E2A9-4902-BED0-66E21E5E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chapter 3 </a:t>
            </a:r>
            <a:r>
              <a:rPr lang="ko-KR" altLang="en-US"/>
              <a:t>숫자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7CBE-A6FB-48B0-BD3D-BEA15C13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38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7.2.28 </a:t>
            </a:r>
            <a:r>
              <a:rPr lang="ko-KR" altLang="en-US"/>
              <a:t>리스트 컴프리헨션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&gt;&gt;&gt; number_list = 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number_list.append(1)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number_list.append(2)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number_list.append(3)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number_list.append(4)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number_list.append(5)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3, 4, 5]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또한 이터레이터와 </a:t>
            </a:r>
            <a:r>
              <a:rPr lang="en-US" altLang="ko-KR" sz="1600">
                <a:solidFill>
                  <a:schemeClr val="bg1"/>
                </a:solidFill>
              </a:rPr>
              <a:t>range() </a:t>
            </a:r>
            <a:r>
              <a:rPr lang="ko-KR" altLang="en-US" sz="1600">
                <a:solidFill>
                  <a:schemeClr val="bg1"/>
                </a:solidFill>
              </a:rPr>
              <a:t>함수를 사용하여 만들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 = 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number in range(1, 6):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number_list.append(number)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3, 4, 5]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혹은 리스트에 직접 </a:t>
            </a:r>
            <a:r>
              <a:rPr lang="en-US" altLang="ko-KR" sz="1600">
                <a:solidFill>
                  <a:schemeClr val="bg1"/>
                </a:solidFill>
              </a:rPr>
              <a:t>range()</a:t>
            </a:r>
            <a:r>
              <a:rPr lang="ko-KR" altLang="en-US" sz="1600">
                <a:solidFill>
                  <a:schemeClr val="bg1"/>
                </a:solidFill>
              </a:rPr>
              <a:t>를 넣어서 결과를 반환할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 = list(range(1, 6))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3, 4, 5]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위의 접근 방식은 동일한 결과를 생성한다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 컴프리헨션을 사용해서 리스트를 만드는 것이 조금 더 파이써닉한 방법이다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[</a:t>
            </a:r>
            <a:r>
              <a:rPr lang="ko-KR" altLang="en-US" sz="1600">
                <a:solidFill>
                  <a:schemeClr val="bg1"/>
                </a:solidFill>
              </a:rPr>
              <a:t>표현식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항목 </a:t>
            </a:r>
            <a:r>
              <a:rPr lang="en-US" altLang="ko-KR" sz="1600">
                <a:solidFill>
                  <a:schemeClr val="bg1"/>
                </a:solidFill>
              </a:rPr>
              <a:t>in </a:t>
            </a:r>
            <a:r>
              <a:rPr lang="ko-KR" altLang="en-US" sz="1600">
                <a:solidFill>
                  <a:schemeClr val="bg1"/>
                </a:solidFill>
              </a:rPr>
              <a:t>순회 가능한 객체</a:t>
            </a:r>
            <a:r>
              <a:rPr lang="en-US" altLang="ko-KR" sz="16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 컴프리헨션으로 정수 리스트를 만들어보자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 = [number for number in range(1,6)]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2, 3, 4, 5]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첫 줄을 보면 리스트 값을 생성하는 첫 번째 </a:t>
            </a:r>
            <a:r>
              <a:rPr lang="en-US" altLang="ko-KR" sz="1600">
                <a:solidFill>
                  <a:schemeClr val="bg1"/>
                </a:solidFill>
              </a:rPr>
              <a:t>number </a:t>
            </a:r>
            <a:r>
              <a:rPr lang="ko-KR" altLang="en-US" sz="1600">
                <a:solidFill>
                  <a:schemeClr val="bg1"/>
                </a:solidFill>
              </a:rPr>
              <a:t>변수가 필요하다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이것은 순회 결과를 </a:t>
            </a:r>
            <a:r>
              <a:rPr lang="en-US" altLang="ko-KR" sz="1600">
                <a:solidFill>
                  <a:schemeClr val="bg1"/>
                </a:solidFill>
              </a:rPr>
              <a:t>number_list </a:t>
            </a:r>
            <a:r>
              <a:rPr lang="ko-KR" altLang="en-US" sz="1600">
                <a:solidFill>
                  <a:schemeClr val="bg1"/>
                </a:solidFill>
              </a:rPr>
              <a:t>변수에 넣어준다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두 번째 </a:t>
            </a:r>
            <a:r>
              <a:rPr lang="en-US" altLang="ko-KR" sz="1600">
                <a:solidFill>
                  <a:schemeClr val="bg1"/>
                </a:solidFill>
              </a:rPr>
              <a:t>number </a:t>
            </a:r>
            <a:r>
              <a:rPr lang="ko-KR" altLang="en-US" sz="1600">
                <a:solidFill>
                  <a:schemeClr val="bg1"/>
                </a:solidFill>
              </a:rPr>
              <a:t>변수는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문의 일부다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다음 예제는 첫 번 째 </a:t>
            </a:r>
            <a:r>
              <a:rPr lang="en-US" altLang="ko-KR" sz="1600">
                <a:solidFill>
                  <a:schemeClr val="bg1"/>
                </a:solidFill>
              </a:rPr>
              <a:t>number </a:t>
            </a:r>
            <a:r>
              <a:rPr lang="ko-KR" altLang="en-US" sz="1600">
                <a:solidFill>
                  <a:schemeClr val="bg1"/>
                </a:solidFill>
              </a:rPr>
              <a:t>변수를 보여주기 위해 표현식을 바꿨다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 = [number-1 for number in range(1,6)]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[0, 1, 2, 3, 4]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 컴프리헨션은 대괄호</a:t>
            </a:r>
            <a:r>
              <a:rPr lang="en-US" altLang="ko-KR" sz="1600">
                <a:solidFill>
                  <a:schemeClr val="bg1"/>
                </a:solidFill>
              </a:rPr>
              <a:t>([]) </a:t>
            </a:r>
            <a:r>
              <a:rPr lang="ko-KR" altLang="en-US" sz="1600">
                <a:solidFill>
                  <a:schemeClr val="bg1"/>
                </a:solidFill>
              </a:rPr>
              <a:t>안에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문이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이 컴프리헨션 예제는 실제로 이전 예제보다 조금 더 복잡하지만 더 많은 것을 수행한다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리스트 컴프리헨션은 다음과 같이 조건 표 현식을 포함할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</a:t>
            </a:r>
            <a:r>
              <a:rPr lang="ko-KR" altLang="en-US" sz="1600">
                <a:solidFill>
                  <a:schemeClr val="bg1"/>
                </a:solidFill>
              </a:rPr>
              <a:t>표현식 </a:t>
            </a:r>
            <a:r>
              <a:rPr lang="en-US" altLang="ko-KR" sz="1600">
                <a:solidFill>
                  <a:schemeClr val="bg1"/>
                </a:solidFill>
              </a:rPr>
              <a:t>for </a:t>
            </a:r>
            <a:r>
              <a:rPr lang="ko-KR" altLang="en-US" sz="1600">
                <a:solidFill>
                  <a:schemeClr val="bg1"/>
                </a:solidFill>
              </a:rPr>
              <a:t>항목 </a:t>
            </a:r>
            <a:r>
              <a:rPr lang="en-US" altLang="ko-KR" sz="1600">
                <a:solidFill>
                  <a:schemeClr val="bg1"/>
                </a:solidFill>
              </a:rPr>
              <a:t>in </a:t>
            </a:r>
            <a:r>
              <a:rPr lang="ko-KR" altLang="en-US" sz="1600">
                <a:solidFill>
                  <a:schemeClr val="bg1"/>
                </a:solidFill>
              </a:rPr>
              <a:t>순회 가능한 객체 </a:t>
            </a:r>
            <a:r>
              <a:rPr lang="en-US" altLang="ko-KR" sz="1600">
                <a:solidFill>
                  <a:schemeClr val="bg1"/>
                </a:solidFill>
              </a:rPr>
              <a:t>if </a:t>
            </a:r>
            <a:r>
              <a:rPr lang="ko-KR" altLang="en-US" sz="1600">
                <a:solidFill>
                  <a:schemeClr val="bg1"/>
                </a:solidFill>
              </a:rPr>
              <a:t>조건</a:t>
            </a:r>
            <a:r>
              <a:rPr lang="en-US" altLang="ko-KR" sz="160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6208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7.2.28 </a:t>
            </a:r>
            <a:r>
              <a:rPr lang="ko-KR" altLang="en-US"/>
              <a:t>리스트 컴프리헨션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과 </a:t>
            </a:r>
            <a:r>
              <a:rPr lang="en-US" altLang="ko-KR" sz="1600">
                <a:solidFill>
                  <a:schemeClr val="bg1"/>
                </a:solidFill>
              </a:rPr>
              <a:t>5 </a:t>
            </a:r>
            <a:r>
              <a:rPr lang="ko-KR" altLang="en-US" sz="1600">
                <a:solidFill>
                  <a:schemeClr val="bg1"/>
                </a:solidFill>
              </a:rPr>
              <a:t>사이에서 홀수 리스트를 만드는 새 컴프리헨션을 만들어보자 </a:t>
            </a:r>
            <a:r>
              <a:rPr lang="en-US" altLang="ko-KR" sz="1600">
                <a:solidFill>
                  <a:schemeClr val="bg1"/>
                </a:solidFill>
              </a:rPr>
              <a:t>(number % 2</a:t>
            </a:r>
            <a:r>
              <a:rPr lang="ko-KR" altLang="en-US" sz="1600">
                <a:solidFill>
                  <a:schemeClr val="bg1"/>
                </a:solidFill>
              </a:rPr>
              <a:t>는 홀수일 때 </a:t>
            </a:r>
            <a:r>
              <a:rPr lang="en-US" altLang="ko-KR" sz="1600">
                <a:solidFill>
                  <a:schemeClr val="bg1"/>
                </a:solidFill>
              </a:rPr>
              <a:t>True</a:t>
            </a:r>
            <a:r>
              <a:rPr lang="ko-KR" altLang="en-US" sz="1600">
                <a:solidFill>
                  <a:schemeClr val="bg1"/>
                </a:solidFill>
              </a:rPr>
              <a:t>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짝수일 때 </a:t>
            </a:r>
            <a:r>
              <a:rPr lang="en-US" altLang="ko-KR" sz="1600">
                <a:solidFill>
                  <a:schemeClr val="bg1"/>
                </a:solidFill>
              </a:rPr>
              <a:t>False</a:t>
            </a:r>
            <a:r>
              <a:rPr lang="ko-KR" altLang="en-US" sz="1600">
                <a:solidFill>
                  <a:schemeClr val="bg1"/>
                </a:solidFill>
              </a:rPr>
              <a:t>다</a:t>
            </a:r>
            <a:r>
              <a:rPr lang="en-US" altLang="ko-KR" sz="1600">
                <a:solidFill>
                  <a:schemeClr val="bg1"/>
                </a:solidFill>
              </a:rPr>
              <a:t>).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a_list = [number for number in range(1,6) if number % 2 == 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 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3, 5]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이제 컴프리헨션이 지금까지 사용했던 방식보다 좀 더 단순하면서 강력하다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a_list = []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number in range(1,6):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if number % 2 == 1: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a_list.append(number)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a_list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[1, 3, 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마지막으로 루프가 중첩될 수 있는 것처럼 컴프리헨션에서 루프에 상응하는 하나 이상의 </a:t>
            </a:r>
            <a:r>
              <a:rPr lang="en-US" altLang="ko-KR" sz="1600">
                <a:solidFill>
                  <a:schemeClr val="bg1"/>
                </a:solidFill>
              </a:rPr>
              <a:t>for .. </a:t>
            </a:r>
            <a:r>
              <a:rPr lang="ko-KR" altLang="en-US" sz="1600">
                <a:solidFill>
                  <a:schemeClr val="bg1"/>
                </a:solidFill>
              </a:rPr>
              <a:t>절을 사용할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이것을 보기 위해 먼저 일반적인 중첩 루프를 사용해서 결과를 출력 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rows = range(1,4)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cols = range(1,3)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row in rows: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for col in cols: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    print(row, col)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1 2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2 2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16902574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7.2.28 </a:t>
            </a:r>
            <a:r>
              <a:rPr lang="ko-KR" altLang="en-US"/>
              <a:t>리스트 컴프리헨션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(row, col) </a:t>
            </a:r>
            <a:r>
              <a:rPr lang="ko-KR" altLang="en-US" sz="1600">
                <a:solidFill>
                  <a:schemeClr val="bg1"/>
                </a:solidFill>
              </a:rPr>
              <a:t>튜플 리스트를 만들어서 </a:t>
            </a:r>
            <a:r>
              <a:rPr lang="en-US" altLang="ko-KR" sz="1600">
                <a:solidFill>
                  <a:schemeClr val="bg1"/>
                </a:solidFill>
              </a:rPr>
              <a:t>cells </a:t>
            </a:r>
            <a:r>
              <a:rPr lang="ko-KR" altLang="en-US" sz="1600">
                <a:solidFill>
                  <a:schemeClr val="bg1"/>
                </a:solidFill>
              </a:rPr>
              <a:t>변수에 할당한다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rows = range(1,4)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cols = range(1,3)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cells = [(row, col) for row in rows for col in cols]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cell in cells: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 print(cell)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(1, 1)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(1, 2)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(2, 1)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(2, 2)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(3, 1)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(3, 2)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그리고 </a:t>
            </a:r>
            <a:r>
              <a:rPr lang="en-US" altLang="ko-KR" sz="1600">
                <a:solidFill>
                  <a:schemeClr val="bg1"/>
                </a:solidFill>
              </a:rPr>
              <a:t>cells </a:t>
            </a:r>
            <a:r>
              <a:rPr lang="ko-KR" altLang="en-US" sz="1600">
                <a:solidFill>
                  <a:schemeClr val="bg1"/>
                </a:solidFill>
              </a:rPr>
              <a:t>리스트를 순회한 것처럼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튜플로부터 </a:t>
            </a:r>
            <a:r>
              <a:rPr lang="en-US" altLang="ko-KR" sz="1600">
                <a:solidFill>
                  <a:schemeClr val="bg1"/>
                </a:solidFill>
              </a:rPr>
              <a:t>row</a:t>
            </a:r>
            <a:r>
              <a:rPr lang="ko-KR" altLang="en-US" sz="1600">
                <a:solidFill>
                  <a:schemeClr val="bg1"/>
                </a:solidFill>
              </a:rPr>
              <a:t>와 </a:t>
            </a:r>
            <a:r>
              <a:rPr lang="en-US" altLang="ko-KR" sz="1600">
                <a:solidFill>
                  <a:schemeClr val="bg1"/>
                </a:solidFill>
              </a:rPr>
              <a:t>col</a:t>
            </a:r>
            <a:r>
              <a:rPr lang="ko-KR" altLang="en-US" sz="1600">
                <a:solidFill>
                  <a:schemeClr val="bg1"/>
                </a:solidFill>
              </a:rPr>
              <a:t>의 값만 출력하기 위해 튜플 언패킹을 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for row, col in cells: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...         print(row, col)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1 2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2 2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3 1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3774210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7085221" cy="477231"/>
          </a:xfrm>
        </p:spPr>
        <p:txBody>
          <a:bodyPr>
            <a:normAutofit/>
          </a:bodyPr>
          <a:lstStyle/>
          <a:p>
            <a:r>
              <a:rPr lang="en-US" altLang="ko-KR"/>
              <a:t>7.2.29 </a:t>
            </a:r>
            <a:r>
              <a:rPr lang="ko-KR" altLang="en-US"/>
              <a:t>리스트의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리스트는 다음과 같은 리스트뿐만 아니라 다른 타입의 요소도 포함할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small_birds = ['hummingbird', 'finch']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extinct_birds = ['dodo', 'passenger pigeon', 'Norwegian Blue']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carol_birds = [3, 'French hens', 2, 'turtledoves']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all_birds = [small_birds, extinct_birds, 'macaw', carol_birds]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그렇다면 리스트의 리스트 </a:t>
            </a:r>
            <a:r>
              <a:rPr lang="en-US" altLang="ko-KR" sz="1600">
                <a:solidFill>
                  <a:schemeClr val="bg1"/>
                </a:solidFill>
              </a:rPr>
              <a:t>all_birds</a:t>
            </a:r>
            <a:r>
              <a:rPr lang="ko-KR" altLang="en-US" sz="1600">
                <a:solidFill>
                  <a:schemeClr val="bg1"/>
                </a:solidFill>
              </a:rPr>
              <a:t>는 어떻게 생겼을까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all_birds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[['hummingbird', 'finch'], ['dodo', 'passenger pigeon', 'Norwegian Blue'], 'macaw', [3, 'French hens', 2, 'turtledoves']]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첫 번째 항목을 추출해보자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all_birds[0]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['hummingbird', 'finch']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첫 번째 항목은 리스트다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다시 말해 </a:t>
            </a:r>
            <a:r>
              <a:rPr lang="en-US" altLang="ko-KR" sz="1600">
                <a:solidFill>
                  <a:schemeClr val="bg1"/>
                </a:solidFill>
              </a:rPr>
              <a:t>all_birds </a:t>
            </a:r>
            <a:r>
              <a:rPr lang="ko-KR" altLang="en-US" sz="1600">
                <a:solidFill>
                  <a:schemeClr val="bg1"/>
                </a:solidFill>
              </a:rPr>
              <a:t>리스트의 첫 번째 항목인 </a:t>
            </a:r>
            <a:r>
              <a:rPr lang="en-US" altLang="ko-KR" sz="1600">
                <a:solidFill>
                  <a:schemeClr val="bg1"/>
                </a:solidFill>
              </a:rPr>
              <a:t>small_birds </a:t>
            </a:r>
            <a:r>
              <a:rPr lang="ko-KR" altLang="en-US" sz="1600">
                <a:solidFill>
                  <a:schemeClr val="bg1"/>
                </a:solidFill>
              </a:rPr>
              <a:t>리스트다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두 번째 항목을 추출해보자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all_birds[1]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['dodo', 'passenger pigeon', 'Norwegian Blue']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두 번째 항목은 </a:t>
            </a:r>
            <a:r>
              <a:rPr lang="en-US" altLang="ko-KR" sz="1600">
                <a:solidFill>
                  <a:schemeClr val="bg1"/>
                </a:solidFill>
              </a:rPr>
              <a:t>extinct_birds </a:t>
            </a:r>
            <a:r>
              <a:rPr lang="ko-KR" altLang="en-US" sz="1600">
                <a:solidFill>
                  <a:schemeClr val="bg1"/>
                </a:solidFill>
              </a:rPr>
              <a:t>리스트다</a:t>
            </a:r>
            <a:r>
              <a:rPr lang="en-US" altLang="ko-KR" sz="1600">
                <a:solidFill>
                  <a:schemeClr val="bg1"/>
                </a:solidFill>
              </a:rPr>
              <a:t>. extinct_birds </a:t>
            </a:r>
            <a:r>
              <a:rPr lang="ko-KR" altLang="en-US" sz="1600">
                <a:solidFill>
                  <a:schemeClr val="bg1"/>
                </a:solidFill>
              </a:rPr>
              <a:t>리스트의 첫 번째 항목을 </a:t>
            </a:r>
            <a:r>
              <a:rPr lang="en-US" altLang="ko-KR" sz="1600">
                <a:solidFill>
                  <a:schemeClr val="bg1"/>
                </a:solidFill>
              </a:rPr>
              <a:t>all_ birds </a:t>
            </a:r>
            <a:r>
              <a:rPr lang="ko-KR" altLang="en-US" sz="1600">
                <a:solidFill>
                  <a:schemeClr val="bg1"/>
                </a:solidFill>
              </a:rPr>
              <a:t>리스트에서 다음과 같이 두 인덱스를 사용해서 추출할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all_birds[1][0]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'dodo'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[1]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all_birds</a:t>
            </a:r>
            <a:r>
              <a:rPr lang="ko-KR" altLang="en-US" sz="1600">
                <a:solidFill>
                  <a:schemeClr val="bg1"/>
                </a:solidFill>
              </a:rPr>
              <a:t>의 두 번째 항목을 가리키고</a:t>
            </a:r>
            <a:r>
              <a:rPr lang="en-US" altLang="ko-KR" sz="1600">
                <a:solidFill>
                  <a:schemeClr val="bg1"/>
                </a:solidFill>
              </a:rPr>
              <a:t>, [0]</a:t>
            </a:r>
            <a:r>
              <a:rPr lang="ko-KR" altLang="en-US" sz="1600">
                <a:solidFill>
                  <a:schemeClr val="bg1"/>
                </a:solidFill>
              </a:rPr>
              <a:t>은 앞에서 가리킨 항목의 첫 번째 항목을 가리킨다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33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4" y="136525"/>
            <a:ext cx="5604045" cy="477231"/>
          </a:xfrm>
        </p:spPr>
        <p:txBody>
          <a:bodyPr>
            <a:normAutofit/>
          </a:bodyPr>
          <a:lstStyle/>
          <a:p>
            <a:r>
              <a:rPr lang="en-US" altLang="ko-KR" sz="2400"/>
              <a:t>7.3 </a:t>
            </a:r>
            <a:r>
              <a:rPr lang="ko-KR" altLang="en-US" sz="2400"/>
              <a:t>튜플 </a:t>
            </a:r>
            <a:r>
              <a:rPr lang="en-US" altLang="ko-KR" sz="2400"/>
              <a:t>vs </a:t>
            </a:r>
            <a:r>
              <a:rPr lang="ko-KR" altLang="en-US" sz="2400"/>
              <a:t>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58B49-1111-498A-AB55-DAAB53BCF78E}"/>
              </a:ext>
            </a:extLst>
          </p:cNvPr>
          <p:cNvSpPr txBox="1"/>
          <p:nvPr/>
        </p:nvSpPr>
        <p:spPr>
          <a:xfrm>
            <a:off x="295406" y="885999"/>
            <a:ext cx="57045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리스트 대신 튜플을 사용할 수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하지만 튜플은 리스트의 </a:t>
            </a:r>
            <a:r>
              <a:rPr lang="en-US" altLang="ko-KR" sz="1600">
                <a:solidFill>
                  <a:schemeClr val="bg1"/>
                </a:solidFill>
              </a:rPr>
              <a:t>append(), insert() </a:t>
            </a:r>
            <a:r>
              <a:rPr lang="ko-KR" altLang="en-US" sz="1600">
                <a:solidFill>
                  <a:schemeClr val="bg1"/>
                </a:solidFill>
              </a:rPr>
              <a:t>등과 같은 함수가 없고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튜플을 생성한 후에는 수정할 수 없어서 함수의 수가 매우 적다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그렇다면 리스트를 사용하지 않고 튜플을 사용하는 이유는 무엇일까</a:t>
            </a:r>
            <a:r>
              <a:rPr lang="en-US" altLang="ko-KR" sz="16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튜플은 더 적은 공간을 사용한다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실수로 튜플의 항목이 손상될 염려가 없다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튜플을 딕셔너리 키로 사용할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• </a:t>
            </a:r>
            <a:r>
              <a:rPr lang="ko-KR" altLang="en-US" sz="1600">
                <a:solidFill>
                  <a:schemeClr val="bg1"/>
                </a:solidFill>
              </a:rPr>
              <a:t>네임드튜플은 객체의 단순한 대안이 될 수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C6A7B-7E73-486A-AD01-914E819D7779}"/>
              </a:ext>
            </a:extLst>
          </p:cNvPr>
          <p:cNvSpPr txBox="1"/>
          <p:nvPr/>
        </p:nvSpPr>
        <p:spPr>
          <a:xfrm>
            <a:off x="6192035" y="885999"/>
            <a:ext cx="56210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가변 타입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리스트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딕셔너리 및 셋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에는 컴프리헨션이 있다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문자열과 튜플과 같은 불변 타입은 다른 방법으로 만들어져야 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리스트 컴프리헨션의 </a:t>
            </a:r>
            <a:r>
              <a:rPr lang="en-US" altLang="ko-KR" sz="1600">
                <a:solidFill>
                  <a:schemeClr val="bg1"/>
                </a:solidFill>
              </a:rPr>
              <a:t>[]</a:t>
            </a:r>
            <a:r>
              <a:rPr lang="ko-KR" altLang="en-US" sz="1600">
                <a:solidFill>
                  <a:schemeClr val="bg1"/>
                </a:solidFill>
              </a:rPr>
              <a:t>를 </a:t>
            </a:r>
            <a:r>
              <a:rPr lang="en-US" altLang="ko-KR" sz="1600">
                <a:solidFill>
                  <a:schemeClr val="bg1"/>
                </a:solidFill>
              </a:rPr>
              <a:t>()</a:t>
            </a:r>
            <a:r>
              <a:rPr lang="ko-KR" altLang="en-US" sz="1600">
                <a:solidFill>
                  <a:schemeClr val="bg1"/>
                </a:solidFill>
              </a:rPr>
              <a:t>로 변경하면 튜플 컴프리헨션이 될 것이라고 생각했을 수도 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다음 코드는 예외를 발생하지 않아서 정상적으로 작동하는 것처럼 보인다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&gt;&gt;&gt; number_thing = (number for number in range(1, 6))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() </a:t>
            </a:r>
            <a:r>
              <a:rPr lang="ko-KR" altLang="en-US" sz="1600">
                <a:solidFill>
                  <a:schemeClr val="bg1"/>
                </a:solidFill>
              </a:rPr>
              <a:t>안에 있는 것은 제너레이터 컴프리헨션으로 완전히 다른 것이다</a:t>
            </a:r>
            <a:r>
              <a:rPr lang="en-US" altLang="ko-KR" sz="1600">
                <a:solidFill>
                  <a:schemeClr val="bg1"/>
                </a:solidFill>
              </a:rPr>
              <a:t>. </a:t>
            </a:r>
            <a:r>
              <a:rPr lang="ko-KR" altLang="en-US" sz="1600">
                <a:solidFill>
                  <a:schemeClr val="bg1"/>
                </a:solidFill>
              </a:rPr>
              <a:t>제너레이터 객체를 반환한다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&gt;&gt;&gt; type(number_thing)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&lt;class 'generator'&gt;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B5E92D-6D15-4392-A7D6-F4F4407A65D9}"/>
              </a:ext>
            </a:extLst>
          </p:cNvPr>
          <p:cNvSpPr txBox="1">
            <a:spLocks/>
          </p:cNvSpPr>
          <p:nvPr/>
        </p:nvSpPr>
        <p:spPr>
          <a:xfrm>
            <a:off x="5999967" y="136525"/>
            <a:ext cx="5604045" cy="47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3CC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/>
              <a:t>7.4 </a:t>
            </a:r>
            <a:r>
              <a:rPr lang="ko-KR" altLang="en-US" sz="2400"/>
              <a:t>튜플 컴프리헨션은 없다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1667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2413-E6FB-4EC1-B4FD-77E285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불리언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558A9-367D-4A20-B823-54E40B86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True(</a:t>
            </a:r>
            <a:r>
              <a:rPr lang="ko-KR" altLang="en-US"/>
              <a:t>참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False(</a:t>
            </a:r>
            <a:r>
              <a:rPr lang="ko-KR" altLang="en-US"/>
              <a:t>거짓</a:t>
            </a:r>
            <a:r>
              <a:rPr lang="en-US" altLang="ko-KR"/>
              <a:t>)</a:t>
            </a:r>
          </a:p>
          <a:p>
            <a:r>
              <a:rPr lang="en-US" altLang="ko-KR"/>
              <a:t>bool()</a:t>
            </a:r>
          </a:p>
          <a:p>
            <a:r>
              <a:rPr lang="en-US" altLang="ko-KR"/>
              <a:t>0</a:t>
            </a:r>
            <a:r>
              <a:rPr lang="ko-KR" altLang="en-US"/>
              <a:t>은</a:t>
            </a:r>
            <a:r>
              <a:rPr lang="en-US" altLang="ko-KR"/>
              <a:t> False</a:t>
            </a:r>
            <a:r>
              <a:rPr lang="ko-KR" altLang="en-US"/>
              <a:t>로 간주</a:t>
            </a:r>
            <a:r>
              <a:rPr lang="en-US" altLang="ko-KR"/>
              <a:t>, 0</a:t>
            </a:r>
            <a:r>
              <a:rPr lang="ko-KR" altLang="en-US"/>
              <a:t>이 아닌 값은 </a:t>
            </a:r>
            <a:r>
              <a:rPr lang="en-US" altLang="ko-KR"/>
              <a:t>True</a:t>
            </a:r>
            <a:r>
              <a:rPr lang="ko-KR" altLang="en-US"/>
              <a:t>로 간주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3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16433</TotalTime>
  <Words>10842</Words>
  <Application>Microsoft Office PowerPoint</Application>
  <PresentationFormat>와이드스크린</PresentationFormat>
  <Paragraphs>1706</Paragraphs>
  <Slides>84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HY그래픽</vt:lpstr>
      <vt:lpstr>맑은 고딕</vt:lpstr>
      <vt:lpstr>함초롬바탕</vt:lpstr>
      <vt:lpstr>Arial</vt:lpstr>
      <vt:lpstr>Wingdings</vt:lpstr>
      <vt:lpstr>Office 테마</vt:lpstr>
      <vt:lpstr>Image</vt:lpstr>
      <vt:lpstr>chapter 2 데이터</vt:lpstr>
      <vt:lpstr>2.2 타입</vt:lpstr>
      <vt:lpstr>2.4 리터럴 값, 2.5 변수</vt:lpstr>
      <vt:lpstr>2.6 할당</vt:lpstr>
      <vt:lpstr>2.7 변수는 이름이다.</vt:lpstr>
      <vt:lpstr>객체</vt:lpstr>
      <vt:lpstr>2.10 복사</vt:lpstr>
      <vt:lpstr>chapter 3 숫자</vt:lpstr>
      <vt:lpstr>3.1 불리언</vt:lpstr>
      <vt:lpstr>3.2 정수</vt:lpstr>
      <vt:lpstr>3.2.2 정수 연산자</vt:lpstr>
      <vt:lpstr>3.2.3 정수와 변수</vt:lpstr>
      <vt:lpstr>3.2.5 진수</vt:lpstr>
      <vt:lpstr>3.2.6 타입 변환</vt:lpstr>
      <vt:lpstr>chapter 4 선택하기</vt:lpstr>
      <vt:lpstr>4.1 주석 달기: #</vt:lpstr>
      <vt:lpstr>4.3 비교하기: if, elif, else</vt:lpstr>
      <vt:lpstr>4.3 비교하기: if, elif, else</vt:lpstr>
      <vt:lpstr>4.3 비교하기: if, elif, else</vt:lpstr>
      <vt:lpstr>4.3 비교하기: if, elif, else</vt:lpstr>
      <vt:lpstr>4.5 여러 개 비교하기: in</vt:lpstr>
      <vt:lpstr>chapter 5 텍스트 문자열</vt:lpstr>
      <vt:lpstr>5.1 따옴표로 문자열 생성</vt:lpstr>
      <vt:lpstr>5.1 따옴표로 문자열 생성</vt:lpstr>
      <vt:lpstr>5.3 이스케이프 문자: \</vt:lpstr>
      <vt:lpstr>5.4 결합하기: +</vt:lpstr>
      <vt:lpstr>5.6 문자 추출: []</vt:lpstr>
      <vt:lpstr>5.7 슬라이스로 부분 문자열 추출</vt:lpstr>
      <vt:lpstr>5.8 문자열 길이: len()</vt:lpstr>
      <vt:lpstr>5.9 문자열 나누기: split()</vt:lpstr>
      <vt:lpstr>5.11 문자열 대체하기: replace()</vt:lpstr>
      <vt:lpstr>5.12 문자열 스트립: strip()</vt:lpstr>
      <vt:lpstr>5.13 검색과 선택</vt:lpstr>
      <vt:lpstr>5.13 검색과 선택</vt:lpstr>
      <vt:lpstr>5.14 대소 문자</vt:lpstr>
      <vt:lpstr>5.15 정렬</vt:lpstr>
      <vt:lpstr>5.16.1 옛 스타일: %</vt:lpstr>
      <vt:lpstr>5.16.1 옛 스타일: %</vt:lpstr>
      <vt:lpstr>5.16.1 옛 스타일: %</vt:lpstr>
      <vt:lpstr>5.16.2 새 스타일: { }, format()</vt:lpstr>
      <vt:lpstr>5.16.2 새 스타일: { }, format()</vt:lpstr>
      <vt:lpstr>5.16.3 최신 스타일: f-문자열</vt:lpstr>
      <vt:lpstr>chapter 6 반복문</vt:lpstr>
      <vt:lpstr>6.1 반복하기: while</vt:lpstr>
      <vt:lpstr>6.1.1 중단하기: break</vt:lpstr>
      <vt:lpstr>6.1.2 건너뛰기: continue</vt:lpstr>
      <vt:lpstr>6.1.3 break 확인하기: else</vt:lpstr>
      <vt:lpstr>6.2 순회하기: for와 in</vt:lpstr>
      <vt:lpstr>6.2.1 중단하기: break</vt:lpstr>
      <vt:lpstr>6.2.3 break 확인하기: else</vt:lpstr>
      <vt:lpstr>6.2.4 숫자 시퀀스 생성하기: range()</vt:lpstr>
      <vt:lpstr>chapter 7 튜플과 리스트</vt:lpstr>
      <vt:lpstr>7.1.1 튜플 생성하기: , 그리고 ()</vt:lpstr>
      <vt:lpstr>7.1.1 튜플 생성하기: , 그리고 ()</vt:lpstr>
      <vt:lpstr>7.1.2 생성하기: tuple()</vt:lpstr>
      <vt:lpstr>7.1.5 비교하기</vt:lpstr>
      <vt:lpstr>7.1.7 수정하기</vt:lpstr>
      <vt:lpstr>7.2 리스트</vt:lpstr>
      <vt:lpstr>7.2.1 생성하기: []</vt:lpstr>
      <vt:lpstr>7.2.2 생성 및 변환하기: list()</vt:lpstr>
      <vt:lpstr>7.2.3 문자열 분할로 생성하기: split()</vt:lpstr>
      <vt:lpstr>7.2.4 [offset]으로 항목 얻기</vt:lpstr>
      <vt:lpstr>7.2.5 슬라이스로 항목 얻기</vt:lpstr>
      <vt:lpstr>7.2.6 리스트 끝에 항목 추가하기: append()</vt:lpstr>
      <vt:lpstr>7.2.9 리스트 병합하기: extend()와 +</vt:lpstr>
      <vt:lpstr>7.2.10 [offset]으로 항목 바꾸기</vt:lpstr>
      <vt:lpstr>7.2.11 슬라이스로 항목 바꾸기</vt:lpstr>
      <vt:lpstr>7.2.12 오프셋으로 항목 삭제하기: del</vt:lpstr>
      <vt:lpstr>7.2.13 값으로 항목 삭제하기: remove()</vt:lpstr>
      <vt:lpstr>7.2.15 모든 항목 삭제하기: clear)</vt:lpstr>
      <vt:lpstr>7.2.17 존재여부 확인하기: in</vt:lpstr>
      <vt:lpstr>7.2.19 문자열로 변환하기: join()</vt:lpstr>
      <vt:lpstr>7.2.20 정렬하기: sort()와 sorted() </vt:lpstr>
      <vt:lpstr>7.2.21 항목 개수 얻기: len()</vt:lpstr>
      <vt:lpstr>7.2.23 복사하기: copy(), list(), 슬라이스</vt:lpstr>
      <vt:lpstr>7.2.24 깊은 복사: deepcopy()</vt:lpstr>
      <vt:lpstr>7.2.26 순회하기: for와 in</vt:lpstr>
      <vt:lpstr>7.2.26 순회하기: for와 in</vt:lpstr>
      <vt:lpstr>7.2.27 여러 시퀀스 순회하기: zip()</vt:lpstr>
      <vt:lpstr>7.2.28 리스트 컴프리헨션</vt:lpstr>
      <vt:lpstr>7.2.28 리스트 컴프리헨션</vt:lpstr>
      <vt:lpstr>7.2.28 리스트 컴프리헨션</vt:lpstr>
      <vt:lpstr>7.2.29 리스트의 리스트</vt:lpstr>
      <vt:lpstr>7.3 튜플 vs 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재군</dc:creator>
  <cp:lastModifiedBy>양 재군</cp:lastModifiedBy>
  <cp:revision>339</cp:revision>
  <dcterms:created xsi:type="dcterms:W3CDTF">2021-02-01T06:58:23Z</dcterms:created>
  <dcterms:modified xsi:type="dcterms:W3CDTF">2021-07-16T07:52:48Z</dcterms:modified>
</cp:coreProperties>
</file>