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comments/comment11.xml" ContentType="application/vnd.openxmlformats-officedocument.presentationml.comments+xml"/>
  <Override PartName="/ppt/notesSlides/notesSlide15.xml" ContentType="application/vnd.openxmlformats-officedocument.presentationml.notesSlide+xml"/>
  <Override PartName="/ppt/comments/comment12.xml" ContentType="application/vnd.openxmlformats-officedocument.presentationml.comments+xml"/>
  <Override PartName="/ppt/notesSlides/notesSlide16.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notesSlides/notesSlide17.xml" ContentType="application/vnd.openxmlformats-officedocument.presentationml.notesSlide+xml"/>
  <Override PartName="/ppt/comments/comment1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0" r:id="rId1"/>
  </p:sldMasterIdLst>
  <p:notesMasterIdLst>
    <p:notesMasterId r:id="rId23"/>
  </p:notesMasterIdLst>
  <p:sldIdLst>
    <p:sldId id="256" r:id="rId2"/>
    <p:sldId id="322" r:id="rId3"/>
    <p:sldId id="304" r:id="rId4"/>
    <p:sldId id="321" r:id="rId5"/>
    <p:sldId id="319" r:id="rId6"/>
    <p:sldId id="325" r:id="rId7"/>
    <p:sldId id="326" r:id="rId8"/>
    <p:sldId id="259" r:id="rId9"/>
    <p:sldId id="327" r:id="rId10"/>
    <p:sldId id="307" r:id="rId11"/>
    <p:sldId id="305" r:id="rId12"/>
    <p:sldId id="308" r:id="rId13"/>
    <p:sldId id="329" r:id="rId14"/>
    <p:sldId id="330" r:id="rId15"/>
    <p:sldId id="331" r:id="rId16"/>
    <p:sldId id="312" r:id="rId17"/>
    <p:sldId id="314" r:id="rId18"/>
    <p:sldId id="316" r:id="rId19"/>
    <p:sldId id="317" r:id="rId20"/>
    <p:sldId id="315" r:id="rId21"/>
    <p:sldId id="332"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 id="2" name="Microsoft Office User" initials="Office [2]" lastIdx="1" clrIdx="1">
    <p:extLst/>
  </p:cmAuthor>
  <p:cmAuthor id="3" name="Microsoft Office User" initials="Office [2] [2]" lastIdx="1" clrIdx="2">
    <p:extLst/>
  </p:cmAuthor>
  <p:cmAuthor id="4" name="Microsoft Office User" initials="Office [2] [2] [2]" lastIdx="1" clrIdx="3">
    <p:extLst/>
  </p:cmAuthor>
  <p:cmAuthor id="5" name="Microsoft Office User" initials="Office [2] [2] [3]" lastIdx="1" clrIdx="4">
    <p:extLst/>
  </p:cmAuthor>
  <p:cmAuthor id="6" name="Microsoft Office User" initials="Office [2] [2] [4]" lastIdx="1" clrIdx="5">
    <p:extLst/>
  </p:cmAuthor>
  <p:cmAuthor id="7" name="Microsoft Office User" initials="Office [2] [2] [5]" lastIdx="1" clrIdx="6">
    <p:extLst/>
  </p:cmAuthor>
  <p:cmAuthor id="8" name="Microsoft Office User" initials="Office [2] [2] [6]" lastIdx="1" clrIdx="7">
    <p:extLst/>
  </p:cmAuthor>
  <p:cmAuthor id="9" name="Microsoft Office User" initials="Office [2] [2] [6] [2]" lastIdx="1" clrIdx="8">
    <p:extLst/>
  </p:cmAuthor>
  <p:cmAuthor id="10" name="Microsoft Office User" initials="Office [2] [2] [6] [3]" lastIdx="1" clrIdx="9">
    <p:extLst/>
  </p:cmAuthor>
  <p:cmAuthor id="11" name="Microsoft Office User" initials="Office [2] [2] [3] [2]" lastIdx="1" clrIdx="10">
    <p:extLst/>
  </p:cmAuthor>
  <p:cmAuthor id="12" name="Microsoft Office User" initials="Office [2] [2] [3] [2] [2]" lastIdx="1" clrIdx="11">
    <p:extLst/>
  </p:cmAuthor>
  <p:cmAuthor id="13" name="Microsoft Office User" initials="Office [2] [2] [3] [2] [2] [2]" lastIdx="1" clrIdx="12">
    <p:extLst/>
  </p:cmAuthor>
  <p:cmAuthor id="14" name="Microsoft Office User" initials="Office [2] [2] [3] [2] [2] [3]" lastIdx="1" clrIdx="13">
    <p:extLst/>
  </p:cmAuthor>
  <p:cmAuthor id="15" name="Microsoft Office User" initials="Office [2] [2] [3] [2] [2] [2] [2]" lastIdx="1" clrIdx="14">
    <p:extLst/>
  </p:cmAuthor>
  <p:cmAuthor id="16" name="Microsoft Office User" initials="Office [2] [2] [3] [2] [2] [2] [3]" lastIdx="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8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55" autoAdjust="0"/>
    <p:restoredTop sz="84188"/>
  </p:normalViewPr>
  <p:slideViewPr>
    <p:cSldViewPr snapToGrid="0">
      <p:cViewPr varScale="1">
        <p:scale>
          <a:sx n="67" d="100"/>
          <a:sy n="67" d="100"/>
        </p:scale>
        <p:origin x="18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8" dt="2016-06-12T23:08:49.070" idx="1">
    <p:pos x="2650" y="-4694"/>
    <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8" dt="2016-06-12T23:08:49.070" idx="1">
    <p:pos x="2650" y="-4694"/>
    <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1" dt="2016-06-12T23:08:49.070" idx="1">
    <p:pos x="2650" y="-4694"/>
    <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2" dt="2016-06-12T23:08:49.070" idx="1">
    <p:pos x="2650" y="-4694"/>
    <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4" dt="2016-06-12T23:08:49.070" idx="1">
    <p:pos x="2650" y="-4694"/>
    <p:text/>
    <p:extLst>
      <p:ext uri="{C676402C-5697-4E1C-873F-D02D1690AC5C}">
        <p15:threadingInfo xmlns:p15="http://schemas.microsoft.com/office/powerpoint/2012/main" timeZoneBias="-5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5" dt="2016-06-12T23:08:49.070" idx="1">
    <p:pos x="2650" y="-4694"/>
    <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3" dt="2016-06-12T23:08:49.070" idx="1">
    <p:pos x="2650" y="-4694"/>
    <p:text/>
    <p:extLst>
      <p:ext uri="{C676402C-5697-4E1C-873F-D02D1690AC5C}">
        <p15:threadingInfo xmlns:p15="http://schemas.microsoft.com/office/powerpoint/2012/main" timeZoneBias="-5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3" dt="2016-06-12T23:08:49.070" idx="1">
    <p:pos x="2650" y="-4694"/>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6" dt="2016-06-12T23:08:49.070" idx="1">
    <p:pos x="2650" y="-4694"/>
    <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6-06-12T23:08:49.070" idx="1">
    <p:pos x="2650" y="-4694"/>
    <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8" dt="2016-06-12T23:08:49.070" idx="1">
    <p:pos x="2650" y="-4694"/>
    <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8" dt="2016-06-12T23:08:49.070" idx="1">
    <p:pos x="2650" y="-4694"/>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AA1DA-ACBE-5D4F-824A-2D95EFBB6DAD}" type="datetimeFigureOut">
              <a:rPr lang="en-US" smtClean="0"/>
              <a:t>6/18/16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63DAC-59D9-ED4E-8471-FF9C5C7FF404}" type="slidenum">
              <a:rPr lang="en-US" smtClean="0"/>
              <a:t>‹#›</a:t>
            </a:fld>
            <a:endParaRPr lang="en-US"/>
          </a:p>
        </p:txBody>
      </p:sp>
    </p:spTree>
    <p:extLst>
      <p:ext uri="{BB962C8B-B14F-4D97-AF65-F5344CB8AC3E}">
        <p14:creationId xmlns:p14="http://schemas.microsoft.com/office/powerpoint/2010/main" val="178560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a:t>
            </a:fld>
            <a:endParaRPr lang="en-US"/>
          </a:p>
        </p:txBody>
      </p:sp>
    </p:spTree>
    <p:extLst>
      <p:ext uri="{BB962C8B-B14F-4D97-AF65-F5344CB8AC3E}">
        <p14:creationId xmlns:p14="http://schemas.microsoft.com/office/powerpoint/2010/main" val="1790282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11</a:t>
            </a:fld>
            <a:endParaRPr lang="en-US"/>
          </a:p>
        </p:txBody>
      </p:sp>
    </p:spTree>
    <p:extLst>
      <p:ext uri="{BB962C8B-B14F-4D97-AF65-F5344CB8AC3E}">
        <p14:creationId xmlns:p14="http://schemas.microsoft.com/office/powerpoint/2010/main" val="59303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12</a:t>
            </a:fld>
            <a:endParaRPr lang="en-US"/>
          </a:p>
        </p:txBody>
      </p:sp>
    </p:spTree>
    <p:extLst>
      <p:ext uri="{BB962C8B-B14F-4D97-AF65-F5344CB8AC3E}">
        <p14:creationId xmlns:p14="http://schemas.microsoft.com/office/powerpoint/2010/main" val="1168285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13</a:t>
            </a:fld>
            <a:endParaRPr lang="en-US"/>
          </a:p>
        </p:txBody>
      </p:sp>
    </p:spTree>
    <p:extLst>
      <p:ext uri="{BB962C8B-B14F-4D97-AF65-F5344CB8AC3E}">
        <p14:creationId xmlns:p14="http://schemas.microsoft.com/office/powerpoint/2010/main" val="156488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14</a:t>
            </a:fld>
            <a:endParaRPr lang="en-US"/>
          </a:p>
        </p:txBody>
      </p:sp>
    </p:spTree>
    <p:extLst>
      <p:ext uri="{BB962C8B-B14F-4D97-AF65-F5344CB8AC3E}">
        <p14:creationId xmlns:p14="http://schemas.microsoft.com/office/powerpoint/2010/main" val="20408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15</a:t>
            </a:fld>
            <a:endParaRPr lang="en-US"/>
          </a:p>
        </p:txBody>
      </p:sp>
    </p:spTree>
    <p:extLst>
      <p:ext uri="{BB962C8B-B14F-4D97-AF65-F5344CB8AC3E}">
        <p14:creationId xmlns:p14="http://schemas.microsoft.com/office/powerpoint/2010/main" val="56231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smtClean="0"/>
          </a:p>
        </p:txBody>
      </p:sp>
      <p:sp>
        <p:nvSpPr>
          <p:cNvPr id="4" name="Slide Number Placeholder 3"/>
          <p:cNvSpPr>
            <a:spLocks noGrp="1"/>
          </p:cNvSpPr>
          <p:nvPr>
            <p:ph type="sldNum" sz="quarter" idx="10"/>
          </p:nvPr>
        </p:nvSpPr>
        <p:spPr/>
        <p:txBody>
          <a:bodyPr/>
          <a:lstStyle/>
          <a:p>
            <a:fld id="{4DB63DAC-59D9-ED4E-8471-FF9C5C7FF404}" type="slidenum">
              <a:rPr lang="en-US" smtClean="0"/>
              <a:t>16</a:t>
            </a:fld>
            <a:endParaRPr lang="en-US"/>
          </a:p>
        </p:txBody>
      </p:sp>
    </p:spTree>
    <p:extLst>
      <p:ext uri="{BB962C8B-B14F-4D97-AF65-F5344CB8AC3E}">
        <p14:creationId xmlns:p14="http://schemas.microsoft.com/office/powerpoint/2010/main" val="1282497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smtClean="0"/>
          </a:p>
        </p:txBody>
      </p:sp>
      <p:sp>
        <p:nvSpPr>
          <p:cNvPr id="4" name="Slide Number Placeholder 3"/>
          <p:cNvSpPr>
            <a:spLocks noGrp="1"/>
          </p:cNvSpPr>
          <p:nvPr>
            <p:ph type="sldNum" sz="quarter" idx="10"/>
          </p:nvPr>
        </p:nvSpPr>
        <p:spPr/>
        <p:txBody>
          <a:bodyPr/>
          <a:lstStyle/>
          <a:p>
            <a:fld id="{4DB63DAC-59D9-ED4E-8471-FF9C5C7FF404}" type="slidenum">
              <a:rPr lang="en-US" smtClean="0"/>
              <a:t>17</a:t>
            </a:fld>
            <a:endParaRPr lang="en-US"/>
          </a:p>
        </p:txBody>
      </p:sp>
    </p:spTree>
    <p:extLst>
      <p:ext uri="{BB962C8B-B14F-4D97-AF65-F5344CB8AC3E}">
        <p14:creationId xmlns:p14="http://schemas.microsoft.com/office/powerpoint/2010/main" val="243505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4DB63DAC-59D9-ED4E-8471-FF9C5C7FF404}" type="slidenum">
              <a:rPr lang="en-US" smtClean="0"/>
              <a:t>21</a:t>
            </a:fld>
            <a:endParaRPr lang="en-US"/>
          </a:p>
        </p:txBody>
      </p:sp>
    </p:spTree>
    <p:extLst>
      <p:ext uri="{BB962C8B-B14F-4D97-AF65-F5344CB8AC3E}">
        <p14:creationId xmlns:p14="http://schemas.microsoft.com/office/powerpoint/2010/main" val="154696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ko-KR"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Many people experience difficulty managing their own shoes in a decent and pleasant form. Especially for the people living alone, keeping shoes clean and sweet smelling becomes a tough task to manage. When it rains, shoes get wet and dirty. Can you imagine the smell and feel of the shoe? Even worse the smell starts from the entrance to the place where you will go to sleep. This is when the actual management features are required.</a:t>
            </a:r>
            <a:endParaRPr lang="ko-KR" altLang="en-US" sz="1200" kern="1200" dirty="0" smtClean="0">
              <a:solidFill>
                <a:schemeClr val="tx1"/>
              </a:solidFill>
              <a:effectLst/>
              <a:latin typeface="+mn-lt"/>
              <a:ea typeface="+mn-ea"/>
              <a:cs typeface="+mn-cs"/>
            </a:endParaRPr>
          </a:p>
          <a:p>
            <a:endParaRPr lang="ko-KR" alt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B63DAC-59D9-ED4E-8471-FF9C5C7FF404}" type="slidenum">
              <a:rPr lang="en-US" smtClean="0"/>
              <a:t>3</a:t>
            </a:fld>
            <a:endParaRPr lang="en-US"/>
          </a:p>
        </p:txBody>
      </p:sp>
    </p:spTree>
    <p:extLst>
      <p:ext uri="{BB962C8B-B14F-4D97-AF65-F5344CB8AC3E}">
        <p14:creationId xmlns:p14="http://schemas.microsoft.com/office/powerpoint/2010/main" val="137859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B63DAC-59D9-ED4E-8471-FF9C5C7FF404}" type="slidenum">
              <a:rPr lang="en-US" smtClean="0"/>
              <a:t>4</a:t>
            </a:fld>
            <a:endParaRPr lang="en-US"/>
          </a:p>
        </p:txBody>
      </p:sp>
    </p:spTree>
    <p:extLst>
      <p:ext uri="{BB962C8B-B14F-4D97-AF65-F5344CB8AC3E}">
        <p14:creationId xmlns:p14="http://schemas.microsoft.com/office/powerpoint/2010/main" val="639630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 </a:t>
            </a:r>
            <a:r>
              <a:rPr lang="ko-KR" altLang="en-US" dirty="0" smtClean="0"/>
              <a:t> </a:t>
            </a:r>
            <a:endParaRPr lang="ko-KR" altLang="en-US" dirty="0" smtClean="0"/>
          </a:p>
          <a:p>
            <a:endParaRPr lang="ko-KR" altLang="en-US" dirty="0" smtClean="0"/>
          </a:p>
          <a:p>
            <a:r>
              <a:rPr lang="ko-KR" altLang="en-US"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5</a:t>
            </a:fld>
            <a:endParaRPr lang="en-US"/>
          </a:p>
        </p:txBody>
      </p:sp>
    </p:spTree>
    <p:extLst>
      <p:ext uri="{BB962C8B-B14F-4D97-AF65-F5344CB8AC3E}">
        <p14:creationId xmlns:p14="http://schemas.microsoft.com/office/powerpoint/2010/main" val="21809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B63DAC-59D9-ED4E-8471-FF9C5C7FF404}" type="slidenum">
              <a:rPr lang="en-US" smtClean="0"/>
              <a:t>6</a:t>
            </a:fld>
            <a:endParaRPr lang="en-US"/>
          </a:p>
        </p:txBody>
      </p:sp>
    </p:spTree>
    <p:extLst>
      <p:ext uri="{BB962C8B-B14F-4D97-AF65-F5344CB8AC3E}">
        <p14:creationId xmlns:p14="http://schemas.microsoft.com/office/powerpoint/2010/main" val="470230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 </a:t>
            </a:r>
          </a:p>
          <a:p>
            <a:r>
              <a:rPr lang="ko-KR" altLang="en-US"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7</a:t>
            </a:fld>
            <a:endParaRPr lang="en-US"/>
          </a:p>
        </p:txBody>
      </p:sp>
    </p:spTree>
    <p:extLst>
      <p:ext uri="{BB962C8B-B14F-4D97-AF65-F5344CB8AC3E}">
        <p14:creationId xmlns:p14="http://schemas.microsoft.com/office/powerpoint/2010/main" val="3047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baseline="0" dirty="0" smtClean="0"/>
          </a:p>
        </p:txBody>
      </p:sp>
      <p:sp>
        <p:nvSpPr>
          <p:cNvPr id="4" name="Slide Number Placeholder 3"/>
          <p:cNvSpPr>
            <a:spLocks noGrp="1"/>
          </p:cNvSpPr>
          <p:nvPr>
            <p:ph type="sldNum" sz="quarter" idx="10"/>
          </p:nvPr>
        </p:nvSpPr>
        <p:spPr/>
        <p:txBody>
          <a:bodyPr/>
          <a:lstStyle/>
          <a:p>
            <a:fld id="{4DB63DAC-59D9-ED4E-8471-FF9C5C7FF404}" type="slidenum">
              <a:rPr lang="en-US" smtClean="0"/>
              <a:t>8</a:t>
            </a:fld>
            <a:endParaRPr lang="en-US"/>
          </a:p>
        </p:txBody>
      </p:sp>
    </p:spTree>
    <p:extLst>
      <p:ext uri="{BB962C8B-B14F-4D97-AF65-F5344CB8AC3E}">
        <p14:creationId xmlns:p14="http://schemas.microsoft.com/office/powerpoint/2010/main" val="618252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baseline="0" dirty="0" smtClean="0"/>
          </a:p>
        </p:txBody>
      </p:sp>
      <p:sp>
        <p:nvSpPr>
          <p:cNvPr id="4" name="Slide Number Placeholder 3"/>
          <p:cNvSpPr>
            <a:spLocks noGrp="1"/>
          </p:cNvSpPr>
          <p:nvPr>
            <p:ph type="sldNum" sz="quarter" idx="10"/>
          </p:nvPr>
        </p:nvSpPr>
        <p:spPr/>
        <p:txBody>
          <a:bodyPr/>
          <a:lstStyle/>
          <a:p>
            <a:fld id="{4DB63DAC-59D9-ED4E-8471-FF9C5C7FF404}" type="slidenum">
              <a:rPr lang="en-US" smtClean="0"/>
              <a:t>9</a:t>
            </a:fld>
            <a:endParaRPr lang="en-US"/>
          </a:p>
        </p:txBody>
      </p:sp>
    </p:spTree>
    <p:extLst>
      <p:ext uri="{BB962C8B-B14F-4D97-AF65-F5344CB8AC3E}">
        <p14:creationId xmlns:p14="http://schemas.microsoft.com/office/powerpoint/2010/main" val="39236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10</a:t>
            </a:fld>
            <a:endParaRPr lang="en-US"/>
          </a:p>
        </p:txBody>
      </p:sp>
    </p:spTree>
    <p:extLst>
      <p:ext uri="{BB962C8B-B14F-4D97-AF65-F5344CB8AC3E}">
        <p14:creationId xmlns:p14="http://schemas.microsoft.com/office/powerpoint/2010/main" val="131683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en-US"/>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19202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51919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657050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52410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83023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Date Placeholder 4"/>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5156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7" name="Date Placeholder 6"/>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44039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Date Placeholder 2"/>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43507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90850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5597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BC929298-9F99-474A-8B46-6BB577C4313A}" type="datetimeFigureOut">
              <a:rPr lang="ko-KR" altLang="en-US" smtClean="0"/>
              <a:t>2016. 6. 18.</a:t>
            </a:fld>
            <a:endParaRPr lang="ko-KR"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651941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29298-9F99-474A-8B46-6BB577C4313A}" type="datetimeFigureOut">
              <a:rPr lang="ko-KR" altLang="en-US" smtClean="0"/>
              <a:t>2016. 6. 18.</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630503739"/>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comments" Target="../comments/comment6.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comments" Target="../comments/comment7.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comments" Target="../comments/comment8.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comments" Target="../comments/comment9.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comments" Target="../comments/comment10.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comments" Target="../comments/comment11.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8.png"/><Relationship Id="rId5" Type="http://schemas.openxmlformats.org/officeDocument/2006/relationships/comments" Target="../comments/comment12.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comments" Target="../comments/comment13.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comments" Target="../comments/comment15.xml"/><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comments" Target="../comments/comment16.xml"/><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comments" Target="../comments/comment17.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comments" Target="../comments/comment5.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0429" y="2138766"/>
            <a:ext cx="12238494" cy="2360807"/>
          </a:xfrm>
          <a:prstGeom prst="rect">
            <a:avLst/>
          </a:prstGeom>
          <a:solidFill>
            <a:schemeClr val="tx1">
              <a:lumMod val="95000"/>
              <a:lumOff val="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7569810" y="4704955"/>
            <a:ext cx="4400282" cy="1938992"/>
          </a:xfrm>
          <a:prstGeom prst="rect">
            <a:avLst/>
          </a:prstGeom>
          <a:noFill/>
        </p:spPr>
        <p:txBody>
          <a:bodyPr wrap="square" rtlCol="0">
            <a:spAutoFit/>
          </a:bodyPr>
          <a:lstStyle/>
          <a:p>
            <a:r>
              <a:rPr lang="en-US" altLang="ko-KR" sz="2000" dirty="0" err="1" smtClean="0">
                <a:ea typeface="10X10" charset="0"/>
                <a:cs typeface="10X10" charset="0"/>
              </a:rPr>
              <a:t>Hanyang</a:t>
            </a:r>
            <a:r>
              <a:rPr lang="en-US" altLang="ko-KR" sz="2000" dirty="0" smtClean="0">
                <a:ea typeface="10X10" charset="0"/>
                <a:cs typeface="10X10" charset="0"/>
              </a:rPr>
              <a:t> University Information System</a:t>
            </a:r>
          </a:p>
          <a:p>
            <a:r>
              <a:rPr lang="en-US" altLang="ko-KR" sz="2000" dirty="0" smtClean="0">
                <a:ea typeface="10X10" charset="0"/>
                <a:cs typeface="10X10" charset="0"/>
              </a:rPr>
              <a:t> </a:t>
            </a:r>
          </a:p>
          <a:p>
            <a:r>
              <a:rPr lang="en-US" altLang="ko-KR" sz="2000" dirty="0" smtClean="0">
                <a:ea typeface="10X10" charset="0"/>
                <a:cs typeface="10X10" charset="0"/>
              </a:rPr>
              <a:t>2012004593 </a:t>
            </a:r>
            <a:r>
              <a:rPr lang="ko-KR" altLang="en-US" sz="2000" dirty="0" smtClean="0">
                <a:ea typeface="10X10" charset="0"/>
                <a:cs typeface="10X10" charset="0"/>
              </a:rPr>
              <a:t> </a:t>
            </a:r>
            <a:r>
              <a:rPr lang="en-US" altLang="ko-KR" sz="2000" dirty="0" smtClean="0">
                <a:ea typeface="10X10" charset="0"/>
                <a:cs typeface="10X10" charset="0"/>
              </a:rPr>
              <a:t>Shin Min Ki</a:t>
            </a:r>
          </a:p>
          <a:p>
            <a:r>
              <a:rPr lang="is-IS" sz="2000" dirty="0" smtClean="0">
                <a:ea typeface="10X10" charset="0"/>
                <a:cs typeface="10X10" charset="0"/>
              </a:rPr>
              <a:t>2012004377</a:t>
            </a:r>
            <a:r>
              <a:rPr lang="ko-KR" altLang="en-US" sz="2000" dirty="0" smtClean="0">
                <a:ea typeface="10X10" charset="0"/>
                <a:cs typeface="10X10" charset="0"/>
              </a:rPr>
              <a:t> </a:t>
            </a:r>
            <a:r>
              <a:rPr lang="is-IS" sz="2000" dirty="0" smtClean="0">
                <a:ea typeface="10X10" charset="0"/>
                <a:cs typeface="10X10" charset="0"/>
              </a:rPr>
              <a:t> </a:t>
            </a:r>
            <a:r>
              <a:rPr lang="en-US" sz="2000" dirty="0" err="1" smtClean="0">
                <a:ea typeface="10X10" charset="0"/>
                <a:cs typeface="10X10" charset="0"/>
              </a:rPr>
              <a:t>Ko</a:t>
            </a:r>
            <a:r>
              <a:rPr lang="en-US" sz="2000" dirty="0" smtClean="0">
                <a:ea typeface="10X10" charset="0"/>
                <a:cs typeface="10X10" charset="0"/>
              </a:rPr>
              <a:t> </a:t>
            </a:r>
            <a:r>
              <a:rPr lang="en-US" sz="2000" dirty="0" err="1" smtClean="0">
                <a:ea typeface="10X10" charset="0"/>
                <a:cs typeface="10X10" charset="0"/>
              </a:rPr>
              <a:t>Byunghee</a:t>
            </a:r>
            <a:endParaRPr lang="en-US" altLang="ko-KR" sz="2000" dirty="0" smtClean="0">
              <a:ea typeface="10X10" charset="0"/>
              <a:cs typeface="10X10" charset="0"/>
            </a:endParaRPr>
          </a:p>
          <a:p>
            <a:r>
              <a:rPr lang="is-IS" sz="2000" dirty="0" smtClean="0">
                <a:ea typeface="10X10" charset="0"/>
                <a:cs typeface="10X10" charset="0"/>
              </a:rPr>
              <a:t>2012004407</a:t>
            </a:r>
            <a:r>
              <a:rPr lang="ko-KR" altLang="en-US" sz="2000" dirty="0" smtClean="0">
                <a:ea typeface="10X10" charset="0"/>
                <a:cs typeface="10X10" charset="0"/>
              </a:rPr>
              <a:t>  </a:t>
            </a:r>
            <a:r>
              <a:rPr lang="en-US" sz="2000" dirty="0" smtClean="0">
                <a:ea typeface="10X10" charset="0"/>
                <a:cs typeface="10X10" charset="0"/>
              </a:rPr>
              <a:t>Kim </a:t>
            </a:r>
            <a:r>
              <a:rPr lang="en-US" sz="2000" dirty="0" err="1">
                <a:ea typeface="10X10" charset="0"/>
                <a:cs typeface="10X10" charset="0"/>
              </a:rPr>
              <a:t>JungHyun</a:t>
            </a:r>
            <a:r>
              <a:rPr lang="ko-KR" altLang="en-US" sz="2000" dirty="0">
                <a:ea typeface="10X10" charset="0"/>
                <a:cs typeface="10X10" charset="0"/>
              </a:rPr>
              <a:t> </a:t>
            </a:r>
            <a:endParaRPr lang="en-US" altLang="ko-KR" sz="2000" dirty="0" smtClean="0">
              <a:ea typeface="10X10" charset="0"/>
              <a:cs typeface="10X10" charset="0"/>
            </a:endParaRPr>
          </a:p>
          <a:p>
            <a:r>
              <a:rPr lang="is-IS" sz="2000" dirty="0" smtClean="0">
                <a:ea typeface="10X10" charset="0"/>
                <a:cs typeface="10X10" charset="0"/>
              </a:rPr>
              <a:t>2012004515</a:t>
            </a:r>
            <a:r>
              <a:rPr lang="ko-KR" altLang="en-US" sz="2000" dirty="0" smtClean="0">
                <a:ea typeface="10X10" charset="0"/>
                <a:cs typeface="10X10" charset="0"/>
              </a:rPr>
              <a:t>  </a:t>
            </a:r>
            <a:r>
              <a:rPr lang="en-US" sz="2000" dirty="0" smtClean="0">
                <a:ea typeface="10X10" charset="0"/>
                <a:cs typeface="10X10" charset="0"/>
              </a:rPr>
              <a:t>Kwon </a:t>
            </a:r>
            <a:r>
              <a:rPr lang="en-US" sz="2000" dirty="0" err="1">
                <a:ea typeface="10X10" charset="0"/>
                <a:cs typeface="10X10" charset="0"/>
              </a:rPr>
              <a:t>GyuHyeok</a:t>
            </a:r>
            <a:r>
              <a:rPr lang="ko-KR" altLang="en-US" sz="2000" dirty="0">
                <a:ea typeface="10X10" charset="0"/>
                <a:cs typeface="10X10" charset="0"/>
              </a:rPr>
              <a:t> </a:t>
            </a:r>
          </a:p>
        </p:txBody>
      </p:sp>
      <p:sp>
        <p:nvSpPr>
          <p:cNvPr id="2" name="TextBox 1"/>
          <p:cNvSpPr txBox="1"/>
          <p:nvPr/>
        </p:nvSpPr>
        <p:spPr>
          <a:xfrm>
            <a:off x="83127" y="1322534"/>
            <a:ext cx="12108873" cy="646331"/>
          </a:xfrm>
          <a:prstGeom prst="rect">
            <a:avLst/>
          </a:prstGeom>
          <a:noFill/>
        </p:spPr>
        <p:txBody>
          <a:bodyPr wrap="square" rtlCol="0">
            <a:spAutoFit/>
          </a:bodyPr>
          <a:lstStyle/>
          <a:p>
            <a:r>
              <a:rPr lang="en-US" sz="3600" dirty="0"/>
              <a:t>Software </a:t>
            </a:r>
            <a:r>
              <a:rPr lang="en-US" sz="3600" dirty="0" smtClean="0"/>
              <a:t>Engineering</a:t>
            </a:r>
            <a:endParaRPr lang="ko-KR" altLang="en-US" sz="36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4690" y="2422705"/>
            <a:ext cx="12108873" cy="2246769"/>
          </a:xfrm>
          <a:prstGeom prst="rect">
            <a:avLst/>
          </a:prstGeom>
          <a:noFill/>
        </p:spPr>
        <p:txBody>
          <a:bodyPr wrap="square" rtlCol="0">
            <a:spAutoFit/>
          </a:bodyPr>
          <a:lstStyle/>
          <a:p>
            <a:r>
              <a:rPr lang="en-US" altLang="ko-KR" sz="8000" dirty="0" smtClean="0">
                <a:solidFill>
                  <a:schemeClr val="bg1"/>
                </a:solidFill>
                <a:cs typeface="Times New Roman" panose="02020603050405020304" pitchFamily="18" charset="0"/>
              </a:rPr>
              <a:t>Smart Shoebox</a:t>
            </a:r>
          </a:p>
          <a:p>
            <a:r>
              <a:rPr lang="en-US" sz="2000" dirty="0">
                <a:solidFill>
                  <a:schemeClr val="bg1"/>
                </a:solidFill>
              </a:rPr>
              <a:t>Shoes care solution utilizing </a:t>
            </a:r>
            <a:r>
              <a:rPr lang="en-US" sz="2000" dirty="0" err="1" smtClean="0">
                <a:solidFill>
                  <a:schemeClr val="bg1"/>
                </a:solidFill>
              </a:rPr>
              <a:t>IoT</a:t>
            </a:r>
            <a:r>
              <a:rPr lang="en-US" sz="2000" dirty="0" smtClean="0">
                <a:solidFill>
                  <a:schemeClr val="bg1"/>
                </a:solidFill>
              </a:rPr>
              <a:t> </a:t>
            </a:r>
            <a:r>
              <a:rPr lang="en-US" sz="2000" dirty="0">
                <a:solidFill>
                  <a:schemeClr val="bg1"/>
                </a:solidFill>
              </a:rPr>
              <a:t>concept</a:t>
            </a:r>
            <a:endParaRPr lang="en-US" altLang="ko-KR" sz="2000" dirty="0" smtClean="0">
              <a:solidFill>
                <a:schemeClr val="bg1"/>
              </a:solidFill>
              <a:cs typeface="Times New Roman" panose="02020603050405020304" pitchFamily="18" charset="0"/>
            </a:endParaRPr>
          </a:p>
          <a:p>
            <a:r>
              <a:rPr lang="en-US" altLang="ko-KR" sz="2000" dirty="0" smtClean="0">
                <a:solidFill>
                  <a:schemeClr val="bg1"/>
                </a:solidFill>
                <a:cs typeface="Times New Roman" panose="02020603050405020304" pitchFamily="18" charset="0"/>
              </a:rPr>
              <a:t>June 17th  2016</a:t>
            </a:r>
          </a:p>
          <a:p>
            <a:endParaRPr lang="en-US" altLang="ko-KR" sz="2000" dirty="0" smtClean="0">
              <a:solidFill>
                <a:schemeClr val="bg2">
                  <a:lumMod val="90000"/>
                </a:schemeClr>
              </a:solidFill>
              <a:cs typeface="Times New Roman" panose="02020603050405020304" pitchFamily="18" charset="0"/>
            </a:endParaRPr>
          </a:p>
        </p:txBody>
      </p:sp>
    </p:spTree>
    <p:extLst>
      <p:ext uri="{BB962C8B-B14F-4D97-AF65-F5344CB8AC3E}">
        <p14:creationId xmlns:p14="http://schemas.microsoft.com/office/powerpoint/2010/main" val="3393830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8" name="TextBox 37"/>
          <p:cNvSpPr txBox="1"/>
          <p:nvPr/>
        </p:nvSpPr>
        <p:spPr>
          <a:xfrm>
            <a:off x="516095" y="1398821"/>
            <a:ext cx="6779984" cy="1631216"/>
          </a:xfrm>
          <a:prstGeom prst="rect">
            <a:avLst/>
          </a:prstGeom>
          <a:noFill/>
        </p:spPr>
        <p:txBody>
          <a:bodyPr wrap="square" rtlCol="0">
            <a:spAutoFit/>
          </a:bodyPr>
          <a:lstStyle/>
          <a:p>
            <a:endParaRPr lang="en-US" altLang="ko-KR" sz="2000" b="1" dirty="0">
              <a:latin typeface="Ebrima" panose="02000000000000000000" pitchFamily="2" charset="0"/>
              <a:cs typeface="Ebrima" panose="02000000000000000000" pitchFamily="2" charset="0"/>
            </a:endParaRPr>
          </a:p>
          <a:p>
            <a:pPr marL="0" lvl="1"/>
            <a:r>
              <a:rPr lang="en-US" altLang="ko-KR" sz="2000" b="1" dirty="0" smtClean="0">
                <a:latin typeface="Ebrima" panose="02000000000000000000" pitchFamily="2" charset="0"/>
                <a:cs typeface="Ebrima" panose="02000000000000000000" pitchFamily="2" charset="0"/>
              </a:rPr>
              <a:t> </a:t>
            </a:r>
            <a:r>
              <a:rPr lang="en-US" altLang="ko-KR" sz="2000" b="1" dirty="0" smtClean="0"/>
              <a:t>Arduino technology</a:t>
            </a:r>
            <a:r>
              <a:rPr lang="ko-KR" altLang="en-US" sz="2000" b="1" dirty="0" smtClean="0"/>
              <a:t> </a:t>
            </a:r>
            <a:endParaRPr lang="en-US" altLang="ko-KR" sz="2000" b="1" dirty="0"/>
          </a:p>
          <a:p>
            <a:pPr marL="0" lvl="1"/>
            <a:r>
              <a:rPr lang="ko-KR" altLang="en-US" sz="2000" dirty="0" smtClean="0"/>
              <a:t> </a:t>
            </a:r>
            <a:r>
              <a:rPr lang="en-US" altLang="ko-KR" sz="2000" dirty="0" smtClean="0"/>
              <a:t>using sensor we get information</a:t>
            </a:r>
          </a:p>
          <a:p>
            <a:pPr marL="0" lvl="1"/>
            <a:endParaRPr lang="ko-KR" altLang="en-US" sz="2000" b="1" i="1" dirty="0"/>
          </a:p>
          <a:p>
            <a:pPr marL="0" lvl="1"/>
            <a:endParaRPr lang="ko-KR" altLang="en-US" sz="2000" b="1" dirty="0">
              <a:latin typeface="Ebrima" panose="02000000000000000000" pitchFamily="2" charset="0"/>
              <a:cs typeface="Ebrima" panose="02000000000000000000" pitchFamily="2" charset="0"/>
            </a:endParaRPr>
          </a:p>
        </p:txBody>
      </p:sp>
      <p:sp>
        <p:nvSpPr>
          <p:cNvPr id="43" name="TextBox 42"/>
          <p:cNvSpPr txBox="1"/>
          <p:nvPr/>
        </p:nvSpPr>
        <p:spPr>
          <a:xfrm>
            <a:off x="5867439" y="1660812"/>
            <a:ext cx="5200726" cy="707886"/>
          </a:xfrm>
          <a:prstGeom prst="rect">
            <a:avLst/>
          </a:prstGeom>
          <a:noFill/>
        </p:spPr>
        <p:txBody>
          <a:bodyPr wrap="square" rtlCol="0">
            <a:spAutoFit/>
          </a:bodyPr>
          <a:lstStyle/>
          <a:p>
            <a:pPr marL="0" lvl="1"/>
            <a:r>
              <a:rPr lang="en-US" altLang="ko-KR" sz="2000" b="1" dirty="0" smtClean="0"/>
              <a:t>WI-FI technology</a:t>
            </a:r>
          </a:p>
          <a:p>
            <a:pPr marL="0" lvl="1"/>
            <a:r>
              <a:rPr lang="en-US" altLang="ko-KR" sz="2000" dirty="0" smtClean="0"/>
              <a:t>make order to fan , lamp , deodorant , sterilizer</a:t>
            </a:r>
          </a:p>
        </p:txBody>
      </p:sp>
      <p:sp>
        <p:nvSpPr>
          <p:cNvPr id="49" name="타원 46"/>
          <p:cNvSpPr/>
          <p:nvPr/>
        </p:nvSpPr>
        <p:spPr>
          <a:xfrm>
            <a:off x="2647253" y="3924161"/>
            <a:ext cx="2381244" cy="2386523"/>
          </a:xfrm>
          <a:prstGeom prst="ellipse">
            <a:avLst/>
          </a:prstGeom>
          <a:solidFill>
            <a:srgbClr val="FFFF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2000" b="1" dirty="0" smtClean="0">
              <a:solidFill>
                <a:schemeClr val="tx1"/>
              </a:solidFill>
            </a:endParaRPr>
          </a:p>
          <a:p>
            <a:pPr algn="ctr"/>
            <a:r>
              <a:rPr lang="en-US" altLang="ko-KR" sz="2000" b="1" dirty="0">
                <a:solidFill>
                  <a:schemeClr val="tx1"/>
                </a:solidFill>
              </a:rPr>
              <a:t>T</a:t>
            </a:r>
            <a:r>
              <a:rPr lang="en-US" altLang="ko-KR" sz="2000" b="1" dirty="0" smtClean="0">
                <a:solidFill>
                  <a:schemeClr val="tx1"/>
                </a:solidFill>
              </a:rPr>
              <a:t>emperature</a:t>
            </a:r>
          </a:p>
          <a:p>
            <a:pPr algn="ctr"/>
            <a:r>
              <a:rPr lang="en-US" altLang="ko-KR" sz="2000" b="1" dirty="0" smtClean="0">
                <a:solidFill>
                  <a:schemeClr val="tx1"/>
                </a:solidFill>
              </a:rPr>
              <a:t>Humidity sensor</a:t>
            </a:r>
          </a:p>
          <a:p>
            <a:pPr algn="ctr"/>
            <a:endParaRPr lang="ko-KR" altLang="en-US" sz="1400" dirty="0"/>
          </a:p>
        </p:txBody>
      </p:sp>
      <p:sp>
        <p:nvSpPr>
          <p:cNvPr id="54" name="타원 46"/>
          <p:cNvSpPr/>
          <p:nvPr/>
        </p:nvSpPr>
        <p:spPr>
          <a:xfrm>
            <a:off x="215008" y="3924160"/>
            <a:ext cx="2381244" cy="2386523"/>
          </a:xfrm>
          <a:prstGeom prst="ellipse">
            <a:avLst/>
          </a:prstGeom>
          <a:solidFill>
            <a:srgbClr val="FFC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r>
              <a:rPr lang="en-US" b="1" dirty="0">
                <a:solidFill>
                  <a:schemeClr val="tx1"/>
                </a:solidFill>
              </a:rPr>
              <a:t>P</a:t>
            </a:r>
            <a:r>
              <a:rPr lang="en-US" b="1" dirty="0" smtClean="0">
                <a:solidFill>
                  <a:schemeClr val="tx1"/>
                </a:solidFill>
              </a:rPr>
              <a:t>ressure sensor</a:t>
            </a:r>
          </a:p>
          <a:p>
            <a:pPr algn="ctr"/>
            <a:r>
              <a:rPr lang="en-US" altLang="ko-KR" dirty="0" smtClean="0">
                <a:solidFill>
                  <a:schemeClr val="tx1"/>
                </a:solidFill>
              </a:rPr>
              <a:t>-Usage time</a:t>
            </a:r>
          </a:p>
          <a:p>
            <a:pPr algn="ctr"/>
            <a:r>
              <a:rPr lang="en-US" altLang="ko-KR" dirty="0" smtClean="0">
                <a:solidFill>
                  <a:schemeClr val="tx1"/>
                </a:solidFill>
              </a:rPr>
              <a:t>-Shoes in out</a:t>
            </a:r>
          </a:p>
          <a:p>
            <a:pPr algn="ctr"/>
            <a:endParaRPr lang="en-US" altLang="ko-KR" dirty="0" smtClean="0"/>
          </a:p>
          <a:p>
            <a:pPr algn="ctr"/>
            <a:endParaRPr lang="ko-KR" altLang="en-US" dirty="0"/>
          </a:p>
        </p:txBody>
      </p:sp>
      <p:sp>
        <p:nvSpPr>
          <p:cNvPr id="57" name="타원 46"/>
          <p:cNvSpPr/>
          <p:nvPr/>
        </p:nvSpPr>
        <p:spPr>
          <a:xfrm>
            <a:off x="6496425" y="4598672"/>
            <a:ext cx="1628228" cy="1528877"/>
          </a:xfrm>
          <a:prstGeom prst="ellipse">
            <a:avLst/>
          </a:prstGeom>
          <a:solidFill>
            <a:srgbClr val="FFC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Web</a:t>
            </a:r>
          </a:p>
        </p:txBody>
      </p:sp>
      <p:sp>
        <p:nvSpPr>
          <p:cNvPr id="59" name="타원 46"/>
          <p:cNvSpPr/>
          <p:nvPr/>
        </p:nvSpPr>
        <p:spPr>
          <a:xfrm>
            <a:off x="9420629" y="3833539"/>
            <a:ext cx="2381244" cy="2386523"/>
          </a:xfrm>
          <a:prstGeom prst="ellipse">
            <a:avLst/>
          </a:prstGeom>
          <a:solidFill>
            <a:srgbClr val="FFFF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Activate Arduino</a:t>
            </a:r>
          </a:p>
          <a:p>
            <a:pPr algn="ctr"/>
            <a:r>
              <a:rPr lang="en-US" dirty="0" smtClean="0">
                <a:solidFill>
                  <a:schemeClr val="tx1"/>
                </a:solidFill>
              </a:rPr>
              <a:t>-Electric fan</a:t>
            </a:r>
          </a:p>
          <a:p>
            <a:pPr algn="ctr"/>
            <a:r>
              <a:rPr lang="en-US" dirty="0" smtClean="0">
                <a:solidFill>
                  <a:schemeClr val="tx1"/>
                </a:solidFill>
              </a:rPr>
              <a:t>-Lamp</a:t>
            </a:r>
          </a:p>
          <a:p>
            <a:pPr algn="ctr"/>
            <a:r>
              <a:rPr lang="en-US" dirty="0" smtClean="0">
                <a:solidFill>
                  <a:schemeClr val="tx1"/>
                </a:solidFill>
              </a:rPr>
              <a:t>-Deodorant</a:t>
            </a:r>
          </a:p>
          <a:p>
            <a:pPr algn="ctr"/>
            <a:r>
              <a:rPr lang="en-US" altLang="ko-KR" dirty="0" smtClean="0">
                <a:solidFill>
                  <a:schemeClr val="tx1"/>
                </a:solidFill>
              </a:rPr>
              <a:t>-Sterilizer</a:t>
            </a:r>
            <a:endParaRPr lang="ko-KR" altLang="en-US" dirty="0">
              <a:solidFill>
                <a:schemeClr val="tx1"/>
              </a:solidFill>
            </a:endParaRPr>
          </a:p>
        </p:txBody>
      </p:sp>
      <p:sp>
        <p:nvSpPr>
          <p:cNvPr id="27" name="TextBox 26"/>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28" name="TextBox 27"/>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pic>
        <p:nvPicPr>
          <p:cNvPr id="29" name="그림 28"/>
          <p:cNvPicPr>
            <a:picLocks noChangeAspect="1"/>
          </p:cNvPicPr>
          <p:nvPr/>
        </p:nvPicPr>
        <p:blipFill>
          <a:blip r:embed="rId3"/>
          <a:stretch>
            <a:fillRect/>
          </a:stretch>
        </p:blipFill>
        <p:spPr>
          <a:xfrm>
            <a:off x="3065606" y="1044635"/>
            <a:ext cx="1504879" cy="1011476"/>
          </a:xfrm>
          <a:prstGeom prst="rect">
            <a:avLst/>
          </a:prstGeom>
        </p:spPr>
      </p:pic>
      <p:pic>
        <p:nvPicPr>
          <p:cNvPr id="30" name="그림 29"/>
          <p:cNvPicPr>
            <a:picLocks noChangeAspect="1"/>
          </p:cNvPicPr>
          <p:nvPr/>
        </p:nvPicPr>
        <p:blipFill>
          <a:blip r:embed="rId4"/>
          <a:stretch>
            <a:fillRect/>
          </a:stretch>
        </p:blipFill>
        <p:spPr>
          <a:xfrm>
            <a:off x="7666377" y="3119093"/>
            <a:ext cx="1779367" cy="1387066"/>
          </a:xfrm>
          <a:prstGeom prst="rect">
            <a:avLst/>
          </a:prstGeom>
        </p:spPr>
      </p:pic>
      <p:pic>
        <p:nvPicPr>
          <p:cNvPr id="2" name="그림 1"/>
          <p:cNvPicPr>
            <a:picLocks noChangeAspect="1"/>
          </p:cNvPicPr>
          <p:nvPr/>
        </p:nvPicPr>
        <p:blipFill>
          <a:blip r:embed="rId5"/>
          <a:stretch>
            <a:fillRect/>
          </a:stretch>
        </p:blipFill>
        <p:spPr>
          <a:xfrm>
            <a:off x="1531648" y="2480026"/>
            <a:ext cx="1928034" cy="1455551"/>
          </a:xfrm>
          <a:prstGeom prst="rect">
            <a:avLst/>
          </a:prstGeom>
        </p:spPr>
      </p:pic>
    </p:spTree>
    <p:extLst>
      <p:ext uri="{BB962C8B-B14F-4D97-AF65-F5344CB8AC3E}">
        <p14:creationId xmlns:p14="http://schemas.microsoft.com/office/powerpoint/2010/main" val="1092428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8" name="TextBox 57"/>
          <p:cNvSpPr txBox="1"/>
          <p:nvPr/>
        </p:nvSpPr>
        <p:spPr>
          <a:xfrm>
            <a:off x="1705534" y="2630160"/>
            <a:ext cx="9521712" cy="523220"/>
          </a:xfrm>
          <a:prstGeom prst="rect">
            <a:avLst/>
          </a:prstGeom>
          <a:noFill/>
        </p:spPr>
        <p:txBody>
          <a:bodyPr wrap="square" rtlCol="0">
            <a:spAutoFit/>
          </a:bodyPr>
          <a:lstStyle/>
          <a:p>
            <a:pPr lvl="0"/>
            <a:r>
              <a:rPr lang="en-US" sz="2800" b="1" dirty="0" smtClean="0"/>
              <a:t>Temperature control</a:t>
            </a:r>
            <a:r>
              <a:rPr lang="ko-KR" altLang="en-US" sz="2800" b="1" dirty="0" smtClean="0"/>
              <a:t> </a:t>
            </a:r>
            <a:r>
              <a:rPr lang="en-US" altLang="ko-KR" sz="2800" dirty="0" smtClean="0"/>
              <a:t>–</a:t>
            </a:r>
            <a:r>
              <a:rPr lang="ko-KR" altLang="en-US" sz="2800" dirty="0" smtClean="0"/>
              <a:t> </a:t>
            </a:r>
            <a:r>
              <a:rPr lang="en-US" altLang="ko-KR" sz="2800" dirty="0" smtClean="0"/>
              <a:t>using </a:t>
            </a:r>
            <a:r>
              <a:rPr lang="en-US" sz="2800" dirty="0"/>
              <a:t>electric </a:t>
            </a:r>
            <a:r>
              <a:rPr lang="en-US" sz="2800" dirty="0" smtClean="0"/>
              <a:t>fan</a:t>
            </a:r>
            <a:endParaRPr lang="en-US" sz="2800" dirty="0"/>
          </a:p>
        </p:txBody>
      </p:sp>
      <p:sp>
        <p:nvSpPr>
          <p:cNvPr id="35" name="TextBox 34"/>
          <p:cNvSpPr txBox="1"/>
          <p:nvPr/>
        </p:nvSpPr>
        <p:spPr>
          <a:xfrm>
            <a:off x="1553622" y="3371528"/>
            <a:ext cx="6775448" cy="954107"/>
          </a:xfrm>
          <a:prstGeom prst="rect">
            <a:avLst/>
          </a:prstGeom>
          <a:noFill/>
        </p:spPr>
        <p:txBody>
          <a:bodyPr wrap="square" rtlCol="0">
            <a:spAutoFit/>
          </a:bodyPr>
          <a:lstStyle/>
          <a:p>
            <a:pPr lvl="0"/>
            <a:r>
              <a:rPr lang="en-US" sz="2800" dirty="0"/>
              <a:t> </a:t>
            </a:r>
            <a:r>
              <a:rPr lang="en-US" sz="2800" dirty="0" smtClean="0"/>
              <a:t> </a:t>
            </a:r>
            <a:r>
              <a:rPr lang="en-US" sz="2800" b="1" dirty="0" smtClean="0"/>
              <a:t>Humidity control </a:t>
            </a:r>
            <a:r>
              <a:rPr lang="en-US" sz="2800" dirty="0" smtClean="0"/>
              <a:t>– using ultraviolet lamp</a:t>
            </a:r>
            <a:endParaRPr lang="ko-KR" altLang="en-US" sz="2800" dirty="0"/>
          </a:p>
          <a:p>
            <a:r>
              <a:rPr lang="ko-KR" altLang="en-US" sz="2800" dirty="0" smtClean="0"/>
              <a:t> </a:t>
            </a:r>
            <a:endParaRPr lang="en-US" sz="2800" dirty="0"/>
          </a:p>
        </p:txBody>
      </p:sp>
      <p:sp>
        <p:nvSpPr>
          <p:cNvPr id="36" name="TextBox 35"/>
          <p:cNvSpPr txBox="1"/>
          <p:nvPr/>
        </p:nvSpPr>
        <p:spPr>
          <a:xfrm>
            <a:off x="1716118" y="4114593"/>
            <a:ext cx="6609544" cy="523220"/>
          </a:xfrm>
          <a:prstGeom prst="rect">
            <a:avLst/>
          </a:prstGeom>
          <a:noFill/>
        </p:spPr>
        <p:txBody>
          <a:bodyPr wrap="square" rtlCol="0">
            <a:spAutoFit/>
          </a:bodyPr>
          <a:lstStyle/>
          <a:p>
            <a:r>
              <a:rPr lang="en-US" sz="2800" b="1" dirty="0" smtClean="0"/>
              <a:t>Deodorization</a:t>
            </a:r>
            <a:r>
              <a:rPr lang="en-US" sz="2800" dirty="0" smtClean="0"/>
              <a:t> – using deodorant</a:t>
            </a:r>
            <a:endParaRPr lang="en-US" sz="2800" dirty="0"/>
          </a:p>
        </p:txBody>
      </p:sp>
      <p:sp>
        <p:nvSpPr>
          <p:cNvPr id="37" name="TextBox 36"/>
          <p:cNvSpPr txBox="1"/>
          <p:nvPr/>
        </p:nvSpPr>
        <p:spPr>
          <a:xfrm>
            <a:off x="1658873" y="4857674"/>
            <a:ext cx="6659298" cy="523220"/>
          </a:xfrm>
          <a:prstGeom prst="rect">
            <a:avLst/>
          </a:prstGeom>
          <a:noFill/>
        </p:spPr>
        <p:txBody>
          <a:bodyPr wrap="square" rtlCol="0">
            <a:spAutoFit/>
          </a:bodyPr>
          <a:lstStyle/>
          <a:p>
            <a:r>
              <a:rPr lang="en-US" sz="2800" dirty="0" smtClean="0"/>
              <a:t> </a:t>
            </a:r>
            <a:r>
              <a:rPr lang="en-US" sz="2800" b="1" dirty="0" smtClean="0"/>
              <a:t>Sterilization</a:t>
            </a:r>
            <a:r>
              <a:rPr lang="en-US" altLang="ko-KR" sz="2800" dirty="0"/>
              <a:t> </a:t>
            </a:r>
            <a:r>
              <a:rPr lang="en-US" altLang="ko-KR" sz="2800" dirty="0" smtClean="0"/>
              <a:t>–</a:t>
            </a:r>
            <a:r>
              <a:rPr lang="ko-KR" altLang="en-US" sz="2800" dirty="0" smtClean="0"/>
              <a:t> </a:t>
            </a:r>
            <a:r>
              <a:rPr lang="en-US" altLang="ko-KR" sz="2800" dirty="0" smtClean="0"/>
              <a:t>using sterilizer</a:t>
            </a:r>
            <a:endParaRPr lang="en-US" sz="2800" dirty="0"/>
          </a:p>
        </p:txBody>
      </p:sp>
      <p:sp>
        <p:nvSpPr>
          <p:cNvPr id="34" name="TextBox 33"/>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42" name="TextBox 4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44" name="그룹 43"/>
          <p:cNvGrpSpPr/>
          <p:nvPr/>
        </p:nvGrpSpPr>
        <p:grpSpPr>
          <a:xfrm>
            <a:off x="1138274" y="1548319"/>
            <a:ext cx="2298808" cy="710832"/>
            <a:chOff x="9247767" y="2333802"/>
            <a:chExt cx="2298808" cy="710832"/>
          </a:xfrm>
        </p:grpSpPr>
        <p:sp>
          <p:nvSpPr>
            <p:cNvPr id="45" name="직사각형 44"/>
            <p:cNvSpPr/>
            <p:nvPr/>
          </p:nvSpPr>
          <p:spPr>
            <a:xfrm>
              <a:off x="9247767" y="2333802"/>
              <a:ext cx="2146947" cy="710832"/>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47" name="TextBox 46"/>
            <p:cNvSpPr txBox="1"/>
            <p:nvPr/>
          </p:nvSpPr>
          <p:spPr>
            <a:xfrm>
              <a:off x="9379617" y="2477218"/>
              <a:ext cx="2166958" cy="461665"/>
            </a:xfrm>
            <a:prstGeom prst="rect">
              <a:avLst/>
            </a:prstGeom>
            <a:noFill/>
          </p:spPr>
          <p:txBody>
            <a:bodyPr wrap="square" rtlCol="0">
              <a:spAutoFit/>
            </a:bodyPr>
            <a:lstStyle/>
            <a:p>
              <a:r>
                <a:rPr lang="en-US" sz="2400" b="1" dirty="0" smtClean="0"/>
                <a:t> Optimization</a:t>
              </a:r>
            </a:p>
          </p:txBody>
        </p:sp>
      </p:grpSp>
      <p:pic>
        <p:nvPicPr>
          <p:cNvPr id="2" name="그림 1"/>
          <p:cNvPicPr>
            <a:picLocks noChangeAspect="1"/>
          </p:cNvPicPr>
          <p:nvPr/>
        </p:nvPicPr>
        <p:blipFill>
          <a:blip r:embed="rId3"/>
          <a:stretch>
            <a:fillRect/>
          </a:stretch>
        </p:blipFill>
        <p:spPr>
          <a:xfrm>
            <a:off x="7717076" y="1484079"/>
            <a:ext cx="1217171" cy="1658610"/>
          </a:xfrm>
          <a:prstGeom prst="rect">
            <a:avLst/>
          </a:prstGeom>
        </p:spPr>
      </p:pic>
      <p:pic>
        <p:nvPicPr>
          <p:cNvPr id="3" name="그림 2"/>
          <p:cNvPicPr>
            <a:picLocks noChangeAspect="1"/>
          </p:cNvPicPr>
          <p:nvPr/>
        </p:nvPicPr>
        <p:blipFill>
          <a:blip r:embed="rId4"/>
          <a:stretch>
            <a:fillRect/>
          </a:stretch>
        </p:blipFill>
        <p:spPr>
          <a:xfrm>
            <a:off x="9046160" y="2565754"/>
            <a:ext cx="1205844" cy="1548839"/>
          </a:xfrm>
          <a:prstGeom prst="rect">
            <a:avLst/>
          </a:prstGeom>
        </p:spPr>
      </p:pic>
      <p:pic>
        <p:nvPicPr>
          <p:cNvPr id="17" name="그림 16"/>
          <p:cNvPicPr>
            <a:picLocks noChangeAspect="1"/>
          </p:cNvPicPr>
          <p:nvPr/>
        </p:nvPicPr>
        <p:blipFill>
          <a:blip r:embed="rId5"/>
          <a:stretch>
            <a:fillRect/>
          </a:stretch>
        </p:blipFill>
        <p:spPr>
          <a:xfrm>
            <a:off x="7977271" y="3371528"/>
            <a:ext cx="1021773" cy="1581972"/>
          </a:xfrm>
          <a:prstGeom prst="rect">
            <a:avLst/>
          </a:prstGeom>
        </p:spPr>
      </p:pic>
      <p:pic>
        <p:nvPicPr>
          <p:cNvPr id="18" name="그림 17"/>
          <p:cNvPicPr>
            <a:picLocks noChangeAspect="1"/>
          </p:cNvPicPr>
          <p:nvPr/>
        </p:nvPicPr>
        <p:blipFill>
          <a:blip r:embed="rId6"/>
          <a:stretch>
            <a:fillRect/>
          </a:stretch>
        </p:blipFill>
        <p:spPr>
          <a:xfrm>
            <a:off x="6466390" y="4825050"/>
            <a:ext cx="1427951" cy="1362549"/>
          </a:xfrm>
          <a:prstGeom prst="rect">
            <a:avLst/>
          </a:prstGeom>
        </p:spPr>
      </p:pic>
    </p:spTree>
    <p:extLst>
      <p:ext uri="{BB962C8B-B14F-4D97-AF65-F5344CB8AC3E}">
        <p14:creationId xmlns:p14="http://schemas.microsoft.com/office/powerpoint/2010/main" val="82315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1" name="TextBox 30"/>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2" name="TextBox 3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33" name="그룹 32"/>
          <p:cNvGrpSpPr/>
          <p:nvPr/>
        </p:nvGrpSpPr>
        <p:grpSpPr>
          <a:xfrm>
            <a:off x="970767" y="1434871"/>
            <a:ext cx="2627492" cy="945735"/>
            <a:chOff x="9263214" y="4567580"/>
            <a:chExt cx="2627492" cy="945735"/>
          </a:xfrm>
        </p:grpSpPr>
        <p:sp>
          <p:nvSpPr>
            <p:cNvPr id="34" name="직사각형 33"/>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5" name="TextBox 34"/>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pic>
        <p:nvPicPr>
          <p:cNvPr id="14" name="그림 13"/>
          <p:cNvPicPr>
            <a:picLocks noChangeAspect="1"/>
          </p:cNvPicPr>
          <p:nvPr/>
        </p:nvPicPr>
        <p:blipFill>
          <a:blip r:embed="rId3"/>
          <a:stretch>
            <a:fillRect/>
          </a:stretch>
        </p:blipFill>
        <p:spPr>
          <a:xfrm>
            <a:off x="3185598" y="1311133"/>
            <a:ext cx="6795309" cy="5288589"/>
          </a:xfrm>
          <a:prstGeom prst="rect">
            <a:avLst/>
          </a:prstGeom>
        </p:spPr>
      </p:pic>
      <p:sp>
        <p:nvSpPr>
          <p:cNvPr id="42" name="TextBox 41"/>
          <p:cNvSpPr txBox="1"/>
          <p:nvPr/>
        </p:nvSpPr>
        <p:spPr>
          <a:xfrm>
            <a:off x="3388144" y="893543"/>
            <a:ext cx="6307090" cy="523220"/>
          </a:xfrm>
          <a:prstGeom prst="rect">
            <a:avLst/>
          </a:prstGeom>
          <a:noFill/>
        </p:spPr>
        <p:txBody>
          <a:bodyPr wrap="square" rtlCol="0">
            <a:spAutoFit/>
          </a:bodyPr>
          <a:lstStyle/>
          <a:p>
            <a:pPr lvl="0"/>
            <a:r>
              <a:rPr lang="en-US" sz="2800" b="1" dirty="0" smtClean="0"/>
              <a:t>Inside the Database</a:t>
            </a:r>
            <a:endParaRPr lang="en-US" sz="2800" dirty="0"/>
          </a:p>
        </p:txBody>
      </p:sp>
    </p:spTree>
    <p:extLst>
      <p:ext uri="{BB962C8B-B14F-4D97-AF65-F5344CB8AC3E}">
        <p14:creationId xmlns:p14="http://schemas.microsoft.com/office/powerpoint/2010/main" val="575732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1" name="TextBox 30"/>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2" name="TextBox 3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33" name="그룹 32"/>
          <p:cNvGrpSpPr/>
          <p:nvPr/>
        </p:nvGrpSpPr>
        <p:grpSpPr>
          <a:xfrm>
            <a:off x="970767" y="1434871"/>
            <a:ext cx="2627492" cy="945735"/>
            <a:chOff x="9263214" y="4567580"/>
            <a:chExt cx="2627492" cy="945735"/>
          </a:xfrm>
        </p:grpSpPr>
        <p:sp>
          <p:nvSpPr>
            <p:cNvPr id="34" name="직사각형 33"/>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5" name="TextBox 34"/>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pic>
        <p:nvPicPr>
          <p:cNvPr id="2" name="그림 1"/>
          <p:cNvPicPr>
            <a:picLocks noChangeAspect="1"/>
          </p:cNvPicPr>
          <p:nvPr/>
        </p:nvPicPr>
        <p:blipFill>
          <a:blip r:embed="rId3"/>
          <a:stretch>
            <a:fillRect/>
          </a:stretch>
        </p:blipFill>
        <p:spPr>
          <a:xfrm>
            <a:off x="3292852" y="1413240"/>
            <a:ext cx="2283456" cy="4548932"/>
          </a:xfrm>
          <a:prstGeom prst="rect">
            <a:avLst/>
          </a:prstGeom>
        </p:spPr>
      </p:pic>
      <p:sp>
        <p:nvSpPr>
          <p:cNvPr id="24" name="TextBox 23"/>
          <p:cNvSpPr txBox="1"/>
          <p:nvPr/>
        </p:nvSpPr>
        <p:spPr>
          <a:xfrm>
            <a:off x="5737359" y="1630428"/>
            <a:ext cx="6111562" cy="1384995"/>
          </a:xfrm>
          <a:prstGeom prst="rect">
            <a:avLst/>
          </a:prstGeom>
          <a:noFill/>
        </p:spPr>
        <p:txBody>
          <a:bodyPr wrap="square" rtlCol="0">
            <a:spAutoFit/>
          </a:bodyPr>
          <a:lstStyle/>
          <a:p>
            <a:pPr lvl="0"/>
            <a:r>
              <a:rPr lang="en-US" sz="2800" b="1" dirty="0" smtClean="0"/>
              <a:t>We set the shoes basic information</a:t>
            </a:r>
          </a:p>
          <a:p>
            <a:pPr lvl="0"/>
            <a:r>
              <a:rPr lang="en-US" sz="2800" b="1" dirty="0" smtClean="0"/>
              <a:t>When a new shoe is added </a:t>
            </a:r>
          </a:p>
          <a:p>
            <a:pPr lvl="0"/>
            <a:r>
              <a:rPr lang="en-US" sz="2800" b="1" dirty="0" smtClean="0"/>
              <a:t>to Smart Shoebox</a:t>
            </a:r>
            <a:endParaRPr lang="en-US" sz="2800" dirty="0"/>
          </a:p>
        </p:txBody>
      </p:sp>
      <p:pic>
        <p:nvPicPr>
          <p:cNvPr id="3" name="그림 2"/>
          <p:cNvPicPr>
            <a:picLocks noChangeAspect="1"/>
          </p:cNvPicPr>
          <p:nvPr/>
        </p:nvPicPr>
        <p:blipFill>
          <a:blip r:embed="rId4"/>
          <a:stretch>
            <a:fillRect/>
          </a:stretch>
        </p:blipFill>
        <p:spPr>
          <a:xfrm>
            <a:off x="5603311" y="3379384"/>
            <a:ext cx="5905500" cy="3136900"/>
          </a:xfrm>
          <a:prstGeom prst="rect">
            <a:avLst/>
          </a:prstGeom>
        </p:spPr>
      </p:pic>
    </p:spTree>
    <p:extLst>
      <p:ext uri="{BB962C8B-B14F-4D97-AF65-F5344CB8AC3E}">
        <p14:creationId xmlns:p14="http://schemas.microsoft.com/office/powerpoint/2010/main" val="549134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1" name="TextBox 30"/>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2" name="TextBox 3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33" name="그룹 32"/>
          <p:cNvGrpSpPr/>
          <p:nvPr/>
        </p:nvGrpSpPr>
        <p:grpSpPr>
          <a:xfrm>
            <a:off x="970767" y="1434871"/>
            <a:ext cx="2627492" cy="945735"/>
            <a:chOff x="9263214" y="4567580"/>
            <a:chExt cx="2627492" cy="945735"/>
          </a:xfrm>
        </p:grpSpPr>
        <p:sp>
          <p:nvSpPr>
            <p:cNvPr id="34" name="직사각형 33"/>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5" name="TextBox 34"/>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pic>
        <p:nvPicPr>
          <p:cNvPr id="2" name="그림 1"/>
          <p:cNvPicPr>
            <a:picLocks noChangeAspect="1"/>
          </p:cNvPicPr>
          <p:nvPr/>
        </p:nvPicPr>
        <p:blipFill>
          <a:blip r:embed="rId3"/>
          <a:stretch>
            <a:fillRect/>
          </a:stretch>
        </p:blipFill>
        <p:spPr>
          <a:xfrm>
            <a:off x="3292852" y="1413240"/>
            <a:ext cx="2283456" cy="4548932"/>
          </a:xfrm>
          <a:prstGeom prst="rect">
            <a:avLst/>
          </a:prstGeom>
        </p:spPr>
      </p:pic>
      <p:pic>
        <p:nvPicPr>
          <p:cNvPr id="16" name="그림 15"/>
          <p:cNvPicPr>
            <a:picLocks noChangeAspect="1"/>
          </p:cNvPicPr>
          <p:nvPr/>
        </p:nvPicPr>
        <p:blipFill>
          <a:blip r:embed="rId4"/>
          <a:stretch>
            <a:fillRect/>
          </a:stretch>
        </p:blipFill>
        <p:spPr>
          <a:xfrm>
            <a:off x="6123719" y="1434871"/>
            <a:ext cx="5286678" cy="4392492"/>
          </a:xfrm>
          <a:prstGeom prst="rect">
            <a:avLst/>
          </a:prstGeom>
        </p:spPr>
      </p:pic>
    </p:spTree>
    <p:extLst>
      <p:ext uri="{BB962C8B-B14F-4D97-AF65-F5344CB8AC3E}">
        <p14:creationId xmlns:p14="http://schemas.microsoft.com/office/powerpoint/2010/main" val="1961458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1" name="TextBox 30"/>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2" name="TextBox 3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33" name="그룹 32"/>
          <p:cNvGrpSpPr/>
          <p:nvPr/>
        </p:nvGrpSpPr>
        <p:grpSpPr>
          <a:xfrm>
            <a:off x="970767" y="1434871"/>
            <a:ext cx="2627492" cy="945735"/>
            <a:chOff x="9263214" y="4567580"/>
            <a:chExt cx="2627492" cy="945735"/>
          </a:xfrm>
        </p:grpSpPr>
        <p:sp>
          <p:nvSpPr>
            <p:cNvPr id="34" name="직사각형 33"/>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5" name="TextBox 34"/>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pic>
        <p:nvPicPr>
          <p:cNvPr id="2" name="그림 1"/>
          <p:cNvPicPr>
            <a:picLocks noChangeAspect="1"/>
          </p:cNvPicPr>
          <p:nvPr/>
        </p:nvPicPr>
        <p:blipFill>
          <a:blip r:embed="rId3"/>
          <a:stretch>
            <a:fillRect/>
          </a:stretch>
        </p:blipFill>
        <p:spPr>
          <a:xfrm>
            <a:off x="3292852" y="1413240"/>
            <a:ext cx="2283456" cy="4548932"/>
          </a:xfrm>
          <a:prstGeom prst="rect">
            <a:avLst/>
          </a:prstGeom>
        </p:spPr>
      </p:pic>
      <p:pic>
        <p:nvPicPr>
          <p:cNvPr id="14" name="그림 13"/>
          <p:cNvPicPr>
            <a:picLocks noChangeAspect="1"/>
          </p:cNvPicPr>
          <p:nvPr/>
        </p:nvPicPr>
        <p:blipFill>
          <a:blip r:embed="rId4"/>
          <a:stretch>
            <a:fillRect/>
          </a:stretch>
        </p:blipFill>
        <p:spPr>
          <a:xfrm>
            <a:off x="6137571" y="1553026"/>
            <a:ext cx="3410111" cy="4813069"/>
          </a:xfrm>
          <a:prstGeom prst="rect">
            <a:avLst/>
          </a:prstGeom>
        </p:spPr>
      </p:pic>
    </p:spTree>
    <p:extLst>
      <p:ext uri="{BB962C8B-B14F-4D97-AF65-F5344CB8AC3E}">
        <p14:creationId xmlns:p14="http://schemas.microsoft.com/office/powerpoint/2010/main" val="2082352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smtClean="0"/>
              <a:t>Shoes recommendation </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8" name="TextBox 37"/>
          <p:cNvSpPr txBox="1"/>
          <p:nvPr/>
        </p:nvSpPr>
        <p:spPr>
          <a:xfrm>
            <a:off x="258445" y="1194868"/>
            <a:ext cx="11310703" cy="830997"/>
          </a:xfrm>
          <a:prstGeom prst="rect">
            <a:avLst/>
          </a:prstGeom>
          <a:noFill/>
        </p:spPr>
        <p:txBody>
          <a:bodyPr wrap="square" rtlCol="0">
            <a:spAutoFit/>
          </a:bodyPr>
          <a:lstStyle/>
          <a:p>
            <a:pPr marL="0" lvl="1"/>
            <a:r>
              <a:rPr lang="en-US" sz="2400" b="1" dirty="0" smtClean="0"/>
              <a:t>4.Recommendation</a:t>
            </a:r>
            <a:r>
              <a:rPr lang="en-US" sz="2400" dirty="0" smtClean="0"/>
              <a:t> -   stand on the basis</a:t>
            </a:r>
            <a:r>
              <a:rPr lang="ko-KR" altLang="en-US" sz="2400" dirty="0" smtClean="0"/>
              <a:t> </a:t>
            </a:r>
            <a:r>
              <a:rPr lang="en-US" altLang="ko-KR" sz="2400" dirty="0" smtClean="0"/>
              <a:t>of  shoes capacity and weather and user schedule and Algorithm – </a:t>
            </a:r>
            <a:r>
              <a:rPr lang="en-US" sz="2400" dirty="0" smtClean="0"/>
              <a:t>measurement</a:t>
            </a:r>
            <a:r>
              <a:rPr lang="en-US" sz="2400" dirty="0"/>
              <a:t> </a:t>
            </a:r>
            <a:r>
              <a:rPr lang="en-US" sz="2400" dirty="0" smtClean="0"/>
              <a:t>index</a:t>
            </a:r>
          </a:p>
        </p:txBody>
      </p:sp>
      <p:sp>
        <p:nvSpPr>
          <p:cNvPr id="43" name="TextBox 42"/>
          <p:cNvSpPr txBox="1"/>
          <p:nvPr/>
        </p:nvSpPr>
        <p:spPr>
          <a:xfrm>
            <a:off x="539372" y="2356776"/>
            <a:ext cx="4628976" cy="1692771"/>
          </a:xfrm>
          <a:prstGeom prst="rect">
            <a:avLst/>
          </a:prstGeom>
          <a:noFill/>
        </p:spPr>
        <p:txBody>
          <a:bodyPr wrap="square" rtlCol="0">
            <a:spAutoFit/>
          </a:bodyPr>
          <a:lstStyle/>
          <a:p>
            <a:r>
              <a:rPr lang="en-US" sz="3200" dirty="0" smtClean="0"/>
              <a:t>Shoes  capacity(database)</a:t>
            </a:r>
          </a:p>
          <a:p>
            <a:pPr marL="285750" indent="-285750">
              <a:buFontTx/>
              <a:buChar char="-"/>
            </a:pPr>
            <a:r>
              <a:rPr lang="en-US" dirty="0" smtClean="0"/>
              <a:t>Shoes warmth</a:t>
            </a:r>
          </a:p>
          <a:p>
            <a:pPr marL="285750" indent="-285750">
              <a:buFontTx/>
              <a:buChar char="-"/>
            </a:pPr>
            <a:r>
              <a:rPr lang="en-US" dirty="0" smtClean="0"/>
              <a:t>Shoes activity</a:t>
            </a:r>
          </a:p>
          <a:p>
            <a:pPr marL="285750" indent="-285750">
              <a:buFontTx/>
              <a:buChar char="-"/>
            </a:pPr>
            <a:r>
              <a:rPr lang="en-US" dirty="0" smtClean="0"/>
              <a:t>Shoes color</a:t>
            </a:r>
          </a:p>
          <a:p>
            <a:endParaRPr lang="en-US" dirty="0"/>
          </a:p>
        </p:txBody>
      </p:sp>
      <p:sp>
        <p:nvSpPr>
          <p:cNvPr id="44" name="TextBox 43"/>
          <p:cNvSpPr txBox="1"/>
          <p:nvPr/>
        </p:nvSpPr>
        <p:spPr>
          <a:xfrm>
            <a:off x="6394089" y="2356776"/>
            <a:ext cx="5219908" cy="1138773"/>
          </a:xfrm>
          <a:prstGeom prst="rect">
            <a:avLst/>
          </a:prstGeom>
          <a:noFill/>
        </p:spPr>
        <p:txBody>
          <a:bodyPr wrap="square" rtlCol="0">
            <a:spAutoFit/>
          </a:bodyPr>
          <a:lstStyle/>
          <a:p>
            <a:r>
              <a:rPr lang="en-US" sz="3200" dirty="0" smtClean="0"/>
              <a:t>Present weather(API on Web</a:t>
            </a:r>
            <a:r>
              <a:rPr lang="en-US" altLang="ko-KR" sz="3200" dirty="0" smtClean="0"/>
              <a:t>)</a:t>
            </a:r>
            <a:endParaRPr lang="en-US" sz="3200" dirty="0" smtClean="0"/>
          </a:p>
          <a:p>
            <a:pPr marL="285750" indent="-285750">
              <a:buFontTx/>
              <a:buChar char="-"/>
            </a:pPr>
            <a:r>
              <a:rPr lang="en-US" dirty="0" smtClean="0"/>
              <a:t>Rain , snow , cloud  </a:t>
            </a:r>
            <a:r>
              <a:rPr lang="en-US" dirty="0" err="1" smtClean="0"/>
              <a:t>etc</a:t>
            </a:r>
            <a:endParaRPr lang="en-US" dirty="0" smtClean="0"/>
          </a:p>
          <a:p>
            <a:pPr marL="285750" indent="-285750">
              <a:buFontTx/>
              <a:buChar char="-"/>
            </a:pPr>
            <a:r>
              <a:rPr lang="en-US" dirty="0" smtClean="0"/>
              <a:t>temperature</a:t>
            </a:r>
            <a:endParaRPr lang="en-US" dirty="0"/>
          </a:p>
        </p:txBody>
      </p:sp>
      <p:pic>
        <p:nvPicPr>
          <p:cNvPr id="23" name="Picture 22"/>
          <p:cNvPicPr>
            <a:picLocks noChangeAspect="1"/>
          </p:cNvPicPr>
          <p:nvPr/>
        </p:nvPicPr>
        <p:blipFill>
          <a:blip r:embed="rId3"/>
          <a:stretch>
            <a:fillRect/>
          </a:stretch>
        </p:blipFill>
        <p:spPr>
          <a:xfrm>
            <a:off x="1073426" y="4004811"/>
            <a:ext cx="4094922" cy="2466861"/>
          </a:xfrm>
          <a:prstGeom prst="rect">
            <a:avLst/>
          </a:prstGeom>
        </p:spPr>
      </p:pic>
      <p:sp>
        <p:nvSpPr>
          <p:cNvPr id="24" name="TextBox 23"/>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25" name="TextBox 24"/>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pic>
        <p:nvPicPr>
          <p:cNvPr id="2" name="그림 1"/>
          <p:cNvPicPr>
            <a:picLocks noChangeAspect="1"/>
          </p:cNvPicPr>
          <p:nvPr/>
        </p:nvPicPr>
        <p:blipFill>
          <a:blip r:embed="rId4"/>
          <a:stretch>
            <a:fillRect/>
          </a:stretch>
        </p:blipFill>
        <p:spPr>
          <a:xfrm>
            <a:off x="7433311" y="3495549"/>
            <a:ext cx="3141463" cy="2976123"/>
          </a:xfrm>
          <a:prstGeom prst="rect">
            <a:avLst/>
          </a:prstGeom>
        </p:spPr>
      </p:pic>
    </p:spTree>
    <p:extLst>
      <p:ext uri="{BB962C8B-B14F-4D97-AF65-F5344CB8AC3E}">
        <p14:creationId xmlns:p14="http://schemas.microsoft.com/office/powerpoint/2010/main" val="1102604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dirty="0" smtClean="0"/>
              <a:t>Shoes recommendation </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8" name="TextBox 37"/>
          <p:cNvSpPr txBox="1"/>
          <p:nvPr/>
        </p:nvSpPr>
        <p:spPr>
          <a:xfrm>
            <a:off x="258445" y="1194868"/>
            <a:ext cx="11310703" cy="830997"/>
          </a:xfrm>
          <a:prstGeom prst="rect">
            <a:avLst/>
          </a:prstGeom>
          <a:noFill/>
        </p:spPr>
        <p:txBody>
          <a:bodyPr wrap="square" rtlCol="0">
            <a:spAutoFit/>
          </a:bodyPr>
          <a:lstStyle/>
          <a:p>
            <a:pPr marL="0" lvl="1"/>
            <a:r>
              <a:rPr lang="en-US" sz="2400" b="1" dirty="0" smtClean="0"/>
              <a:t>4.Recommendation</a:t>
            </a:r>
            <a:r>
              <a:rPr lang="en-US" sz="2400" dirty="0" smtClean="0"/>
              <a:t> -   stand on the basis</a:t>
            </a:r>
            <a:r>
              <a:rPr lang="ko-KR" altLang="en-US" sz="2400" dirty="0" smtClean="0"/>
              <a:t> </a:t>
            </a:r>
            <a:r>
              <a:rPr lang="en-US" altLang="ko-KR" sz="2400" dirty="0" smtClean="0"/>
              <a:t>of  shoes capacity and weather and user schedule and Algorithm - </a:t>
            </a:r>
            <a:r>
              <a:rPr lang="en-US" sz="2400" dirty="0"/>
              <a:t>measurement index</a:t>
            </a:r>
            <a:endParaRPr lang="en-US" sz="2400" dirty="0" smtClean="0"/>
          </a:p>
        </p:txBody>
      </p:sp>
      <p:sp>
        <p:nvSpPr>
          <p:cNvPr id="22" name="TextBox 21"/>
          <p:cNvSpPr txBox="1"/>
          <p:nvPr/>
        </p:nvSpPr>
        <p:spPr>
          <a:xfrm>
            <a:off x="440778" y="2212202"/>
            <a:ext cx="5726765" cy="1384995"/>
          </a:xfrm>
          <a:prstGeom prst="rect">
            <a:avLst/>
          </a:prstGeom>
          <a:noFill/>
        </p:spPr>
        <p:txBody>
          <a:bodyPr wrap="square" rtlCol="0">
            <a:spAutoFit/>
          </a:bodyPr>
          <a:lstStyle/>
          <a:p>
            <a:r>
              <a:rPr lang="en-US" sz="3200" dirty="0" smtClean="0"/>
              <a:t>user  schedule</a:t>
            </a:r>
          </a:p>
          <a:p>
            <a:r>
              <a:rPr lang="en-US" sz="3200" dirty="0" smtClean="0"/>
              <a:t>-</a:t>
            </a:r>
            <a:r>
              <a:rPr lang="en-US" sz="2000" dirty="0" smtClean="0"/>
              <a:t>based on </a:t>
            </a:r>
            <a:r>
              <a:rPr lang="en-US" sz="2000" dirty="0" err="1" smtClean="0"/>
              <a:t>user’stype</a:t>
            </a:r>
            <a:r>
              <a:rPr lang="en-US" sz="2000" dirty="0" smtClean="0"/>
              <a:t> of schedule</a:t>
            </a:r>
          </a:p>
          <a:p>
            <a:r>
              <a:rPr lang="en-US" sz="2000" dirty="0" smtClean="0"/>
              <a:t>- Todays activity type </a:t>
            </a:r>
            <a:endParaRPr lang="en-US" sz="2000" dirty="0"/>
          </a:p>
        </p:txBody>
      </p:sp>
      <p:sp>
        <p:nvSpPr>
          <p:cNvPr id="42" name="TextBox 41"/>
          <p:cNvSpPr txBox="1"/>
          <p:nvPr/>
        </p:nvSpPr>
        <p:spPr>
          <a:xfrm>
            <a:off x="6235253" y="2212202"/>
            <a:ext cx="6061418" cy="2369880"/>
          </a:xfrm>
          <a:prstGeom prst="rect">
            <a:avLst/>
          </a:prstGeom>
          <a:noFill/>
        </p:spPr>
        <p:txBody>
          <a:bodyPr wrap="square" rtlCol="0">
            <a:spAutoFit/>
          </a:bodyPr>
          <a:lstStyle/>
          <a:p>
            <a:r>
              <a:rPr lang="en-US" sz="3200" dirty="0" smtClean="0"/>
              <a:t>User Preference</a:t>
            </a:r>
            <a:endParaRPr lang="ko-KR" altLang="en-US" sz="3200" dirty="0" smtClean="0"/>
          </a:p>
          <a:p>
            <a:r>
              <a:rPr lang="en-US" altLang="ko-KR" sz="3200" dirty="0" smtClean="0"/>
              <a:t>-</a:t>
            </a:r>
            <a:r>
              <a:rPr lang="en-US" sz="2000" dirty="0" smtClean="0"/>
              <a:t>base on statistic</a:t>
            </a:r>
            <a:r>
              <a:rPr lang="en-US" altLang="ko-KR" sz="2000" dirty="0" smtClean="0"/>
              <a:t>(</a:t>
            </a:r>
            <a:r>
              <a:rPr lang="en-US" sz="2000" dirty="0"/>
              <a:t>pressure </a:t>
            </a:r>
            <a:r>
              <a:rPr lang="en-US" sz="2000" dirty="0" smtClean="0"/>
              <a:t>sensor</a:t>
            </a:r>
            <a:r>
              <a:rPr lang="en-US" altLang="ko-KR" sz="2000" dirty="0" smtClean="0"/>
              <a:t>)</a:t>
            </a:r>
          </a:p>
          <a:p>
            <a:r>
              <a:rPr lang="en-US" altLang="ko-KR" sz="2000" dirty="0" smtClean="0"/>
              <a:t>- Usage of month</a:t>
            </a:r>
            <a:endParaRPr lang="ko-KR" altLang="en-US" sz="2000" dirty="0" smtClean="0"/>
          </a:p>
          <a:p>
            <a:endParaRPr lang="ko-KR" altLang="en-US" sz="3200" dirty="0"/>
          </a:p>
          <a:p>
            <a:endParaRPr lang="en-US" sz="3200" dirty="0"/>
          </a:p>
        </p:txBody>
      </p:sp>
      <p:sp>
        <p:nvSpPr>
          <p:cNvPr id="24" name="TextBox 23"/>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25" name="TextBox 24"/>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pic>
        <p:nvPicPr>
          <p:cNvPr id="3" name="그림 2"/>
          <p:cNvPicPr>
            <a:picLocks noChangeAspect="1"/>
          </p:cNvPicPr>
          <p:nvPr/>
        </p:nvPicPr>
        <p:blipFill>
          <a:blip r:embed="rId3"/>
          <a:stretch>
            <a:fillRect/>
          </a:stretch>
        </p:blipFill>
        <p:spPr>
          <a:xfrm>
            <a:off x="1373004" y="3742720"/>
            <a:ext cx="2357543" cy="2318251"/>
          </a:xfrm>
          <a:prstGeom prst="rect">
            <a:avLst/>
          </a:prstGeom>
        </p:spPr>
      </p:pic>
      <p:pic>
        <p:nvPicPr>
          <p:cNvPr id="17" name="그림 16"/>
          <p:cNvPicPr>
            <a:picLocks noChangeAspect="1"/>
          </p:cNvPicPr>
          <p:nvPr/>
        </p:nvPicPr>
        <p:blipFill>
          <a:blip r:embed="rId4"/>
          <a:stretch>
            <a:fillRect/>
          </a:stretch>
        </p:blipFill>
        <p:spPr>
          <a:xfrm>
            <a:off x="6887488" y="3597197"/>
            <a:ext cx="2860013" cy="2609298"/>
          </a:xfrm>
          <a:prstGeom prst="rect">
            <a:avLst/>
          </a:prstGeom>
        </p:spPr>
      </p:pic>
    </p:spTree>
    <p:extLst>
      <p:ext uri="{BB962C8B-B14F-4D97-AF65-F5344CB8AC3E}">
        <p14:creationId xmlns:p14="http://schemas.microsoft.com/office/powerpoint/2010/main" val="576543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dirty="0"/>
              <a:t>Weather confirmation</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45294" y="358221"/>
            <a:ext cx="1225922" cy="369332"/>
          </a:xfrm>
          <a:prstGeom prst="rect">
            <a:avLst/>
          </a:prstGeom>
          <a:noFill/>
        </p:spPr>
        <p:txBody>
          <a:bodyPr wrap="square" rtlCol="0">
            <a:spAutoFit/>
          </a:bodyPr>
          <a:lstStyle/>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function</a:t>
            </a:r>
            <a:endParaRPr lang="ko-KR" altLang="en-US" b="1"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Customer Needs</a:t>
            </a:r>
            <a:endParaRPr lang="ko-KR" altLang="en-US" dirty="0">
              <a:latin typeface="Ebrima" panose="02000000000000000000" pitchFamily="2" charset="0"/>
              <a:cs typeface="Ebrima" panose="02000000000000000000" pitchFamily="2" charset="0"/>
            </a:endParaRPr>
          </a:p>
        </p:txBody>
      </p:sp>
      <p:sp>
        <p:nvSpPr>
          <p:cNvPr id="38" name="TextBox 37"/>
          <p:cNvSpPr txBox="1"/>
          <p:nvPr/>
        </p:nvSpPr>
        <p:spPr>
          <a:xfrm>
            <a:off x="328860" y="1354079"/>
            <a:ext cx="11310703" cy="830997"/>
          </a:xfrm>
          <a:prstGeom prst="rect">
            <a:avLst/>
          </a:prstGeom>
          <a:noFill/>
        </p:spPr>
        <p:txBody>
          <a:bodyPr wrap="square" rtlCol="0">
            <a:spAutoFit/>
          </a:bodyPr>
          <a:lstStyle/>
          <a:p>
            <a:pPr marL="0" lvl="1"/>
            <a:r>
              <a:rPr lang="en-US" altLang="ko-KR" sz="2400" b="1" dirty="0"/>
              <a:t>5</a:t>
            </a:r>
            <a:r>
              <a:rPr lang="en-US" sz="2400" b="1" dirty="0" smtClean="0"/>
              <a:t>.</a:t>
            </a:r>
            <a:r>
              <a:rPr lang="en-US" sz="2400" i="1" dirty="0"/>
              <a:t> Weather </a:t>
            </a:r>
            <a:r>
              <a:rPr lang="en-US" sz="2400" i="1" dirty="0" smtClean="0"/>
              <a:t>check</a:t>
            </a:r>
            <a:endParaRPr lang="en-US" sz="2400" dirty="0"/>
          </a:p>
          <a:p>
            <a:r>
              <a:rPr lang="en-US" sz="2400" dirty="0" smtClean="0"/>
              <a:t>-  </a:t>
            </a:r>
            <a:r>
              <a:rPr lang="en-US" dirty="0"/>
              <a:t>With weather API</a:t>
            </a:r>
            <a:r>
              <a:rPr lang="en-US" dirty="0" smtClean="0"/>
              <a:t>,</a:t>
            </a:r>
            <a:r>
              <a:rPr lang="ko-KR" altLang="en-US" dirty="0" smtClean="0"/>
              <a:t> </a:t>
            </a:r>
            <a:r>
              <a:rPr lang="en-US" altLang="ko-KR" dirty="0" smtClean="0"/>
              <a:t>user can check local weather </a:t>
            </a:r>
            <a:r>
              <a:rPr lang="en-US" dirty="0" smtClean="0"/>
              <a:t> </a:t>
            </a:r>
            <a:endParaRPr lang="en-US" dirty="0"/>
          </a:p>
        </p:txBody>
      </p:sp>
      <p:sp>
        <p:nvSpPr>
          <p:cNvPr id="24" name="타원 46"/>
          <p:cNvSpPr/>
          <p:nvPr/>
        </p:nvSpPr>
        <p:spPr>
          <a:xfrm>
            <a:off x="2647253" y="3141329"/>
            <a:ext cx="2826207" cy="2702880"/>
          </a:xfrm>
          <a:prstGeom prst="ellipse">
            <a:avLst/>
          </a:prstGeom>
          <a:solidFill>
            <a:srgbClr val="FFC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Rain? </a:t>
            </a:r>
          </a:p>
          <a:p>
            <a:pPr algn="ctr"/>
            <a:r>
              <a:rPr lang="en-US" dirty="0"/>
              <a:t>S</a:t>
            </a:r>
            <a:r>
              <a:rPr lang="en-US" dirty="0" smtClean="0"/>
              <a:t>nowing?</a:t>
            </a:r>
          </a:p>
          <a:p>
            <a:pPr algn="ctr"/>
            <a:r>
              <a:rPr lang="en-US" dirty="0" smtClean="0"/>
              <a:t>Cloud?</a:t>
            </a:r>
          </a:p>
          <a:p>
            <a:pPr algn="ctr"/>
            <a:endParaRPr lang="en-US" dirty="0"/>
          </a:p>
          <a:p>
            <a:pPr algn="ctr"/>
            <a:r>
              <a:rPr lang="en-US" dirty="0" smtClean="0"/>
              <a:t>Later?</a:t>
            </a:r>
          </a:p>
          <a:p>
            <a:pPr algn="ctr"/>
            <a:endParaRPr lang="en-US" dirty="0" smtClean="0"/>
          </a:p>
          <a:p>
            <a:pPr algn="ctr"/>
            <a:endParaRPr lang="en-US" dirty="0" smtClean="0"/>
          </a:p>
        </p:txBody>
      </p:sp>
      <p:sp>
        <p:nvSpPr>
          <p:cNvPr id="26" name="타원 46"/>
          <p:cNvSpPr/>
          <p:nvPr/>
        </p:nvSpPr>
        <p:spPr>
          <a:xfrm>
            <a:off x="7546649" y="3141329"/>
            <a:ext cx="2826207" cy="2702880"/>
          </a:xfrm>
          <a:prstGeom prst="ellipse">
            <a:avLst/>
          </a:prstGeom>
          <a:solidFill>
            <a:srgbClr val="FFC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Warm?</a:t>
            </a:r>
          </a:p>
          <a:p>
            <a:pPr algn="ctr"/>
            <a:r>
              <a:rPr lang="en-US" dirty="0" smtClean="0"/>
              <a:t>Cold?</a:t>
            </a:r>
          </a:p>
          <a:p>
            <a:pPr algn="ctr"/>
            <a:r>
              <a:rPr lang="en-US" dirty="0" smtClean="0"/>
              <a:t>Hot?</a:t>
            </a:r>
          </a:p>
          <a:p>
            <a:pPr algn="ctr"/>
            <a:endParaRPr lang="en-US" dirty="0"/>
          </a:p>
          <a:p>
            <a:pPr algn="ctr"/>
            <a:r>
              <a:rPr lang="en-US" dirty="0" smtClean="0"/>
              <a:t>At afternoon</a:t>
            </a:r>
          </a:p>
          <a:p>
            <a:pPr algn="ctr"/>
            <a:endParaRPr lang="en-US" dirty="0" smtClean="0"/>
          </a:p>
        </p:txBody>
      </p:sp>
    </p:spTree>
    <p:extLst>
      <p:ext uri="{BB962C8B-B14F-4D97-AF65-F5344CB8AC3E}">
        <p14:creationId xmlns:p14="http://schemas.microsoft.com/office/powerpoint/2010/main" val="1223155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dirty="0" smtClean="0"/>
              <a:t>Use case </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Use case</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04</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9899403" y="219907"/>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45294" y="358221"/>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function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b="1" dirty="0" smtClean="0">
                <a:latin typeface="Ebrima" charset="0"/>
                <a:ea typeface="Ebrima" charset="0"/>
                <a:cs typeface="Ebrima" charset="0"/>
              </a:rPr>
              <a:t>USE CASES </a:t>
            </a:r>
            <a:endParaRPr lang="en-US" sz="1400" b="1" dirty="0">
              <a:latin typeface="Ebrima" charset="0"/>
              <a:ea typeface="Ebrima" charset="0"/>
              <a:cs typeface="Ebrima" charset="0"/>
            </a:endParaRPr>
          </a:p>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 </a:t>
            </a:r>
            <a:endParaRPr lang="ko-KR" altLang="en-US" b="1"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b="1" dirty="0" smtClean="0"/>
              <a:t>04 </a:t>
            </a:r>
            <a:endParaRPr lang="ko-KR" altLang="en-US" sz="2400" b="1"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Customer Needs</a:t>
            </a:r>
            <a:endParaRPr lang="ko-KR" altLang="en-US" dirty="0">
              <a:latin typeface="Ebrima" panose="02000000000000000000" pitchFamily="2" charset="0"/>
              <a:cs typeface="Ebrima" panose="02000000000000000000" pitchFamily="2"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42" y="1968240"/>
            <a:ext cx="3881783" cy="4399982"/>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753" y="1968240"/>
            <a:ext cx="5186774" cy="4392178"/>
          </a:xfrm>
          <a:prstGeom prst="rect">
            <a:avLst/>
          </a:prstGeom>
        </p:spPr>
      </p:pic>
      <p:sp>
        <p:nvSpPr>
          <p:cNvPr id="2" name="TextBox 1"/>
          <p:cNvSpPr txBox="1"/>
          <p:nvPr/>
        </p:nvSpPr>
        <p:spPr>
          <a:xfrm>
            <a:off x="1256478" y="1451113"/>
            <a:ext cx="3136618" cy="377687"/>
          </a:xfrm>
          <a:prstGeom prst="rect">
            <a:avLst/>
          </a:prstGeom>
          <a:noFill/>
        </p:spPr>
        <p:txBody>
          <a:bodyPr wrap="square" rtlCol="0">
            <a:spAutoFit/>
          </a:bodyPr>
          <a:lstStyle/>
          <a:p>
            <a:r>
              <a:rPr lang="en-US" dirty="0" smtClean="0"/>
              <a:t>Starting smart shoebox</a:t>
            </a:r>
            <a:endParaRPr lang="en-US" dirty="0"/>
          </a:p>
        </p:txBody>
      </p:sp>
      <p:sp>
        <p:nvSpPr>
          <p:cNvPr id="3" name="TextBox 2"/>
          <p:cNvSpPr txBox="1"/>
          <p:nvPr/>
        </p:nvSpPr>
        <p:spPr>
          <a:xfrm>
            <a:off x="7546649" y="1352535"/>
            <a:ext cx="2941329" cy="369332"/>
          </a:xfrm>
          <a:prstGeom prst="rect">
            <a:avLst/>
          </a:prstGeom>
          <a:noFill/>
        </p:spPr>
        <p:txBody>
          <a:bodyPr wrap="square" rtlCol="0">
            <a:spAutoFit/>
          </a:bodyPr>
          <a:lstStyle/>
          <a:p>
            <a:r>
              <a:rPr lang="en-US" smtClean="0"/>
              <a:t>Operate smart </a:t>
            </a:r>
            <a:r>
              <a:rPr lang="en-US" dirty="0" smtClean="0"/>
              <a:t>function</a:t>
            </a:r>
            <a:endParaRPr lang="en-US" dirty="0"/>
          </a:p>
        </p:txBody>
      </p:sp>
    </p:spTree>
    <p:extLst>
      <p:ext uri="{BB962C8B-B14F-4D97-AF65-F5344CB8AC3E}">
        <p14:creationId xmlns:p14="http://schemas.microsoft.com/office/powerpoint/2010/main" val="841122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kumimoji="1" lang="en-US" altLang="ko-KR" sz="7200" b="1" dirty="0" smtClean="0"/>
              <a:t>Content</a:t>
            </a:r>
            <a:endParaRPr kumimoji="1" lang="ko-KR" altLang="en-US" sz="7200" b="1" dirty="0"/>
          </a:p>
        </p:txBody>
      </p:sp>
      <p:sp>
        <p:nvSpPr>
          <p:cNvPr id="3" name="내용 개체 틀 2"/>
          <p:cNvSpPr>
            <a:spLocks noGrp="1"/>
          </p:cNvSpPr>
          <p:nvPr>
            <p:ph idx="1"/>
          </p:nvPr>
        </p:nvSpPr>
        <p:spPr/>
        <p:txBody>
          <a:bodyPr/>
          <a:lstStyle/>
          <a:p>
            <a:r>
              <a:rPr kumimoji="1" lang="en-US" altLang="ko-KR" dirty="0" smtClean="0"/>
              <a:t>Introduction</a:t>
            </a:r>
          </a:p>
          <a:p>
            <a:r>
              <a:rPr kumimoji="1" lang="en-US" altLang="ko-KR" dirty="0" smtClean="0"/>
              <a:t>User needs</a:t>
            </a:r>
          </a:p>
          <a:p>
            <a:r>
              <a:rPr kumimoji="1" lang="en-US" altLang="ko-KR" dirty="0" smtClean="0"/>
              <a:t>Architecture and Functions</a:t>
            </a:r>
          </a:p>
          <a:p>
            <a:r>
              <a:rPr kumimoji="1" lang="en-US" altLang="ko-KR" dirty="0" smtClean="0"/>
              <a:t>Use case</a:t>
            </a:r>
          </a:p>
          <a:p>
            <a:r>
              <a:rPr kumimoji="1" lang="en-US" altLang="ko-KR" dirty="0" smtClean="0"/>
              <a:t>Demo</a:t>
            </a:r>
          </a:p>
          <a:p>
            <a:endParaRPr kumimoji="1" lang="en-US" altLang="ko-KR" dirty="0" smtClean="0"/>
          </a:p>
          <a:p>
            <a:endParaRPr kumimoji="1" lang="ko-KR" altLang="en-US" dirty="0"/>
          </a:p>
        </p:txBody>
      </p:sp>
      <p:pic>
        <p:nvPicPr>
          <p:cNvPr id="4" name="그림 3"/>
          <p:cNvPicPr>
            <a:picLocks noChangeAspect="1"/>
          </p:cNvPicPr>
          <p:nvPr/>
        </p:nvPicPr>
        <p:blipFill>
          <a:blip r:embed="rId2"/>
          <a:stretch>
            <a:fillRect/>
          </a:stretch>
        </p:blipFill>
        <p:spPr>
          <a:xfrm>
            <a:off x="6511118" y="2882900"/>
            <a:ext cx="5245100" cy="3975100"/>
          </a:xfrm>
          <a:prstGeom prst="rect">
            <a:avLst/>
          </a:prstGeom>
        </p:spPr>
      </p:pic>
    </p:spTree>
    <p:extLst>
      <p:ext uri="{BB962C8B-B14F-4D97-AF65-F5344CB8AC3E}">
        <p14:creationId xmlns:p14="http://schemas.microsoft.com/office/powerpoint/2010/main" val="1582044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dirty="0" smtClean="0"/>
              <a:t>Use case </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Use case</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04</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9899403" y="219907"/>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45294" y="358221"/>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function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b="1" dirty="0" smtClean="0">
                <a:latin typeface="Ebrima" charset="0"/>
                <a:ea typeface="Ebrima" charset="0"/>
                <a:cs typeface="Ebrima" charset="0"/>
              </a:rPr>
              <a:t>USE CASES </a:t>
            </a:r>
            <a:endParaRPr lang="en-US" sz="1400" b="1" dirty="0">
              <a:latin typeface="Ebrima" charset="0"/>
              <a:ea typeface="Ebrima" charset="0"/>
              <a:cs typeface="Ebrima" charset="0"/>
            </a:endParaRPr>
          </a:p>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 </a:t>
            </a:r>
            <a:endParaRPr lang="ko-KR" altLang="en-US" b="1"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b="1" dirty="0" smtClean="0"/>
              <a:t>04 </a:t>
            </a:r>
            <a:endParaRPr lang="ko-KR" altLang="en-US" sz="2400" b="1"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Customer Needs</a:t>
            </a:r>
            <a:endParaRPr lang="ko-KR" altLang="en-US" dirty="0">
              <a:latin typeface="Ebrima" panose="02000000000000000000" pitchFamily="2" charset="0"/>
              <a:cs typeface="Ebrima" panose="02000000000000000000" pitchFamily="2"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98" y="2360271"/>
            <a:ext cx="2595482" cy="4080285"/>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781" y="1526077"/>
            <a:ext cx="2423092" cy="5048913"/>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3299" y="1526077"/>
            <a:ext cx="2441882" cy="5091101"/>
          </a:xfrm>
          <a:prstGeom prst="rect">
            <a:avLst/>
          </a:prstGeom>
        </p:spPr>
      </p:pic>
      <p:sp>
        <p:nvSpPr>
          <p:cNvPr id="25" name="Rectangle 24"/>
          <p:cNvSpPr/>
          <p:nvPr/>
        </p:nvSpPr>
        <p:spPr>
          <a:xfrm>
            <a:off x="758942" y="1785561"/>
            <a:ext cx="2249462" cy="369332"/>
          </a:xfrm>
          <a:prstGeom prst="rect">
            <a:avLst/>
          </a:prstGeom>
        </p:spPr>
        <p:txBody>
          <a:bodyPr wrap="none">
            <a:spAutoFit/>
          </a:bodyPr>
          <a:lstStyle/>
          <a:p>
            <a:r>
              <a:rPr lang="en-US" i="1"/>
              <a:t>Weather confirmation</a:t>
            </a:r>
            <a:endParaRPr lang="en-US" dirty="0"/>
          </a:p>
        </p:txBody>
      </p:sp>
      <p:sp>
        <p:nvSpPr>
          <p:cNvPr id="26" name="Rectangle 25"/>
          <p:cNvSpPr/>
          <p:nvPr/>
        </p:nvSpPr>
        <p:spPr>
          <a:xfrm>
            <a:off x="4869973" y="1105087"/>
            <a:ext cx="2433423" cy="369332"/>
          </a:xfrm>
          <a:prstGeom prst="rect">
            <a:avLst/>
          </a:prstGeom>
        </p:spPr>
        <p:txBody>
          <a:bodyPr wrap="none">
            <a:spAutoFit/>
          </a:bodyPr>
          <a:lstStyle/>
          <a:p>
            <a:r>
              <a:rPr lang="en-US" i="1"/>
              <a:t>Shoes recommendation </a:t>
            </a:r>
            <a:endParaRPr lang="en-US" dirty="0"/>
          </a:p>
        </p:txBody>
      </p:sp>
      <p:sp>
        <p:nvSpPr>
          <p:cNvPr id="27" name="Rectangle 26"/>
          <p:cNvSpPr/>
          <p:nvPr/>
        </p:nvSpPr>
        <p:spPr>
          <a:xfrm>
            <a:off x="8822628" y="1039430"/>
            <a:ext cx="2610651" cy="369332"/>
          </a:xfrm>
          <a:prstGeom prst="rect">
            <a:avLst/>
          </a:prstGeom>
        </p:spPr>
        <p:txBody>
          <a:bodyPr wrap="none">
            <a:spAutoFit/>
          </a:bodyPr>
          <a:lstStyle/>
          <a:p>
            <a:r>
              <a:rPr lang="en-US" dirty="0" smtClean="0"/>
              <a:t>My shoebox - information</a:t>
            </a:r>
            <a:endParaRPr lang="en-US" dirty="0"/>
          </a:p>
        </p:txBody>
      </p:sp>
    </p:spTree>
    <p:extLst>
      <p:ext uri="{BB962C8B-B14F-4D97-AF65-F5344CB8AC3E}">
        <p14:creationId xmlns:p14="http://schemas.microsoft.com/office/powerpoint/2010/main" val="479768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Demo</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05</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11032144" y="242545"/>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45294" y="358221"/>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function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a:t>
            </a:r>
            <a:r>
              <a:rPr lang="en-US" sz="1400" b="1" dirty="0" smtClean="0">
                <a:latin typeface="Ebrima" charset="0"/>
                <a:ea typeface="Ebrima" charset="0"/>
                <a:cs typeface="Ebrima" charset="0"/>
              </a:rPr>
              <a:t>CASES</a:t>
            </a:r>
            <a:r>
              <a:rPr lang="en-US" sz="1400" dirty="0" smtClean="0">
                <a:latin typeface="Ebrima" charset="0"/>
                <a:ea typeface="Ebrima" charset="0"/>
                <a:cs typeface="Ebrima" charset="0"/>
              </a:rPr>
              <a:t>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b="1" dirty="0" smtClean="0"/>
              <a:t>04 </a:t>
            </a:r>
            <a:endParaRPr lang="ko-KR" altLang="en-US" sz="2400" b="1"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Customer Needs</a:t>
            </a:r>
            <a:endParaRPr lang="ko-KR" altLang="en-US" dirty="0">
              <a:latin typeface="Ebrima" panose="02000000000000000000" pitchFamily="2" charset="0"/>
              <a:cs typeface="Ebrima" panose="02000000000000000000" pitchFamily="2" charset="0"/>
            </a:endParaRPr>
          </a:p>
        </p:txBody>
      </p:sp>
      <p:sp>
        <p:nvSpPr>
          <p:cNvPr id="28" name="TextBox 27"/>
          <p:cNvSpPr txBox="1"/>
          <p:nvPr/>
        </p:nvSpPr>
        <p:spPr>
          <a:xfrm>
            <a:off x="2182085" y="1781205"/>
            <a:ext cx="7950173" cy="1569660"/>
          </a:xfrm>
          <a:prstGeom prst="rect">
            <a:avLst/>
          </a:prstGeom>
          <a:noFill/>
        </p:spPr>
        <p:txBody>
          <a:bodyPr wrap="square" rtlCol="0">
            <a:spAutoFit/>
          </a:bodyPr>
          <a:lstStyle/>
          <a:p>
            <a:pPr algn="ctr"/>
            <a:r>
              <a:rPr lang="en-US" sz="4800" b="1" dirty="0" smtClean="0"/>
              <a:t>Now we will show you how it actually works!</a:t>
            </a:r>
            <a:endParaRPr lang="en-US" sz="4800" b="1" dirty="0"/>
          </a:p>
        </p:txBody>
      </p:sp>
      <p:pic>
        <p:nvPicPr>
          <p:cNvPr id="2" name="그림 1"/>
          <p:cNvPicPr>
            <a:picLocks noChangeAspect="1"/>
          </p:cNvPicPr>
          <p:nvPr/>
        </p:nvPicPr>
        <p:blipFill>
          <a:blip r:embed="rId3"/>
          <a:stretch>
            <a:fillRect/>
          </a:stretch>
        </p:blipFill>
        <p:spPr>
          <a:xfrm>
            <a:off x="4706669" y="3350865"/>
            <a:ext cx="2712957" cy="2468861"/>
          </a:xfrm>
          <a:prstGeom prst="rect">
            <a:avLst/>
          </a:prstGeom>
        </p:spPr>
      </p:pic>
    </p:spTree>
    <p:extLst>
      <p:ext uri="{BB962C8B-B14F-4D97-AF65-F5344CB8AC3E}">
        <p14:creationId xmlns:p14="http://schemas.microsoft.com/office/powerpoint/2010/main" val="1819377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107505" y="116632"/>
            <a:ext cx="2777832" cy="1149833"/>
            <a:chOff x="107505" y="116632"/>
            <a:chExt cx="2777832" cy="1149833"/>
          </a:xfrm>
        </p:grpSpPr>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7" y="691754"/>
              <a:ext cx="2020105" cy="307777"/>
            </a:xfrm>
            <a:prstGeom prst="rect">
              <a:avLst/>
            </a:prstGeom>
            <a:noFill/>
          </p:spPr>
          <p:txBody>
            <a:bodyPr wrap="none" rtlCol="0">
              <a:spAutoFit/>
            </a:bodyPr>
            <a:lstStyle/>
            <a:p>
              <a:r>
                <a:rPr lang="en-US" altLang="ko-KR" sz="1400" b="1" dirty="0" smtClean="0">
                  <a:latin typeface="Ebrima" panose="02000000000000000000" pitchFamily="2" charset="0"/>
                  <a:cs typeface="Ebrima" panose="02000000000000000000" pitchFamily="2" charset="0"/>
                </a:rPr>
                <a:t>Why we chose this topic</a:t>
              </a:r>
              <a:endParaRPr lang="ko-KR" altLang="en-US" sz="14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Introduction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01</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a:t>
            </a:r>
            <a:r>
              <a:rPr lang="en-US" altLang="ko-KR" b="1" dirty="0" smtClean="0">
                <a:latin typeface="Ebrima" panose="02000000000000000000" pitchFamily="2" charset="0"/>
                <a:ea typeface="Ebrima" panose="02000000000000000000" pitchFamily="2" charset="0"/>
                <a:cs typeface="Ebrima" panose="02000000000000000000" pitchFamily="2" charset="0"/>
              </a:rPr>
              <a:t>Introduction</a:t>
            </a: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5914627" y="230638"/>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F</a:t>
            </a:r>
            <a:r>
              <a:rPr lang="en-US" altLang="ko-KR" dirty="0" smtClean="0">
                <a:latin typeface="Ebrima" panose="02000000000000000000" pitchFamily="2" charset="0"/>
                <a:ea typeface="Ebrima" panose="02000000000000000000" pitchFamily="2" charset="0"/>
                <a:cs typeface="Ebrima" panose="02000000000000000000" pitchFamily="2" charset="0"/>
              </a:rPr>
              <a:t>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sp>
        <p:nvSpPr>
          <p:cNvPr id="58" name="TextBox 57"/>
          <p:cNvSpPr txBox="1"/>
          <p:nvPr/>
        </p:nvSpPr>
        <p:spPr>
          <a:xfrm>
            <a:off x="367420" y="1781205"/>
            <a:ext cx="3061218" cy="369332"/>
          </a:xfrm>
          <a:prstGeom prst="rect">
            <a:avLst/>
          </a:prstGeom>
          <a:noFill/>
        </p:spPr>
        <p:txBody>
          <a:bodyPr wrap="square" rtlCol="0">
            <a:spAutoFit/>
          </a:bodyPr>
          <a:lstStyle/>
          <a:p>
            <a:r>
              <a:rPr lang="en-US" dirty="0" smtClean="0"/>
              <a:t> </a:t>
            </a:r>
            <a:endParaRPr lang="en-US" dirty="0"/>
          </a:p>
        </p:txBody>
      </p:sp>
      <p:sp>
        <p:nvSpPr>
          <p:cNvPr id="69" name="TextBox 68"/>
          <p:cNvSpPr txBox="1"/>
          <p:nvPr/>
        </p:nvSpPr>
        <p:spPr>
          <a:xfrm>
            <a:off x="2182085" y="1781205"/>
            <a:ext cx="7950173" cy="830997"/>
          </a:xfrm>
          <a:prstGeom prst="rect">
            <a:avLst/>
          </a:prstGeom>
          <a:noFill/>
        </p:spPr>
        <p:txBody>
          <a:bodyPr wrap="square" rtlCol="0">
            <a:spAutoFit/>
          </a:bodyPr>
          <a:lstStyle/>
          <a:p>
            <a:pPr algn="ctr"/>
            <a:r>
              <a:rPr lang="en-US" sz="4800" b="1" dirty="0"/>
              <a:t>T</a:t>
            </a:r>
            <a:r>
              <a:rPr lang="en-US" sz="4800" b="1" dirty="0" smtClean="0"/>
              <a:t>ough </a:t>
            </a:r>
            <a:r>
              <a:rPr lang="en-US" sz="4800" b="1" dirty="0"/>
              <a:t>task to </a:t>
            </a:r>
            <a:r>
              <a:rPr lang="en-US" sz="4800" b="1" dirty="0" smtClean="0"/>
              <a:t>manage shoes</a:t>
            </a:r>
            <a:r>
              <a:rPr lang="ko-KR" altLang="en-US" sz="4800" b="1" dirty="0" smtClean="0"/>
              <a:t> </a:t>
            </a:r>
            <a:endParaRPr lang="en-US" sz="4800" b="1" dirty="0"/>
          </a:p>
        </p:txBody>
      </p:sp>
      <p:grpSp>
        <p:nvGrpSpPr>
          <p:cNvPr id="19" name="그룹 18"/>
          <p:cNvGrpSpPr/>
          <p:nvPr/>
        </p:nvGrpSpPr>
        <p:grpSpPr>
          <a:xfrm>
            <a:off x="2885337" y="4149897"/>
            <a:ext cx="6392468" cy="1689242"/>
            <a:chOff x="2885337" y="3839932"/>
            <a:chExt cx="6392468" cy="1689242"/>
          </a:xfrm>
        </p:grpSpPr>
        <p:pic>
          <p:nvPicPr>
            <p:cNvPr id="2" name="그림 1"/>
            <p:cNvPicPr>
              <a:picLocks noChangeAspect="1"/>
            </p:cNvPicPr>
            <p:nvPr/>
          </p:nvPicPr>
          <p:blipFill>
            <a:blip r:embed="rId3"/>
            <a:stretch>
              <a:fillRect/>
            </a:stretch>
          </p:blipFill>
          <p:spPr>
            <a:xfrm>
              <a:off x="4834922" y="4057911"/>
              <a:ext cx="2052566" cy="1471263"/>
            </a:xfrm>
            <a:prstGeom prst="rect">
              <a:avLst/>
            </a:prstGeom>
          </p:spPr>
        </p:pic>
        <p:pic>
          <p:nvPicPr>
            <p:cNvPr id="3" name="그림 2"/>
            <p:cNvPicPr>
              <a:picLocks noChangeAspect="1"/>
            </p:cNvPicPr>
            <p:nvPr/>
          </p:nvPicPr>
          <p:blipFill>
            <a:blip r:embed="rId4"/>
            <a:stretch>
              <a:fillRect/>
            </a:stretch>
          </p:blipFill>
          <p:spPr>
            <a:xfrm>
              <a:off x="7120227" y="3892809"/>
              <a:ext cx="2157578" cy="1636365"/>
            </a:xfrm>
            <a:prstGeom prst="rect">
              <a:avLst/>
            </a:prstGeom>
          </p:spPr>
        </p:pic>
        <p:pic>
          <p:nvPicPr>
            <p:cNvPr id="14" name="그림 13"/>
            <p:cNvPicPr>
              <a:picLocks noChangeAspect="1"/>
            </p:cNvPicPr>
            <p:nvPr/>
          </p:nvPicPr>
          <p:blipFill>
            <a:blip r:embed="rId5"/>
            <a:stretch>
              <a:fillRect/>
            </a:stretch>
          </p:blipFill>
          <p:spPr>
            <a:xfrm>
              <a:off x="2885337" y="3839932"/>
              <a:ext cx="1626138" cy="1689242"/>
            </a:xfrm>
            <a:prstGeom prst="rect">
              <a:avLst/>
            </a:prstGeom>
          </p:spPr>
        </p:pic>
      </p:grpSp>
    </p:spTree>
    <p:extLst>
      <p:ext uri="{BB962C8B-B14F-4D97-AF65-F5344CB8AC3E}">
        <p14:creationId xmlns:p14="http://schemas.microsoft.com/office/powerpoint/2010/main" val="171035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a:t>
            </a:r>
            <a:r>
              <a:rPr lang="en-US" altLang="ko-KR" b="1" dirty="0" smtClean="0">
                <a:latin typeface="Ebrima" panose="02000000000000000000" pitchFamily="2" charset="0"/>
                <a:ea typeface="Ebrima" panose="02000000000000000000" pitchFamily="2" charset="0"/>
                <a:cs typeface="Ebrima" panose="02000000000000000000" pitchFamily="2" charset="0"/>
              </a:rPr>
              <a:t>Introduction</a:t>
            </a: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F</a:t>
            </a:r>
            <a:r>
              <a:rPr lang="en-US" altLang="ko-KR" dirty="0" smtClean="0">
                <a:latin typeface="Ebrima" panose="02000000000000000000" pitchFamily="2" charset="0"/>
                <a:ea typeface="Ebrima" panose="02000000000000000000" pitchFamily="2" charset="0"/>
                <a:cs typeface="Ebrima" panose="02000000000000000000" pitchFamily="2" charset="0"/>
              </a:rPr>
              <a:t>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58" name="TextBox 57"/>
          <p:cNvSpPr txBox="1"/>
          <p:nvPr/>
        </p:nvSpPr>
        <p:spPr>
          <a:xfrm>
            <a:off x="367420" y="1781205"/>
            <a:ext cx="3061218" cy="369332"/>
          </a:xfrm>
          <a:prstGeom prst="rect">
            <a:avLst/>
          </a:prstGeom>
          <a:noFill/>
        </p:spPr>
        <p:txBody>
          <a:bodyPr wrap="square" rtlCol="0">
            <a:spAutoFit/>
          </a:bodyPr>
          <a:lstStyle/>
          <a:p>
            <a:r>
              <a:rPr lang="en-US" dirty="0" smtClean="0"/>
              <a:t> </a:t>
            </a:r>
            <a:endParaRPr lang="en-US" dirty="0"/>
          </a:p>
        </p:txBody>
      </p:sp>
      <p:sp>
        <p:nvSpPr>
          <p:cNvPr id="34" name="오각형 14"/>
          <p:cNvSpPr/>
          <p:nvPr/>
        </p:nvSpPr>
        <p:spPr>
          <a:xfrm rot="5400000">
            <a:off x="5914627" y="230638"/>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44" name="그룹 43"/>
          <p:cNvGrpSpPr/>
          <p:nvPr/>
        </p:nvGrpSpPr>
        <p:grpSpPr>
          <a:xfrm>
            <a:off x="107505" y="116632"/>
            <a:ext cx="2777832" cy="1149833"/>
            <a:chOff x="107505" y="116632"/>
            <a:chExt cx="2777832" cy="1149833"/>
          </a:xfrm>
        </p:grpSpPr>
        <p:sp>
          <p:nvSpPr>
            <p:cNvPr id="45" name="모서리가 둥근 직사각형 4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p:cNvSpPr txBox="1"/>
            <p:nvPr/>
          </p:nvSpPr>
          <p:spPr>
            <a:xfrm>
              <a:off x="173567" y="691754"/>
              <a:ext cx="2020105" cy="307777"/>
            </a:xfrm>
            <a:prstGeom prst="rect">
              <a:avLst/>
            </a:prstGeom>
            <a:noFill/>
          </p:spPr>
          <p:txBody>
            <a:bodyPr wrap="none" rtlCol="0">
              <a:spAutoFit/>
            </a:bodyPr>
            <a:lstStyle/>
            <a:p>
              <a:r>
                <a:rPr lang="en-US" altLang="ko-KR" sz="1400" b="1" dirty="0" smtClean="0">
                  <a:latin typeface="Ebrima" panose="02000000000000000000" pitchFamily="2" charset="0"/>
                  <a:cs typeface="Ebrima" panose="02000000000000000000" pitchFamily="2" charset="0"/>
                </a:rPr>
                <a:t>Why we chose this topic</a:t>
              </a:r>
              <a:endParaRPr lang="ko-KR" altLang="en-US" sz="1400" b="1" dirty="0">
                <a:latin typeface="Ebrima" panose="02000000000000000000" pitchFamily="2" charset="0"/>
                <a:cs typeface="Ebrima" panose="02000000000000000000" pitchFamily="2" charset="0"/>
              </a:endParaRPr>
            </a:p>
          </p:txBody>
        </p:sp>
        <p:sp>
          <p:nvSpPr>
            <p:cNvPr id="48" name="TextBox 47"/>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Introduction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49" name="TextBox 48"/>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01</a:t>
              </a:r>
              <a:endParaRPr lang="ko-KR" altLang="en-US" sz="4000" dirty="0">
                <a:latin typeface="Ebrima" panose="02000000000000000000" pitchFamily="2" charset="0"/>
                <a:cs typeface="Ebrima" panose="02000000000000000000" pitchFamily="2" charset="0"/>
              </a:endParaRPr>
            </a:p>
          </p:txBody>
        </p:sp>
        <p:cxnSp>
          <p:nvCxnSpPr>
            <p:cNvPr id="50"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grpSp>
      <p:sp>
        <p:nvSpPr>
          <p:cNvPr id="52" name="TextBox 51"/>
          <p:cNvSpPr txBox="1"/>
          <p:nvPr/>
        </p:nvSpPr>
        <p:spPr>
          <a:xfrm>
            <a:off x="6887488" y="358221"/>
            <a:ext cx="1905652" cy="369332"/>
          </a:xfrm>
          <a:prstGeom prst="rect">
            <a:avLst/>
          </a:prstGeom>
          <a:noFill/>
        </p:spPr>
        <p:txBody>
          <a:bodyPr wrap="square" rtlCol="0">
            <a:spAutoFit/>
          </a:bodyPr>
          <a:lstStyle/>
          <a:p>
            <a:pPr algn="ctr"/>
            <a:r>
              <a:rPr lang="en-US" altLang="ko-KR">
                <a:latin typeface="Ebrima" panose="02000000000000000000" pitchFamily="2" charset="0"/>
                <a:ea typeface="Ebrima" panose="02000000000000000000" pitchFamily="2" charset="0"/>
                <a:cs typeface="Ebrima" panose="02000000000000000000" pitchFamily="2" charset="0"/>
              </a:rPr>
              <a:t> </a:t>
            </a:r>
            <a:r>
              <a:rPr lang="en-US" altLang="ko-KR" smtClean="0">
                <a:latin typeface="Ebrima" panose="02000000000000000000" pitchFamily="2" charset="0"/>
                <a:ea typeface="Ebrima" panose="02000000000000000000" pitchFamily="2" charset="0"/>
                <a:cs typeface="Ebrima" panose="02000000000000000000" pitchFamily="2" charset="0"/>
              </a:rPr>
              <a:t>User</a:t>
            </a:r>
            <a:r>
              <a:rPr lang="en-US" altLang="ko-KR" b="1" smtClean="0">
                <a:latin typeface="Ebrima" panose="02000000000000000000" pitchFamily="2" charset="0"/>
                <a:ea typeface="Ebrima" panose="02000000000000000000" pitchFamily="2" charset="0"/>
                <a:cs typeface="Ebrima" panose="02000000000000000000" pitchFamily="2" charset="0"/>
              </a:rPr>
              <a:t> </a:t>
            </a:r>
            <a:r>
              <a:rPr lang="en-US" altLang="ko-KR"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19" name="그룹 18"/>
          <p:cNvGrpSpPr/>
          <p:nvPr/>
        </p:nvGrpSpPr>
        <p:grpSpPr>
          <a:xfrm>
            <a:off x="2182085" y="1530545"/>
            <a:ext cx="7950173" cy="5016882"/>
            <a:chOff x="2182085" y="1530545"/>
            <a:chExt cx="7950173" cy="5016882"/>
          </a:xfrm>
        </p:grpSpPr>
        <p:sp>
          <p:nvSpPr>
            <p:cNvPr id="51" name="TextBox 50"/>
            <p:cNvSpPr txBox="1"/>
            <p:nvPr/>
          </p:nvSpPr>
          <p:spPr>
            <a:xfrm>
              <a:off x="2182085" y="1530545"/>
              <a:ext cx="7950173" cy="1569660"/>
            </a:xfrm>
            <a:prstGeom prst="rect">
              <a:avLst/>
            </a:prstGeom>
            <a:noFill/>
          </p:spPr>
          <p:txBody>
            <a:bodyPr wrap="square" rtlCol="0">
              <a:spAutoFit/>
            </a:bodyPr>
            <a:lstStyle/>
            <a:p>
              <a:pPr algn="ctr"/>
              <a:r>
                <a:rPr lang="en-US" sz="4800" b="1" dirty="0" smtClean="0"/>
                <a:t>What kind of problems </a:t>
              </a:r>
            </a:p>
            <a:p>
              <a:pPr algn="ctr"/>
              <a:r>
                <a:rPr lang="en-US" sz="4800" b="1" dirty="0" smtClean="0"/>
                <a:t>do we have?</a:t>
              </a:r>
              <a:endParaRPr lang="en-US" sz="4800" b="1" dirty="0"/>
            </a:p>
          </p:txBody>
        </p:sp>
        <p:pic>
          <p:nvPicPr>
            <p:cNvPr id="2" name="그림 1"/>
            <p:cNvPicPr>
              <a:picLocks noChangeAspect="1"/>
            </p:cNvPicPr>
            <p:nvPr/>
          </p:nvPicPr>
          <p:blipFill>
            <a:blip r:embed="rId3"/>
            <a:stretch>
              <a:fillRect/>
            </a:stretch>
          </p:blipFill>
          <p:spPr>
            <a:xfrm>
              <a:off x="7905159" y="2807590"/>
              <a:ext cx="1476097" cy="1529290"/>
            </a:xfrm>
            <a:prstGeom prst="rect">
              <a:avLst/>
            </a:prstGeom>
          </p:spPr>
        </p:pic>
        <p:grpSp>
          <p:nvGrpSpPr>
            <p:cNvPr id="70" name="그룹 69"/>
            <p:cNvGrpSpPr/>
            <p:nvPr/>
          </p:nvGrpSpPr>
          <p:grpSpPr>
            <a:xfrm>
              <a:off x="2885337" y="4149897"/>
              <a:ext cx="6392468" cy="1689242"/>
              <a:chOff x="2885337" y="3839932"/>
              <a:chExt cx="6392468" cy="1689242"/>
            </a:xfrm>
          </p:grpSpPr>
          <p:pic>
            <p:nvPicPr>
              <p:cNvPr id="74" name="그림 73"/>
              <p:cNvPicPr>
                <a:picLocks noChangeAspect="1"/>
              </p:cNvPicPr>
              <p:nvPr/>
            </p:nvPicPr>
            <p:blipFill>
              <a:blip r:embed="rId4"/>
              <a:stretch>
                <a:fillRect/>
              </a:stretch>
            </p:blipFill>
            <p:spPr>
              <a:xfrm>
                <a:off x="4834922" y="4057911"/>
                <a:ext cx="2052566" cy="1471263"/>
              </a:xfrm>
              <a:prstGeom prst="rect">
                <a:avLst/>
              </a:prstGeom>
            </p:spPr>
          </p:pic>
          <p:pic>
            <p:nvPicPr>
              <p:cNvPr id="77" name="그림 76"/>
              <p:cNvPicPr>
                <a:picLocks noChangeAspect="1"/>
              </p:cNvPicPr>
              <p:nvPr/>
            </p:nvPicPr>
            <p:blipFill>
              <a:blip r:embed="rId5"/>
              <a:stretch>
                <a:fillRect/>
              </a:stretch>
            </p:blipFill>
            <p:spPr>
              <a:xfrm>
                <a:off x="7120227" y="3892809"/>
                <a:ext cx="2157578" cy="1636365"/>
              </a:xfrm>
              <a:prstGeom prst="rect">
                <a:avLst/>
              </a:prstGeom>
            </p:spPr>
          </p:pic>
          <p:pic>
            <p:nvPicPr>
              <p:cNvPr id="78" name="그림 77"/>
              <p:cNvPicPr>
                <a:picLocks noChangeAspect="1"/>
              </p:cNvPicPr>
              <p:nvPr/>
            </p:nvPicPr>
            <p:blipFill>
              <a:blip r:embed="rId6"/>
              <a:stretch>
                <a:fillRect/>
              </a:stretch>
            </p:blipFill>
            <p:spPr>
              <a:xfrm>
                <a:off x="2885337" y="3839932"/>
                <a:ext cx="1626138" cy="1689242"/>
              </a:xfrm>
              <a:prstGeom prst="rect">
                <a:avLst/>
              </a:prstGeom>
            </p:spPr>
          </p:pic>
        </p:grpSp>
        <p:pic>
          <p:nvPicPr>
            <p:cNvPr id="14" name="그림 13"/>
            <p:cNvPicPr>
              <a:picLocks noChangeAspect="1"/>
            </p:cNvPicPr>
            <p:nvPr/>
          </p:nvPicPr>
          <p:blipFill>
            <a:blip r:embed="rId7"/>
            <a:stretch>
              <a:fillRect/>
            </a:stretch>
          </p:blipFill>
          <p:spPr>
            <a:xfrm>
              <a:off x="5348118" y="3272656"/>
              <a:ext cx="1710261" cy="1278195"/>
            </a:xfrm>
            <a:prstGeom prst="rect">
              <a:avLst/>
            </a:prstGeom>
          </p:spPr>
        </p:pic>
        <p:pic>
          <p:nvPicPr>
            <p:cNvPr id="17" name="그림 16"/>
            <p:cNvPicPr>
              <a:picLocks noChangeAspect="1"/>
            </p:cNvPicPr>
            <p:nvPr/>
          </p:nvPicPr>
          <p:blipFill>
            <a:blip r:embed="rId8"/>
            <a:stretch>
              <a:fillRect/>
            </a:stretch>
          </p:blipFill>
          <p:spPr>
            <a:xfrm>
              <a:off x="3789436" y="5759035"/>
              <a:ext cx="1567774" cy="788392"/>
            </a:xfrm>
            <a:prstGeom prst="rect">
              <a:avLst/>
            </a:prstGeom>
          </p:spPr>
        </p:pic>
        <p:pic>
          <p:nvPicPr>
            <p:cNvPr id="79" name="그림 78"/>
            <p:cNvPicPr>
              <a:picLocks noChangeAspect="1"/>
            </p:cNvPicPr>
            <p:nvPr/>
          </p:nvPicPr>
          <p:blipFill>
            <a:blip r:embed="rId8"/>
            <a:stretch>
              <a:fillRect/>
            </a:stretch>
          </p:blipFill>
          <p:spPr>
            <a:xfrm>
              <a:off x="2259158" y="5642749"/>
              <a:ext cx="890721" cy="447920"/>
            </a:xfrm>
            <a:prstGeom prst="rect">
              <a:avLst/>
            </a:prstGeom>
          </p:spPr>
        </p:pic>
      </p:grpSp>
      <p:sp>
        <p:nvSpPr>
          <p:cNvPr id="81" name="TextBox 80"/>
          <p:cNvSpPr txBox="1"/>
          <p:nvPr/>
        </p:nvSpPr>
        <p:spPr>
          <a:xfrm>
            <a:off x="11003039" y="348537"/>
            <a:ext cx="1225922" cy="369332"/>
          </a:xfrm>
          <a:prstGeom prst="rect">
            <a:avLst/>
          </a:prstGeom>
          <a:noFill/>
        </p:spPr>
        <p:txBody>
          <a:bodyPr wrap="square" rtlCol="0">
            <a:spAutoFit/>
          </a:bodyPr>
          <a:lstStyle/>
          <a:p>
            <a:pPr algn="ctr"/>
            <a:r>
              <a:rPr lang="en-US" altLang="ko-KR"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0103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7" y="691754"/>
            <a:ext cx="2276585" cy="523220"/>
          </a:xfrm>
          <a:prstGeom prst="rect">
            <a:avLst/>
          </a:prstGeom>
          <a:noFill/>
        </p:spPr>
        <p:txBody>
          <a:bodyPr wrap="none" rtlCol="0">
            <a:spAutoFit/>
          </a:bodyPr>
          <a:lstStyle/>
          <a:p>
            <a:r>
              <a:rPr lang="en-US" altLang="ko-KR" sz="1400" b="1" dirty="0" smtClean="0">
                <a:latin typeface="Ebrima" panose="02000000000000000000" pitchFamily="2" charset="0"/>
                <a:cs typeface="Ebrima" panose="02000000000000000000" pitchFamily="2" charset="0"/>
              </a:rPr>
              <a:t>Classifying the problems </a:t>
            </a:r>
          </a:p>
          <a:p>
            <a:r>
              <a:rPr lang="en-US" altLang="ko-KR" sz="1400" b="1" dirty="0" smtClean="0">
                <a:latin typeface="Ebrima" panose="02000000000000000000" pitchFamily="2" charset="0"/>
                <a:cs typeface="Ebrima" panose="02000000000000000000" pitchFamily="2" charset="0"/>
              </a:rPr>
              <a:t>and giving proper solutions</a:t>
            </a:r>
            <a:endParaRPr lang="ko-KR" altLang="en-US" sz="14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User </a:t>
            </a:r>
            <a:r>
              <a:rPr lang="en-US" altLang="ko-KR" sz="2000" dirty="0">
                <a:latin typeface="Ebrima" panose="02000000000000000000" pitchFamily="2" charset="0"/>
                <a:ea typeface="Ebrima" panose="02000000000000000000" pitchFamily="2" charset="0"/>
                <a:cs typeface="Ebrima" panose="02000000000000000000" pitchFamily="2" charset="0"/>
              </a:rPr>
              <a:t>Needs</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02</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404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b="1" dirty="0" smtClean="0"/>
              <a:t>02</a:t>
            </a:r>
            <a:r>
              <a:rPr lang="en-US" altLang="ko-KR" sz="2400" dirty="0" smtClean="0"/>
              <a:t>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7274439" y="261570"/>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F</a:t>
            </a:r>
            <a:r>
              <a:rPr lang="en-US" altLang="ko-KR" dirty="0" smtClean="0">
                <a:latin typeface="Ebrima" panose="02000000000000000000" pitchFamily="2" charset="0"/>
                <a:ea typeface="Ebrima" panose="02000000000000000000" pitchFamily="2" charset="0"/>
                <a:cs typeface="Ebrima" panose="02000000000000000000" pitchFamily="2" charset="0"/>
              </a:rPr>
              <a:t>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User</a:t>
            </a:r>
            <a:r>
              <a:rPr lang="en-US" altLang="ko-KR" dirty="0" smtClean="0">
                <a:latin typeface="Ebrima" panose="02000000000000000000" pitchFamily="2" charset="0"/>
                <a:ea typeface="Ebrima" panose="02000000000000000000" pitchFamily="2" charset="0"/>
                <a:cs typeface="Ebrima" panose="02000000000000000000" pitchFamily="2" charset="0"/>
              </a:rPr>
              <a:t> </a:t>
            </a:r>
            <a:r>
              <a:rPr lang="en-US" altLang="ko-KR" b="1" dirty="0" smtClean="0">
                <a:latin typeface="Ebrima" panose="02000000000000000000" pitchFamily="2" charset="0"/>
                <a:ea typeface="Ebrima" panose="02000000000000000000" pitchFamily="2" charset="0"/>
                <a:cs typeface="Ebrima" panose="02000000000000000000" pitchFamily="2" charset="0"/>
              </a:rPr>
              <a:t>Needs</a:t>
            </a:r>
            <a:endParaRPr lang="ko-KR" altLang="en-US" b="1" dirty="0">
              <a:latin typeface="Ebrima" panose="02000000000000000000" pitchFamily="2" charset="0"/>
              <a:cs typeface="Ebrima" panose="02000000000000000000" pitchFamily="2" charset="0"/>
            </a:endParaRPr>
          </a:p>
        </p:txBody>
      </p:sp>
      <p:sp>
        <p:nvSpPr>
          <p:cNvPr id="35" name="TextBox 34"/>
          <p:cNvSpPr txBox="1"/>
          <p:nvPr/>
        </p:nvSpPr>
        <p:spPr>
          <a:xfrm>
            <a:off x="2182085" y="1530545"/>
            <a:ext cx="7950173" cy="830997"/>
          </a:xfrm>
          <a:prstGeom prst="rect">
            <a:avLst/>
          </a:prstGeom>
          <a:noFill/>
        </p:spPr>
        <p:txBody>
          <a:bodyPr wrap="square" rtlCol="0">
            <a:spAutoFit/>
          </a:bodyPr>
          <a:lstStyle/>
          <a:p>
            <a:pPr algn="ctr"/>
            <a:r>
              <a:rPr lang="en-US" sz="4800" b="1" dirty="0" smtClean="0"/>
              <a:t>Classified problems</a:t>
            </a:r>
            <a:endParaRPr lang="en-US" sz="4800" b="1" dirty="0"/>
          </a:p>
        </p:txBody>
      </p:sp>
      <p:grpSp>
        <p:nvGrpSpPr>
          <p:cNvPr id="14" name="그룹 13"/>
          <p:cNvGrpSpPr/>
          <p:nvPr/>
        </p:nvGrpSpPr>
        <p:grpSpPr>
          <a:xfrm>
            <a:off x="9005683" y="2361542"/>
            <a:ext cx="1230500" cy="1748912"/>
            <a:chOff x="7120227" y="2807590"/>
            <a:chExt cx="2261029" cy="3031549"/>
          </a:xfrm>
        </p:grpSpPr>
        <p:pic>
          <p:nvPicPr>
            <p:cNvPr id="36" name="그림 35"/>
            <p:cNvPicPr>
              <a:picLocks noChangeAspect="1"/>
            </p:cNvPicPr>
            <p:nvPr/>
          </p:nvPicPr>
          <p:blipFill>
            <a:blip r:embed="rId3"/>
            <a:stretch>
              <a:fillRect/>
            </a:stretch>
          </p:blipFill>
          <p:spPr>
            <a:xfrm>
              <a:off x="7905159" y="2807590"/>
              <a:ext cx="1476097" cy="1529290"/>
            </a:xfrm>
            <a:prstGeom prst="rect">
              <a:avLst/>
            </a:prstGeom>
          </p:spPr>
        </p:pic>
        <p:pic>
          <p:nvPicPr>
            <p:cNvPr id="45" name="그림 44"/>
            <p:cNvPicPr>
              <a:picLocks noChangeAspect="1"/>
            </p:cNvPicPr>
            <p:nvPr/>
          </p:nvPicPr>
          <p:blipFill>
            <a:blip r:embed="rId4"/>
            <a:stretch>
              <a:fillRect/>
            </a:stretch>
          </p:blipFill>
          <p:spPr>
            <a:xfrm>
              <a:off x="7120227" y="4202774"/>
              <a:ext cx="2157578" cy="1636365"/>
            </a:xfrm>
            <a:prstGeom prst="rect">
              <a:avLst/>
            </a:prstGeom>
          </p:spPr>
        </p:pic>
      </p:grpSp>
      <p:grpSp>
        <p:nvGrpSpPr>
          <p:cNvPr id="3" name="그룹 2"/>
          <p:cNvGrpSpPr/>
          <p:nvPr/>
        </p:nvGrpSpPr>
        <p:grpSpPr>
          <a:xfrm>
            <a:off x="5080455" y="2566933"/>
            <a:ext cx="1446966" cy="1748301"/>
            <a:chOff x="4834922" y="3272656"/>
            <a:chExt cx="2223457" cy="2566483"/>
          </a:xfrm>
        </p:grpSpPr>
        <p:pic>
          <p:nvPicPr>
            <p:cNvPr id="44" name="그림 43"/>
            <p:cNvPicPr>
              <a:picLocks noChangeAspect="1"/>
            </p:cNvPicPr>
            <p:nvPr/>
          </p:nvPicPr>
          <p:blipFill>
            <a:blip r:embed="rId5"/>
            <a:stretch>
              <a:fillRect/>
            </a:stretch>
          </p:blipFill>
          <p:spPr>
            <a:xfrm>
              <a:off x="4834922" y="4367876"/>
              <a:ext cx="2052566" cy="1471263"/>
            </a:xfrm>
            <a:prstGeom prst="rect">
              <a:avLst/>
            </a:prstGeom>
          </p:spPr>
        </p:pic>
        <p:pic>
          <p:nvPicPr>
            <p:cNvPr id="38" name="그림 37"/>
            <p:cNvPicPr>
              <a:picLocks noChangeAspect="1"/>
            </p:cNvPicPr>
            <p:nvPr/>
          </p:nvPicPr>
          <p:blipFill>
            <a:blip r:embed="rId6"/>
            <a:stretch>
              <a:fillRect/>
            </a:stretch>
          </p:blipFill>
          <p:spPr>
            <a:xfrm>
              <a:off x="5348118" y="3272656"/>
              <a:ext cx="1710261" cy="1278195"/>
            </a:xfrm>
            <a:prstGeom prst="rect">
              <a:avLst/>
            </a:prstGeom>
          </p:spPr>
        </p:pic>
      </p:grpSp>
      <p:grpSp>
        <p:nvGrpSpPr>
          <p:cNvPr id="2" name="그룹 1"/>
          <p:cNvGrpSpPr/>
          <p:nvPr/>
        </p:nvGrpSpPr>
        <p:grpSpPr>
          <a:xfrm>
            <a:off x="1603934" y="2625622"/>
            <a:ext cx="1681950" cy="1309637"/>
            <a:chOff x="2259158" y="4149897"/>
            <a:chExt cx="3098052" cy="2397530"/>
          </a:xfrm>
        </p:grpSpPr>
        <p:pic>
          <p:nvPicPr>
            <p:cNvPr id="47" name="그림 46"/>
            <p:cNvPicPr>
              <a:picLocks noChangeAspect="1"/>
            </p:cNvPicPr>
            <p:nvPr/>
          </p:nvPicPr>
          <p:blipFill>
            <a:blip r:embed="rId7"/>
            <a:stretch>
              <a:fillRect/>
            </a:stretch>
          </p:blipFill>
          <p:spPr>
            <a:xfrm>
              <a:off x="2885337" y="4149897"/>
              <a:ext cx="1626138" cy="1689242"/>
            </a:xfrm>
            <a:prstGeom prst="rect">
              <a:avLst/>
            </a:prstGeom>
          </p:spPr>
        </p:pic>
        <p:pic>
          <p:nvPicPr>
            <p:cNvPr id="42" name="그림 41"/>
            <p:cNvPicPr>
              <a:picLocks noChangeAspect="1"/>
            </p:cNvPicPr>
            <p:nvPr/>
          </p:nvPicPr>
          <p:blipFill>
            <a:blip r:embed="rId8"/>
            <a:stretch>
              <a:fillRect/>
            </a:stretch>
          </p:blipFill>
          <p:spPr>
            <a:xfrm>
              <a:off x="3789436" y="5759035"/>
              <a:ext cx="1567774" cy="788392"/>
            </a:xfrm>
            <a:prstGeom prst="rect">
              <a:avLst/>
            </a:prstGeom>
          </p:spPr>
        </p:pic>
        <p:pic>
          <p:nvPicPr>
            <p:cNvPr id="43" name="그림 42"/>
            <p:cNvPicPr>
              <a:picLocks noChangeAspect="1"/>
            </p:cNvPicPr>
            <p:nvPr/>
          </p:nvPicPr>
          <p:blipFill>
            <a:blip r:embed="rId8"/>
            <a:stretch>
              <a:fillRect/>
            </a:stretch>
          </p:blipFill>
          <p:spPr>
            <a:xfrm>
              <a:off x="2259158" y="5642749"/>
              <a:ext cx="890721" cy="447920"/>
            </a:xfrm>
            <a:prstGeom prst="rect">
              <a:avLst/>
            </a:prstGeom>
          </p:spPr>
        </p:pic>
      </p:grpSp>
      <p:sp>
        <p:nvSpPr>
          <p:cNvPr id="48" name="TextBox 47"/>
          <p:cNvSpPr txBox="1"/>
          <p:nvPr/>
        </p:nvSpPr>
        <p:spPr>
          <a:xfrm>
            <a:off x="711559" y="4270387"/>
            <a:ext cx="3515932" cy="461665"/>
          </a:xfrm>
          <a:prstGeom prst="rect">
            <a:avLst/>
          </a:prstGeom>
          <a:noFill/>
        </p:spPr>
        <p:txBody>
          <a:bodyPr wrap="square" rtlCol="0">
            <a:spAutoFit/>
          </a:bodyPr>
          <a:lstStyle/>
          <a:p>
            <a:pPr algn="ctr"/>
            <a:r>
              <a:rPr lang="en-US" sz="2400" b="1" dirty="0" smtClean="0"/>
              <a:t>Dirty Shoes</a:t>
            </a:r>
            <a:endParaRPr lang="en-US" sz="2400" b="1" dirty="0"/>
          </a:p>
        </p:txBody>
      </p:sp>
      <p:sp>
        <p:nvSpPr>
          <p:cNvPr id="49" name="TextBox 48"/>
          <p:cNvSpPr txBox="1"/>
          <p:nvPr/>
        </p:nvSpPr>
        <p:spPr>
          <a:xfrm>
            <a:off x="4001052" y="4270386"/>
            <a:ext cx="3515932" cy="461665"/>
          </a:xfrm>
          <a:prstGeom prst="rect">
            <a:avLst/>
          </a:prstGeom>
          <a:noFill/>
        </p:spPr>
        <p:txBody>
          <a:bodyPr wrap="square" rtlCol="0">
            <a:spAutoFit/>
          </a:bodyPr>
          <a:lstStyle/>
          <a:p>
            <a:pPr algn="ctr"/>
            <a:r>
              <a:rPr lang="en-US" sz="2400" b="1" dirty="0" smtClean="0"/>
              <a:t>Wet shoes</a:t>
            </a:r>
            <a:endParaRPr lang="en-US" sz="2400" b="1" dirty="0"/>
          </a:p>
        </p:txBody>
      </p:sp>
      <p:sp>
        <p:nvSpPr>
          <p:cNvPr id="50" name="TextBox 49"/>
          <p:cNvSpPr txBox="1"/>
          <p:nvPr/>
        </p:nvSpPr>
        <p:spPr>
          <a:xfrm>
            <a:off x="7843598" y="4271138"/>
            <a:ext cx="3515932" cy="461665"/>
          </a:xfrm>
          <a:prstGeom prst="rect">
            <a:avLst/>
          </a:prstGeom>
          <a:noFill/>
        </p:spPr>
        <p:txBody>
          <a:bodyPr wrap="square" rtlCol="0">
            <a:spAutoFit/>
          </a:bodyPr>
          <a:lstStyle/>
          <a:p>
            <a:pPr algn="ctr"/>
            <a:r>
              <a:rPr lang="en-US" sz="2400" b="1" dirty="0" smtClean="0"/>
              <a:t>Bad smell</a:t>
            </a:r>
            <a:endParaRPr lang="en-US" sz="2400" b="1" dirty="0"/>
          </a:p>
        </p:txBody>
      </p:sp>
      <p:pic>
        <p:nvPicPr>
          <p:cNvPr id="17" name="그림 16"/>
          <p:cNvPicPr>
            <a:picLocks noChangeAspect="1"/>
          </p:cNvPicPr>
          <p:nvPr/>
        </p:nvPicPr>
        <p:blipFill>
          <a:blip r:embed="rId9"/>
          <a:stretch>
            <a:fillRect/>
          </a:stretch>
        </p:blipFill>
        <p:spPr>
          <a:xfrm>
            <a:off x="7781437" y="5038163"/>
            <a:ext cx="735055" cy="1174092"/>
          </a:xfrm>
          <a:prstGeom prst="rect">
            <a:avLst/>
          </a:prstGeom>
        </p:spPr>
      </p:pic>
      <p:sp>
        <p:nvSpPr>
          <p:cNvPr id="51" name="TextBox 50"/>
          <p:cNvSpPr txBox="1"/>
          <p:nvPr/>
        </p:nvSpPr>
        <p:spPr>
          <a:xfrm>
            <a:off x="3285884" y="5427921"/>
            <a:ext cx="4762385" cy="461665"/>
          </a:xfrm>
          <a:prstGeom prst="rect">
            <a:avLst/>
          </a:prstGeom>
          <a:noFill/>
        </p:spPr>
        <p:txBody>
          <a:bodyPr wrap="square" rtlCol="0">
            <a:spAutoFit/>
          </a:bodyPr>
          <a:lstStyle/>
          <a:p>
            <a:pPr algn="ctr"/>
            <a:r>
              <a:rPr lang="en-US" sz="2400" b="1" dirty="0" smtClean="0"/>
              <a:t>We do </a:t>
            </a:r>
            <a:r>
              <a:rPr lang="en-US" sz="2400" b="1" smtClean="0"/>
              <a:t>not understand </a:t>
            </a:r>
            <a:r>
              <a:rPr lang="en-US" sz="2400" b="1" dirty="0" smtClean="0"/>
              <a:t>our Shoes</a:t>
            </a:r>
            <a:endParaRPr lang="en-US" sz="2400" b="1" dirty="0"/>
          </a:p>
        </p:txBody>
      </p:sp>
    </p:spTree>
    <p:extLst>
      <p:ext uri="{BB962C8B-B14F-4D97-AF65-F5344CB8AC3E}">
        <p14:creationId xmlns:p14="http://schemas.microsoft.com/office/powerpoint/2010/main" val="921439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Function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8" name="TextBox 57"/>
          <p:cNvSpPr txBox="1"/>
          <p:nvPr/>
        </p:nvSpPr>
        <p:spPr>
          <a:xfrm>
            <a:off x="367420" y="1781205"/>
            <a:ext cx="3061218" cy="369332"/>
          </a:xfrm>
          <a:prstGeom prst="rect">
            <a:avLst/>
          </a:prstGeom>
          <a:noFill/>
        </p:spPr>
        <p:txBody>
          <a:bodyPr wrap="square" rtlCol="0">
            <a:spAutoFit/>
          </a:bodyPr>
          <a:lstStyle/>
          <a:p>
            <a:r>
              <a:rPr lang="en-US" dirty="0" smtClean="0"/>
              <a:t> </a:t>
            </a:r>
            <a:endParaRPr lang="en-US" dirty="0"/>
          </a:p>
        </p:txBody>
      </p:sp>
      <p:grpSp>
        <p:nvGrpSpPr>
          <p:cNvPr id="44" name="그룹 43"/>
          <p:cNvGrpSpPr/>
          <p:nvPr/>
        </p:nvGrpSpPr>
        <p:grpSpPr>
          <a:xfrm>
            <a:off x="107505" y="116632"/>
            <a:ext cx="2777832" cy="1149833"/>
            <a:chOff x="107505" y="116632"/>
            <a:chExt cx="2777832" cy="1149833"/>
          </a:xfrm>
        </p:grpSpPr>
        <p:sp>
          <p:nvSpPr>
            <p:cNvPr id="45" name="모서리가 둥근 직사각형 4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p:cNvSpPr txBox="1"/>
            <p:nvPr/>
          </p:nvSpPr>
          <p:spPr>
            <a:xfrm>
              <a:off x="173567" y="691754"/>
              <a:ext cx="2276585" cy="523220"/>
            </a:xfrm>
            <a:prstGeom prst="rect">
              <a:avLst/>
            </a:prstGeom>
            <a:noFill/>
          </p:spPr>
          <p:txBody>
            <a:bodyPr wrap="none" rtlCol="0">
              <a:spAutoFit/>
            </a:bodyPr>
            <a:lstStyle/>
            <a:p>
              <a:r>
                <a:rPr lang="en-US" altLang="ko-KR" sz="1400" b="1" dirty="0">
                  <a:latin typeface="Ebrima" panose="02000000000000000000" pitchFamily="2" charset="0"/>
                  <a:cs typeface="Ebrima" panose="02000000000000000000" pitchFamily="2" charset="0"/>
                </a:rPr>
                <a:t>Classifying the problems </a:t>
              </a:r>
            </a:p>
            <a:p>
              <a:r>
                <a:rPr lang="en-US" altLang="ko-KR" sz="1400" b="1" dirty="0">
                  <a:latin typeface="Ebrima" panose="02000000000000000000" pitchFamily="2" charset="0"/>
                  <a:cs typeface="Ebrima" panose="02000000000000000000" pitchFamily="2" charset="0"/>
                </a:rPr>
                <a:t>and giving proper solutions</a:t>
              </a:r>
              <a:endParaRPr lang="ko-KR" altLang="en-US" sz="1400" b="1" dirty="0">
                <a:latin typeface="Ebrima" panose="02000000000000000000" pitchFamily="2" charset="0"/>
                <a:cs typeface="Ebrima" panose="02000000000000000000" pitchFamily="2" charset="0"/>
              </a:endParaRPr>
            </a:p>
          </p:txBody>
        </p:sp>
        <p:sp>
          <p:nvSpPr>
            <p:cNvPr id="48" name="TextBox 47"/>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User Needs</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49" name="TextBox 48"/>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02</a:t>
              </a:r>
              <a:endParaRPr lang="ko-KR" altLang="en-US" sz="4000" dirty="0">
                <a:latin typeface="Ebrima" panose="02000000000000000000" pitchFamily="2" charset="0"/>
                <a:cs typeface="Ebrima" panose="02000000000000000000" pitchFamily="2" charset="0"/>
              </a:endParaRPr>
            </a:p>
          </p:txBody>
        </p:sp>
        <p:cxnSp>
          <p:nvCxnSpPr>
            <p:cNvPr id="50"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grpSp>
      <p:sp>
        <p:nvSpPr>
          <p:cNvPr id="52" name="TextBox 51"/>
          <p:cNvSpPr txBox="1"/>
          <p:nvPr/>
        </p:nvSpPr>
        <p:spPr>
          <a:xfrm>
            <a:off x="6887488" y="358221"/>
            <a:ext cx="1905652" cy="369332"/>
          </a:xfrm>
          <a:prstGeom prst="rect">
            <a:avLst/>
          </a:prstGeom>
          <a:noFill/>
        </p:spPr>
        <p:txBody>
          <a:bodyPr wrap="square" rtlCol="0">
            <a:spAutoFit/>
          </a:bodyPr>
          <a:lstStyle/>
          <a:p>
            <a:pPr algn="ctr"/>
            <a:r>
              <a:rPr lang="en-US" altLang="ko-KR" b="1">
                <a:latin typeface="Ebrima" panose="02000000000000000000" pitchFamily="2" charset="0"/>
                <a:ea typeface="Ebrima" panose="02000000000000000000" pitchFamily="2" charset="0"/>
                <a:cs typeface="Ebrima" panose="02000000000000000000" pitchFamily="2" charset="0"/>
              </a:rPr>
              <a:t> </a:t>
            </a:r>
            <a:r>
              <a:rPr lang="en-US" altLang="ko-KR" b="1" smtClean="0">
                <a:latin typeface="Ebrima" panose="02000000000000000000" pitchFamily="2" charset="0"/>
                <a:ea typeface="Ebrima" panose="02000000000000000000" pitchFamily="2" charset="0"/>
                <a:cs typeface="Ebrima" panose="02000000000000000000" pitchFamily="2" charset="0"/>
              </a:rPr>
              <a:t>User Needs</a:t>
            </a:r>
            <a:endParaRPr lang="ko-KR" altLang="en-US" b="1" dirty="0">
              <a:latin typeface="Ebrima" panose="02000000000000000000" pitchFamily="2" charset="0"/>
              <a:cs typeface="Ebrima" panose="02000000000000000000" pitchFamily="2" charset="0"/>
            </a:endParaRPr>
          </a:p>
        </p:txBody>
      </p:sp>
      <p:sp>
        <p:nvSpPr>
          <p:cNvPr id="51" name="TextBox 50"/>
          <p:cNvSpPr txBox="1"/>
          <p:nvPr/>
        </p:nvSpPr>
        <p:spPr>
          <a:xfrm>
            <a:off x="2182085" y="1530545"/>
            <a:ext cx="7950173" cy="1261884"/>
          </a:xfrm>
          <a:prstGeom prst="rect">
            <a:avLst/>
          </a:prstGeom>
          <a:noFill/>
        </p:spPr>
        <p:txBody>
          <a:bodyPr wrap="square" rtlCol="0">
            <a:spAutoFit/>
          </a:bodyPr>
          <a:lstStyle/>
          <a:p>
            <a:pPr algn="ctr"/>
            <a:r>
              <a:rPr lang="en-US" sz="4400" b="1" dirty="0" smtClean="0"/>
              <a:t>How can we solve the problem?</a:t>
            </a:r>
          </a:p>
          <a:p>
            <a:pPr algn="ctr"/>
            <a:r>
              <a:rPr lang="en-US" sz="3200" b="1" dirty="0" smtClean="0"/>
              <a:t> How do we keep our shoes in good shape?</a:t>
            </a:r>
            <a:endParaRPr lang="en-US" sz="3200" b="1" dirty="0"/>
          </a:p>
        </p:txBody>
      </p:sp>
      <p:grpSp>
        <p:nvGrpSpPr>
          <p:cNvPr id="31" name="그룹 30"/>
          <p:cNvGrpSpPr/>
          <p:nvPr/>
        </p:nvGrpSpPr>
        <p:grpSpPr>
          <a:xfrm>
            <a:off x="2885337" y="4149897"/>
            <a:ext cx="6392468" cy="1689242"/>
            <a:chOff x="2885337" y="3839932"/>
            <a:chExt cx="6392468" cy="1689242"/>
          </a:xfrm>
        </p:grpSpPr>
        <p:pic>
          <p:nvPicPr>
            <p:cNvPr id="32" name="그림 31"/>
            <p:cNvPicPr>
              <a:picLocks noChangeAspect="1"/>
            </p:cNvPicPr>
            <p:nvPr/>
          </p:nvPicPr>
          <p:blipFill>
            <a:blip r:embed="rId3"/>
            <a:stretch>
              <a:fillRect/>
            </a:stretch>
          </p:blipFill>
          <p:spPr>
            <a:xfrm>
              <a:off x="4834922" y="4057911"/>
              <a:ext cx="2052566" cy="1471263"/>
            </a:xfrm>
            <a:prstGeom prst="rect">
              <a:avLst/>
            </a:prstGeom>
          </p:spPr>
        </p:pic>
        <p:pic>
          <p:nvPicPr>
            <p:cNvPr id="33" name="그림 32"/>
            <p:cNvPicPr>
              <a:picLocks noChangeAspect="1"/>
            </p:cNvPicPr>
            <p:nvPr/>
          </p:nvPicPr>
          <p:blipFill>
            <a:blip r:embed="rId4"/>
            <a:stretch>
              <a:fillRect/>
            </a:stretch>
          </p:blipFill>
          <p:spPr>
            <a:xfrm>
              <a:off x="7120227" y="3892809"/>
              <a:ext cx="2157578" cy="1636365"/>
            </a:xfrm>
            <a:prstGeom prst="rect">
              <a:avLst/>
            </a:prstGeom>
          </p:spPr>
        </p:pic>
        <p:pic>
          <p:nvPicPr>
            <p:cNvPr id="35" name="그림 34"/>
            <p:cNvPicPr>
              <a:picLocks noChangeAspect="1"/>
            </p:cNvPicPr>
            <p:nvPr/>
          </p:nvPicPr>
          <p:blipFill>
            <a:blip r:embed="rId5"/>
            <a:stretch>
              <a:fillRect/>
            </a:stretch>
          </p:blipFill>
          <p:spPr>
            <a:xfrm>
              <a:off x="2885337" y="3839932"/>
              <a:ext cx="1626138" cy="1689242"/>
            </a:xfrm>
            <a:prstGeom prst="rect">
              <a:avLst/>
            </a:prstGeom>
          </p:spPr>
        </p:pic>
      </p:grpSp>
      <p:pic>
        <p:nvPicPr>
          <p:cNvPr id="36" name="그림 35"/>
          <p:cNvPicPr>
            <a:picLocks noChangeAspect="1"/>
          </p:cNvPicPr>
          <p:nvPr/>
        </p:nvPicPr>
        <p:blipFill>
          <a:blip r:embed="rId6"/>
          <a:stretch>
            <a:fillRect/>
          </a:stretch>
        </p:blipFill>
        <p:spPr>
          <a:xfrm>
            <a:off x="1429866" y="3318507"/>
            <a:ext cx="1293747" cy="1499342"/>
          </a:xfrm>
          <a:prstGeom prst="rect">
            <a:avLst/>
          </a:prstGeom>
        </p:spPr>
      </p:pic>
      <p:sp>
        <p:nvSpPr>
          <p:cNvPr id="37" name="오각형 14"/>
          <p:cNvSpPr/>
          <p:nvPr/>
        </p:nvSpPr>
        <p:spPr>
          <a:xfrm rot="5400000">
            <a:off x="7274439" y="261570"/>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Tree>
    <p:extLst>
      <p:ext uri="{BB962C8B-B14F-4D97-AF65-F5344CB8AC3E}">
        <p14:creationId xmlns:p14="http://schemas.microsoft.com/office/powerpoint/2010/main" val="251230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7" y="691754"/>
            <a:ext cx="2276585" cy="523220"/>
          </a:xfrm>
          <a:prstGeom prst="rect">
            <a:avLst/>
          </a:prstGeom>
          <a:noFill/>
        </p:spPr>
        <p:txBody>
          <a:bodyPr wrap="none" rtlCol="0">
            <a:spAutoFit/>
          </a:bodyPr>
          <a:lstStyle/>
          <a:p>
            <a:r>
              <a:rPr lang="en-US" altLang="ko-KR" sz="1400" b="1" dirty="0" smtClean="0">
                <a:latin typeface="Ebrima" panose="02000000000000000000" pitchFamily="2" charset="0"/>
                <a:cs typeface="Ebrima" panose="02000000000000000000" pitchFamily="2" charset="0"/>
              </a:rPr>
              <a:t>Classifying the problems </a:t>
            </a:r>
          </a:p>
          <a:p>
            <a:r>
              <a:rPr lang="en-US" altLang="ko-KR" sz="1400" b="1" dirty="0" smtClean="0">
                <a:latin typeface="Ebrima" panose="02000000000000000000" pitchFamily="2" charset="0"/>
                <a:cs typeface="Ebrima" panose="02000000000000000000" pitchFamily="2" charset="0"/>
              </a:rPr>
              <a:t>and giving proper solutions</a:t>
            </a:r>
            <a:endParaRPr lang="ko-KR" altLang="en-US" sz="14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User </a:t>
            </a:r>
            <a:r>
              <a:rPr lang="en-US" altLang="ko-KR" sz="2000" dirty="0">
                <a:latin typeface="Ebrima" panose="02000000000000000000" pitchFamily="2" charset="0"/>
                <a:ea typeface="Ebrima" panose="02000000000000000000" pitchFamily="2" charset="0"/>
                <a:cs typeface="Ebrima" panose="02000000000000000000" pitchFamily="2" charset="0"/>
              </a:rPr>
              <a:t>Needs</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02</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404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b="1" dirty="0" smtClean="0"/>
              <a:t>02</a:t>
            </a:r>
            <a:r>
              <a:rPr lang="en-US" altLang="ko-KR" sz="2400" dirty="0" smtClean="0"/>
              <a:t>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7274439" y="235215"/>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F</a:t>
            </a:r>
            <a:r>
              <a:rPr lang="en-US" altLang="ko-KR" dirty="0" smtClean="0">
                <a:latin typeface="Ebrima" panose="02000000000000000000" pitchFamily="2" charset="0"/>
                <a:ea typeface="Ebrima" panose="02000000000000000000" pitchFamily="2" charset="0"/>
                <a:cs typeface="Ebrima" panose="02000000000000000000" pitchFamily="2" charset="0"/>
              </a:rPr>
              <a:t>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User</a:t>
            </a:r>
            <a:r>
              <a:rPr lang="en-US" altLang="ko-KR" dirty="0" smtClean="0">
                <a:latin typeface="Ebrima" panose="02000000000000000000" pitchFamily="2" charset="0"/>
                <a:ea typeface="Ebrima" panose="02000000000000000000" pitchFamily="2" charset="0"/>
                <a:cs typeface="Ebrima" panose="02000000000000000000" pitchFamily="2" charset="0"/>
              </a:rPr>
              <a:t> </a:t>
            </a:r>
            <a:r>
              <a:rPr lang="en-US" altLang="ko-KR" b="1" dirty="0" smtClean="0">
                <a:latin typeface="Ebrima" panose="02000000000000000000" pitchFamily="2" charset="0"/>
                <a:ea typeface="Ebrima" panose="02000000000000000000" pitchFamily="2" charset="0"/>
                <a:cs typeface="Ebrima" panose="02000000000000000000" pitchFamily="2" charset="0"/>
              </a:rPr>
              <a:t>Needs</a:t>
            </a:r>
            <a:endParaRPr lang="ko-KR" altLang="en-US" b="1" dirty="0">
              <a:latin typeface="Ebrima" panose="02000000000000000000" pitchFamily="2" charset="0"/>
              <a:cs typeface="Ebrima" panose="02000000000000000000" pitchFamily="2" charset="0"/>
            </a:endParaRPr>
          </a:p>
        </p:txBody>
      </p:sp>
      <p:sp>
        <p:nvSpPr>
          <p:cNvPr id="35" name="TextBox 34"/>
          <p:cNvSpPr txBox="1"/>
          <p:nvPr/>
        </p:nvSpPr>
        <p:spPr>
          <a:xfrm>
            <a:off x="2182085" y="1530545"/>
            <a:ext cx="7950173" cy="830997"/>
          </a:xfrm>
          <a:prstGeom prst="rect">
            <a:avLst/>
          </a:prstGeom>
          <a:noFill/>
        </p:spPr>
        <p:txBody>
          <a:bodyPr wrap="square" rtlCol="0">
            <a:spAutoFit/>
          </a:bodyPr>
          <a:lstStyle/>
          <a:p>
            <a:pPr algn="ctr"/>
            <a:r>
              <a:rPr lang="en-US" sz="4800" b="1" dirty="0" smtClean="0"/>
              <a:t>Proper Solutions</a:t>
            </a:r>
            <a:endParaRPr lang="en-US" sz="4800" b="1" dirty="0"/>
          </a:p>
        </p:txBody>
      </p:sp>
      <p:pic>
        <p:nvPicPr>
          <p:cNvPr id="45" name="그림 44"/>
          <p:cNvPicPr>
            <a:picLocks noChangeAspect="1"/>
          </p:cNvPicPr>
          <p:nvPr/>
        </p:nvPicPr>
        <p:blipFill>
          <a:blip r:embed="rId3"/>
          <a:stretch>
            <a:fillRect/>
          </a:stretch>
        </p:blipFill>
        <p:spPr>
          <a:xfrm>
            <a:off x="9005683" y="3166429"/>
            <a:ext cx="1174200" cy="944025"/>
          </a:xfrm>
          <a:prstGeom prst="rect">
            <a:avLst/>
          </a:prstGeom>
        </p:spPr>
      </p:pic>
      <p:pic>
        <p:nvPicPr>
          <p:cNvPr id="44" name="그림 43"/>
          <p:cNvPicPr>
            <a:picLocks noChangeAspect="1"/>
          </p:cNvPicPr>
          <p:nvPr/>
        </p:nvPicPr>
        <p:blipFill>
          <a:blip r:embed="rId4"/>
          <a:stretch>
            <a:fillRect/>
          </a:stretch>
        </p:blipFill>
        <p:spPr>
          <a:xfrm>
            <a:off x="5080455" y="3313002"/>
            <a:ext cx="1335755" cy="1002232"/>
          </a:xfrm>
          <a:prstGeom prst="rect">
            <a:avLst/>
          </a:prstGeom>
        </p:spPr>
      </p:pic>
      <p:pic>
        <p:nvPicPr>
          <p:cNvPr id="47" name="그림 46"/>
          <p:cNvPicPr>
            <a:picLocks noChangeAspect="1"/>
          </p:cNvPicPr>
          <p:nvPr/>
        </p:nvPicPr>
        <p:blipFill>
          <a:blip r:embed="rId5"/>
          <a:stretch>
            <a:fillRect/>
          </a:stretch>
        </p:blipFill>
        <p:spPr>
          <a:xfrm>
            <a:off x="1943890" y="2625622"/>
            <a:ext cx="882840" cy="922739"/>
          </a:xfrm>
          <a:prstGeom prst="rect">
            <a:avLst/>
          </a:prstGeom>
        </p:spPr>
      </p:pic>
      <p:sp>
        <p:nvSpPr>
          <p:cNvPr id="48" name="TextBox 47"/>
          <p:cNvSpPr txBox="1"/>
          <p:nvPr/>
        </p:nvSpPr>
        <p:spPr>
          <a:xfrm>
            <a:off x="711559" y="4270387"/>
            <a:ext cx="3515932" cy="400110"/>
          </a:xfrm>
          <a:prstGeom prst="rect">
            <a:avLst/>
          </a:prstGeom>
          <a:noFill/>
        </p:spPr>
        <p:txBody>
          <a:bodyPr wrap="square" rtlCol="0">
            <a:spAutoFit/>
          </a:bodyPr>
          <a:lstStyle/>
          <a:p>
            <a:pPr algn="ctr"/>
            <a:r>
              <a:rPr lang="en-US" sz="2000" b="1" dirty="0" smtClean="0"/>
              <a:t>Environment Optimization</a:t>
            </a:r>
            <a:endParaRPr lang="en-US" sz="2000" b="1" dirty="0"/>
          </a:p>
        </p:txBody>
      </p:sp>
      <p:sp>
        <p:nvSpPr>
          <p:cNvPr id="49" name="TextBox 48"/>
          <p:cNvSpPr txBox="1"/>
          <p:nvPr/>
        </p:nvSpPr>
        <p:spPr>
          <a:xfrm>
            <a:off x="4001051" y="4270386"/>
            <a:ext cx="4262617" cy="830997"/>
          </a:xfrm>
          <a:prstGeom prst="rect">
            <a:avLst/>
          </a:prstGeom>
          <a:noFill/>
        </p:spPr>
        <p:txBody>
          <a:bodyPr wrap="square" rtlCol="0">
            <a:spAutoFit/>
          </a:bodyPr>
          <a:lstStyle/>
          <a:p>
            <a:pPr algn="ctr"/>
            <a:r>
              <a:rPr lang="en-US" sz="2400" b="1" dirty="0" smtClean="0"/>
              <a:t>Weather forecast</a:t>
            </a:r>
          </a:p>
          <a:p>
            <a:pPr algn="ctr"/>
            <a:r>
              <a:rPr lang="en-US" sz="2400" b="1" dirty="0" smtClean="0"/>
              <a:t>&amp; Recommending proper shoes</a:t>
            </a:r>
            <a:endParaRPr lang="en-US" sz="2400" b="1" dirty="0"/>
          </a:p>
        </p:txBody>
      </p:sp>
      <p:sp>
        <p:nvSpPr>
          <p:cNvPr id="50" name="TextBox 49"/>
          <p:cNvSpPr txBox="1"/>
          <p:nvPr/>
        </p:nvSpPr>
        <p:spPr>
          <a:xfrm>
            <a:off x="7843598" y="4271138"/>
            <a:ext cx="3515932" cy="461665"/>
          </a:xfrm>
          <a:prstGeom prst="rect">
            <a:avLst/>
          </a:prstGeom>
          <a:noFill/>
        </p:spPr>
        <p:txBody>
          <a:bodyPr wrap="square" rtlCol="0">
            <a:spAutoFit/>
          </a:bodyPr>
          <a:lstStyle/>
          <a:p>
            <a:pPr algn="ctr"/>
            <a:r>
              <a:rPr lang="en-US" sz="2400" b="1" dirty="0" smtClean="0"/>
              <a:t>Deodorization</a:t>
            </a:r>
            <a:endParaRPr lang="en-US" sz="2400" b="1" dirty="0"/>
          </a:p>
        </p:txBody>
      </p:sp>
      <p:sp>
        <p:nvSpPr>
          <p:cNvPr id="34" name="TextBox 33"/>
          <p:cNvSpPr txBox="1"/>
          <p:nvPr/>
        </p:nvSpPr>
        <p:spPr>
          <a:xfrm>
            <a:off x="3285884" y="5427921"/>
            <a:ext cx="4762385" cy="830997"/>
          </a:xfrm>
          <a:prstGeom prst="rect">
            <a:avLst/>
          </a:prstGeom>
          <a:noFill/>
        </p:spPr>
        <p:txBody>
          <a:bodyPr wrap="square" rtlCol="0">
            <a:spAutoFit/>
          </a:bodyPr>
          <a:lstStyle/>
          <a:p>
            <a:pPr algn="ctr"/>
            <a:r>
              <a:rPr lang="en-US" sz="2400" b="1" dirty="0"/>
              <a:t>U</a:t>
            </a:r>
            <a:r>
              <a:rPr lang="en-US" sz="2400" b="1" dirty="0" smtClean="0"/>
              <a:t>nderstand our Shoes</a:t>
            </a:r>
          </a:p>
          <a:p>
            <a:pPr algn="ctr"/>
            <a:r>
              <a:rPr lang="en-US" sz="2400" b="1" dirty="0" smtClean="0"/>
              <a:t>By Shoes Analysis</a:t>
            </a:r>
            <a:endParaRPr lang="en-US" sz="2400" b="1" dirty="0"/>
          </a:p>
        </p:txBody>
      </p:sp>
      <p:pic>
        <p:nvPicPr>
          <p:cNvPr id="17" name="그림 16"/>
          <p:cNvPicPr>
            <a:picLocks noChangeAspect="1"/>
          </p:cNvPicPr>
          <p:nvPr/>
        </p:nvPicPr>
        <p:blipFill>
          <a:blip r:embed="rId6"/>
          <a:stretch>
            <a:fillRect/>
          </a:stretch>
        </p:blipFill>
        <p:spPr>
          <a:xfrm>
            <a:off x="7299741" y="5229653"/>
            <a:ext cx="605418" cy="1059481"/>
          </a:xfrm>
          <a:prstGeom prst="rect">
            <a:avLst/>
          </a:prstGeom>
        </p:spPr>
      </p:pic>
      <p:pic>
        <p:nvPicPr>
          <p:cNvPr id="18" name="그림 17"/>
          <p:cNvPicPr>
            <a:picLocks noChangeAspect="1"/>
          </p:cNvPicPr>
          <p:nvPr/>
        </p:nvPicPr>
        <p:blipFill>
          <a:blip r:embed="rId7"/>
          <a:stretch>
            <a:fillRect/>
          </a:stretch>
        </p:blipFill>
        <p:spPr>
          <a:xfrm>
            <a:off x="671600" y="1950129"/>
            <a:ext cx="1178547" cy="1365835"/>
          </a:xfrm>
          <a:prstGeom prst="rect">
            <a:avLst/>
          </a:prstGeom>
        </p:spPr>
      </p:pic>
      <p:pic>
        <p:nvPicPr>
          <p:cNvPr id="19" name="그림 18"/>
          <p:cNvPicPr>
            <a:picLocks noChangeAspect="1"/>
          </p:cNvPicPr>
          <p:nvPr/>
        </p:nvPicPr>
        <p:blipFill>
          <a:blip r:embed="rId7"/>
          <a:stretch>
            <a:fillRect/>
          </a:stretch>
        </p:blipFill>
        <p:spPr>
          <a:xfrm>
            <a:off x="6611412" y="2600599"/>
            <a:ext cx="1293747" cy="1499342"/>
          </a:xfrm>
          <a:prstGeom prst="rect">
            <a:avLst/>
          </a:prstGeom>
        </p:spPr>
      </p:pic>
      <p:pic>
        <p:nvPicPr>
          <p:cNvPr id="20" name="그림 19"/>
          <p:cNvPicPr>
            <a:picLocks noChangeAspect="1"/>
          </p:cNvPicPr>
          <p:nvPr/>
        </p:nvPicPr>
        <p:blipFill>
          <a:blip r:embed="rId7"/>
          <a:stretch>
            <a:fillRect/>
          </a:stretch>
        </p:blipFill>
        <p:spPr>
          <a:xfrm>
            <a:off x="9853174" y="2119922"/>
            <a:ext cx="948571" cy="1099313"/>
          </a:xfrm>
          <a:prstGeom prst="rect">
            <a:avLst/>
          </a:prstGeom>
        </p:spPr>
      </p:pic>
      <p:pic>
        <p:nvPicPr>
          <p:cNvPr id="51" name="그림 50"/>
          <p:cNvPicPr>
            <a:picLocks noChangeAspect="1"/>
          </p:cNvPicPr>
          <p:nvPr/>
        </p:nvPicPr>
        <p:blipFill>
          <a:blip r:embed="rId7"/>
          <a:stretch>
            <a:fillRect/>
          </a:stretch>
        </p:blipFill>
        <p:spPr>
          <a:xfrm>
            <a:off x="2966394" y="3161905"/>
            <a:ext cx="948571" cy="1099313"/>
          </a:xfrm>
          <a:prstGeom prst="rect">
            <a:avLst/>
          </a:prstGeom>
        </p:spPr>
      </p:pic>
    </p:spTree>
    <p:extLst>
      <p:ext uri="{BB962C8B-B14F-4D97-AF65-F5344CB8AC3E}">
        <p14:creationId xmlns:p14="http://schemas.microsoft.com/office/powerpoint/2010/main" val="171177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모서리가 둥근 직사각형 43"/>
          <p:cNvSpPr/>
          <p:nvPr/>
        </p:nvSpPr>
        <p:spPr>
          <a:xfrm>
            <a:off x="858134" y="1995092"/>
            <a:ext cx="4811150" cy="3997745"/>
          </a:xfrm>
          <a:prstGeom prst="roundRect">
            <a:avLst/>
          </a:prstGeom>
          <a:noFill/>
          <a:ln w="63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p:cNvGrpSpPr/>
          <p:nvPr/>
        </p:nvGrpSpPr>
        <p:grpSpPr>
          <a:xfrm>
            <a:off x="9260166" y="2550527"/>
            <a:ext cx="2298808" cy="710832"/>
            <a:chOff x="9247767" y="2333802"/>
            <a:chExt cx="2298808" cy="710832"/>
          </a:xfrm>
        </p:grpSpPr>
        <p:sp>
          <p:nvSpPr>
            <p:cNvPr id="35" name="직사각형 34"/>
            <p:cNvSpPr/>
            <p:nvPr/>
          </p:nvSpPr>
          <p:spPr>
            <a:xfrm>
              <a:off x="9247767" y="2333802"/>
              <a:ext cx="2146947" cy="710832"/>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4" name="TextBox 33"/>
            <p:cNvSpPr txBox="1"/>
            <p:nvPr/>
          </p:nvSpPr>
          <p:spPr>
            <a:xfrm>
              <a:off x="9379617" y="2477218"/>
              <a:ext cx="2166958" cy="461665"/>
            </a:xfrm>
            <a:prstGeom prst="rect">
              <a:avLst/>
            </a:prstGeom>
            <a:noFill/>
          </p:spPr>
          <p:txBody>
            <a:bodyPr wrap="square" rtlCol="0">
              <a:spAutoFit/>
            </a:bodyPr>
            <a:lstStyle/>
            <a:p>
              <a:r>
                <a:rPr lang="en-US" sz="2400" b="1" dirty="0" smtClean="0"/>
                <a:t> Optimization</a:t>
              </a:r>
            </a:p>
          </p:txBody>
        </p:sp>
      </p:grpSp>
      <p:grpSp>
        <p:nvGrpSpPr>
          <p:cNvPr id="25" name="그룹 24"/>
          <p:cNvGrpSpPr/>
          <p:nvPr/>
        </p:nvGrpSpPr>
        <p:grpSpPr>
          <a:xfrm>
            <a:off x="9257431" y="3485180"/>
            <a:ext cx="2627492" cy="945735"/>
            <a:chOff x="9263214" y="4567580"/>
            <a:chExt cx="2627492" cy="945735"/>
          </a:xfrm>
        </p:grpSpPr>
        <p:sp>
          <p:nvSpPr>
            <p:cNvPr id="43" name="직사각형 42"/>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6" name="TextBox 35"/>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031095" cy="338554"/>
          </a:xfrm>
          <a:prstGeom prst="rect">
            <a:avLst/>
          </a:prstGeom>
          <a:noFill/>
        </p:spPr>
        <p:txBody>
          <a:bodyPr wrap="square" rtlCol="0">
            <a:spAutoFit/>
          </a:bodyPr>
          <a:lstStyle/>
          <a:p>
            <a:r>
              <a:rPr lang="en-US" altLang="ko-KR" sz="1600" b="1" dirty="0" smtClean="0">
                <a:latin typeface="Ebrima" panose="02000000000000000000" pitchFamily="2" charset="0"/>
                <a:cs typeface="Ebrima" panose="02000000000000000000" pitchFamily="2" charset="0"/>
              </a:rPr>
              <a:t>Function realization</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864532" y="280847"/>
            <a:ext cx="2126395" cy="400110"/>
          </a:xfrm>
          <a:prstGeom prst="rect">
            <a:avLst/>
          </a:prstGeom>
          <a:noFill/>
        </p:spPr>
        <p:txBody>
          <a:bodyPr wrap="square" rtlCol="0">
            <a:spAutoFit/>
          </a:bodyPr>
          <a:lstStyle/>
          <a:p>
            <a:r>
              <a:rPr lang="en-US" altLang="ko-KR" sz="2000" dirty="0" smtClean="0">
                <a:solidFill>
                  <a:schemeClr val="tx1">
                    <a:lumMod val="95000"/>
                    <a:lumOff val="5000"/>
                  </a:schemeClr>
                </a:solidFill>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89112"/>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b="1" dirty="0" smtClean="0"/>
              <a:t>01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22" name="TextBox 21"/>
          <p:cNvSpPr txBox="1"/>
          <p:nvPr/>
        </p:nvSpPr>
        <p:spPr>
          <a:xfrm>
            <a:off x="54690" y="1355123"/>
            <a:ext cx="5035566" cy="646331"/>
          </a:xfrm>
          <a:prstGeom prst="rect">
            <a:avLst/>
          </a:prstGeom>
          <a:solidFill>
            <a:schemeClr val="bg1"/>
          </a:solidFill>
        </p:spPr>
        <p:txBody>
          <a:bodyPr wrap="square" rtlCol="0">
            <a:spAutoFit/>
          </a:bodyPr>
          <a:lstStyle/>
          <a:p>
            <a:r>
              <a:rPr lang="en-US" altLang="ko-KR" sz="3600" b="1" dirty="0" smtClean="0">
                <a:latin typeface="Calibri" charset="0"/>
                <a:ea typeface="Calibri" charset="0"/>
                <a:cs typeface="Calibri" charset="0"/>
              </a:rPr>
              <a:t>               Used technology</a:t>
            </a:r>
            <a:endParaRPr lang="ko-KR" altLang="en-US" sz="3600" b="1" dirty="0">
              <a:latin typeface="Calibri" charset="0"/>
              <a:ea typeface="Calibri" charset="0"/>
              <a:cs typeface="Calibri" charset="0"/>
            </a:endParaRPr>
          </a:p>
        </p:txBody>
      </p:sp>
      <p:grpSp>
        <p:nvGrpSpPr>
          <p:cNvPr id="28" name="그룹 27"/>
          <p:cNvGrpSpPr/>
          <p:nvPr/>
        </p:nvGrpSpPr>
        <p:grpSpPr>
          <a:xfrm>
            <a:off x="6434400" y="3171217"/>
            <a:ext cx="1735015" cy="1654002"/>
            <a:chOff x="8102700" y="2063804"/>
            <a:chExt cx="1980698" cy="1776676"/>
          </a:xfrm>
        </p:grpSpPr>
        <p:sp>
          <p:nvSpPr>
            <p:cNvPr id="26" name="타원 25"/>
            <p:cNvSpPr/>
            <p:nvPr/>
          </p:nvSpPr>
          <p:spPr>
            <a:xfrm>
              <a:off x="8244667" y="2063804"/>
              <a:ext cx="1731130" cy="1776676"/>
            </a:xfrm>
            <a:prstGeom prst="ellipse">
              <a:avLst/>
            </a:prstGeom>
            <a:solidFill>
              <a:srgbClr val="FFFF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8102700" y="2623216"/>
              <a:ext cx="1980698" cy="760388"/>
            </a:xfrm>
            <a:prstGeom prst="rect">
              <a:avLst/>
            </a:prstGeom>
            <a:noFill/>
          </p:spPr>
          <p:txBody>
            <a:bodyPr wrap="square" rtlCol="0">
              <a:spAutoFit/>
            </a:bodyPr>
            <a:lstStyle/>
            <a:p>
              <a:pPr algn="ctr"/>
              <a:r>
                <a:rPr lang="en-US" altLang="ko-KR" sz="2000" b="1" dirty="0" smtClean="0">
                  <a:ea typeface="10X10" panose="020D0604000000000000" pitchFamily="50" charset="-127"/>
                  <a:cs typeface="Times New Roman" panose="02020603050405020304" pitchFamily="18" charset="0"/>
                </a:rPr>
                <a:t>Smart shoes care(IOT)</a:t>
              </a:r>
              <a:endParaRPr lang="ko-KR" altLang="en-US" sz="2000" b="1" dirty="0">
                <a:ea typeface="10X10" panose="020D0604000000000000" pitchFamily="50" charset="-127"/>
                <a:cs typeface="Times New Roman" panose="02020603050405020304" pitchFamily="18" charset="0"/>
              </a:endParaRPr>
            </a:p>
          </p:txBody>
        </p:sp>
      </p:gr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grpSp>
        <p:nvGrpSpPr>
          <p:cNvPr id="21" name="그룹 20"/>
          <p:cNvGrpSpPr/>
          <p:nvPr/>
        </p:nvGrpSpPr>
        <p:grpSpPr>
          <a:xfrm>
            <a:off x="9257431" y="4606029"/>
            <a:ext cx="2146947" cy="868834"/>
            <a:chOff x="9265080" y="3510254"/>
            <a:chExt cx="2146947" cy="868834"/>
          </a:xfrm>
        </p:grpSpPr>
        <p:sp>
          <p:nvSpPr>
            <p:cNvPr id="48" name="직사각형 34"/>
            <p:cNvSpPr/>
            <p:nvPr/>
          </p:nvSpPr>
          <p:spPr>
            <a:xfrm>
              <a:off x="9265080" y="3510254"/>
              <a:ext cx="2146947" cy="868834"/>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51" name="TextBox 50"/>
            <p:cNvSpPr txBox="1"/>
            <p:nvPr/>
          </p:nvSpPr>
          <p:spPr>
            <a:xfrm>
              <a:off x="9479126" y="3782551"/>
              <a:ext cx="1845191" cy="338554"/>
            </a:xfrm>
            <a:prstGeom prst="rect">
              <a:avLst/>
            </a:prstGeom>
            <a:noFill/>
          </p:spPr>
          <p:txBody>
            <a:bodyPr wrap="square" rtlCol="0">
              <a:spAutoFit/>
            </a:bodyPr>
            <a:lstStyle/>
            <a:p>
              <a:r>
                <a:rPr lang="en-US" altLang="ko-KR" sz="1600" b="1" dirty="0" smtClean="0">
                  <a:ea typeface="10X10" panose="020D0604000000000000" pitchFamily="50" charset="-127"/>
                  <a:cs typeface="Times New Roman" panose="02020603050405020304" pitchFamily="18" charset="0"/>
                </a:rPr>
                <a:t>Recommendation</a:t>
              </a:r>
            </a:p>
          </p:txBody>
        </p:sp>
      </p:grpSp>
      <p:sp>
        <p:nvSpPr>
          <p:cNvPr id="42"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8" name="TextBox 37"/>
          <p:cNvSpPr txBox="1"/>
          <p:nvPr/>
        </p:nvSpPr>
        <p:spPr>
          <a:xfrm>
            <a:off x="6887488" y="358221"/>
            <a:ext cx="190565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User Needs</a:t>
            </a:r>
            <a:endParaRPr lang="ko-KR" altLang="en-US" dirty="0">
              <a:latin typeface="Ebrima" panose="02000000000000000000" pitchFamily="2" charset="0"/>
              <a:cs typeface="Ebrima" panose="02000000000000000000" pitchFamily="2" charset="0"/>
            </a:endParaRPr>
          </a:p>
        </p:txBody>
      </p:sp>
      <p:pic>
        <p:nvPicPr>
          <p:cNvPr id="2" name="그림 1"/>
          <p:cNvPicPr>
            <a:picLocks noChangeAspect="1"/>
          </p:cNvPicPr>
          <p:nvPr/>
        </p:nvPicPr>
        <p:blipFill>
          <a:blip r:embed="rId3"/>
          <a:stretch>
            <a:fillRect/>
          </a:stretch>
        </p:blipFill>
        <p:spPr>
          <a:xfrm>
            <a:off x="1027314" y="2302887"/>
            <a:ext cx="2366897" cy="1590865"/>
          </a:xfrm>
          <a:prstGeom prst="rect">
            <a:avLst/>
          </a:prstGeom>
        </p:spPr>
      </p:pic>
      <p:pic>
        <p:nvPicPr>
          <p:cNvPr id="14" name="그림 13"/>
          <p:cNvPicPr>
            <a:picLocks noChangeAspect="1"/>
          </p:cNvPicPr>
          <p:nvPr/>
        </p:nvPicPr>
        <p:blipFill>
          <a:blip r:embed="rId4"/>
          <a:stretch>
            <a:fillRect/>
          </a:stretch>
        </p:blipFill>
        <p:spPr>
          <a:xfrm>
            <a:off x="3508907" y="2263932"/>
            <a:ext cx="1729147" cy="1672949"/>
          </a:xfrm>
          <a:prstGeom prst="rect">
            <a:avLst/>
          </a:prstGeom>
        </p:spPr>
      </p:pic>
      <p:pic>
        <p:nvPicPr>
          <p:cNvPr id="15" name="그림 14"/>
          <p:cNvPicPr>
            <a:picLocks noChangeAspect="1"/>
          </p:cNvPicPr>
          <p:nvPr/>
        </p:nvPicPr>
        <p:blipFill>
          <a:blip r:embed="rId5"/>
          <a:stretch>
            <a:fillRect/>
          </a:stretch>
        </p:blipFill>
        <p:spPr>
          <a:xfrm>
            <a:off x="1189113" y="3936880"/>
            <a:ext cx="1821513" cy="1806334"/>
          </a:xfrm>
          <a:prstGeom prst="rect">
            <a:avLst/>
          </a:prstGeom>
        </p:spPr>
      </p:pic>
      <p:pic>
        <p:nvPicPr>
          <p:cNvPr id="17" name="그림 16"/>
          <p:cNvPicPr>
            <a:picLocks noChangeAspect="1"/>
          </p:cNvPicPr>
          <p:nvPr/>
        </p:nvPicPr>
        <p:blipFill>
          <a:blip r:embed="rId6"/>
          <a:stretch>
            <a:fillRect/>
          </a:stretch>
        </p:blipFill>
        <p:spPr>
          <a:xfrm>
            <a:off x="3436020" y="4074392"/>
            <a:ext cx="1964406" cy="1531309"/>
          </a:xfrm>
          <a:prstGeom prst="rect">
            <a:avLst/>
          </a:prstGeom>
        </p:spPr>
      </p:pic>
      <p:pic>
        <p:nvPicPr>
          <p:cNvPr id="18" name="그림 17"/>
          <p:cNvPicPr>
            <a:picLocks noChangeAspect="1"/>
          </p:cNvPicPr>
          <p:nvPr/>
        </p:nvPicPr>
        <p:blipFill>
          <a:blip r:embed="rId7"/>
          <a:stretch>
            <a:fillRect/>
          </a:stretch>
        </p:blipFill>
        <p:spPr>
          <a:xfrm>
            <a:off x="5725606" y="3612257"/>
            <a:ext cx="638755" cy="664827"/>
          </a:xfrm>
          <a:prstGeom prst="rect">
            <a:avLst/>
          </a:prstGeom>
        </p:spPr>
      </p:pic>
      <p:pic>
        <p:nvPicPr>
          <p:cNvPr id="45" name="그림 44"/>
          <p:cNvPicPr>
            <a:picLocks noChangeAspect="1"/>
          </p:cNvPicPr>
          <p:nvPr/>
        </p:nvPicPr>
        <p:blipFill>
          <a:blip r:embed="rId7"/>
          <a:stretch>
            <a:fillRect/>
          </a:stretch>
        </p:blipFill>
        <p:spPr>
          <a:xfrm>
            <a:off x="8307970" y="3619304"/>
            <a:ext cx="638755" cy="664827"/>
          </a:xfrm>
          <a:prstGeom prst="rect">
            <a:avLst/>
          </a:prstGeom>
        </p:spPr>
      </p:pic>
      <p:pic>
        <p:nvPicPr>
          <p:cNvPr id="49" name="그림 48"/>
          <p:cNvPicPr>
            <a:picLocks noChangeAspect="1"/>
          </p:cNvPicPr>
          <p:nvPr/>
        </p:nvPicPr>
        <p:blipFill>
          <a:blip r:embed="rId7"/>
          <a:stretch>
            <a:fillRect/>
          </a:stretch>
        </p:blipFill>
        <p:spPr>
          <a:xfrm>
            <a:off x="8307970" y="2557009"/>
            <a:ext cx="638755" cy="664827"/>
          </a:xfrm>
          <a:prstGeom prst="rect">
            <a:avLst/>
          </a:prstGeom>
        </p:spPr>
      </p:pic>
      <p:pic>
        <p:nvPicPr>
          <p:cNvPr id="50" name="그림 49"/>
          <p:cNvPicPr>
            <a:picLocks noChangeAspect="1"/>
          </p:cNvPicPr>
          <p:nvPr/>
        </p:nvPicPr>
        <p:blipFill>
          <a:blip r:embed="rId7"/>
          <a:stretch>
            <a:fillRect/>
          </a:stretch>
        </p:blipFill>
        <p:spPr>
          <a:xfrm>
            <a:off x="8307970" y="4708033"/>
            <a:ext cx="638755" cy="664827"/>
          </a:xfrm>
          <a:prstGeom prst="rect">
            <a:avLst/>
          </a:prstGeom>
        </p:spPr>
      </p:pic>
      <p:sp>
        <p:nvSpPr>
          <p:cNvPr id="55" name="TextBox 54"/>
          <p:cNvSpPr txBox="1"/>
          <p:nvPr/>
        </p:nvSpPr>
        <p:spPr>
          <a:xfrm>
            <a:off x="9285676" y="1348901"/>
            <a:ext cx="2147128" cy="646331"/>
          </a:xfrm>
          <a:prstGeom prst="rect">
            <a:avLst/>
          </a:prstGeom>
          <a:solidFill>
            <a:schemeClr val="bg1"/>
          </a:solidFill>
        </p:spPr>
        <p:txBody>
          <a:bodyPr wrap="square" rtlCol="0">
            <a:spAutoFit/>
          </a:bodyPr>
          <a:lstStyle/>
          <a:p>
            <a:r>
              <a:rPr lang="en-US" altLang="ko-KR" sz="3600" b="1" smtClean="0">
                <a:latin typeface="Calibri" charset="0"/>
                <a:ea typeface="Calibri" charset="0"/>
                <a:cs typeface="Calibri" charset="0"/>
              </a:rPr>
              <a:t>Functions</a:t>
            </a:r>
            <a:endParaRPr lang="ko-KR" altLang="en-US" sz="3600" b="1" dirty="0">
              <a:latin typeface="Calibri" charset="0"/>
              <a:ea typeface="Calibri" charset="0"/>
              <a:cs typeface="Calibri" charset="0"/>
            </a:endParaRPr>
          </a:p>
        </p:txBody>
      </p:sp>
    </p:spTree>
    <p:extLst>
      <p:ext uri="{BB962C8B-B14F-4D97-AF65-F5344CB8AC3E}">
        <p14:creationId xmlns:p14="http://schemas.microsoft.com/office/powerpoint/2010/main" val="4128774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031095" cy="400110"/>
          </a:xfrm>
          <a:prstGeom prst="rect">
            <a:avLst/>
          </a:prstGeom>
          <a:noFill/>
        </p:spPr>
        <p:txBody>
          <a:bodyPr wrap="square" rtlCol="0">
            <a:spAutoFit/>
          </a:bodyPr>
          <a:lstStyle/>
          <a:p>
            <a:r>
              <a:rPr lang="en-US" altLang="ko-KR" sz="2000" b="1" smtClean="0">
                <a:latin typeface="Ebrima" panose="02000000000000000000" pitchFamily="2" charset="0"/>
                <a:cs typeface="Ebrima" panose="02000000000000000000" pitchFamily="2" charset="0"/>
              </a:rPr>
              <a:t>Architecture</a:t>
            </a:r>
            <a:endParaRPr lang="ko-KR" altLang="en-US" sz="2000" b="1" dirty="0">
              <a:latin typeface="Ebrima" panose="02000000000000000000" pitchFamily="2" charset="0"/>
              <a:cs typeface="Ebrima" panose="02000000000000000000" pitchFamily="2" charset="0"/>
            </a:endParaRPr>
          </a:p>
        </p:txBody>
      </p:sp>
      <p:sp>
        <p:nvSpPr>
          <p:cNvPr id="7" name="TextBox 6"/>
          <p:cNvSpPr txBox="1"/>
          <p:nvPr/>
        </p:nvSpPr>
        <p:spPr>
          <a:xfrm>
            <a:off x="864532" y="280847"/>
            <a:ext cx="2126395" cy="400110"/>
          </a:xfrm>
          <a:prstGeom prst="rect">
            <a:avLst/>
          </a:prstGeom>
          <a:noFill/>
        </p:spPr>
        <p:txBody>
          <a:bodyPr wrap="square" rtlCol="0">
            <a:spAutoFit/>
          </a:bodyPr>
          <a:lstStyle/>
          <a:p>
            <a:r>
              <a:rPr lang="en-US" altLang="ko-KR" sz="2000" dirty="0" smtClean="0">
                <a:solidFill>
                  <a:schemeClr val="tx1">
                    <a:lumMod val="95000"/>
                    <a:lumOff val="5000"/>
                  </a:schemeClr>
                </a:solidFill>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89112"/>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b="1" dirty="0" smtClean="0"/>
              <a:t>01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42"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8" name="TextBox 37"/>
          <p:cNvSpPr txBox="1"/>
          <p:nvPr/>
        </p:nvSpPr>
        <p:spPr>
          <a:xfrm>
            <a:off x="6887488" y="358221"/>
            <a:ext cx="190565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User Needs</a:t>
            </a:r>
            <a:endParaRPr lang="ko-KR" altLang="en-US" dirty="0">
              <a:latin typeface="Ebrima" panose="02000000000000000000" pitchFamily="2" charset="0"/>
              <a:cs typeface="Ebrima" panose="02000000000000000000" pitchFamily="2" charset="0"/>
            </a:endParaRPr>
          </a:p>
        </p:txBody>
      </p:sp>
      <p:pic>
        <p:nvPicPr>
          <p:cNvPr id="3" name="그림 2"/>
          <p:cNvPicPr>
            <a:picLocks noChangeAspect="1"/>
          </p:cNvPicPr>
          <p:nvPr/>
        </p:nvPicPr>
        <p:blipFill>
          <a:blip r:embed="rId3"/>
          <a:stretch>
            <a:fillRect/>
          </a:stretch>
        </p:blipFill>
        <p:spPr>
          <a:xfrm>
            <a:off x="2444125" y="1653397"/>
            <a:ext cx="7916455" cy="4827838"/>
          </a:xfrm>
          <a:prstGeom prst="rect">
            <a:avLst/>
          </a:prstGeom>
        </p:spPr>
      </p:pic>
      <p:sp>
        <p:nvSpPr>
          <p:cNvPr id="47" name="TextBox 46"/>
          <p:cNvSpPr txBox="1"/>
          <p:nvPr/>
        </p:nvSpPr>
        <p:spPr>
          <a:xfrm>
            <a:off x="4119421" y="1078687"/>
            <a:ext cx="5035566" cy="707886"/>
          </a:xfrm>
          <a:prstGeom prst="rect">
            <a:avLst/>
          </a:prstGeom>
          <a:solidFill>
            <a:schemeClr val="bg1"/>
          </a:solidFill>
        </p:spPr>
        <p:txBody>
          <a:bodyPr wrap="square" rtlCol="0">
            <a:spAutoFit/>
          </a:bodyPr>
          <a:lstStyle/>
          <a:p>
            <a:r>
              <a:rPr lang="en-US" altLang="ko-KR" sz="4000" b="1" smtClean="0">
                <a:latin typeface="Calibri" charset="0"/>
                <a:ea typeface="Calibri" charset="0"/>
                <a:cs typeface="Calibri" charset="0"/>
              </a:rPr>
              <a:t>Overall Architecture</a:t>
            </a:r>
            <a:endParaRPr lang="ko-KR" altLang="en-US" sz="4000" b="1" dirty="0">
              <a:latin typeface="Calibri" charset="0"/>
              <a:ea typeface="Calibri" charset="0"/>
              <a:cs typeface="Calibri" charset="0"/>
            </a:endParaRPr>
          </a:p>
        </p:txBody>
      </p:sp>
    </p:spTree>
    <p:extLst>
      <p:ext uri="{BB962C8B-B14F-4D97-AF65-F5344CB8AC3E}">
        <p14:creationId xmlns:p14="http://schemas.microsoft.com/office/powerpoint/2010/main" val="755673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4431</TotalTime>
  <Words>805</Words>
  <Application>Microsoft Macintosh PowerPoint</Application>
  <PresentationFormat>와이드스크린</PresentationFormat>
  <Paragraphs>408</Paragraphs>
  <Slides>21</Slides>
  <Notes>17</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21</vt:i4>
      </vt:variant>
    </vt:vector>
  </HeadingPairs>
  <TitlesOfParts>
    <vt:vector size="29" baseType="lpstr">
      <vt:lpstr>10X10</vt:lpstr>
      <vt:lpstr>맑은 고딕</vt:lpstr>
      <vt:lpstr>Arial</vt:lpstr>
      <vt:lpstr>Calibri</vt:lpstr>
      <vt:lpstr>Calibri Light</vt:lpstr>
      <vt:lpstr>Ebrima</vt:lpstr>
      <vt:lpstr>Times New Roman</vt:lpstr>
      <vt:lpstr>Office Theme</vt:lpstr>
      <vt:lpstr>PowerPoint 프레젠테이션</vt:lpstr>
      <vt:lpstr>Content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soheeee</dc:creator>
  <cp:lastModifiedBy>고병휘</cp:lastModifiedBy>
  <cp:revision>214</cp:revision>
  <dcterms:created xsi:type="dcterms:W3CDTF">2015-07-16T08:04:58Z</dcterms:created>
  <dcterms:modified xsi:type="dcterms:W3CDTF">2016-06-18T13:31:52Z</dcterms:modified>
</cp:coreProperties>
</file>