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comments/comment11.xml" ContentType="application/vnd.openxmlformats-officedocument.presentationml.comments+xml"/>
  <Override PartName="/ppt/notesSlides/notesSlide15.xml" ContentType="application/vnd.openxmlformats-officedocument.presentationml.notesSlide+xml"/>
  <Override PartName="/ppt/comments/comment12.xml" ContentType="application/vnd.openxmlformats-officedocument.presentationml.comments+xml"/>
  <Override PartName="/ppt/notesSlides/notesSlide16.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0" r:id="rId1"/>
  </p:sldMasterIdLst>
  <p:notesMasterIdLst>
    <p:notesMasterId r:id="rId23"/>
  </p:notesMasterIdLst>
  <p:sldIdLst>
    <p:sldId id="256" r:id="rId2"/>
    <p:sldId id="322" r:id="rId3"/>
    <p:sldId id="304" r:id="rId4"/>
    <p:sldId id="321" r:id="rId5"/>
    <p:sldId id="319" r:id="rId6"/>
    <p:sldId id="325" r:id="rId7"/>
    <p:sldId id="326" r:id="rId8"/>
    <p:sldId id="259" r:id="rId9"/>
    <p:sldId id="327" r:id="rId10"/>
    <p:sldId id="307" r:id="rId11"/>
    <p:sldId id="305" r:id="rId12"/>
    <p:sldId id="308" r:id="rId13"/>
    <p:sldId id="329" r:id="rId14"/>
    <p:sldId id="330" r:id="rId15"/>
    <p:sldId id="331" r:id="rId16"/>
    <p:sldId id="312" r:id="rId17"/>
    <p:sldId id="314" r:id="rId18"/>
    <p:sldId id="316" r:id="rId19"/>
    <p:sldId id="317" r:id="rId20"/>
    <p:sldId id="315" r:id="rId21"/>
    <p:sldId id="332"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 id="2" name="Microsoft Office User" initials="Office [2]" lastIdx="1" clrIdx="1">
    <p:extLst/>
  </p:cmAuthor>
  <p:cmAuthor id="3" name="Microsoft Office User" initials="Office [2] [2]" lastIdx="1" clrIdx="2">
    <p:extLst/>
  </p:cmAuthor>
  <p:cmAuthor id="4" name="Microsoft Office User" initials="Office [2] [2] [2]" lastIdx="1" clrIdx="3">
    <p:extLst/>
  </p:cmAuthor>
  <p:cmAuthor id="5" name="Microsoft Office User" initials="Office [2] [2] [3]" lastIdx="1" clrIdx="4">
    <p:extLst/>
  </p:cmAuthor>
  <p:cmAuthor id="6" name="Microsoft Office User" initials="Office [2] [2] [4]" lastIdx="1" clrIdx="5">
    <p:extLst/>
  </p:cmAuthor>
  <p:cmAuthor id="7" name="Microsoft Office User" initials="Office [2] [2] [5]" lastIdx="1" clrIdx="6">
    <p:extLst/>
  </p:cmAuthor>
  <p:cmAuthor id="8" name="Microsoft Office User" initials="Office [2] [2] [6]" lastIdx="1" clrIdx="7">
    <p:extLst/>
  </p:cmAuthor>
  <p:cmAuthor id="9" name="Microsoft Office User" initials="Office [2] [2] [6] [2]" lastIdx="1" clrIdx="8">
    <p:extLst/>
  </p:cmAuthor>
  <p:cmAuthor id="10" name="Microsoft Office User" initials="Office [2] [2] [6] [3]" lastIdx="1" clrIdx="9">
    <p:extLst/>
  </p:cmAuthor>
  <p:cmAuthor id="11" name="Microsoft Office User" initials="Office [2] [2] [3] [2]" lastIdx="1" clrIdx="10">
    <p:extLst/>
  </p:cmAuthor>
  <p:cmAuthor id="12" name="Microsoft Office User" initials="Office [2] [2] [3] [2] [2]" lastIdx="1" clrIdx="11">
    <p:extLst/>
  </p:cmAuthor>
  <p:cmAuthor id="13" name="Microsoft Office User" initials="Office [2] [2] [3] [2] [2] [2]" lastIdx="1" clrIdx="12">
    <p:extLst/>
  </p:cmAuthor>
  <p:cmAuthor id="14" name="Microsoft Office User" initials="Office [2] [2] [3] [2] [2] [3]" lastIdx="1" clrIdx="13">
    <p:extLst/>
  </p:cmAuthor>
  <p:cmAuthor id="15" name="Microsoft Office User" initials="Office [2] [2] [3] [2] [2] [2] [2]" lastIdx="1" clrIdx="14">
    <p:extLst/>
  </p:cmAuthor>
  <p:cmAuthor id="16" name="Microsoft Office User" initials="Office [2] [2] [3] [2] [2] [2] [3]" lastIdx="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8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0" autoAdjust="0"/>
    <p:restoredTop sz="84188"/>
  </p:normalViewPr>
  <p:slideViewPr>
    <p:cSldViewPr snapToGrid="0">
      <p:cViewPr varScale="1">
        <p:scale>
          <a:sx n="65" d="100"/>
          <a:sy n="65" d="100"/>
        </p:scale>
        <p:origin x="23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8" dt="2016-06-12T23:08:49.070" idx="1">
    <p:pos x="2650" y="-4694"/>
    <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8" dt="2016-06-12T23:08:49.070" idx="1">
    <p:pos x="2650" y="-4694"/>
    <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1" dt="2016-06-12T23:08:49.070" idx="1">
    <p:pos x="2650" y="-4694"/>
    <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2" dt="2016-06-12T23:08:49.070" idx="1">
    <p:pos x="2650" y="-4694"/>
    <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4" dt="2016-06-12T23:08:49.070" idx="1">
    <p:pos x="2650" y="-4694"/>
    <p:text/>
    <p:extLst>
      <p:ext uri="{C676402C-5697-4E1C-873F-D02D1690AC5C}">
        <p15:threadingInfo xmlns:p15="http://schemas.microsoft.com/office/powerpoint/2012/main" timeZoneBias="-5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5" dt="2016-06-12T23:08:49.070" idx="1">
    <p:pos x="2650" y="-4694"/>
    <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3" dt="2016-06-12T23:08:49.070" idx="1">
    <p:pos x="2650" y="-4694"/>
    <p:text/>
    <p:extLst>
      <p:ext uri="{C676402C-5697-4E1C-873F-D02D1690AC5C}">
        <p15:threadingInfo xmlns:p15="http://schemas.microsoft.com/office/powerpoint/2012/main" timeZoneBias="-5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3" dt="2016-06-12T23:08:49.070" idx="1">
    <p:pos x="2650" y="-4694"/>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6-06-12T23:08:49.070" idx="1">
    <p:pos x="2650" y="-4694"/>
    <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6" dt="2016-06-12T23:08:49.070" idx="1">
    <p:pos x="2650" y="-4694"/>
    <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6-06-12T23:08:49.070" idx="1">
    <p:pos x="2650" y="-4694"/>
    <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8" dt="2016-06-12T23:08:49.070" idx="1">
    <p:pos x="2650" y="-4694"/>
    <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8" dt="2016-06-12T23:08:49.070" idx="1">
    <p:pos x="2650" y="-4694"/>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AA1DA-ACBE-5D4F-824A-2D95EFBB6DAD}" type="datetimeFigureOut">
              <a:rPr lang="en-US" smtClean="0"/>
              <a:t>6/17/16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63DAC-59D9-ED4E-8471-FF9C5C7FF404}" type="slidenum">
              <a:rPr lang="en-US" smtClean="0"/>
              <a:t>‹#›</a:t>
            </a:fld>
            <a:endParaRPr lang="en-US"/>
          </a:p>
        </p:txBody>
      </p:sp>
    </p:spTree>
    <p:extLst>
      <p:ext uri="{BB962C8B-B14F-4D97-AF65-F5344CB8AC3E}">
        <p14:creationId xmlns:p14="http://schemas.microsoft.com/office/powerpoint/2010/main" val="178560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team member are </a:t>
            </a:r>
            <a:r>
              <a:rPr lang="ko-KR" altLang="en-US" baseline="0" dirty="0" smtClean="0"/>
              <a:t>신민기 고병휘 김정현 권규혁 </a:t>
            </a:r>
            <a:r>
              <a:rPr lang="en-US" altLang="ko-KR" baseline="0" dirty="0" smtClean="0"/>
              <a:t>and our project name is smart shoes care which is shoes care solution  utilizing IOT concept  (10</a:t>
            </a:r>
            <a:r>
              <a:rPr lang="ko-KR" altLang="en-US" baseline="0" dirty="0" smtClean="0"/>
              <a:t>초</a:t>
            </a:r>
            <a:r>
              <a:rPr lang="en-US" altLang="ko-KR" baseline="0" dirty="0" smtClean="0"/>
              <a:t>)</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a:t>
            </a:fld>
            <a:endParaRPr lang="en-US"/>
          </a:p>
        </p:txBody>
      </p:sp>
    </p:spTree>
    <p:extLst>
      <p:ext uri="{BB962C8B-B14F-4D97-AF65-F5344CB8AC3E}">
        <p14:creationId xmlns:p14="http://schemas.microsoft.com/office/powerpoint/2010/main" val="1790282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 신발장 내부는 </a:t>
            </a:r>
            <a:r>
              <a:rPr lang="en-US" altLang="ko-KR" dirty="0" smtClean="0"/>
              <a:t>4</a:t>
            </a:r>
            <a:r>
              <a:rPr lang="ko-KR" altLang="en-US" dirty="0" smtClean="0"/>
              <a:t>개의 신발 관리에 필요한 기능을 가지고 있습니다</a:t>
            </a:r>
            <a:r>
              <a:rPr lang="en-US" altLang="ko-KR" dirty="0" smtClean="0"/>
              <a:t>.</a:t>
            </a:r>
            <a:r>
              <a:rPr lang="ko-KR" altLang="en-US" dirty="0" smtClean="0"/>
              <a:t> 온도제어에 사용될 전기 팬</a:t>
            </a:r>
          </a:p>
          <a:p>
            <a:r>
              <a:rPr lang="ko-KR" altLang="en-US" dirty="0" smtClean="0"/>
              <a:t>습도 조절에 필요한 자외선 램프 탈균 기능을 실현할 데오트란트 그리고 살균을 위해 필요한 살균제 등이 있을 것입니다</a:t>
            </a:r>
            <a:r>
              <a:rPr lang="en-US" altLang="ko-KR" dirty="0" smtClean="0"/>
              <a:t>.</a:t>
            </a:r>
            <a:r>
              <a:rPr lang="ko-KR" altLang="en-US" dirty="0" smtClean="0"/>
              <a:t> 그리고 신발장이 자동으로 신발에 최적화되는 과정을 설명해보면 센서를 통해 값이 들어오면 프로그램 내에서 값을 살펴 필요한 기능이 실행되게 됩니다</a:t>
            </a:r>
            <a:r>
              <a:rPr lang="en-US" altLang="ko-KR" dirty="0" smtClean="0"/>
              <a:t>.</a:t>
            </a:r>
            <a:r>
              <a:rPr lang="ko-KR" altLang="en-US" dirty="0" smtClean="0"/>
              <a:t> 이러한 과정은 모두 자동으로 실행됩니다</a:t>
            </a:r>
          </a:p>
          <a:p>
            <a:r>
              <a:rPr lang="ko-KR" altLang="en-US"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11</a:t>
            </a:fld>
            <a:endParaRPr lang="en-US"/>
          </a:p>
        </p:txBody>
      </p:sp>
    </p:spTree>
    <p:extLst>
      <p:ext uri="{BB962C8B-B14F-4D97-AF65-F5344CB8AC3E}">
        <p14:creationId xmlns:p14="http://schemas.microsoft.com/office/powerpoint/2010/main" val="59303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smart</a:t>
            </a:r>
            <a:r>
              <a:rPr lang="ko-KR" altLang="en-US" baseline="0" dirty="0" smtClean="0"/>
              <a:t> 신발장은 수동으로 제어 할 수 있는 웹 상의 서비스 역시 제공합니다</a:t>
            </a:r>
            <a:r>
              <a:rPr lang="en-US" altLang="ko-KR" baseline="0" dirty="0" smtClean="0"/>
              <a:t>.</a:t>
            </a:r>
            <a:r>
              <a:rPr lang="ko-KR" altLang="en-US" baseline="0" dirty="0" smtClean="0"/>
              <a:t> 신발을 급속으로 건조시켜야 할때 </a:t>
            </a:r>
            <a:r>
              <a:rPr lang="en-US" altLang="ko-KR" baseline="0" dirty="0" smtClean="0"/>
              <a:t>,</a:t>
            </a:r>
            <a:r>
              <a:rPr lang="ko-KR" altLang="en-US" baseline="0" dirty="0" smtClean="0"/>
              <a:t> 또는 보온이 필요할때 </a:t>
            </a:r>
            <a:r>
              <a:rPr lang="en-US" altLang="ko-KR" baseline="0" dirty="0" smtClean="0"/>
              <a:t>,</a:t>
            </a:r>
            <a:r>
              <a:rPr lang="ko-KR" altLang="en-US" baseline="0" dirty="0" smtClean="0"/>
              <a:t> 냄새가 너무 심할때</a:t>
            </a:r>
            <a:r>
              <a:rPr lang="en-US" altLang="ko-KR" baseline="0" dirty="0" smtClean="0"/>
              <a:t>,</a:t>
            </a:r>
            <a:r>
              <a:rPr lang="ko-KR" altLang="en-US" baseline="0" dirty="0" smtClean="0"/>
              <a:t> 등등 사용자의 필요에 따라 신발장 내부를 웹 어플리케이션 내에서 쉽게 조정 할 수 있습니다</a:t>
            </a:r>
            <a:r>
              <a:rPr lang="en-US" altLang="ko-KR" baseline="0" dirty="0" smtClean="0"/>
              <a:t>.</a:t>
            </a:r>
            <a:r>
              <a:rPr lang="ko-KR" altLang="en-US" baseline="0"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12</a:t>
            </a:fld>
            <a:endParaRPr lang="en-US"/>
          </a:p>
        </p:txBody>
      </p:sp>
    </p:spTree>
    <p:extLst>
      <p:ext uri="{BB962C8B-B14F-4D97-AF65-F5344CB8AC3E}">
        <p14:creationId xmlns:p14="http://schemas.microsoft.com/office/powerpoint/2010/main" val="1168285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smart</a:t>
            </a:r>
            <a:r>
              <a:rPr lang="ko-KR" altLang="en-US" baseline="0" dirty="0" smtClean="0"/>
              <a:t> 신발장은 수동으로 제어 할 수 있는 웹 상의 서비스 역시 제공합니다</a:t>
            </a:r>
            <a:r>
              <a:rPr lang="en-US" altLang="ko-KR" baseline="0" dirty="0" smtClean="0"/>
              <a:t>.</a:t>
            </a:r>
            <a:r>
              <a:rPr lang="ko-KR" altLang="en-US" baseline="0" dirty="0" smtClean="0"/>
              <a:t> 신발을 급속으로 건조시켜야 할때 </a:t>
            </a:r>
            <a:r>
              <a:rPr lang="en-US" altLang="ko-KR" baseline="0" dirty="0" smtClean="0"/>
              <a:t>,</a:t>
            </a:r>
            <a:r>
              <a:rPr lang="ko-KR" altLang="en-US" baseline="0" dirty="0" smtClean="0"/>
              <a:t> 또는 보온이 필요할때 </a:t>
            </a:r>
            <a:r>
              <a:rPr lang="en-US" altLang="ko-KR" baseline="0" dirty="0" smtClean="0"/>
              <a:t>,</a:t>
            </a:r>
            <a:r>
              <a:rPr lang="ko-KR" altLang="en-US" baseline="0" dirty="0" smtClean="0"/>
              <a:t> 냄새가 너무 심할때</a:t>
            </a:r>
            <a:r>
              <a:rPr lang="en-US" altLang="ko-KR" baseline="0" dirty="0" smtClean="0"/>
              <a:t>,</a:t>
            </a:r>
            <a:r>
              <a:rPr lang="ko-KR" altLang="en-US" baseline="0" dirty="0" smtClean="0"/>
              <a:t> 등등 사용자의 필요에 따라 신발장 내부를 웹 어플리케이션 내에서 쉽게 조정 할 수 있습니다</a:t>
            </a:r>
            <a:r>
              <a:rPr lang="en-US" altLang="ko-KR" baseline="0" dirty="0" smtClean="0"/>
              <a:t>.</a:t>
            </a:r>
            <a:r>
              <a:rPr lang="ko-KR" altLang="en-US" baseline="0"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13</a:t>
            </a:fld>
            <a:endParaRPr lang="en-US"/>
          </a:p>
        </p:txBody>
      </p:sp>
    </p:spTree>
    <p:extLst>
      <p:ext uri="{BB962C8B-B14F-4D97-AF65-F5344CB8AC3E}">
        <p14:creationId xmlns:p14="http://schemas.microsoft.com/office/powerpoint/2010/main" val="156488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smart</a:t>
            </a:r>
            <a:r>
              <a:rPr lang="ko-KR" altLang="en-US" baseline="0" dirty="0" smtClean="0"/>
              <a:t> 신발장은 수동으로 제어 할 수 있는 웹 상의 서비스 역시 제공합니다</a:t>
            </a:r>
            <a:r>
              <a:rPr lang="en-US" altLang="ko-KR" baseline="0" dirty="0" smtClean="0"/>
              <a:t>.</a:t>
            </a:r>
            <a:r>
              <a:rPr lang="ko-KR" altLang="en-US" baseline="0" dirty="0" smtClean="0"/>
              <a:t> 신발을 급속으로 건조시켜야 할때 </a:t>
            </a:r>
            <a:r>
              <a:rPr lang="en-US" altLang="ko-KR" baseline="0" dirty="0" smtClean="0"/>
              <a:t>,</a:t>
            </a:r>
            <a:r>
              <a:rPr lang="ko-KR" altLang="en-US" baseline="0" dirty="0" smtClean="0"/>
              <a:t> 또는 보온이 필요할때 </a:t>
            </a:r>
            <a:r>
              <a:rPr lang="en-US" altLang="ko-KR" baseline="0" dirty="0" smtClean="0"/>
              <a:t>,</a:t>
            </a:r>
            <a:r>
              <a:rPr lang="ko-KR" altLang="en-US" baseline="0" dirty="0" smtClean="0"/>
              <a:t> 냄새가 너무 심할때</a:t>
            </a:r>
            <a:r>
              <a:rPr lang="en-US" altLang="ko-KR" baseline="0" dirty="0" smtClean="0"/>
              <a:t>,</a:t>
            </a:r>
            <a:r>
              <a:rPr lang="ko-KR" altLang="en-US" baseline="0" dirty="0" smtClean="0"/>
              <a:t> 등등 사용자의 필요에 따라 신발장 내부를 웹 어플리케이션 내에서 쉽게 조정 할 수 있습니다</a:t>
            </a:r>
            <a:r>
              <a:rPr lang="en-US" altLang="ko-KR" baseline="0" dirty="0" smtClean="0"/>
              <a:t>.</a:t>
            </a:r>
            <a:r>
              <a:rPr lang="ko-KR" altLang="en-US" baseline="0"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14</a:t>
            </a:fld>
            <a:endParaRPr lang="en-US"/>
          </a:p>
        </p:txBody>
      </p:sp>
    </p:spTree>
    <p:extLst>
      <p:ext uri="{BB962C8B-B14F-4D97-AF65-F5344CB8AC3E}">
        <p14:creationId xmlns:p14="http://schemas.microsoft.com/office/powerpoint/2010/main" val="20408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smart</a:t>
            </a:r>
            <a:r>
              <a:rPr lang="ko-KR" altLang="en-US" baseline="0" dirty="0" smtClean="0"/>
              <a:t> 신발장은 수동으로 제어 할 수 있는 웹 상의 서비스 역시 제공합니다</a:t>
            </a:r>
            <a:r>
              <a:rPr lang="en-US" altLang="ko-KR" baseline="0" dirty="0" smtClean="0"/>
              <a:t>.</a:t>
            </a:r>
            <a:r>
              <a:rPr lang="ko-KR" altLang="en-US" baseline="0" dirty="0" smtClean="0"/>
              <a:t> 신발을 급속으로 건조시켜야 할때 </a:t>
            </a:r>
            <a:r>
              <a:rPr lang="en-US" altLang="ko-KR" baseline="0" dirty="0" smtClean="0"/>
              <a:t>,</a:t>
            </a:r>
            <a:r>
              <a:rPr lang="ko-KR" altLang="en-US" baseline="0" dirty="0" smtClean="0"/>
              <a:t> 또는 보온이 필요할때 </a:t>
            </a:r>
            <a:r>
              <a:rPr lang="en-US" altLang="ko-KR" baseline="0" dirty="0" smtClean="0"/>
              <a:t>,</a:t>
            </a:r>
            <a:r>
              <a:rPr lang="ko-KR" altLang="en-US" baseline="0" dirty="0" smtClean="0"/>
              <a:t> 냄새가 너무 심할때</a:t>
            </a:r>
            <a:r>
              <a:rPr lang="en-US" altLang="ko-KR" baseline="0" dirty="0" smtClean="0"/>
              <a:t>,</a:t>
            </a:r>
            <a:r>
              <a:rPr lang="ko-KR" altLang="en-US" baseline="0" dirty="0" smtClean="0"/>
              <a:t> 등등 사용자의 필요에 따라 신발장 내부를 웹 어플리케이션 내에서 쉽게 조정 할 수 있습니다</a:t>
            </a:r>
            <a:r>
              <a:rPr lang="en-US" altLang="ko-KR" baseline="0" dirty="0" smtClean="0"/>
              <a:t>.</a:t>
            </a:r>
            <a:r>
              <a:rPr lang="ko-KR" altLang="en-US" baseline="0"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15</a:t>
            </a:fld>
            <a:endParaRPr lang="en-US"/>
          </a:p>
        </p:txBody>
      </p:sp>
    </p:spTree>
    <p:extLst>
      <p:ext uri="{BB962C8B-B14F-4D97-AF65-F5344CB8AC3E}">
        <p14:creationId xmlns:p14="http://schemas.microsoft.com/office/powerpoint/2010/main" val="56231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smtClean="0"/>
          </a:p>
          <a:p>
            <a:r>
              <a:rPr lang="ko-KR" altLang="en-US" dirty="0" smtClean="0"/>
              <a:t>  우리는 사용자가 신발을 더욱 쉽게 선택 할 수 있게 하기위해 알고리즘을 기반으로 각 신발별로 추천 값을 줄 것입니다</a:t>
            </a:r>
            <a:r>
              <a:rPr lang="en-US" altLang="ko-KR" dirty="0" smtClean="0"/>
              <a:t>.</a:t>
            </a:r>
            <a:r>
              <a:rPr lang="ko-KR" altLang="en-US" dirty="0" smtClean="0"/>
              <a:t> 이러한 추천 값은 사용자의 스케쥴과 그날의 날씨에 맞추어 가장 활동하기 최적화된 신발을 찾게 해줄 것입니다</a:t>
            </a:r>
            <a:r>
              <a:rPr lang="en-US" altLang="ko-KR" dirty="0" smtClean="0"/>
              <a:t>.</a:t>
            </a:r>
            <a:r>
              <a:rPr lang="ko-KR" altLang="en-US" dirty="0" smtClean="0"/>
              <a:t> </a:t>
            </a:r>
          </a:p>
        </p:txBody>
      </p:sp>
      <p:sp>
        <p:nvSpPr>
          <p:cNvPr id="4" name="Slide Number Placeholder 3"/>
          <p:cNvSpPr>
            <a:spLocks noGrp="1"/>
          </p:cNvSpPr>
          <p:nvPr>
            <p:ph type="sldNum" sz="quarter" idx="10"/>
          </p:nvPr>
        </p:nvSpPr>
        <p:spPr/>
        <p:txBody>
          <a:bodyPr/>
          <a:lstStyle/>
          <a:p>
            <a:fld id="{4DB63DAC-59D9-ED4E-8471-FF9C5C7FF404}" type="slidenum">
              <a:rPr lang="en-US" smtClean="0"/>
              <a:t>16</a:t>
            </a:fld>
            <a:endParaRPr lang="en-US"/>
          </a:p>
        </p:txBody>
      </p:sp>
    </p:spTree>
    <p:extLst>
      <p:ext uri="{BB962C8B-B14F-4D97-AF65-F5344CB8AC3E}">
        <p14:creationId xmlns:p14="http://schemas.microsoft.com/office/powerpoint/2010/main" val="1282497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그리고 사용자의 스케쥴 그리고 압력센서에서 얻은 값을 기반으로 추출해 내는 선호도 값이 있습니다</a:t>
            </a:r>
            <a:r>
              <a:rPr lang="en-US" altLang="ko-KR" dirty="0" smtClean="0"/>
              <a:t>.</a:t>
            </a:r>
            <a:r>
              <a:rPr lang="ko-KR" altLang="en-US" dirty="0" smtClean="0"/>
              <a:t> </a:t>
            </a:r>
          </a:p>
        </p:txBody>
      </p:sp>
      <p:sp>
        <p:nvSpPr>
          <p:cNvPr id="4" name="Slide Number Placeholder 3"/>
          <p:cNvSpPr>
            <a:spLocks noGrp="1"/>
          </p:cNvSpPr>
          <p:nvPr>
            <p:ph type="sldNum" sz="quarter" idx="10"/>
          </p:nvPr>
        </p:nvSpPr>
        <p:spPr/>
        <p:txBody>
          <a:bodyPr/>
          <a:lstStyle/>
          <a:p>
            <a:fld id="{4DB63DAC-59D9-ED4E-8471-FF9C5C7FF404}" type="slidenum">
              <a:rPr lang="en-US" smtClean="0"/>
              <a:t>17</a:t>
            </a:fld>
            <a:endParaRPr lang="en-US"/>
          </a:p>
        </p:txBody>
      </p:sp>
    </p:spTree>
    <p:extLst>
      <p:ext uri="{BB962C8B-B14F-4D97-AF65-F5344CB8AC3E}">
        <p14:creationId xmlns:p14="http://schemas.microsoft.com/office/powerpoint/2010/main" val="24350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ko-KR"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Many people experience difficulty managing their own shoes in a decent and pleasant form. Especially for the people living alone, keeping shoes clean and sweet smelling becomes a tough task to manage. When it rains, shoes get wet and dirty. Can you imagine the smell and feel of the shoe? Even worse the smell starts from the entrance to the place where you will go to sleep. This is when the actual management features are required.</a:t>
            </a:r>
            <a:endParaRPr lang="ko-KR" altLang="en-US" sz="1200" kern="1200" dirty="0" smtClean="0">
              <a:solidFill>
                <a:schemeClr val="tx1"/>
              </a:solidFill>
              <a:effectLst/>
              <a:latin typeface="+mn-lt"/>
              <a:ea typeface="+mn-ea"/>
              <a:cs typeface="+mn-cs"/>
            </a:endParaRPr>
          </a:p>
          <a:p>
            <a:endParaRPr lang="ko-KR" alt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B63DAC-59D9-ED4E-8471-FF9C5C7FF404}" type="slidenum">
              <a:rPr lang="en-US" smtClean="0"/>
              <a:t>3</a:t>
            </a:fld>
            <a:endParaRPr lang="en-US"/>
          </a:p>
        </p:txBody>
      </p:sp>
    </p:spTree>
    <p:extLst>
      <p:ext uri="{BB962C8B-B14F-4D97-AF65-F5344CB8AC3E}">
        <p14:creationId xmlns:p14="http://schemas.microsoft.com/office/powerpoint/2010/main" val="137859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ko-KR"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Many people experience difficulty managing their own shoes in a decent and pleasant form. Especially for the people living alone, keeping shoes clean and sweet smelling becomes a tough task to manage. When it rains, shoes get wet and dirty. Can you imagine the smell and feel of the shoe? Even worse the smell starts from the entrance to the place where you will go to sleep. This is when the actual management features are required.</a:t>
            </a:r>
            <a:endParaRPr lang="ko-KR" altLang="en-US" sz="1200" kern="1200" dirty="0" smtClean="0">
              <a:solidFill>
                <a:schemeClr val="tx1"/>
              </a:solidFill>
              <a:effectLst/>
              <a:latin typeface="+mn-lt"/>
              <a:ea typeface="+mn-ea"/>
              <a:cs typeface="+mn-cs"/>
            </a:endParaRPr>
          </a:p>
          <a:p>
            <a:endParaRPr lang="ko-KR" alt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B63DAC-59D9-ED4E-8471-FF9C5C7FF404}" type="slidenum">
              <a:rPr lang="en-US" smtClean="0"/>
              <a:t>4</a:t>
            </a:fld>
            <a:endParaRPr lang="en-US"/>
          </a:p>
        </p:txBody>
      </p:sp>
    </p:spTree>
    <p:extLst>
      <p:ext uri="{BB962C8B-B14F-4D97-AF65-F5344CB8AC3E}">
        <p14:creationId xmlns:p14="http://schemas.microsoft.com/office/powerpoint/2010/main" val="639630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 우리는 그래서</a:t>
            </a:r>
            <a:r>
              <a:rPr lang="ko-KR" altLang="en-US" baseline="0" dirty="0" smtClean="0"/>
              <a:t> 위에 언급한 문제를 모두 해결하기 위해 </a:t>
            </a:r>
          </a:p>
          <a:p>
            <a:r>
              <a:rPr lang="ko-KR" altLang="en-US" dirty="0" smtClean="0"/>
              <a:t>날씨를 모르는 사람들을 위해 날씨를 확인하는 기능</a:t>
            </a:r>
            <a:r>
              <a:rPr lang="en-US" altLang="ko-KR" dirty="0" smtClean="0"/>
              <a:t>,</a:t>
            </a:r>
            <a:endParaRPr lang="ko-KR" altLang="en-US" dirty="0" smtClean="0"/>
          </a:p>
          <a:p>
            <a:r>
              <a:rPr lang="ko-KR" altLang="en-US" dirty="0" smtClean="0"/>
              <a:t> 자동으로 습도와 온도를 조절해 주어 주기적으로 신발을 관리해 주는 기능</a:t>
            </a:r>
            <a:r>
              <a:rPr lang="en-US" altLang="ko-KR" dirty="0" smtClean="0"/>
              <a:t>,</a:t>
            </a:r>
            <a:endParaRPr lang="ko-KR" altLang="en-US" dirty="0" smtClean="0"/>
          </a:p>
          <a:p>
            <a:r>
              <a:rPr lang="ko-KR" altLang="en-US" dirty="0" smtClean="0"/>
              <a:t> 신발이 이미 오염되었을때 이를 해결해주는 기능</a:t>
            </a:r>
            <a:r>
              <a:rPr lang="en-US" altLang="ko-KR" dirty="0" smtClean="0"/>
              <a:t>,</a:t>
            </a:r>
            <a:endParaRPr lang="ko-KR" altLang="en-US" dirty="0" smtClean="0"/>
          </a:p>
          <a:p>
            <a:r>
              <a:rPr lang="ko-KR" altLang="en-US" dirty="0" smtClean="0"/>
              <a:t> 그리고 신발장 안에 있는 신발에 대한 자세한 분석 기능 등이 필요하다고 생각 했고 이러한 기능을 구현했다</a:t>
            </a:r>
            <a:r>
              <a:rPr lang="en-US" altLang="ko-KR" dirty="0" smtClean="0"/>
              <a:t>.</a:t>
            </a:r>
            <a:endParaRPr lang="ko-KR" altLang="en-US" dirty="0" smtClean="0"/>
          </a:p>
          <a:p>
            <a:r>
              <a:rPr lang="ko-KR" altLang="en-US" dirty="0" smtClean="0"/>
              <a:t> </a:t>
            </a:r>
          </a:p>
          <a:p>
            <a:endParaRPr lang="ko-KR" altLang="en-US" dirty="0" smtClean="0"/>
          </a:p>
          <a:p>
            <a:r>
              <a:rPr lang="ko-KR" altLang="en-US"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5</a:t>
            </a:fld>
            <a:endParaRPr lang="en-US"/>
          </a:p>
        </p:txBody>
      </p:sp>
    </p:spTree>
    <p:extLst>
      <p:ext uri="{BB962C8B-B14F-4D97-AF65-F5344CB8AC3E}">
        <p14:creationId xmlns:p14="http://schemas.microsoft.com/office/powerpoint/2010/main" val="21809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ko-KR"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Many people experience difficulty managing their own shoes in a decent and pleasant form. Especially for the people living alone, keeping shoes clean and sweet smelling becomes a tough task to manage. When it rains, shoes get wet and dirty. Can you imagine the smell and feel of the shoe? Even worse the smell starts from the entrance to the place where you will go to sleep. This is when the actual management features are required.</a:t>
            </a:r>
            <a:endParaRPr lang="ko-KR" altLang="en-US" sz="1200" kern="1200" dirty="0" smtClean="0">
              <a:solidFill>
                <a:schemeClr val="tx1"/>
              </a:solidFill>
              <a:effectLst/>
              <a:latin typeface="+mn-lt"/>
              <a:ea typeface="+mn-ea"/>
              <a:cs typeface="+mn-cs"/>
            </a:endParaRPr>
          </a:p>
          <a:p>
            <a:endParaRPr lang="ko-KR" alt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B63DAC-59D9-ED4E-8471-FF9C5C7FF404}" type="slidenum">
              <a:rPr lang="en-US" smtClean="0"/>
              <a:t>6</a:t>
            </a:fld>
            <a:endParaRPr lang="en-US"/>
          </a:p>
        </p:txBody>
      </p:sp>
    </p:spTree>
    <p:extLst>
      <p:ext uri="{BB962C8B-B14F-4D97-AF65-F5344CB8AC3E}">
        <p14:creationId xmlns:p14="http://schemas.microsoft.com/office/powerpoint/2010/main" val="470230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 우리는 그래서</a:t>
            </a:r>
            <a:r>
              <a:rPr lang="ko-KR" altLang="en-US" baseline="0" dirty="0" smtClean="0"/>
              <a:t> 위에 언급한 문제를 모두 해결하기 위해 </a:t>
            </a:r>
          </a:p>
          <a:p>
            <a:r>
              <a:rPr lang="ko-KR" altLang="en-US" dirty="0" smtClean="0"/>
              <a:t>날씨를 모르는 사람들을 위해 날씨를 확인하는 기능</a:t>
            </a:r>
            <a:r>
              <a:rPr lang="en-US" altLang="ko-KR" dirty="0" smtClean="0"/>
              <a:t>,</a:t>
            </a:r>
            <a:endParaRPr lang="ko-KR" altLang="en-US" dirty="0" smtClean="0"/>
          </a:p>
          <a:p>
            <a:r>
              <a:rPr lang="ko-KR" altLang="en-US" dirty="0" smtClean="0"/>
              <a:t> 자동으로 습도와 온도를 조절해 주어 주기적으로 신발을 관리해 주는 기능</a:t>
            </a:r>
            <a:r>
              <a:rPr lang="en-US" altLang="ko-KR" dirty="0" smtClean="0"/>
              <a:t>,</a:t>
            </a:r>
            <a:endParaRPr lang="ko-KR" altLang="en-US" dirty="0" smtClean="0"/>
          </a:p>
          <a:p>
            <a:r>
              <a:rPr lang="ko-KR" altLang="en-US" dirty="0" smtClean="0"/>
              <a:t> 신발이 이미 오염되었을때 이를 해결해주는 기능</a:t>
            </a:r>
            <a:r>
              <a:rPr lang="en-US" altLang="ko-KR" dirty="0" smtClean="0"/>
              <a:t>,</a:t>
            </a:r>
            <a:endParaRPr lang="ko-KR" altLang="en-US" dirty="0" smtClean="0"/>
          </a:p>
          <a:p>
            <a:r>
              <a:rPr lang="ko-KR" altLang="en-US" dirty="0" smtClean="0"/>
              <a:t> 그리고 신발장 안에 있는 신발에 대한 자세한 분석 기능 등이 필요하다고 생각 했고 이러한 기능을 구현했다</a:t>
            </a:r>
            <a:r>
              <a:rPr lang="en-US" altLang="ko-KR" dirty="0" smtClean="0"/>
              <a:t>.</a:t>
            </a:r>
            <a:endParaRPr lang="ko-KR" altLang="en-US" dirty="0" smtClean="0"/>
          </a:p>
          <a:p>
            <a:r>
              <a:rPr lang="ko-KR" altLang="en-US" dirty="0" smtClean="0"/>
              <a:t> </a:t>
            </a:r>
          </a:p>
          <a:p>
            <a:endParaRPr lang="ko-KR" altLang="en-US" dirty="0" smtClean="0"/>
          </a:p>
          <a:p>
            <a:r>
              <a:rPr lang="ko-KR" altLang="en-US"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7</a:t>
            </a:fld>
            <a:endParaRPr lang="en-US"/>
          </a:p>
        </p:txBody>
      </p:sp>
    </p:spTree>
    <p:extLst>
      <p:ext uri="{BB962C8B-B14F-4D97-AF65-F5344CB8AC3E}">
        <p14:creationId xmlns:p14="http://schemas.microsoft.com/office/powerpoint/2010/main" val="3047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우리는 위에 언급한 기능을 실현하기 위해 다양한 기술들을 이용했습니다 </a:t>
            </a:r>
            <a:r>
              <a:rPr lang="en-US" altLang="ko-KR" dirty="0" smtClean="0"/>
              <a:t>such as</a:t>
            </a:r>
            <a:r>
              <a:rPr lang="ko-KR" altLang="en-US" dirty="0" smtClean="0"/>
              <a:t> </a:t>
            </a:r>
          </a:p>
          <a:p>
            <a:r>
              <a:rPr lang="ko-KR" altLang="en-US" dirty="0" smtClean="0"/>
              <a:t>아두이노 </a:t>
            </a:r>
            <a:r>
              <a:rPr lang="en-US" altLang="ko-KR" dirty="0" smtClean="0"/>
              <a:t>,</a:t>
            </a:r>
            <a:r>
              <a:rPr lang="ko-KR" altLang="en-US" baseline="0" dirty="0" smtClean="0"/>
              <a:t> 추천 알고리즘 </a:t>
            </a:r>
            <a:r>
              <a:rPr lang="en-US" altLang="ko-KR" baseline="0" dirty="0" smtClean="0"/>
              <a:t>,</a:t>
            </a:r>
            <a:r>
              <a:rPr lang="ko-KR" altLang="en-US" baseline="0" dirty="0" smtClean="0"/>
              <a:t> 와이파이 기술 </a:t>
            </a:r>
            <a:r>
              <a:rPr lang="en-US" altLang="ko-KR" baseline="0" dirty="0" smtClean="0"/>
              <a:t>,</a:t>
            </a:r>
            <a:r>
              <a:rPr lang="ko-KR" altLang="en-US" baseline="0" dirty="0" smtClean="0"/>
              <a:t>루비 온 레일즈 기반 웹 어플리케이션 </a:t>
            </a:r>
          </a:p>
          <a:p>
            <a:endParaRPr lang="ko-KR" altLang="en-US" baseline="0" dirty="0" smtClean="0"/>
          </a:p>
          <a:p>
            <a:r>
              <a:rPr lang="ko-KR" altLang="en-US" baseline="0" dirty="0" smtClean="0"/>
              <a:t>위의 기술들이 스마트 슈즈케어 안에 들어가 신발 분석 기능</a:t>
            </a:r>
            <a:r>
              <a:rPr lang="en-US" altLang="ko-KR" baseline="0" dirty="0" smtClean="0"/>
              <a:t>,</a:t>
            </a:r>
            <a:r>
              <a:rPr lang="ko-KR" altLang="en-US" baseline="0" dirty="0" smtClean="0"/>
              <a:t> 신발 추천 알고리즘</a:t>
            </a:r>
            <a:r>
              <a:rPr lang="en-US" altLang="ko-KR" baseline="0" dirty="0" smtClean="0"/>
              <a:t>,</a:t>
            </a:r>
            <a:r>
              <a:rPr lang="ko-KR" altLang="en-US" baseline="0" dirty="0" smtClean="0"/>
              <a:t> 신발 최적화 환을 을 구현할 것입니다</a:t>
            </a:r>
            <a:r>
              <a:rPr lang="en-US" altLang="ko-KR" baseline="0" dirty="0" smtClean="0"/>
              <a:t>.</a:t>
            </a:r>
            <a:r>
              <a:rPr lang="ko-KR" altLang="en-US" baseline="0" dirty="0" smtClean="0"/>
              <a:t> </a:t>
            </a:r>
          </a:p>
        </p:txBody>
      </p:sp>
      <p:sp>
        <p:nvSpPr>
          <p:cNvPr id="4" name="Slide Number Placeholder 3"/>
          <p:cNvSpPr>
            <a:spLocks noGrp="1"/>
          </p:cNvSpPr>
          <p:nvPr>
            <p:ph type="sldNum" sz="quarter" idx="10"/>
          </p:nvPr>
        </p:nvSpPr>
        <p:spPr/>
        <p:txBody>
          <a:bodyPr/>
          <a:lstStyle/>
          <a:p>
            <a:fld id="{4DB63DAC-59D9-ED4E-8471-FF9C5C7FF404}" type="slidenum">
              <a:rPr lang="en-US" smtClean="0"/>
              <a:t>8</a:t>
            </a:fld>
            <a:endParaRPr lang="en-US"/>
          </a:p>
        </p:txBody>
      </p:sp>
    </p:spTree>
    <p:extLst>
      <p:ext uri="{BB962C8B-B14F-4D97-AF65-F5344CB8AC3E}">
        <p14:creationId xmlns:p14="http://schemas.microsoft.com/office/powerpoint/2010/main" val="618252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우리는 위에 언급한 기능을 실현하기 위해 다양한 기술들을 이용했습니다 </a:t>
            </a:r>
            <a:r>
              <a:rPr lang="en-US" altLang="ko-KR" dirty="0" smtClean="0"/>
              <a:t>such as</a:t>
            </a:r>
            <a:r>
              <a:rPr lang="ko-KR" altLang="en-US" dirty="0" smtClean="0"/>
              <a:t> </a:t>
            </a:r>
          </a:p>
          <a:p>
            <a:r>
              <a:rPr lang="ko-KR" altLang="en-US" dirty="0" smtClean="0"/>
              <a:t>아두이노 </a:t>
            </a:r>
            <a:r>
              <a:rPr lang="en-US" altLang="ko-KR" dirty="0" smtClean="0"/>
              <a:t>,</a:t>
            </a:r>
            <a:r>
              <a:rPr lang="ko-KR" altLang="en-US" baseline="0" dirty="0" smtClean="0"/>
              <a:t> 추천 알고리즘 </a:t>
            </a:r>
            <a:r>
              <a:rPr lang="en-US" altLang="ko-KR" baseline="0" dirty="0" smtClean="0"/>
              <a:t>,</a:t>
            </a:r>
            <a:r>
              <a:rPr lang="ko-KR" altLang="en-US" baseline="0" dirty="0" smtClean="0"/>
              <a:t> 와이파이 기술 </a:t>
            </a:r>
            <a:r>
              <a:rPr lang="en-US" altLang="ko-KR" baseline="0" dirty="0" smtClean="0"/>
              <a:t>,</a:t>
            </a:r>
            <a:r>
              <a:rPr lang="ko-KR" altLang="en-US" baseline="0" dirty="0" smtClean="0"/>
              <a:t>루비 온 레일즈 기반 웹 어플리케이션 </a:t>
            </a:r>
          </a:p>
          <a:p>
            <a:endParaRPr lang="ko-KR" altLang="en-US" baseline="0" dirty="0" smtClean="0"/>
          </a:p>
          <a:p>
            <a:r>
              <a:rPr lang="ko-KR" altLang="en-US" baseline="0" dirty="0" smtClean="0"/>
              <a:t>위의 기술들이 스마트 슈즈케어 안에 들어가 신발 분석 기능</a:t>
            </a:r>
            <a:r>
              <a:rPr lang="en-US" altLang="ko-KR" baseline="0" dirty="0" smtClean="0"/>
              <a:t>,</a:t>
            </a:r>
            <a:r>
              <a:rPr lang="ko-KR" altLang="en-US" baseline="0" dirty="0" smtClean="0"/>
              <a:t> 신발 추천 알고리즘</a:t>
            </a:r>
            <a:r>
              <a:rPr lang="en-US" altLang="ko-KR" baseline="0" dirty="0" smtClean="0"/>
              <a:t>,</a:t>
            </a:r>
            <a:r>
              <a:rPr lang="ko-KR" altLang="en-US" baseline="0" dirty="0" smtClean="0"/>
              <a:t> 신발 최적화 환을 을 구현할 것입니다</a:t>
            </a:r>
            <a:r>
              <a:rPr lang="en-US" altLang="ko-KR" baseline="0" dirty="0" smtClean="0"/>
              <a:t>.</a:t>
            </a:r>
            <a:r>
              <a:rPr lang="ko-KR" altLang="en-US" baseline="0" dirty="0" smtClean="0"/>
              <a:t> </a:t>
            </a:r>
          </a:p>
        </p:txBody>
      </p:sp>
      <p:sp>
        <p:nvSpPr>
          <p:cNvPr id="4" name="Slide Number Placeholder 3"/>
          <p:cNvSpPr>
            <a:spLocks noGrp="1"/>
          </p:cNvSpPr>
          <p:nvPr>
            <p:ph type="sldNum" sz="quarter" idx="10"/>
          </p:nvPr>
        </p:nvSpPr>
        <p:spPr/>
        <p:txBody>
          <a:bodyPr/>
          <a:lstStyle/>
          <a:p>
            <a:fld id="{4DB63DAC-59D9-ED4E-8471-FF9C5C7FF404}" type="slidenum">
              <a:rPr lang="en-US" smtClean="0"/>
              <a:t>9</a:t>
            </a:fld>
            <a:endParaRPr lang="en-US"/>
          </a:p>
        </p:txBody>
      </p:sp>
    </p:spTree>
    <p:extLst>
      <p:ext uri="{BB962C8B-B14F-4D97-AF65-F5344CB8AC3E}">
        <p14:creationId xmlns:p14="http://schemas.microsoft.com/office/powerpoint/2010/main" val="39236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baseline="0" dirty="0" smtClean="0"/>
              <a:t> </a:t>
            </a:r>
            <a:r>
              <a:rPr lang="en-US" altLang="ko-KR" baseline="0" dirty="0" smtClean="0"/>
              <a:t>1</a:t>
            </a:r>
            <a:r>
              <a:rPr lang="ko-KR" altLang="en-US" baseline="0" dirty="0" smtClean="0"/>
              <a:t>아두이노 테크놀로지 </a:t>
            </a:r>
          </a:p>
          <a:p>
            <a:r>
              <a:rPr lang="ko-KR" altLang="en-US" baseline="0" dirty="0" smtClean="0"/>
              <a:t> </a:t>
            </a:r>
            <a:r>
              <a:rPr lang="en-US" altLang="ko-KR" baseline="0" dirty="0" smtClean="0"/>
              <a:t>-</a:t>
            </a:r>
            <a:r>
              <a:rPr lang="ko-KR" altLang="en-US" baseline="0" dirty="0" smtClean="0"/>
              <a:t> 우리는 아두이노의 압력 센서와 온</a:t>
            </a:r>
            <a:r>
              <a:rPr lang="en-US" altLang="ko-KR" baseline="0" dirty="0" smtClean="0"/>
              <a:t>.</a:t>
            </a:r>
            <a:r>
              <a:rPr lang="ko-KR" altLang="en-US" baseline="0" dirty="0" smtClean="0"/>
              <a:t>습도 센서를 사용 하였습니다</a:t>
            </a:r>
            <a:r>
              <a:rPr lang="en-US" altLang="ko-KR" baseline="0" dirty="0" smtClean="0"/>
              <a:t>.</a:t>
            </a:r>
            <a:r>
              <a:rPr lang="ko-KR" altLang="en-US" baseline="0" dirty="0" smtClean="0"/>
              <a:t> 이러한 센서를 통해 얻은 정보 바탕으로 우리는 온습도 제어 </a:t>
            </a:r>
            <a:r>
              <a:rPr lang="en-US" altLang="ko-KR" baseline="0" dirty="0" smtClean="0"/>
              <a:t>,</a:t>
            </a:r>
            <a:r>
              <a:rPr lang="ko-KR" altLang="en-US" baseline="0" dirty="0" smtClean="0"/>
              <a:t> 신발 수명 </a:t>
            </a:r>
            <a:r>
              <a:rPr lang="en-US" altLang="ko-KR" baseline="0" dirty="0" smtClean="0"/>
              <a:t>,</a:t>
            </a:r>
            <a:r>
              <a:rPr lang="ko-KR" altLang="en-US" baseline="0" dirty="0" smtClean="0"/>
              <a:t> 선호도 값을 만들것입니다</a:t>
            </a:r>
            <a:r>
              <a:rPr lang="en-US" altLang="ko-KR" baseline="0" dirty="0" smtClean="0"/>
              <a:t>.</a:t>
            </a:r>
            <a:r>
              <a:rPr lang="ko-KR" altLang="en-US" baseline="0" dirty="0" smtClean="0"/>
              <a:t>  또한 우리는 와이 파이 기술을 이용하여 웹 어플리케이션 상에서 사용자가 직접 신발장의 온습도 그리고 데오트란트 살균제를 조작할 수 있게 만들었습니다</a:t>
            </a:r>
            <a:r>
              <a:rPr lang="en-US" altLang="ko-KR" baseline="0" dirty="0" smtClean="0"/>
              <a:t>.</a:t>
            </a:r>
            <a:r>
              <a:rPr lang="ko-KR" altLang="en-US" baseline="0" dirty="0" smtClean="0"/>
              <a:t> </a:t>
            </a:r>
            <a:endParaRPr lang="en-US" dirty="0"/>
          </a:p>
        </p:txBody>
      </p:sp>
      <p:sp>
        <p:nvSpPr>
          <p:cNvPr id="4" name="Slide Number Placeholder 3"/>
          <p:cNvSpPr>
            <a:spLocks noGrp="1"/>
          </p:cNvSpPr>
          <p:nvPr>
            <p:ph type="sldNum" sz="quarter" idx="10"/>
          </p:nvPr>
        </p:nvSpPr>
        <p:spPr/>
        <p:txBody>
          <a:bodyPr/>
          <a:lstStyle/>
          <a:p>
            <a:fld id="{4DB63DAC-59D9-ED4E-8471-FF9C5C7FF404}" type="slidenum">
              <a:rPr lang="en-US" smtClean="0"/>
              <a:t>10</a:t>
            </a:fld>
            <a:endParaRPr lang="en-US"/>
          </a:p>
        </p:txBody>
      </p:sp>
    </p:spTree>
    <p:extLst>
      <p:ext uri="{BB962C8B-B14F-4D97-AF65-F5344CB8AC3E}">
        <p14:creationId xmlns:p14="http://schemas.microsoft.com/office/powerpoint/2010/main" val="131683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en-US"/>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19202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51919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657050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52410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83023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Date Placeholder 4"/>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5156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7" name="Date Placeholder 6"/>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44039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Date Placeholder 2"/>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43507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90850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5597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BC929298-9F99-474A-8B46-6BB577C4313A}" type="datetimeFigureOut">
              <a:rPr lang="ko-KR" altLang="en-US" smtClean="0"/>
              <a:t>2016. 6. 17.</a:t>
            </a:fld>
            <a:endParaRPr lang="ko-KR"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1651941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29298-9F99-474A-8B46-6BB577C4313A}" type="datetimeFigureOut">
              <a:rPr lang="ko-KR" altLang="en-US" smtClean="0"/>
              <a:t>2016. 6. 17.</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806DD-D2E4-409C-A9D1-90B200B03ACC}" type="slidenum">
              <a:rPr lang="ko-KR" altLang="en-US" smtClean="0"/>
              <a:t>‹#›</a:t>
            </a:fld>
            <a:endParaRPr lang="ko-KR" altLang="en-US"/>
          </a:p>
        </p:txBody>
      </p:sp>
    </p:spTree>
    <p:extLst>
      <p:ext uri="{BB962C8B-B14F-4D97-AF65-F5344CB8AC3E}">
        <p14:creationId xmlns:p14="http://schemas.microsoft.com/office/powerpoint/2010/main" val="630503739"/>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comments" Target="../comments/comment6.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comments" Target="../comments/comment7.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comments" Target="../comments/comment8.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comments" Target="../comments/comment9.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comments" Target="../comments/comment10.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comments" Target="../comments/comment11.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8.png"/><Relationship Id="rId5" Type="http://schemas.openxmlformats.org/officeDocument/2006/relationships/comments" Target="../comments/comment12.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comments" Target="../comments/comment13.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comments" Target="../comments/comment15.xml"/><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comments" Target="../comments/comment16.xml"/><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comments" Target="../comments/commen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comments" Target="../comments/comment5.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0429" y="2138766"/>
            <a:ext cx="12238494" cy="2360807"/>
          </a:xfrm>
          <a:prstGeom prst="rect">
            <a:avLst/>
          </a:prstGeom>
          <a:solidFill>
            <a:schemeClr val="tx1">
              <a:lumMod val="95000"/>
              <a:lumOff val="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7569810" y="4704955"/>
            <a:ext cx="4400282" cy="1938992"/>
          </a:xfrm>
          <a:prstGeom prst="rect">
            <a:avLst/>
          </a:prstGeom>
          <a:noFill/>
        </p:spPr>
        <p:txBody>
          <a:bodyPr wrap="square" rtlCol="0">
            <a:spAutoFit/>
          </a:bodyPr>
          <a:lstStyle/>
          <a:p>
            <a:r>
              <a:rPr lang="en-US" altLang="ko-KR" sz="2000" dirty="0" err="1" smtClean="0">
                <a:ea typeface="10X10" charset="0"/>
                <a:cs typeface="10X10" charset="0"/>
              </a:rPr>
              <a:t>Hanyang</a:t>
            </a:r>
            <a:r>
              <a:rPr lang="en-US" altLang="ko-KR" sz="2000" dirty="0" smtClean="0">
                <a:ea typeface="10X10" charset="0"/>
                <a:cs typeface="10X10" charset="0"/>
              </a:rPr>
              <a:t> University Information System</a:t>
            </a:r>
          </a:p>
          <a:p>
            <a:r>
              <a:rPr lang="en-US" altLang="ko-KR" sz="2000" dirty="0" smtClean="0">
                <a:ea typeface="10X10" charset="0"/>
                <a:cs typeface="10X10" charset="0"/>
              </a:rPr>
              <a:t> </a:t>
            </a:r>
            <a:endParaRPr lang="en-US" altLang="ko-KR" sz="2000" dirty="0" smtClean="0">
              <a:ea typeface="10X10" charset="0"/>
              <a:cs typeface="10X10" charset="0"/>
            </a:endParaRPr>
          </a:p>
          <a:p>
            <a:r>
              <a:rPr lang="en-US" altLang="ko-KR" sz="2000" dirty="0" smtClean="0">
                <a:ea typeface="10X10" charset="0"/>
                <a:cs typeface="10X10" charset="0"/>
              </a:rPr>
              <a:t>2012004593 </a:t>
            </a:r>
            <a:r>
              <a:rPr lang="ko-KR" altLang="en-US" sz="2000" dirty="0" smtClean="0">
                <a:ea typeface="10X10" charset="0"/>
                <a:cs typeface="10X10" charset="0"/>
              </a:rPr>
              <a:t> </a:t>
            </a:r>
            <a:r>
              <a:rPr lang="en-US" altLang="ko-KR" sz="2000" dirty="0" smtClean="0">
                <a:ea typeface="10X10" charset="0"/>
                <a:cs typeface="10X10" charset="0"/>
              </a:rPr>
              <a:t>Shin Min Ki</a:t>
            </a:r>
          </a:p>
          <a:p>
            <a:r>
              <a:rPr lang="is-IS" sz="2000" dirty="0" smtClean="0">
                <a:ea typeface="10X10" charset="0"/>
                <a:cs typeface="10X10" charset="0"/>
              </a:rPr>
              <a:t>2012004377</a:t>
            </a:r>
            <a:r>
              <a:rPr lang="ko-KR" altLang="en-US" sz="2000" dirty="0" smtClean="0">
                <a:ea typeface="10X10" charset="0"/>
                <a:cs typeface="10X10" charset="0"/>
              </a:rPr>
              <a:t> </a:t>
            </a:r>
            <a:r>
              <a:rPr lang="is-IS" sz="2000" dirty="0" smtClean="0">
                <a:ea typeface="10X10" charset="0"/>
                <a:cs typeface="10X10" charset="0"/>
              </a:rPr>
              <a:t> </a:t>
            </a:r>
            <a:r>
              <a:rPr lang="en-US" sz="2000" dirty="0" err="1" smtClean="0">
                <a:ea typeface="10X10" charset="0"/>
                <a:cs typeface="10X10" charset="0"/>
              </a:rPr>
              <a:t>Ko</a:t>
            </a:r>
            <a:r>
              <a:rPr lang="en-US" sz="2000" dirty="0" smtClean="0">
                <a:ea typeface="10X10" charset="0"/>
                <a:cs typeface="10X10" charset="0"/>
              </a:rPr>
              <a:t> </a:t>
            </a:r>
            <a:r>
              <a:rPr lang="en-US" sz="2000" dirty="0" err="1" smtClean="0">
                <a:ea typeface="10X10" charset="0"/>
                <a:cs typeface="10X10" charset="0"/>
              </a:rPr>
              <a:t>Byunghee</a:t>
            </a:r>
            <a:endParaRPr lang="en-US" altLang="ko-KR" sz="2000" dirty="0" smtClean="0">
              <a:ea typeface="10X10" charset="0"/>
              <a:cs typeface="10X10" charset="0"/>
            </a:endParaRPr>
          </a:p>
          <a:p>
            <a:r>
              <a:rPr lang="is-IS" sz="2000" dirty="0" smtClean="0">
                <a:ea typeface="10X10" charset="0"/>
                <a:cs typeface="10X10" charset="0"/>
              </a:rPr>
              <a:t>2012004407</a:t>
            </a:r>
            <a:r>
              <a:rPr lang="ko-KR" altLang="en-US" sz="2000" dirty="0" smtClean="0">
                <a:ea typeface="10X10" charset="0"/>
                <a:cs typeface="10X10" charset="0"/>
              </a:rPr>
              <a:t>  </a:t>
            </a:r>
            <a:r>
              <a:rPr lang="en-US" sz="2000" dirty="0" smtClean="0">
                <a:ea typeface="10X10" charset="0"/>
                <a:cs typeface="10X10" charset="0"/>
              </a:rPr>
              <a:t>Kim </a:t>
            </a:r>
            <a:r>
              <a:rPr lang="en-US" sz="2000" dirty="0" err="1">
                <a:ea typeface="10X10" charset="0"/>
                <a:cs typeface="10X10" charset="0"/>
              </a:rPr>
              <a:t>JungHyun</a:t>
            </a:r>
            <a:r>
              <a:rPr lang="ko-KR" altLang="en-US" sz="2000" dirty="0">
                <a:ea typeface="10X10" charset="0"/>
                <a:cs typeface="10X10" charset="0"/>
              </a:rPr>
              <a:t> </a:t>
            </a:r>
            <a:endParaRPr lang="en-US" altLang="ko-KR" sz="2000" dirty="0" smtClean="0">
              <a:ea typeface="10X10" charset="0"/>
              <a:cs typeface="10X10" charset="0"/>
            </a:endParaRPr>
          </a:p>
          <a:p>
            <a:r>
              <a:rPr lang="is-IS" sz="2000" dirty="0" smtClean="0">
                <a:ea typeface="10X10" charset="0"/>
                <a:cs typeface="10X10" charset="0"/>
              </a:rPr>
              <a:t>2012004515</a:t>
            </a:r>
            <a:r>
              <a:rPr lang="ko-KR" altLang="en-US" sz="2000" dirty="0" smtClean="0">
                <a:ea typeface="10X10" charset="0"/>
                <a:cs typeface="10X10" charset="0"/>
              </a:rPr>
              <a:t>  </a:t>
            </a:r>
            <a:r>
              <a:rPr lang="en-US" sz="2000" dirty="0" smtClean="0">
                <a:ea typeface="10X10" charset="0"/>
                <a:cs typeface="10X10" charset="0"/>
              </a:rPr>
              <a:t>Kwon </a:t>
            </a:r>
            <a:r>
              <a:rPr lang="en-US" sz="2000" dirty="0" err="1">
                <a:ea typeface="10X10" charset="0"/>
                <a:cs typeface="10X10" charset="0"/>
              </a:rPr>
              <a:t>GyuHyeok</a:t>
            </a:r>
            <a:r>
              <a:rPr lang="ko-KR" altLang="en-US" sz="2000" dirty="0">
                <a:ea typeface="10X10" charset="0"/>
                <a:cs typeface="10X10" charset="0"/>
              </a:rPr>
              <a:t> </a:t>
            </a:r>
          </a:p>
        </p:txBody>
      </p:sp>
      <p:sp>
        <p:nvSpPr>
          <p:cNvPr id="2" name="TextBox 1"/>
          <p:cNvSpPr txBox="1"/>
          <p:nvPr/>
        </p:nvSpPr>
        <p:spPr>
          <a:xfrm>
            <a:off x="83127" y="1322534"/>
            <a:ext cx="12108873" cy="646331"/>
          </a:xfrm>
          <a:prstGeom prst="rect">
            <a:avLst/>
          </a:prstGeom>
          <a:noFill/>
        </p:spPr>
        <p:txBody>
          <a:bodyPr wrap="square" rtlCol="0">
            <a:spAutoFit/>
          </a:bodyPr>
          <a:lstStyle/>
          <a:p>
            <a:r>
              <a:rPr lang="en-US" sz="3600" dirty="0"/>
              <a:t>Software </a:t>
            </a:r>
            <a:r>
              <a:rPr lang="en-US" sz="3600" dirty="0" smtClean="0"/>
              <a:t>Engineering</a:t>
            </a:r>
            <a:endParaRPr lang="ko-KR" altLang="en-US" sz="36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4690" y="2422705"/>
            <a:ext cx="12108873" cy="2246769"/>
          </a:xfrm>
          <a:prstGeom prst="rect">
            <a:avLst/>
          </a:prstGeom>
          <a:noFill/>
        </p:spPr>
        <p:txBody>
          <a:bodyPr wrap="square" rtlCol="0">
            <a:spAutoFit/>
          </a:bodyPr>
          <a:lstStyle/>
          <a:p>
            <a:r>
              <a:rPr lang="en-US" altLang="ko-KR" sz="8000" dirty="0" smtClean="0">
                <a:solidFill>
                  <a:schemeClr val="bg1"/>
                </a:solidFill>
                <a:cs typeface="Times New Roman" panose="02020603050405020304" pitchFamily="18" charset="0"/>
              </a:rPr>
              <a:t>Smart </a:t>
            </a:r>
            <a:r>
              <a:rPr lang="en-US" altLang="ko-KR" sz="8000" dirty="0" smtClean="0">
                <a:solidFill>
                  <a:schemeClr val="bg1"/>
                </a:solidFill>
                <a:cs typeface="Times New Roman" panose="02020603050405020304" pitchFamily="18" charset="0"/>
              </a:rPr>
              <a:t>Shoebox</a:t>
            </a:r>
            <a:endParaRPr lang="en-US" altLang="ko-KR" sz="8000" dirty="0" smtClean="0">
              <a:solidFill>
                <a:schemeClr val="bg1"/>
              </a:solidFill>
              <a:cs typeface="Times New Roman" panose="02020603050405020304" pitchFamily="18" charset="0"/>
            </a:endParaRPr>
          </a:p>
          <a:p>
            <a:r>
              <a:rPr lang="en-US" sz="2000" dirty="0">
                <a:solidFill>
                  <a:schemeClr val="bg1"/>
                </a:solidFill>
              </a:rPr>
              <a:t>Shoes care solution utilizing </a:t>
            </a:r>
            <a:r>
              <a:rPr lang="en-US" sz="2000" dirty="0" err="1" smtClean="0">
                <a:solidFill>
                  <a:schemeClr val="bg1"/>
                </a:solidFill>
              </a:rPr>
              <a:t>IoT</a:t>
            </a:r>
            <a:r>
              <a:rPr lang="en-US" sz="2000" dirty="0" smtClean="0">
                <a:solidFill>
                  <a:schemeClr val="bg1"/>
                </a:solidFill>
              </a:rPr>
              <a:t> </a:t>
            </a:r>
            <a:r>
              <a:rPr lang="en-US" sz="2000" dirty="0">
                <a:solidFill>
                  <a:schemeClr val="bg1"/>
                </a:solidFill>
              </a:rPr>
              <a:t>concept</a:t>
            </a:r>
            <a:endParaRPr lang="en-US" altLang="ko-KR" sz="2000" dirty="0" smtClean="0">
              <a:solidFill>
                <a:schemeClr val="bg1"/>
              </a:solidFill>
              <a:cs typeface="Times New Roman" panose="02020603050405020304" pitchFamily="18" charset="0"/>
            </a:endParaRPr>
          </a:p>
          <a:p>
            <a:r>
              <a:rPr lang="en-US" altLang="ko-KR" sz="2000" dirty="0" smtClean="0">
                <a:solidFill>
                  <a:schemeClr val="bg1"/>
                </a:solidFill>
                <a:cs typeface="Times New Roman" panose="02020603050405020304" pitchFamily="18" charset="0"/>
              </a:rPr>
              <a:t>June </a:t>
            </a:r>
            <a:r>
              <a:rPr lang="en-US" altLang="ko-KR" sz="2000" dirty="0" smtClean="0">
                <a:solidFill>
                  <a:schemeClr val="bg1"/>
                </a:solidFill>
                <a:cs typeface="Times New Roman" panose="02020603050405020304" pitchFamily="18" charset="0"/>
              </a:rPr>
              <a:t>17th  2016</a:t>
            </a:r>
          </a:p>
          <a:p>
            <a:endParaRPr lang="en-US" altLang="ko-KR" sz="2000" dirty="0" smtClean="0">
              <a:solidFill>
                <a:schemeClr val="bg2">
                  <a:lumMod val="90000"/>
                </a:schemeClr>
              </a:solidFill>
              <a:cs typeface="Times New Roman" panose="02020603050405020304" pitchFamily="18" charset="0"/>
            </a:endParaRPr>
          </a:p>
        </p:txBody>
      </p:sp>
    </p:spTree>
    <p:extLst>
      <p:ext uri="{BB962C8B-B14F-4D97-AF65-F5344CB8AC3E}">
        <p14:creationId xmlns:p14="http://schemas.microsoft.com/office/powerpoint/2010/main" val="3393830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8" name="TextBox 37"/>
          <p:cNvSpPr txBox="1"/>
          <p:nvPr/>
        </p:nvSpPr>
        <p:spPr>
          <a:xfrm>
            <a:off x="516095" y="1398821"/>
            <a:ext cx="6779984" cy="1631216"/>
          </a:xfrm>
          <a:prstGeom prst="rect">
            <a:avLst/>
          </a:prstGeom>
          <a:noFill/>
        </p:spPr>
        <p:txBody>
          <a:bodyPr wrap="square" rtlCol="0">
            <a:spAutoFit/>
          </a:bodyPr>
          <a:lstStyle/>
          <a:p>
            <a:endParaRPr lang="en-US" altLang="ko-KR" sz="2000" b="1" dirty="0">
              <a:latin typeface="Ebrima" panose="02000000000000000000" pitchFamily="2" charset="0"/>
              <a:cs typeface="Ebrima" panose="02000000000000000000" pitchFamily="2" charset="0"/>
            </a:endParaRPr>
          </a:p>
          <a:p>
            <a:pPr marL="0" lvl="1"/>
            <a:r>
              <a:rPr lang="en-US" altLang="ko-KR" sz="2000" b="1" dirty="0" smtClean="0">
                <a:latin typeface="Ebrima" panose="02000000000000000000" pitchFamily="2" charset="0"/>
                <a:cs typeface="Ebrima" panose="02000000000000000000" pitchFamily="2" charset="0"/>
              </a:rPr>
              <a:t> </a:t>
            </a:r>
            <a:r>
              <a:rPr lang="en-US" altLang="ko-KR" sz="2000" b="1" dirty="0" smtClean="0"/>
              <a:t>Arduino </a:t>
            </a:r>
            <a:r>
              <a:rPr lang="en-US" altLang="ko-KR" sz="2000" b="1" dirty="0" smtClean="0"/>
              <a:t>technology</a:t>
            </a:r>
            <a:r>
              <a:rPr lang="ko-KR" altLang="en-US" sz="2000" b="1" dirty="0" smtClean="0"/>
              <a:t> </a:t>
            </a:r>
            <a:endParaRPr lang="en-US" altLang="ko-KR" sz="2000" b="1" dirty="0"/>
          </a:p>
          <a:p>
            <a:pPr marL="0" lvl="1"/>
            <a:r>
              <a:rPr lang="ko-KR" altLang="en-US" sz="2000" dirty="0" smtClean="0"/>
              <a:t> </a:t>
            </a:r>
            <a:r>
              <a:rPr lang="en-US" altLang="ko-KR" sz="2000" dirty="0" smtClean="0"/>
              <a:t>using sensor </a:t>
            </a:r>
            <a:r>
              <a:rPr lang="en-US" altLang="ko-KR" sz="2000" dirty="0" smtClean="0"/>
              <a:t>we </a:t>
            </a:r>
            <a:r>
              <a:rPr lang="en-US" altLang="ko-KR" sz="2000" dirty="0" smtClean="0"/>
              <a:t>get information</a:t>
            </a:r>
          </a:p>
          <a:p>
            <a:pPr marL="0" lvl="1"/>
            <a:endParaRPr lang="ko-KR" altLang="en-US" sz="2000" b="1" i="1" dirty="0"/>
          </a:p>
          <a:p>
            <a:pPr marL="0" lvl="1"/>
            <a:endParaRPr lang="ko-KR" altLang="en-US" sz="2000" b="1" dirty="0">
              <a:latin typeface="Ebrima" panose="02000000000000000000" pitchFamily="2" charset="0"/>
              <a:cs typeface="Ebrima" panose="02000000000000000000" pitchFamily="2" charset="0"/>
            </a:endParaRPr>
          </a:p>
        </p:txBody>
      </p:sp>
      <p:sp>
        <p:nvSpPr>
          <p:cNvPr id="43" name="TextBox 42"/>
          <p:cNvSpPr txBox="1"/>
          <p:nvPr/>
        </p:nvSpPr>
        <p:spPr>
          <a:xfrm>
            <a:off x="5867439" y="1660812"/>
            <a:ext cx="5200726" cy="707886"/>
          </a:xfrm>
          <a:prstGeom prst="rect">
            <a:avLst/>
          </a:prstGeom>
          <a:noFill/>
        </p:spPr>
        <p:txBody>
          <a:bodyPr wrap="square" rtlCol="0">
            <a:spAutoFit/>
          </a:bodyPr>
          <a:lstStyle/>
          <a:p>
            <a:pPr marL="0" lvl="1"/>
            <a:r>
              <a:rPr lang="en-US" altLang="ko-KR" sz="2000" b="1" dirty="0" smtClean="0"/>
              <a:t>WI-FI </a:t>
            </a:r>
            <a:r>
              <a:rPr lang="en-US" altLang="ko-KR" sz="2000" b="1" dirty="0" smtClean="0"/>
              <a:t>technology</a:t>
            </a:r>
          </a:p>
          <a:p>
            <a:pPr marL="0" lvl="1"/>
            <a:r>
              <a:rPr lang="en-US" altLang="ko-KR" sz="2000" dirty="0" smtClean="0"/>
              <a:t>make </a:t>
            </a:r>
            <a:r>
              <a:rPr lang="en-US" altLang="ko-KR" sz="2000" dirty="0" smtClean="0"/>
              <a:t>order to fan , lamp , </a:t>
            </a:r>
            <a:r>
              <a:rPr lang="en-US" altLang="ko-KR" sz="2000" dirty="0" smtClean="0"/>
              <a:t>deodorant </a:t>
            </a:r>
            <a:r>
              <a:rPr lang="en-US" altLang="ko-KR" sz="2000" dirty="0" smtClean="0"/>
              <a:t>, </a:t>
            </a:r>
            <a:r>
              <a:rPr lang="en-US" altLang="ko-KR" sz="2000" dirty="0" smtClean="0"/>
              <a:t>sterilizer</a:t>
            </a:r>
            <a:endParaRPr lang="en-US" altLang="ko-KR" sz="2000" dirty="0" smtClean="0"/>
          </a:p>
        </p:txBody>
      </p:sp>
      <p:sp>
        <p:nvSpPr>
          <p:cNvPr id="49" name="타원 46"/>
          <p:cNvSpPr/>
          <p:nvPr/>
        </p:nvSpPr>
        <p:spPr>
          <a:xfrm>
            <a:off x="2647253" y="3924161"/>
            <a:ext cx="2381244" cy="2386523"/>
          </a:xfrm>
          <a:prstGeom prst="ellipse">
            <a:avLst/>
          </a:prstGeom>
          <a:solidFill>
            <a:srgbClr val="FFFF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2000" b="1" dirty="0" smtClean="0">
              <a:solidFill>
                <a:schemeClr val="tx1"/>
              </a:solidFill>
            </a:endParaRPr>
          </a:p>
          <a:p>
            <a:pPr algn="ctr"/>
            <a:r>
              <a:rPr lang="en-US" altLang="ko-KR" sz="2000" b="1" dirty="0">
                <a:solidFill>
                  <a:schemeClr val="tx1"/>
                </a:solidFill>
              </a:rPr>
              <a:t>T</a:t>
            </a:r>
            <a:r>
              <a:rPr lang="en-US" altLang="ko-KR" sz="2000" b="1" dirty="0" smtClean="0">
                <a:solidFill>
                  <a:schemeClr val="tx1"/>
                </a:solidFill>
              </a:rPr>
              <a:t>emperature</a:t>
            </a:r>
          </a:p>
          <a:p>
            <a:pPr algn="ctr"/>
            <a:r>
              <a:rPr lang="en-US" altLang="ko-KR" sz="2000" b="1" dirty="0" smtClean="0">
                <a:solidFill>
                  <a:schemeClr val="tx1"/>
                </a:solidFill>
              </a:rPr>
              <a:t>Humidity </a:t>
            </a:r>
            <a:r>
              <a:rPr lang="en-US" altLang="ko-KR" sz="2000" b="1" dirty="0" smtClean="0">
                <a:solidFill>
                  <a:schemeClr val="tx1"/>
                </a:solidFill>
              </a:rPr>
              <a:t>sensor</a:t>
            </a:r>
          </a:p>
          <a:p>
            <a:pPr algn="ctr"/>
            <a:endParaRPr lang="ko-KR" altLang="en-US" sz="1400" dirty="0"/>
          </a:p>
        </p:txBody>
      </p:sp>
      <p:sp>
        <p:nvSpPr>
          <p:cNvPr id="54" name="타원 46"/>
          <p:cNvSpPr/>
          <p:nvPr/>
        </p:nvSpPr>
        <p:spPr>
          <a:xfrm>
            <a:off x="215008" y="3924160"/>
            <a:ext cx="2381244" cy="2386523"/>
          </a:xfrm>
          <a:prstGeom prst="ellipse">
            <a:avLst/>
          </a:prstGeom>
          <a:solidFill>
            <a:srgbClr val="FFC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r>
              <a:rPr lang="en-US" b="1" dirty="0">
                <a:solidFill>
                  <a:schemeClr val="tx1"/>
                </a:solidFill>
              </a:rPr>
              <a:t>P</a:t>
            </a:r>
            <a:r>
              <a:rPr lang="en-US" b="1" dirty="0" smtClean="0">
                <a:solidFill>
                  <a:schemeClr val="tx1"/>
                </a:solidFill>
              </a:rPr>
              <a:t>ressure </a:t>
            </a:r>
            <a:r>
              <a:rPr lang="en-US" b="1" dirty="0" smtClean="0">
                <a:solidFill>
                  <a:schemeClr val="tx1"/>
                </a:solidFill>
              </a:rPr>
              <a:t>sensor</a:t>
            </a:r>
          </a:p>
          <a:p>
            <a:pPr algn="ctr"/>
            <a:r>
              <a:rPr lang="en-US" altLang="ko-KR" dirty="0" smtClean="0">
                <a:solidFill>
                  <a:schemeClr val="tx1"/>
                </a:solidFill>
              </a:rPr>
              <a:t>-Usage </a:t>
            </a:r>
            <a:r>
              <a:rPr lang="en-US" altLang="ko-KR" dirty="0" smtClean="0">
                <a:solidFill>
                  <a:schemeClr val="tx1"/>
                </a:solidFill>
              </a:rPr>
              <a:t>time</a:t>
            </a:r>
          </a:p>
          <a:p>
            <a:pPr algn="ctr"/>
            <a:r>
              <a:rPr lang="en-US" altLang="ko-KR" dirty="0" smtClean="0">
                <a:solidFill>
                  <a:schemeClr val="tx1"/>
                </a:solidFill>
              </a:rPr>
              <a:t>-Shoes </a:t>
            </a:r>
            <a:r>
              <a:rPr lang="en-US" altLang="ko-KR" dirty="0" smtClean="0">
                <a:solidFill>
                  <a:schemeClr val="tx1"/>
                </a:solidFill>
              </a:rPr>
              <a:t>in out</a:t>
            </a:r>
            <a:endParaRPr lang="en-US" altLang="ko-KR" dirty="0" smtClean="0">
              <a:solidFill>
                <a:schemeClr val="tx1"/>
              </a:solidFill>
            </a:endParaRPr>
          </a:p>
          <a:p>
            <a:pPr algn="ctr"/>
            <a:endParaRPr lang="en-US" altLang="ko-KR" dirty="0" smtClean="0"/>
          </a:p>
          <a:p>
            <a:pPr algn="ctr"/>
            <a:endParaRPr lang="ko-KR" altLang="en-US" dirty="0"/>
          </a:p>
        </p:txBody>
      </p:sp>
      <p:sp>
        <p:nvSpPr>
          <p:cNvPr id="57" name="타원 46"/>
          <p:cNvSpPr/>
          <p:nvPr/>
        </p:nvSpPr>
        <p:spPr>
          <a:xfrm>
            <a:off x="6496425" y="4598672"/>
            <a:ext cx="1628228" cy="1528877"/>
          </a:xfrm>
          <a:prstGeom prst="ellipse">
            <a:avLst/>
          </a:prstGeom>
          <a:solidFill>
            <a:srgbClr val="FFC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Web</a:t>
            </a:r>
          </a:p>
        </p:txBody>
      </p:sp>
      <p:sp>
        <p:nvSpPr>
          <p:cNvPr id="59" name="타원 46"/>
          <p:cNvSpPr/>
          <p:nvPr/>
        </p:nvSpPr>
        <p:spPr>
          <a:xfrm>
            <a:off x="9420629" y="3833539"/>
            <a:ext cx="2381244" cy="2386523"/>
          </a:xfrm>
          <a:prstGeom prst="ellipse">
            <a:avLst/>
          </a:prstGeom>
          <a:solidFill>
            <a:srgbClr val="FFFF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Activate Arduino</a:t>
            </a:r>
          </a:p>
          <a:p>
            <a:pPr algn="ctr"/>
            <a:r>
              <a:rPr lang="en-US" dirty="0" smtClean="0">
                <a:solidFill>
                  <a:schemeClr val="tx1"/>
                </a:solidFill>
              </a:rPr>
              <a:t>-</a:t>
            </a:r>
            <a:r>
              <a:rPr lang="en-US" dirty="0" smtClean="0">
                <a:solidFill>
                  <a:schemeClr val="tx1"/>
                </a:solidFill>
              </a:rPr>
              <a:t>Electric fan</a:t>
            </a:r>
          </a:p>
          <a:p>
            <a:pPr algn="ctr"/>
            <a:r>
              <a:rPr lang="en-US" dirty="0" smtClean="0">
                <a:solidFill>
                  <a:schemeClr val="tx1"/>
                </a:solidFill>
              </a:rPr>
              <a:t>-Lamp</a:t>
            </a:r>
            <a:endParaRPr lang="en-US" dirty="0" smtClean="0">
              <a:solidFill>
                <a:schemeClr val="tx1"/>
              </a:solidFill>
            </a:endParaRPr>
          </a:p>
          <a:p>
            <a:pPr algn="ctr"/>
            <a:r>
              <a:rPr lang="en-US" dirty="0" smtClean="0">
                <a:solidFill>
                  <a:schemeClr val="tx1"/>
                </a:solidFill>
              </a:rPr>
              <a:t>-Deodorant</a:t>
            </a:r>
          </a:p>
          <a:p>
            <a:pPr algn="ctr"/>
            <a:r>
              <a:rPr lang="en-US" altLang="ko-KR" dirty="0" smtClean="0">
                <a:solidFill>
                  <a:schemeClr val="tx1"/>
                </a:solidFill>
              </a:rPr>
              <a:t>-Sterilizer</a:t>
            </a:r>
            <a:endParaRPr lang="ko-KR" altLang="en-US" dirty="0">
              <a:solidFill>
                <a:schemeClr val="tx1"/>
              </a:solidFill>
            </a:endParaRPr>
          </a:p>
        </p:txBody>
      </p:sp>
      <p:sp>
        <p:nvSpPr>
          <p:cNvPr id="27" name="TextBox 26"/>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28" name="TextBox 27"/>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a:t>
            </a:r>
            <a:r>
              <a:rPr lang="en-US" altLang="ko-KR" dirty="0" smtClean="0">
                <a:latin typeface="Ebrima" panose="02000000000000000000" pitchFamily="2" charset="0"/>
                <a:ea typeface="Ebrima" panose="02000000000000000000" pitchFamily="2" charset="0"/>
                <a:cs typeface="Ebrima" panose="02000000000000000000" pitchFamily="2" charset="0"/>
              </a:rPr>
              <a:t>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pic>
        <p:nvPicPr>
          <p:cNvPr id="29" name="그림 28"/>
          <p:cNvPicPr>
            <a:picLocks noChangeAspect="1"/>
          </p:cNvPicPr>
          <p:nvPr/>
        </p:nvPicPr>
        <p:blipFill>
          <a:blip r:embed="rId3"/>
          <a:stretch>
            <a:fillRect/>
          </a:stretch>
        </p:blipFill>
        <p:spPr>
          <a:xfrm>
            <a:off x="3065606" y="1044635"/>
            <a:ext cx="1504879" cy="1011476"/>
          </a:xfrm>
          <a:prstGeom prst="rect">
            <a:avLst/>
          </a:prstGeom>
        </p:spPr>
      </p:pic>
      <p:pic>
        <p:nvPicPr>
          <p:cNvPr id="30" name="그림 29"/>
          <p:cNvPicPr>
            <a:picLocks noChangeAspect="1"/>
          </p:cNvPicPr>
          <p:nvPr/>
        </p:nvPicPr>
        <p:blipFill>
          <a:blip r:embed="rId4"/>
          <a:stretch>
            <a:fillRect/>
          </a:stretch>
        </p:blipFill>
        <p:spPr>
          <a:xfrm>
            <a:off x="7666377" y="3119093"/>
            <a:ext cx="1779367" cy="1387066"/>
          </a:xfrm>
          <a:prstGeom prst="rect">
            <a:avLst/>
          </a:prstGeom>
        </p:spPr>
      </p:pic>
      <p:pic>
        <p:nvPicPr>
          <p:cNvPr id="2" name="그림 1"/>
          <p:cNvPicPr>
            <a:picLocks noChangeAspect="1"/>
          </p:cNvPicPr>
          <p:nvPr/>
        </p:nvPicPr>
        <p:blipFill>
          <a:blip r:embed="rId5"/>
          <a:stretch>
            <a:fillRect/>
          </a:stretch>
        </p:blipFill>
        <p:spPr>
          <a:xfrm>
            <a:off x="1531648" y="2480026"/>
            <a:ext cx="1928034" cy="1455551"/>
          </a:xfrm>
          <a:prstGeom prst="rect">
            <a:avLst/>
          </a:prstGeom>
        </p:spPr>
      </p:pic>
    </p:spTree>
    <p:extLst>
      <p:ext uri="{BB962C8B-B14F-4D97-AF65-F5344CB8AC3E}">
        <p14:creationId xmlns:p14="http://schemas.microsoft.com/office/powerpoint/2010/main" val="1092428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8" name="TextBox 57"/>
          <p:cNvSpPr txBox="1"/>
          <p:nvPr/>
        </p:nvSpPr>
        <p:spPr>
          <a:xfrm>
            <a:off x="1705534" y="2630160"/>
            <a:ext cx="9521712" cy="523220"/>
          </a:xfrm>
          <a:prstGeom prst="rect">
            <a:avLst/>
          </a:prstGeom>
          <a:noFill/>
        </p:spPr>
        <p:txBody>
          <a:bodyPr wrap="square" rtlCol="0">
            <a:spAutoFit/>
          </a:bodyPr>
          <a:lstStyle/>
          <a:p>
            <a:pPr lvl="0"/>
            <a:r>
              <a:rPr lang="en-US" sz="2800" b="1" dirty="0" smtClean="0"/>
              <a:t>Temperature control</a:t>
            </a:r>
            <a:r>
              <a:rPr lang="ko-KR" altLang="en-US" sz="2800" b="1" dirty="0" smtClean="0"/>
              <a:t> </a:t>
            </a:r>
            <a:r>
              <a:rPr lang="en-US" altLang="ko-KR" sz="2800" dirty="0" smtClean="0"/>
              <a:t>–</a:t>
            </a:r>
            <a:r>
              <a:rPr lang="ko-KR" altLang="en-US" sz="2800" dirty="0" smtClean="0"/>
              <a:t> </a:t>
            </a:r>
            <a:r>
              <a:rPr lang="en-US" altLang="ko-KR" sz="2800" dirty="0" smtClean="0"/>
              <a:t>using </a:t>
            </a:r>
            <a:r>
              <a:rPr lang="en-US" sz="2800" dirty="0"/>
              <a:t>electric </a:t>
            </a:r>
            <a:r>
              <a:rPr lang="en-US" sz="2800" dirty="0" smtClean="0"/>
              <a:t>fan</a:t>
            </a:r>
            <a:endParaRPr lang="en-US" sz="2800" dirty="0"/>
          </a:p>
        </p:txBody>
      </p:sp>
      <p:sp>
        <p:nvSpPr>
          <p:cNvPr id="35" name="TextBox 34"/>
          <p:cNvSpPr txBox="1"/>
          <p:nvPr/>
        </p:nvSpPr>
        <p:spPr>
          <a:xfrm>
            <a:off x="1553622" y="3371528"/>
            <a:ext cx="6775448" cy="954107"/>
          </a:xfrm>
          <a:prstGeom prst="rect">
            <a:avLst/>
          </a:prstGeom>
          <a:noFill/>
        </p:spPr>
        <p:txBody>
          <a:bodyPr wrap="square" rtlCol="0">
            <a:spAutoFit/>
          </a:bodyPr>
          <a:lstStyle/>
          <a:p>
            <a:pPr lvl="0"/>
            <a:r>
              <a:rPr lang="en-US" sz="2800" dirty="0"/>
              <a:t> </a:t>
            </a:r>
            <a:r>
              <a:rPr lang="en-US" sz="2800" dirty="0" smtClean="0"/>
              <a:t> </a:t>
            </a:r>
            <a:r>
              <a:rPr lang="en-US" sz="2800" b="1" dirty="0" smtClean="0"/>
              <a:t>Humidity control </a:t>
            </a:r>
            <a:r>
              <a:rPr lang="en-US" sz="2800" dirty="0" smtClean="0"/>
              <a:t>– using ultraviolet lamp</a:t>
            </a:r>
            <a:endParaRPr lang="ko-KR" altLang="en-US" sz="2800" dirty="0"/>
          </a:p>
          <a:p>
            <a:r>
              <a:rPr lang="ko-KR" altLang="en-US" sz="2800" dirty="0" smtClean="0"/>
              <a:t> </a:t>
            </a:r>
            <a:endParaRPr lang="en-US" sz="2800" dirty="0"/>
          </a:p>
        </p:txBody>
      </p:sp>
      <p:sp>
        <p:nvSpPr>
          <p:cNvPr id="36" name="TextBox 35"/>
          <p:cNvSpPr txBox="1"/>
          <p:nvPr/>
        </p:nvSpPr>
        <p:spPr>
          <a:xfrm>
            <a:off x="1716118" y="4114593"/>
            <a:ext cx="6609544" cy="523220"/>
          </a:xfrm>
          <a:prstGeom prst="rect">
            <a:avLst/>
          </a:prstGeom>
          <a:noFill/>
        </p:spPr>
        <p:txBody>
          <a:bodyPr wrap="square" rtlCol="0">
            <a:spAutoFit/>
          </a:bodyPr>
          <a:lstStyle/>
          <a:p>
            <a:r>
              <a:rPr lang="en-US" sz="2800" b="1" dirty="0" smtClean="0"/>
              <a:t>Deodorization</a:t>
            </a:r>
            <a:r>
              <a:rPr lang="en-US" sz="2800" dirty="0" smtClean="0"/>
              <a:t> </a:t>
            </a:r>
            <a:r>
              <a:rPr lang="en-US" sz="2800" dirty="0" smtClean="0"/>
              <a:t>– using </a:t>
            </a:r>
            <a:r>
              <a:rPr lang="en-US" sz="2800" dirty="0" smtClean="0"/>
              <a:t>deodorant</a:t>
            </a:r>
            <a:endParaRPr lang="en-US" sz="2800" dirty="0"/>
          </a:p>
        </p:txBody>
      </p:sp>
      <p:sp>
        <p:nvSpPr>
          <p:cNvPr id="37" name="TextBox 36"/>
          <p:cNvSpPr txBox="1"/>
          <p:nvPr/>
        </p:nvSpPr>
        <p:spPr>
          <a:xfrm>
            <a:off x="1658873" y="4857674"/>
            <a:ext cx="6659298" cy="523220"/>
          </a:xfrm>
          <a:prstGeom prst="rect">
            <a:avLst/>
          </a:prstGeom>
          <a:noFill/>
        </p:spPr>
        <p:txBody>
          <a:bodyPr wrap="square" rtlCol="0">
            <a:spAutoFit/>
          </a:bodyPr>
          <a:lstStyle/>
          <a:p>
            <a:r>
              <a:rPr lang="en-US" sz="2800" dirty="0" smtClean="0"/>
              <a:t> </a:t>
            </a:r>
            <a:r>
              <a:rPr lang="en-US" sz="2800" b="1" dirty="0" smtClean="0"/>
              <a:t>Sterilization</a:t>
            </a:r>
            <a:r>
              <a:rPr lang="en-US" altLang="ko-KR" sz="2800" dirty="0"/>
              <a:t> </a:t>
            </a:r>
            <a:r>
              <a:rPr lang="en-US" altLang="ko-KR" sz="2800" dirty="0" smtClean="0"/>
              <a:t>–</a:t>
            </a:r>
            <a:r>
              <a:rPr lang="ko-KR" altLang="en-US" sz="2800" dirty="0" smtClean="0"/>
              <a:t> </a:t>
            </a:r>
            <a:r>
              <a:rPr lang="en-US" altLang="ko-KR" sz="2800" dirty="0" smtClean="0"/>
              <a:t>using </a:t>
            </a:r>
            <a:r>
              <a:rPr lang="en-US" altLang="ko-KR" sz="2800" dirty="0" smtClean="0"/>
              <a:t>sterilizer</a:t>
            </a:r>
            <a:endParaRPr lang="en-US" sz="2800" dirty="0"/>
          </a:p>
        </p:txBody>
      </p:sp>
      <p:sp>
        <p:nvSpPr>
          <p:cNvPr id="34" name="TextBox 33"/>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42" name="TextBox 4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a:t>
            </a:r>
            <a:r>
              <a:rPr lang="en-US" altLang="ko-KR" dirty="0" smtClean="0">
                <a:latin typeface="Ebrima" panose="02000000000000000000" pitchFamily="2" charset="0"/>
                <a:ea typeface="Ebrima" panose="02000000000000000000" pitchFamily="2" charset="0"/>
                <a:cs typeface="Ebrima" panose="02000000000000000000" pitchFamily="2" charset="0"/>
              </a:rPr>
              <a:t>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44" name="그룹 43"/>
          <p:cNvGrpSpPr/>
          <p:nvPr/>
        </p:nvGrpSpPr>
        <p:grpSpPr>
          <a:xfrm>
            <a:off x="1138274" y="1548319"/>
            <a:ext cx="2298808" cy="710832"/>
            <a:chOff x="9247767" y="2333802"/>
            <a:chExt cx="2298808" cy="710832"/>
          </a:xfrm>
        </p:grpSpPr>
        <p:sp>
          <p:nvSpPr>
            <p:cNvPr id="45" name="직사각형 44"/>
            <p:cNvSpPr/>
            <p:nvPr/>
          </p:nvSpPr>
          <p:spPr>
            <a:xfrm>
              <a:off x="9247767" y="2333802"/>
              <a:ext cx="2146947" cy="710832"/>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47" name="TextBox 46"/>
            <p:cNvSpPr txBox="1"/>
            <p:nvPr/>
          </p:nvSpPr>
          <p:spPr>
            <a:xfrm>
              <a:off x="9379617" y="2477218"/>
              <a:ext cx="2166958" cy="461665"/>
            </a:xfrm>
            <a:prstGeom prst="rect">
              <a:avLst/>
            </a:prstGeom>
            <a:noFill/>
          </p:spPr>
          <p:txBody>
            <a:bodyPr wrap="square" rtlCol="0">
              <a:spAutoFit/>
            </a:bodyPr>
            <a:lstStyle/>
            <a:p>
              <a:r>
                <a:rPr lang="en-US" sz="2400" b="1" dirty="0" smtClean="0"/>
                <a:t> </a:t>
              </a:r>
              <a:r>
                <a:rPr lang="en-US" sz="2400" b="1" dirty="0" smtClean="0"/>
                <a:t>Optimization</a:t>
              </a:r>
              <a:endParaRPr lang="en-US" sz="2400" b="1" dirty="0" smtClean="0"/>
            </a:p>
          </p:txBody>
        </p:sp>
      </p:grpSp>
      <p:pic>
        <p:nvPicPr>
          <p:cNvPr id="2" name="그림 1"/>
          <p:cNvPicPr>
            <a:picLocks noChangeAspect="1"/>
          </p:cNvPicPr>
          <p:nvPr/>
        </p:nvPicPr>
        <p:blipFill>
          <a:blip r:embed="rId3"/>
          <a:stretch>
            <a:fillRect/>
          </a:stretch>
        </p:blipFill>
        <p:spPr>
          <a:xfrm>
            <a:off x="7717076" y="1484079"/>
            <a:ext cx="1217171" cy="1658610"/>
          </a:xfrm>
          <a:prstGeom prst="rect">
            <a:avLst/>
          </a:prstGeom>
        </p:spPr>
      </p:pic>
      <p:pic>
        <p:nvPicPr>
          <p:cNvPr id="3" name="그림 2"/>
          <p:cNvPicPr>
            <a:picLocks noChangeAspect="1"/>
          </p:cNvPicPr>
          <p:nvPr/>
        </p:nvPicPr>
        <p:blipFill>
          <a:blip r:embed="rId4"/>
          <a:stretch>
            <a:fillRect/>
          </a:stretch>
        </p:blipFill>
        <p:spPr>
          <a:xfrm>
            <a:off x="9046160" y="2565754"/>
            <a:ext cx="1205844" cy="1548839"/>
          </a:xfrm>
          <a:prstGeom prst="rect">
            <a:avLst/>
          </a:prstGeom>
        </p:spPr>
      </p:pic>
      <p:pic>
        <p:nvPicPr>
          <p:cNvPr id="17" name="그림 16"/>
          <p:cNvPicPr>
            <a:picLocks noChangeAspect="1"/>
          </p:cNvPicPr>
          <p:nvPr/>
        </p:nvPicPr>
        <p:blipFill>
          <a:blip r:embed="rId5"/>
          <a:stretch>
            <a:fillRect/>
          </a:stretch>
        </p:blipFill>
        <p:spPr>
          <a:xfrm>
            <a:off x="7977271" y="3371528"/>
            <a:ext cx="1021773" cy="1581972"/>
          </a:xfrm>
          <a:prstGeom prst="rect">
            <a:avLst/>
          </a:prstGeom>
        </p:spPr>
      </p:pic>
      <p:pic>
        <p:nvPicPr>
          <p:cNvPr id="18" name="그림 17"/>
          <p:cNvPicPr>
            <a:picLocks noChangeAspect="1"/>
          </p:cNvPicPr>
          <p:nvPr/>
        </p:nvPicPr>
        <p:blipFill>
          <a:blip r:embed="rId6"/>
          <a:stretch>
            <a:fillRect/>
          </a:stretch>
        </p:blipFill>
        <p:spPr>
          <a:xfrm>
            <a:off x="6466390" y="4825050"/>
            <a:ext cx="1427951" cy="1362549"/>
          </a:xfrm>
          <a:prstGeom prst="rect">
            <a:avLst/>
          </a:prstGeom>
        </p:spPr>
      </p:pic>
    </p:spTree>
    <p:extLst>
      <p:ext uri="{BB962C8B-B14F-4D97-AF65-F5344CB8AC3E}">
        <p14:creationId xmlns:p14="http://schemas.microsoft.com/office/powerpoint/2010/main" val="82315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1" name="TextBox 30"/>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2" name="TextBox 3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a:t>
            </a:r>
            <a:r>
              <a:rPr lang="en-US" altLang="ko-KR" dirty="0" smtClean="0">
                <a:latin typeface="Ebrima" panose="02000000000000000000" pitchFamily="2" charset="0"/>
                <a:ea typeface="Ebrima" panose="02000000000000000000" pitchFamily="2" charset="0"/>
                <a:cs typeface="Ebrima" panose="02000000000000000000" pitchFamily="2" charset="0"/>
              </a:rPr>
              <a:t>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33" name="그룹 32"/>
          <p:cNvGrpSpPr/>
          <p:nvPr/>
        </p:nvGrpSpPr>
        <p:grpSpPr>
          <a:xfrm>
            <a:off x="970767" y="1434871"/>
            <a:ext cx="2627492" cy="945735"/>
            <a:chOff x="9263214" y="4567580"/>
            <a:chExt cx="2627492" cy="945735"/>
          </a:xfrm>
        </p:grpSpPr>
        <p:sp>
          <p:nvSpPr>
            <p:cNvPr id="34" name="직사각형 33"/>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5" name="TextBox 34"/>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pic>
        <p:nvPicPr>
          <p:cNvPr id="14" name="그림 13"/>
          <p:cNvPicPr>
            <a:picLocks noChangeAspect="1"/>
          </p:cNvPicPr>
          <p:nvPr/>
        </p:nvPicPr>
        <p:blipFill>
          <a:blip r:embed="rId3"/>
          <a:stretch>
            <a:fillRect/>
          </a:stretch>
        </p:blipFill>
        <p:spPr>
          <a:xfrm>
            <a:off x="3185598" y="1311133"/>
            <a:ext cx="6795309" cy="5288589"/>
          </a:xfrm>
          <a:prstGeom prst="rect">
            <a:avLst/>
          </a:prstGeom>
        </p:spPr>
      </p:pic>
      <p:sp>
        <p:nvSpPr>
          <p:cNvPr id="42" name="TextBox 41"/>
          <p:cNvSpPr txBox="1"/>
          <p:nvPr/>
        </p:nvSpPr>
        <p:spPr>
          <a:xfrm>
            <a:off x="3388144" y="893543"/>
            <a:ext cx="6307090" cy="523220"/>
          </a:xfrm>
          <a:prstGeom prst="rect">
            <a:avLst/>
          </a:prstGeom>
          <a:noFill/>
        </p:spPr>
        <p:txBody>
          <a:bodyPr wrap="square" rtlCol="0">
            <a:spAutoFit/>
          </a:bodyPr>
          <a:lstStyle/>
          <a:p>
            <a:pPr lvl="0"/>
            <a:r>
              <a:rPr lang="en-US" sz="2800" b="1" dirty="0" smtClean="0"/>
              <a:t>Inside the Database</a:t>
            </a:r>
            <a:endParaRPr lang="en-US" sz="2800" dirty="0"/>
          </a:p>
        </p:txBody>
      </p:sp>
    </p:spTree>
    <p:extLst>
      <p:ext uri="{BB962C8B-B14F-4D97-AF65-F5344CB8AC3E}">
        <p14:creationId xmlns:p14="http://schemas.microsoft.com/office/powerpoint/2010/main" val="575732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1" name="TextBox 30"/>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2" name="TextBox 3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a:t>
            </a:r>
            <a:r>
              <a:rPr lang="en-US" altLang="ko-KR" dirty="0" smtClean="0">
                <a:latin typeface="Ebrima" panose="02000000000000000000" pitchFamily="2" charset="0"/>
                <a:ea typeface="Ebrima" panose="02000000000000000000" pitchFamily="2" charset="0"/>
                <a:cs typeface="Ebrima" panose="02000000000000000000" pitchFamily="2" charset="0"/>
              </a:rPr>
              <a:t>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33" name="그룹 32"/>
          <p:cNvGrpSpPr/>
          <p:nvPr/>
        </p:nvGrpSpPr>
        <p:grpSpPr>
          <a:xfrm>
            <a:off x="970767" y="1434871"/>
            <a:ext cx="2627492" cy="945735"/>
            <a:chOff x="9263214" y="4567580"/>
            <a:chExt cx="2627492" cy="945735"/>
          </a:xfrm>
        </p:grpSpPr>
        <p:sp>
          <p:nvSpPr>
            <p:cNvPr id="34" name="직사각형 33"/>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5" name="TextBox 34"/>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pic>
        <p:nvPicPr>
          <p:cNvPr id="2" name="그림 1"/>
          <p:cNvPicPr>
            <a:picLocks noChangeAspect="1"/>
          </p:cNvPicPr>
          <p:nvPr/>
        </p:nvPicPr>
        <p:blipFill>
          <a:blip r:embed="rId3"/>
          <a:stretch>
            <a:fillRect/>
          </a:stretch>
        </p:blipFill>
        <p:spPr>
          <a:xfrm>
            <a:off x="3292852" y="1413240"/>
            <a:ext cx="2283456" cy="4548932"/>
          </a:xfrm>
          <a:prstGeom prst="rect">
            <a:avLst/>
          </a:prstGeom>
        </p:spPr>
      </p:pic>
      <p:sp>
        <p:nvSpPr>
          <p:cNvPr id="24" name="TextBox 23"/>
          <p:cNvSpPr txBox="1"/>
          <p:nvPr/>
        </p:nvSpPr>
        <p:spPr>
          <a:xfrm>
            <a:off x="5737359" y="1630428"/>
            <a:ext cx="6111562" cy="1384995"/>
          </a:xfrm>
          <a:prstGeom prst="rect">
            <a:avLst/>
          </a:prstGeom>
          <a:noFill/>
        </p:spPr>
        <p:txBody>
          <a:bodyPr wrap="square" rtlCol="0">
            <a:spAutoFit/>
          </a:bodyPr>
          <a:lstStyle/>
          <a:p>
            <a:pPr lvl="0"/>
            <a:r>
              <a:rPr lang="en-US" sz="2800" b="1" dirty="0" smtClean="0"/>
              <a:t>We set the shoes basic information</a:t>
            </a:r>
          </a:p>
          <a:p>
            <a:pPr lvl="0"/>
            <a:r>
              <a:rPr lang="en-US" sz="2800" b="1" dirty="0" smtClean="0"/>
              <a:t>When a new shoe is added </a:t>
            </a:r>
          </a:p>
          <a:p>
            <a:pPr lvl="0"/>
            <a:r>
              <a:rPr lang="en-US" sz="2800" b="1" dirty="0" smtClean="0"/>
              <a:t>to Smart Shoebox</a:t>
            </a:r>
            <a:endParaRPr lang="en-US" sz="2800" dirty="0"/>
          </a:p>
        </p:txBody>
      </p:sp>
      <p:pic>
        <p:nvPicPr>
          <p:cNvPr id="3" name="그림 2"/>
          <p:cNvPicPr>
            <a:picLocks noChangeAspect="1"/>
          </p:cNvPicPr>
          <p:nvPr/>
        </p:nvPicPr>
        <p:blipFill>
          <a:blip r:embed="rId4"/>
          <a:stretch>
            <a:fillRect/>
          </a:stretch>
        </p:blipFill>
        <p:spPr>
          <a:xfrm>
            <a:off x="5603311" y="3379384"/>
            <a:ext cx="5905500" cy="3136900"/>
          </a:xfrm>
          <a:prstGeom prst="rect">
            <a:avLst/>
          </a:prstGeom>
        </p:spPr>
      </p:pic>
    </p:spTree>
    <p:extLst>
      <p:ext uri="{BB962C8B-B14F-4D97-AF65-F5344CB8AC3E}">
        <p14:creationId xmlns:p14="http://schemas.microsoft.com/office/powerpoint/2010/main" val="549134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1" name="TextBox 30"/>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2" name="TextBox 3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a:t>
            </a:r>
            <a:r>
              <a:rPr lang="en-US" altLang="ko-KR" dirty="0" smtClean="0">
                <a:latin typeface="Ebrima" panose="02000000000000000000" pitchFamily="2" charset="0"/>
                <a:ea typeface="Ebrima" panose="02000000000000000000" pitchFamily="2" charset="0"/>
                <a:cs typeface="Ebrima" panose="02000000000000000000" pitchFamily="2" charset="0"/>
              </a:rPr>
              <a:t>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33" name="그룹 32"/>
          <p:cNvGrpSpPr/>
          <p:nvPr/>
        </p:nvGrpSpPr>
        <p:grpSpPr>
          <a:xfrm>
            <a:off x="970767" y="1434871"/>
            <a:ext cx="2627492" cy="945735"/>
            <a:chOff x="9263214" y="4567580"/>
            <a:chExt cx="2627492" cy="945735"/>
          </a:xfrm>
        </p:grpSpPr>
        <p:sp>
          <p:nvSpPr>
            <p:cNvPr id="34" name="직사각형 33"/>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5" name="TextBox 34"/>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pic>
        <p:nvPicPr>
          <p:cNvPr id="2" name="그림 1"/>
          <p:cNvPicPr>
            <a:picLocks noChangeAspect="1"/>
          </p:cNvPicPr>
          <p:nvPr/>
        </p:nvPicPr>
        <p:blipFill>
          <a:blip r:embed="rId3"/>
          <a:stretch>
            <a:fillRect/>
          </a:stretch>
        </p:blipFill>
        <p:spPr>
          <a:xfrm>
            <a:off x="3292852" y="1413240"/>
            <a:ext cx="2283456" cy="4548932"/>
          </a:xfrm>
          <a:prstGeom prst="rect">
            <a:avLst/>
          </a:prstGeom>
        </p:spPr>
      </p:pic>
      <p:pic>
        <p:nvPicPr>
          <p:cNvPr id="16" name="그림 15"/>
          <p:cNvPicPr>
            <a:picLocks noChangeAspect="1"/>
          </p:cNvPicPr>
          <p:nvPr/>
        </p:nvPicPr>
        <p:blipFill>
          <a:blip r:embed="rId4"/>
          <a:stretch>
            <a:fillRect/>
          </a:stretch>
        </p:blipFill>
        <p:spPr>
          <a:xfrm>
            <a:off x="6123719" y="1434871"/>
            <a:ext cx="5286678" cy="4392492"/>
          </a:xfrm>
          <a:prstGeom prst="rect">
            <a:avLst/>
          </a:prstGeom>
        </p:spPr>
      </p:pic>
    </p:spTree>
    <p:extLst>
      <p:ext uri="{BB962C8B-B14F-4D97-AF65-F5344CB8AC3E}">
        <p14:creationId xmlns:p14="http://schemas.microsoft.com/office/powerpoint/2010/main" val="1961458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78" y="693793"/>
            <a:ext cx="2419848" cy="584775"/>
          </a:xfrm>
          <a:prstGeom prst="rect">
            <a:avLst/>
          </a:prstGeom>
          <a:noFill/>
        </p:spPr>
        <p:txBody>
          <a:bodyPr wrap="square" rtlCol="0">
            <a:spAutoFit/>
          </a:bodyPr>
          <a:lstStyle/>
          <a:p>
            <a:pPr marL="0" lvl="1"/>
            <a:r>
              <a:rPr lang="en-US" altLang="ko-KR" sz="1600" b="1" dirty="0">
                <a:latin typeface="Ebrima" panose="02000000000000000000" pitchFamily="2" charset="0"/>
                <a:cs typeface="Ebrima" panose="02000000000000000000" pitchFamily="2" charset="0"/>
              </a:rPr>
              <a:t>. </a:t>
            </a:r>
            <a:r>
              <a:rPr lang="en-US" sz="1600" b="1" i="1" dirty="0"/>
              <a:t>Optimizing environment</a:t>
            </a:r>
            <a:endParaRPr lang="ko-KR" altLang="en-US" sz="1600" b="1" dirty="0">
              <a:latin typeface="Ebrima" charset="0"/>
              <a:ea typeface="Ebrima" charset="0"/>
              <a:cs typeface="Ebrima" charset="0"/>
            </a:endParaRPr>
          </a:p>
          <a:p>
            <a:r>
              <a:rPr lang="en-US" altLang="ko-KR" sz="1600" b="1" dirty="0" smtClean="0">
                <a:latin typeface="Ebrima" panose="02000000000000000000" pitchFamily="2" charset="0"/>
                <a:cs typeface="Ebrima" panose="02000000000000000000" pitchFamily="2" charset="0"/>
              </a:rPr>
              <a:t> </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1" name="TextBox 30"/>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2" name="TextBox 31"/>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a:t>
            </a:r>
            <a:r>
              <a:rPr lang="en-US" altLang="ko-KR" dirty="0" smtClean="0">
                <a:latin typeface="Ebrima" panose="02000000000000000000" pitchFamily="2" charset="0"/>
                <a:ea typeface="Ebrima" panose="02000000000000000000" pitchFamily="2" charset="0"/>
                <a:cs typeface="Ebrima" panose="02000000000000000000" pitchFamily="2" charset="0"/>
              </a:rPr>
              <a:t>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33" name="그룹 32"/>
          <p:cNvGrpSpPr/>
          <p:nvPr/>
        </p:nvGrpSpPr>
        <p:grpSpPr>
          <a:xfrm>
            <a:off x="970767" y="1434871"/>
            <a:ext cx="2627492" cy="945735"/>
            <a:chOff x="9263214" y="4567580"/>
            <a:chExt cx="2627492" cy="945735"/>
          </a:xfrm>
        </p:grpSpPr>
        <p:sp>
          <p:nvSpPr>
            <p:cNvPr id="34" name="직사각형 33"/>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5" name="TextBox 34"/>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pic>
        <p:nvPicPr>
          <p:cNvPr id="2" name="그림 1"/>
          <p:cNvPicPr>
            <a:picLocks noChangeAspect="1"/>
          </p:cNvPicPr>
          <p:nvPr/>
        </p:nvPicPr>
        <p:blipFill>
          <a:blip r:embed="rId3"/>
          <a:stretch>
            <a:fillRect/>
          </a:stretch>
        </p:blipFill>
        <p:spPr>
          <a:xfrm>
            <a:off x="3292852" y="1413240"/>
            <a:ext cx="2283456" cy="4548932"/>
          </a:xfrm>
          <a:prstGeom prst="rect">
            <a:avLst/>
          </a:prstGeom>
        </p:spPr>
      </p:pic>
      <p:pic>
        <p:nvPicPr>
          <p:cNvPr id="14" name="그림 13"/>
          <p:cNvPicPr>
            <a:picLocks noChangeAspect="1"/>
          </p:cNvPicPr>
          <p:nvPr/>
        </p:nvPicPr>
        <p:blipFill>
          <a:blip r:embed="rId4"/>
          <a:stretch>
            <a:fillRect/>
          </a:stretch>
        </p:blipFill>
        <p:spPr>
          <a:xfrm>
            <a:off x="6137571" y="1553026"/>
            <a:ext cx="3410111" cy="4813069"/>
          </a:xfrm>
          <a:prstGeom prst="rect">
            <a:avLst/>
          </a:prstGeom>
        </p:spPr>
      </p:pic>
    </p:spTree>
    <p:extLst>
      <p:ext uri="{BB962C8B-B14F-4D97-AF65-F5344CB8AC3E}">
        <p14:creationId xmlns:p14="http://schemas.microsoft.com/office/powerpoint/2010/main" val="2082352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smtClean="0"/>
              <a:t>Shoes recommendation </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8" name="TextBox 37"/>
          <p:cNvSpPr txBox="1"/>
          <p:nvPr/>
        </p:nvSpPr>
        <p:spPr>
          <a:xfrm>
            <a:off x="258445" y="1194868"/>
            <a:ext cx="11310703" cy="830997"/>
          </a:xfrm>
          <a:prstGeom prst="rect">
            <a:avLst/>
          </a:prstGeom>
          <a:noFill/>
        </p:spPr>
        <p:txBody>
          <a:bodyPr wrap="square" rtlCol="0">
            <a:spAutoFit/>
          </a:bodyPr>
          <a:lstStyle/>
          <a:p>
            <a:pPr marL="0" lvl="1"/>
            <a:r>
              <a:rPr lang="en-US" sz="2400" b="1" dirty="0" smtClean="0"/>
              <a:t>4.Recommendation</a:t>
            </a:r>
            <a:r>
              <a:rPr lang="en-US" sz="2400" dirty="0" smtClean="0"/>
              <a:t> -   stand on the basis</a:t>
            </a:r>
            <a:r>
              <a:rPr lang="ko-KR" altLang="en-US" sz="2400" dirty="0" smtClean="0"/>
              <a:t> </a:t>
            </a:r>
            <a:r>
              <a:rPr lang="en-US" altLang="ko-KR" sz="2400" dirty="0" smtClean="0"/>
              <a:t>of  shoes capacity and weather and user schedule and Algorithm – </a:t>
            </a:r>
            <a:r>
              <a:rPr lang="en-US" sz="2400" dirty="0" smtClean="0"/>
              <a:t>measurement</a:t>
            </a:r>
            <a:r>
              <a:rPr lang="en-US" sz="2400" dirty="0"/>
              <a:t> </a:t>
            </a:r>
            <a:r>
              <a:rPr lang="en-US" sz="2400" dirty="0" smtClean="0"/>
              <a:t>index</a:t>
            </a:r>
          </a:p>
        </p:txBody>
      </p:sp>
      <p:sp>
        <p:nvSpPr>
          <p:cNvPr id="43" name="TextBox 42"/>
          <p:cNvSpPr txBox="1"/>
          <p:nvPr/>
        </p:nvSpPr>
        <p:spPr>
          <a:xfrm>
            <a:off x="539372" y="2356776"/>
            <a:ext cx="4628976" cy="1692771"/>
          </a:xfrm>
          <a:prstGeom prst="rect">
            <a:avLst/>
          </a:prstGeom>
          <a:noFill/>
        </p:spPr>
        <p:txBody>
          <a:bodyPr wrap="square" rtlCol="0">
            <a:spAutoFit/>
          </a:bodyPr>
          <a:lstStyle/>
          <a:p>
            <a:r>
              <a:rPr lang="en-US" sz="3200" dirty="0" smtClean="0"/>
              <a:t>Shoes  capacity(database)</a:t>
            </a:r>
          </a:p>
          <a:p>
            <a:pPr marL="285750" indent="-285750">
              <a:buFontTx/>
              <a:buChar char="-"/>
            </a:pPr>
            <a:r>
              <a:rPr lang="en-US" dirty="0" smtClean="0"/>
              <a:t>Shoes warmth</a:t>
            </a:r>
          </a:p>
          <a:p>
            <a:pPr marL="285750" indent="-285750">
              <a:buFontTx/>
              <a:buChar char="-"/>
            </a:pPr>
            <a:r>
              <a:rPr lang="en-US" dirty="0" smtClean="0"/>
              <a:t>Shoes activity</a:t>
            </a:r>
          </a:p>
          <a:p>
            <a:pPr marL="285750" indent="-285750">
              <a:buFontTx/>
              <a:buChar char="-"/>
            </a:pPr>
            <a:r>
              <a:rPr lang="en-US" dirty="0" smtClean="0"/>
              <a:t>Shoes color</a:t>
            </a:r>
          </a:p>
          <a:p>
            <a:endParaRPr lang="en-US" dirty="0"/>
          </a:p>
        </p:txBody>
      </p:sp>
      <p:sp>
        <p:nvSpPr>
          <p:cNvPr id="44" name="TextBox 43"/>
          <p:cNvSpPr txBox="1"/>
          <p:nvPr/>
        </p:nvSpPr>
        <p:spPr>
          <a:xfrm>
            <a:off x="6394089" y="2356776"/>
            <a:ext cx="5219908" cy="1138773"/>
          </a:xfrm>
          <a:prstGeom prst="rect">
            <a:avLst/>
          </a:prstGeom>
          <a:noFill/>
        </p:spPr>
        <p:txBody>
          <a:bodyPr wrap="square" rtlCol="0">
            <a:spAutoFit/>
          </a:bodyPr>
          <a:lstStyle/>
          <a:p>
            <a:r>
              <a:rPr lang="en-US" sz="3200" dirty="0" smtClean="0"/>
              <a:t>Present weather(API on Web</a:t>
            </a:r>
            <a:r>
              <a:rPr lang="en-US" altLang="ko-KR" sz="3200" dirty="0" smtClean="0"/>
              <a:t>)</a:t>
            </a:r>
            <a:endParaRPr lang="en-US" sz="3200" dirty="0" smtClean="0"/>
          </a:p>
          <a:p>
            <a:pPr marL="285750" indent="-285750">
              <a:buFontTx/>
              <a:buChar char="-"/>
            </a:pPr>
            <a:r>
              <a:rPr lang="en-US" dirty="0" smtClean="0"/>
              <a:t>Rain , snow , cloud  </a:t>
            </a:r>
            <a:r>
              <a:rPr lang="en-US" dirty="0" err="1" smtClean="0"/>
              <a:t>etc</a:t>
            </a:r>
            <a:endParaRPr lang="en-US" dirty="0" smtClean="0"/>
          </a:p>
          <a:p>
            <a:pPr marL="285750" indent="-285750">
              <a:buFontTx/>
              <a:buChar char="-"/>
            </a:pPr>
            <a:r>
              <a:rPr lang="en-US" dirty="0" smtClean="0"/>
              <a:t>temperature</a:t>
            </a:r>
            <a:endParaRPr lang="en-US" dirty="0"/>
          </a:p>
        </p:txBody>
      </p:sp>
      <p:pic>
        <p:nvPicPr>
          <p:cNvPr id="23" name="Picture 22"/>
          <p:cNvPicPr>
            <a:picLocks noChangeAspect="1"/>
          </p:cNvPicPr>
          <p:nvPr/>
        </p:nvPicPr>
        <p:blipFill>
          <a:blip r:embed="rId3"/>
          <a:stretch>
            <a:fillRect/>
          </a:stretch>
        </p:blipFill>
        <p:spPr>
          <a:xfrm>
            <a:off x="1073426" y="4004811"/>
            <a:ext cx="4094922" cy="2466861"/>
          </a:xfrm>
          <a:prstGeom prst="rect">
            <a:avLst/>
          </a:prstGeom>
        </p:spPr>
      </p:pic>
      <p:sp>
        <p:nvSpPr>
          <p:cNvPr id="24" name="TextBox 23"/>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25" name="TextBox 24"/>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a:t>
            </a:r>
            <a:r>
              <a:rPr lang="en-US" altLang="ko-KR" dirty="0" smtClean="0">
                <a:latin typeface="Ebrima" panose="02000000000000000000" pitchFamily="2" charset="0"/>
                <a:ea typeface="Ebrima" panose="02000000000000000000" pitchFamily="2" charset="0"/>
                <a:cs typeface="Ebrima" panose="02000000000000000000" pitchFamily="2" charset="0"/>
              </a:rPr>
              <a:t>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pic>
        <p:nvPicPr>
          <p:cNvPr id="2" name="그림 1"/>
          <p:cNvPicPr>
            <a:picLocks noChangeAspect="1"/>
          </p:cNvPicPr>
          <p:nvPr/>
        </p:nvPicPr>
        <p:blipFill>
          <a:blip r:embed="rId4"/>
          <a:stretch>
            <a:fillRect/>
          </a:stretch>
        </p:blipFill>
        <p:spPr>
          <a:xfrm>
            <a:off x="7433311" y="3495549"/>
            <a:ext cx="3141463" cy="2976123"/>
          </a:xfrm>
          <a:prstGeom prst="rect">
            <a:avLst/>
          </a:prstGeom>
        </p:spPr>
      </p:pic>
    </p:spTree>
    <p:extLst>
      <p:ext uri="{BB962C8B-B14F-4D97-AF65-F5344CB8AC3E}">
        <p14:creationId xmlns:p14="http://schemas.microsoft.com/office/powerpoint/2010/main" val="1102604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dirty="0" smtClean="0"/>
              <a:t>Shoes recommendation </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38" name="TextBox 37"/>
          <p:cNvSpPr txBox="1"/>
          <p:nvPr/>
        </p:nvSpPr>
        <p:spPr>
          <a:xfrm>
            <a:off x="258445" y="1194868"/>
            <a:ext cx="11310703" cy="830997"/>
          </a:xfrm>
          <a:prstGeom prst="rect">
            <a:avLst/>
          </a:prstGeom>
          <a:noFill/>
        </p:spPr>
        <p:txBody>
          <a:bodyPr wrap="square" rtlCol="0">
            <a:spAutoFit/>
          </a:bodyPr>
          <a:lstStyle/>
          <a:p>
            <a:pPr marL="0" lvl="1"/>
            <a:r>
              <a:rPr lang="en-US" sz="2400" b="1" dirty="0" smtClean="0"/>
              <a:t>4.Recommendation</a:t>
            </a:r>
            <a:r>
              <a:rPr lang="en-US" sz="2400" dirty="0" smtClean="0"/>
              <a:t> -   stand on the basis</a:t>
            </a:r>
            <a:r>
              <a:rPr lang="ko-KR" altLang="en-US" sz="2400" dirty="0" smtClean="0"/>
              <a:t> </a:t>
            </a:r>
            <a:r>
              <a:rPr lang="en-US" altLang="ko-KR" sz="2400" dirty="0" smtClean="0"/>
              <a:t>of  shoes capacity and weather and user schedule and Algorithm - </a:t>
            </a:r>
            <a:r>
              <a:rPr lang="en-US" sz="2400" dirty="0"/>
              <a:t>measurement index</a:t>
            </a:r>
            <a:endParaRPr lang="en-US" sz="2400" dirty="0" smtClean="0"/>
          </a:p>
        </p:txBody>
      </p:sp>
      <p:sp>
        <p:nvSpPr>
          <p:cNvPr id="22" name="TextBox 21"/>
          <p:cNvSpPr txBox="1"/>
          <p:nvPr/>
        </p:nvSpPr>
        <p:spPr>
          <a:xfrm>
            <a:off x="440778" y="2212202"/>
            <a:ext cx="5726765" cy="1384995"/>
          </a:xfrm>
          <a:prstGeom prst="rect">
            <a:avLst/>
          </a:prstGeom>
          <a:noFill/>
        </p:spPr>
        <p:txBody>
          <a:bodyPr wrap="square" rtlCol="0">
            <a:spAutoFit/>
          </a:bodyPr>
          <a:lstStyle/>
          <a:p>
            <a:r>
              <a:rPr lang="en-US" sz="3200" dirty="0" smtClean="0"/>
              <a:t>user  schedule</a:t>
            </a:r>
          </a:p>
          <a:p>
            <a:r>
              <a:rPr lang="en-US" sz="3200" dirty="0" smtClean="0"/>
              <a:t>-</a:t>
            </a:r>
            <a:r>
              <a:rPr lang="en-US" sz="2000" dirty="0" smtClean="0"/>
              <a:t>based on </a:t>
            </a:r>
            <a:r>
              <a:rPr lang="en-US" sz="2000" dirty="0" err="1" smtClean="0"/>
              <a:t>user’stype</a:t>
            </a:r>
            <a:r>
              <a:rPr lang="en-US" sz="2000" dirty="0" smtClean="0"/>
              <a:t> of schedule</a:t>
            </a:r>
          </a:p>
          <a:p>
            <a:r>
              <a:rPr lang="en-US" sz="2000" dirty="0" smtClean="0"/>
              <a:t>- Todays activity type </a:t>
            </a:r>
            <a:endParaRPr lang="en-US" sz="2000" dirty="0"/>
          </a:p>
        </p:txBody>
      </p:sp>
      <p:sp>
        <p:nvSpPr>
          <p:cNvPr id="42" name="TextBox 41"/>
          <p:cNvSpPr txBox="1"/>
          <p:nvPr/>
        </p:nvSpPr>
        <p:spPr>
          <a:xfrm>
            <a:off x="6235253" y="2212202"/>
            <a:ext cx="6061418" cy="2369880"/>
          </a:xfrm>
          <a:prstGeom prst="rect">
            <a:avLst/>
          </a:prstGeom>
          <a:noFill/>
        </p:spPr>
        <p:txBody>
          <a:bodyPr wrap="square" rtlCol="0">
            <a:spAutoFit/>
          </a:bodyPr>
          <a:lstStyle/>
          <a:p>
            <a:r>
              <a:rPr lang="en-US" sz="3200" dirty="0" smtClean="0"/>
              <a:t>User Preference</a:t>
            </a:r>
            <a:endParaRPr lang="ko-KR" altLang="en-US" sz="3200" dirty="0" smtClean="0"/>
          </a:p>
          <a:p>
            <a:r>
              <a:rPr lang="en-US" altLang="ko-KR" sz="3200" dirty="0" smtClean="0"/>
              <a:t>-</a:t>
            </a:r>
            <a:r>
              <a:rPr lang="en-US" sz="2000" dirty="0" smtClean="0"/>
              <a:t>base on statistic</a:t>
            </a:r>
            <a:r>
              <a:rPr lang="en-US" altLang="ko-KR" sz="2000" dirty="0" smtClean="0"/>
              <a:t>(</a:t>
            </a:r>
            <a:r>
              <a:rPr lang="en-US" sz="2000" dirty="0"/>
              <a:t>pressure </a:t>
            </a:r>
            <a:r>
              <a:rPr lang="en-US" sz="2000" dirty="0" smtClean="0"/>
              <a:t>sensor</a:t>
            </a:r>
            <a:r>
              <a:rPr lang="en-US" altLang="ko-KR" sz="2000" dirty="0" smtClean="0"/>
              <a:t>)</a:t>
            </a:r>
          </a:p>
          <a:p>
            <a:r>
              <a:rPr lang="en-US" altLang="ko-KR" sz="2000" dirty="0" smtClean="0"/>
              <a:t>- Usage of month</a:t>
            </a:r>
            <a:endParaRPr lang="ko-KR" altLang="en-US" sz="2000" dirty="0" smtClean="0"/>
          </a:p>
          <a:p>
            <a:endParaRPr lang="ko-KR" altLang="en-US" sz="3200" dirty="0"/>
          </a:p>
          <a:p>
            <a:endParaRPr lang="en-US" sz="3200" dirty="0"/>
          </a:p>
        </p:txBody>
      </p:sp>
      <p:sp>
        <p:nvSpPr>
          <p:cNvPr id="24" name="TextBox 23"/>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25" name="TextBox 24"/>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a:t>
            </a:r>
            <a:r>
              <a:rPr lang="en-US" altLang="ko-KR" dirty="0" smtClean="0">
                <a:latin typeface="Ebrima" panose="02000000000000000000" pitchFamily="2" charset="0"/>
                <a:ea typeface="Ebrima" panose="02000000000000000000" pitchFamily="2" charset="0"/>
                <a:cs typeface="Ebrima" panose="02000000000000000000" pitchFamily="2" charset="0"/>
              </a:rPr>
              <a:t>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pic>
        <p:nvPicPr>
          <p:cNvPr id="3" name="그림 2"/>
          <p:cNvPicPr>
            <a:picLocks noChangeAspect="1"/>
          </p:cNvPicPr>
          <p:nvPr/>
        </p:nvPicPr>
        <p:blipFill>
          <a:blip r:embed="rId3"/>
          <a:stretch>
            <a:fillRect/>
          </a:stretch>
        </p:blipFill>
        <p:spPr>
          <a:xfrm>
            <a:off x="1373004" y="3742720"/>
            <a:ext cx="2357543" cy="2318251"/>
          </a:xfrm>
          <a:prstGeom prst="rect">
            <a:avLst/>
          </a:prstGeom>
        </p:spPr>
      </p:pic>
      <p:pic>
        <p:nvPicPr>
          <p:cNvPr id="17" name="그림 16"/>
          <p:cNvPicPr>
            <a:picLocks noChangeAspect="1"/>
          </p:cNvPicPr>
          <p:nvPr/>
        </p:nvPicPr>
        <p:blipFill>
          <a:blip r:embed="rId4"/>
          <a:stretch>
            <a:fillRect/>
          </a:stretch>
        </p:blipFill>
        <p:spPr>
          <a:xfrm>
            <a:off x="6887488" y="3597197"/>
            <a:ext cx="2860013" cy="2609298"/>
          </a:xfrm>
          <a:prstGeom prst="rect">
            <a:avLst/>
          </a:prstGeom>
        </p:spPr>
      </p:pic>
    </p:spTree>
    <p:extLst>
      <p:ext uri="{BB962C8B-B14F-4D97-AF65-F5344CB8AC3E}">
        <p14:creationId xmlns:p14="http://schemas.microsoft.com/office/powerpoint/2010/main" val="576543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dirty="0"/>
              <a:t>Weather confirmation</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45294" y="358221"/>
            <a:ext cx="1225922" cy="369332"/>
          </a:xfrm>
          <a:prstGeom prst="rect">
            <a:avLst/>
          </a:prstGeom>
          <a:noFill/>
        </p:spPr>
        <p:txBody>
          <a:bodyPr wrap="square" rtlCol="0">
            <a:spAutoFit/>
          </a:bodyPr>
          <a:lstStyle/>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function</a:t>
            </a:r>
            <a:endParaRPr lang="ko-KR" altLang="en-US" b="1"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Customer Needs</a:t>
            </a:r>
            <a:endParaRPr lang="ko-KR" altLang="en-US" dirty="0">
              <a:latin typeface="Ebrima" panose="02000000000000000000" pitchFamily="2" charset="0"/>
              <a:cs typeface="Ebrima" panose="02000000000000000000" pitchFamily="2" charset="0"/>
            </a:endParaRPr>
          </a:p>
        </p:txBody>
      </p:sp>
      <p:sp>
        <p:nvSpPr>
          <p:cNvPr id="38" name="TextBox 37"/>
          <p:cNvSpPr txBox="1"/>
          <p:nvPr/>
        </p:nvSpPr>
        <p:spPr>
          <a:xfrm>
            <a:off x="328860" y="1354079"/>
            <a:ext cx="11310703" cy="830997"/>
          </a:xfrm>
          <a:prstGeom prst="rect">
            <a:avLst/>
          </a:prstGeom>
          <a:noFill/>
        </p:spPr>
        <p:txBody>
          <a:bodyPr wrap="square" rtlCol="0">
            <a:spAutoFit/>
          </a:bodyPr>
          <a:lstStyle/>
          <a:p>
            <a:pPr marL="0" lvl="1"/>
            <a:r>
              <a:rPr lang="en-US" altLang="ko-KR" sz="2400" b="1" dirty="0"/>
              <a:t>5</a:t>
            </a:r>
            <a:r>
              <a:rPr lang="en-US" sz="2400" b="1" dirty="0" smtClean="0"/>
              <a:t>.</a:t>
            </a:r>
            <a:r>
              <a:rPr lang="en-US" sz="2400" i="1" dirty="0"/>
              <a:t> Weather </a:t>
            </a:r>
            <a:r>
              <a:rPr lang="en-US" sz="2400" i="1" dirty="0" smtClean="0"/>
              <a:t>check</a:t>
            </a:r>
            <a:endParaRPr lang="en-US" sz="2400" dirty="0"/>
          </a:p>
          <a:p>
            <a:r>
              <a:rPr lang="en-US" sz="2400" dirty="0" smtClean="0"/>
              <a:t>-  </a:t>
            </a:r>
            <a:r>
              <a:rPr lang="en-US" dirty="0"/>
              <a:t>With weather API</a:t>
            </a:r>
            <a:r>
              <a:rPr lang="en-US" dirty="0" smtClean="0"/>
              <a:t>,</a:t>
            </a:r>
            <a:r>
              <a:rPr lang="ko-KR" altLang="en-US" dirty="0" smtClean="0"/>
              <a:t> </a:t>
            </a:r>
            <a:r>
              <a:rPr lang="en-US" altLang="ko-KR" dirty="0" smtClean="0"/>
              <a:t>user can check local weather </a:t>
            </a:r>
            <a:r>
              <a:rPr lang="en-US" dirty="0" smtClean="0"/>
              <a:t> </a:t>
            </a:r>
            <a:endParaRPr lang="en-US" dirty="0"/>
          </a:p>
        </p:txBody>
      </p:sp>
      <p:sp>
        <p:nvSpPr>
          <p:cNvPr id="24" name="타원 46"/>
          <p:cNvSpPr/>
          <p:nvPr/>
        </p:nvSpPr>
        <p:spPr>
          <a:xfrm>
            <a:off x="2647253" y="3141329"/>
            <a:ext cx="2826207" cy="2702880"/>
          </a:xfrm>
          <a:prstGeom prst="ellipse">
            <a:avLst/>
          </a:prstGeom>
          <a:solidFill>
            <a:srgbClr val="FFC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Rain? </a:t>
            </a:r>
          </a:p>
          <a:p>
            <a:pPr algn="ctr"/>
            <a:r>
              <a:rPr lang="en-US" dirty="0"/>
              <a:t>S</a:t>
            </a:r>
            <a:r>
              <a:rPr lang="en-US" dirty="0" smtClean="0"/>
              <a:t>nowing?</a:t>
            </a:r>
          </a:p>
          <a:p>
            <a:pPr algn="ctr"/>
            <a:r>
              <a:rPr lang="en-US" dirty="0" smtClean="0"/>
              <a:t>Cloud?</a:t>
            </a:r>
          </a:p>
          <a:p>
            <a:pPr algn="ctr"/>
            <a:endParaRPr lang="en-US" dirty="0"/>
          </a:p>
          <a:p>
            <a:pPr algn="ctr"/>
            <a:r>
              <a:rPr lang="en-US" dirty="0" smtClean="0"/>
              <a:t>Later?</a:t>
            </a:r>
          </a:p>
          <a:p>
            <a:pPr algn="ctr"/>
            <a:endParaRPr lang="en-US" dirty="0" smtClean="0"/>
          </a:p>
          <a:p>
            <a:pPr algn="ctr"/>
            <a:endParaRPr lang="en-US" dirty="0" smtClean="0"/>
          </a:p>
        </p:txBody>
      </p:sp>
      <p:sp>
        <p:nvSpPr>
          <p:cNvPr id="26" name="타원 46"/>
          <p:cNvSpPr/>
          <p:nvPr/>
        </p:nvSpPr>
        <p:spPr>
          <a:xfrm>
            <a:off x="7546649" y="3141329"/>
            <a:ext cx="2826207" cy="2702880"/>
          </a:xfrm>
          <a:prstGeom prst="ellipse">
            <a:avLst/>
          </a:prstGeom>
          <a:solidFill>
            <a:srgbClr val="FFC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Warm?</a:t>
            </a:r>
          </a:p>
          <a:p>
            <a:pPr algn="ctr"/>
            <a:r>
              <a:rPr lang="en-US" dirty="0" smtClean="0"/>
              <a:t>Cold?</a:t>
            </a:r>
          </a:p>
          <a:p>
            <a:pPr algn="ctr"/>
            <a:r>
              <a:rPr lang="en-US" dirty="0" smtClean="0"/>
              <a:t>Hot?</a:t>
            </a:r>
          </a:p>
          <a:p>
            <a:pPr algn="ctr"/>
            <a:endParaRPr lang="en-US" dirty="0"/>
          </a:p>
          <a:p>
            <a:pPr algn="ctr"/>
            <a:r>
              <a:rPr lang="en-US" dirty="0" smtClean="0"/>
              <a:t>At afternoon</a:t>
            </a:r>
          </a:p>
          <a:p>
            <a:pPr algn="ctr"/>
            <a:endParaRPr lang="en-US" dirty="0" smtClean="0"/>
          </a:p>
        </p:txBody>
      </p:sp>
    </p:spTree>
    <p:extLst>
      <p:ext uri="{BB962C8B-B14F-4D97-AF65-F5344CB8AC3E}">
        <p14:creationId xmlns:p14="http://schemas.microsoft.com/office/powerpoint/2010/main" val="1223155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dirty="0" smtClean="0"/>
              <a:t>Use case </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Use case</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04</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9899403" y="219907"/>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45294" y="358221"/>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function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b="1" dirty="0" smtClean="0">
                <a:latin typeface="Ebrima" charset="0"/>
                <a:ea typeface="Ebrima" charset="0"/>
                <a:cs typeface="Ebrima" charset="0"/>
              </a:rPr>
              <a:t>USE CASES </a:t>
            </a:r>
            <a:endParaRPr lang="en-US" sz="1400" b="1" dirty="0">
              <a:latin typeface="Ebrima" charset="0"/>
              <a:ea typeface="Ebrima" charset="0"/>
              <a:cs typeface="Ebrima" charset="0"/>
            </a:endParaRPr>
          </a:p>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 </a:t>
            </a:r>
            <a:endParaRPr lang="ko-KR" altLang="en-US" b="1"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b="1" dirty="0" smtClean="0"/>
              <a:t>04 </a:t>
            </a:r>
            <a:endParaRPr lang="ko-KR" altLang="en-US" sz="2400" b="1"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Customer Needs</a:t>
            </a:r>
            <a:endParaRPr lang="ko-KR" altLang="en-US" dirty="0">
              <a:latin typeface="Ebrima" panose="02000000000000000000" pitchFamily="2" charset="0"/>
              <a:cs typeface="Ebrima" panose="02000000000000000000" pitchFamily="2"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42" y="1968240"/>
            <a:ext cx="3881783" cy="4399982"/>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753" y="1968240"/>
            <a:ext cx="5186774" cy="4392178"/>
          </a:xfrm>
          <a:prstGeom prst="rect">
            <a:avLst/>
          </a:prstGeom>
        </p:spPr>
      </p:pic>
      <p:sp>
        <p:nvSpPr>
          <p:cNvPr id="2" name="TextBox 1"/>
          <p:cNvSpPr txBox="1"/>
          <p:nvPr/>
        </p:nvSpPr>
        <p:spPr>
          <a:xfrm>
            <a:off x="1256478" y="1451113"/>
            <a:ext cx="3136618" cy="377687"/>
          </a:xfrm>
          <a:prstGeom prst="rect">
            <a:avLst/>
          </a:prstGeom>
          <a:noFill/>
        </p:spPr>
        <p:txBody>
          <a:bodyPr wrap="square" rtlCol="0">
            <a:spAutoFit/>
          </a:bodyPr>
          <a:lstStyle/>
          <a:p>
            <a:r>
              <a:rPr lang="en-US" dirty="0" smtClean="0"/>
              <a:t>Starting smart shoebox</a:t>
            </a:r>
            <a:endParaRPr lang="en-US" dirty="0"/>
          </a:p>
        </p:txBody>
      </p:sp>
      <p:sp>
        <p:nvSpPr>
          <p:cNvPr id="3" name="TextBox 2"/>
          <p:cNvSpPr txBox="1"/>
          <p:nvPr/>
        </p:nvSpPr>
        <p:spPr>
          <a:xfrm>
            <a:off x="7546649" y="1352535"/>
            <a:ext cx="2941329" cy="369332"/>
          </a:xfrm>
          <a:prstGeom prst="rect">
            <a:avLst/>
          </a:prstGeom>
          <a:noFill/>
        </p:spPr>
        <p:txBody>
          <a:bodyPr wrap="square" rtlCol="0">
            <a:spAutoFit/>
          </a:bodyPr>
          <a:lstStyle/>
          <a:p>
            <a:r>
              <a:rPr lang="en-US" smtClean="0"/>
              <a:t>Operate smart </a:t>
            </a:r>
            <a:r>
              <a:rPr lang="en-US" dirty="0" smtClean="0"/>
              <a:t>function</a:t>
            </a:r>
            <a:endParaRPr lang="en-US" dirty="0"/>
          </a:p>
        </p:txBody>
      </p:sp>
    </p:spTree>
    <p:extLst>
      <p:ext uri="{BB962C8B-B14F-4D97-AF65-F5344CB8AC3E}">
        <p14:creationId xmlns:p14="http://schemas.microsoft.com/office/powerpoint/2010/main" val="841122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kumimoji="1" lang="en-US" altLang="ko-KR" sz="7200" b="1" dirty="0" smtClean="0"/>
              <a:t>Content</a:t>
            </a:r>
            <a:endParaRPr kumimoji="1" lang="ko-KR" altLang="en-US" sz="7200" b="1" dirty="0"/>
          </a:p>
        </p:txBody>
      </p:sp>
      <p:sp>
        <p:nvSpPr>
          <p:cNvPr id="3" name="내용 개체 틀 2"/>
          <p:cNvSpPr>
            <a:spLocks noGrp="1"/>
          </p:cNvSpPr>
          <p:nvPr>
            <p:ph idx="1"/>
          </p:nvPr>
        </p:nvSpPr>
        <p:spPr/>
        <p:txBody>
          <a:bodyPr/>
          <a:lstStyle/>
          <a:p>
            <a:r>
              <a:rPr kumimoji="1" lang="en-US" altLang="ko-KR" dirty="0" smtClean="0"/>
              <a:t>Introduction</a:t>
            </a:r>
          </a:p>
          <a:p>
            <a:r>
              <a:rPr kumimoji="1" lang="en-US" altLang="ko-KR" dirty="0" smtClean="0"/>
              <a:t>User needs</a:t>
            </a:r>
          </a:p>
          <a:p>
            <a:r>
              <a:rPr kumimoji="1" lang="en-US" altLang="ko-KR" dirty="0" smtClean="0"/>
              <a:t>Architecture and Functions</a:t>
            </a:r>
          </a:p>
          <a:p>
            <a:r>
              <a:rPr kumimoji="1" lang="en-US" altLang="ko-KR" dirty="0" smtClean="0"/>
              <a:t>Use case</a:t>
            </a:r>
          </a:p>
          <a:p>
            <a:r>
              <a:rPr kumimoji="1" lang="en-US" altLang="ko-KR" dirty="0" smtClean="0"/>
              <a:t>Demo</a:t>
            </a:r>
          </a:p>
          <a:p>
            <a:endParaRPr kumimoji="1" lang="en-US" altLang="ko-KR" dirty="0" smtClean="0"/>
          </a:p>
          <a:p>
            <a:endParaRPr kumimoji="1" lang="ko-KR" altLang="en-US" dirty="0"/>
          </a:p>
        </p:txBody>
      </p:sp>
      <p:pic>
        <p:nvPicPr>
          <p:cNvPr id="4" name="그림 3"/>
          <p:cNvPicPr>
            <a:picLocks noChangeAspect="1"/>
          </p:cNvPicPr>
          <p:nvPr/>
        </p:nvPicPr>
        <p:blipFill>
          <a:blip r:embed="rId2"/>
          <a:stretch>
            <a:fillRect/>
          </a:stretch>
        </p:blipFill>
        <p:spPr>
          <a:xfrm>
            <a:off x="6511118" y="2882900"/>
            <a:ext cx="5245100" cy="3975100"/>
          </a:xfrm>
          <a:prstGeom prst="rect">
            <a:avLst/>
          </a:prstGeom>
        </p:spPr>
      </p:pic>
    </p:spTree>
    <p:extLst>
      <p:ext uri="{BB962C8B-B14F-4D97-AF65-F5344CB8AC3E}">
        <p14:creationId xmlns:p14="http://schemas.microsoft.com/office/powerpoint/2010/main" val="1582044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402660" cy="369332"/>
          </a:xfrm>
          <a:prstGeom prst="rect">
            <a:avLst/>
          </a:prstGeom>
          <a:noFill/>
        </p:spPr>
        <p:txBody>
          <a:bodyPr wrap="square" rtlCol="0">
            <a:spAutoFit/>
          </a:bodyPr>
          <a:lstStyle/>
          <a:p>
            <a:r>
              <a:rPr lang="en-US" i="1" dirty="0" smtClean="0"/>
              <a:t>Use case </a:t>
            </a:r>
            <a:endParaRPr lang="en-US" dirty="0"/>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Use case</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04</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9899403" y="219907"/>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45294" y="358221"/>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function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b="1" dirty="0" smtClean="0">
                <a:latin typeface="Ebrima" charset="0"/>
                <a:ea typeface="Ebrima" charset="0"/>
                <a:cs typeface="Ebrima" charset="0"/>
              </a:rPr>
              <a:t>USE CASES </a:t>
            </a:r>
            <a:endParaRPr lang="en-US" sz="1400" b="1" dirty="0">
              <a:latin typeface="Ebrima" charset="0"/>
              <a:ea typeface="Ebrima" charset="0"/>
              <a:cs typeface="Ebrima" charset="0"/>
            </a:endParaRPr>
          </a:p>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 </a:t>
            </a:r>
            <a:endParaRPr lang="ko-KR" altLang="en-US" b="1"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b="1" dirty="0" smtClean="0"/>
              <a:t>04 </a:t>
            </a:r>
            <a:endParaRPr lang="ko-KR" altLang="en-US" sz="2400" b="1"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Customer Needs</a:t>
            </a:r>
            <a:endParaRPr lang="ko-KR" altLang="en-US" dirty="0">
              <a:latin typeface="Ebrima" panose="02000000000000000000" pitchFamily="2" charset="0"/>
              <a:cs typeface="Ebrima" panose="02000000000000000000" pitchFamily="2"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98" y="2360271"/>
            <a:ext cx="2595482" cy="4080285"/>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781" y="1526077"/>
            <a:ext cx="2423092" cy="5048913"/>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3299" y="1526077"/>
            <a:ext cx="2441882" cy="5091101"/>
          </a:xfrm>
          <a:prstGeom prst="rect">
            <a:avLst/>
          </a:prstGeom>
        </p:spPr>
      </p:pic>
      <p:sp>
        <p:nvSpPr>
          <p:cNvPr id="25" name="Rectangle 24"/>
          <p:cNvSpPr/>
          <p:nvPr/>
        </p:nvSpPr>
        <p:spPr>
          <a:xfrm>
            <a:off x="758942" y="1785561"/>
            <a:ext cx="2249462" cy="369332"/>
          </a:xfrm>
          <a:prstGeom prst="rect">
            <a:avLst/>
          </a:prstGeom>
        </p:spPr>
        <p:txBody>
          <a:bodyPr wrap="none">
            <a:spAutoFit/>
          </a:bodyPr>
          <a:lstStyle/>
          <a:p>
            <a:r>
              <a:rPr lang="en-US" i="1"/>
              <a:t>Weather confirmation</a:t>
            </a:r>
            <a:endParaRPr lang="en-US" dirty="0"/>
          </a:p>
        </p:txBody>
      </p:sp>
      <p:sp>
        <p:nvSpPr>
          <p:cNvPr id="26" name="Rectangle 25"/>
          <p:cNvSpPr/>
          <p:nvPr/>
        </p:nvSpPr>
        <p:spPr>
          <a:xfrm>
            <a:off x="4869973" y="1105087"/>
            <a:ext cx="2433423" cy="369332"/>
          </a:xfrm>
          <a:prstGeom prst="rect">
            <a:avLst/>
          </a:prstGeom>
        </p:spPr>
        <p:txBody>
          <a:bodyPr wrap="none">
            <a:spAutoFit/>
          </a:bodyPr>
          <a:lstStyle/>
          <a:p>
            <a:r>
              <a:rPr lang="en-US" i="1"/>
              <a:t>Shoes recommendation </a:t>
            </a:r>
            <a:endParaRPr lang="en-US" dirty="0"/>
          </a:p>
        </p:txBody>
      </p:sp>
      <p:sp>
        <p:nvSpPr>
          <p:cNvPr id="27" name="Rectangle 26"/>
          <p:cNvSpPr/>
          <p:nvPr/>
        </p:nvSpPr>
        <p:spPr>
          <a:xfrm>
            <a:off x="8822628" y="1039430"/>
            <a:ext cx="2610651" cy="369332"/>
          </a:xfrm>
          <a:prstGeom prst="rect">
            <a:avLst/>
          </a:prstGeom>
        </p:spPr>
        <p:txBody>
          <a:bodyPr wrap="none">
            <a:spAutoFit/>
          </a:bodyPr>
          <a:lstStyle/>
          <a:p>
            <a:r>
              <a:rPr lang="en-US" dirty="0" smtClean="0"/>
              <a:t>My shoebox - information</a:t>
            </a:r>
            <a:endParaRPr lang="en-US" dirty="0"/>
          </a:p>
        </p:txBody>
      </p:sp>
    </p:spTree>
    <p:extLst>
      <p:ext uri="{BB962C8B-B14F-4D97-AF65-F5344CB8AC3E}">
        <p14:creationId xmlns:p14="http://schemas.microsoft.com/office/powerpoint/2010/main" val="479768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Demo</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05</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58446"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 </a:t>
            </a:r>
            <a:endParaRPr lang="ko-KR" altLang="en-US" sz="2400"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b="1" dirty="0" smtClean="0"/>
              <a:t>03</a:t>
            </a:r>
            <a:r>
              <a:rPr lang="en-US" altLang="ko-KR" sz="2400" dirty="0" smtClean="0"/>
              <a:t>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11032144" y="242545"/>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45294" y="358221"/>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function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a:t>
            </a:r>
            <a:r>
              <a:rPr lang="en-US" sz="1400" b="1" dirty="0" smtClean="0">
                <a:latin typeface="Ebrima" charset="0"/>
                <a:ea typeface="Ebrima" charset="0"/>
                <a:cs typeface="Ebrima" charset="0"/>
              </a:rPr>
              <a:t>CASES</a:t>
            </a:r>
            <a:r>
              <a:rPr lang="en-US" sz="1400" dirty="0" smtClean="0">
                <a:latin typeface="Ebrima" charset="0"/>
                <a:ea typeface="Ebrima" charset="0"/>
                <a:cs typeface="Ebrima" charset="0"/>
              </a:rPr>
              <a:t>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b="1" dirty="0" smtClean="0"/>
              <a:t>04 </a:t>
            </a:r>
            <a:endParaRPr lang="ko-KR" altLang="en-US" sz="2400" b="1"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Customer Needs</a:t>
            </a:r>
            <a:endParaRPr lang="ko-KR" altLang="en-US" dirty="0">
              <a:latin typeface="Ebrima" panose="02000000000000000000" pitchFamily="2" charset="0"/>
              <a:cs typeface="Ebrima" panose="02000000000000000000" pitchFamily="2" charset="0"/>
            </a:endParaRPr>
          </a:p>
        </p:txBody>
      </p:sp>
      <p:sp>
        <p:nvSpPr>
          <p:cNvPr id="28" name="TextBox 27"/>
          <p:cNvSpPr txBox="1"/>
          <p:nvPr/>
        </p:nvSpPr>
        <p:spPr>
          <a:xfrm>
            <a:off x="2182085" y="1781205"/>
            <a:ext cx="7950173" cy="1569660"/>
          </a:xfrm>
          <a:prstGeom prst="rect">
            <a:avLst/>
          </a:prstGeom>
          <a:noFill/>
        </p:spPr>
        <p:txBody>
          <a:bodyPr wrap="square" rtlCol="0">
            <a:spAutoFit/>
          </a:bodyPr>
          <a:lstStyle/>
          <a:p>
            <a:pPr algn="ctr"/>
            <a:r>
              <a:rPr lang="en-US" sz="4800" b="1" dirty="0" smtClean="0"/>
              <a:t>Now we will show you how it actually works!</a:t>
            </a:r>
            <a:endParaRPr lang="en-US" sz="4800" b="1" dirty="0"/>
          </a:p>
        </p:txBody>
      </p:sp>
      <p:pic>
        <p:nvPicPr>
          <p:cNvPr id="2" name="그림 1"/>
          <p:cNvPicPr>
            <a:picLocks noChangeAspect="1"/>
          </p:cNvPicPr>
          <p:nvPr/>
        </p:nvPicPr>
        <p:blipFill>
          <a:blip r:embed="rId2"/>
          <a:stretch>
            <a:fillRect/>
          </a:stretch>
        </p:blipFill>
        <p:spPr>
          <a:xfrm>
            <a:off x="4706669" y="3350865"/>
            <a:ext cx="2712957" cy="2468861"/>
          </a:xfrm>
          <a:prstGeom prst="rect">
            <a:avLst/>
          </a:prstGeom>
        </p:spPr>
      </p:pic>
    </p:spTree>
    <p:extLst>
      <p:ext uri="{BB962C8B-B14F-4D97-AF65-F5344CB8AC3E}">
        <p14:creationId xmlns:p14="http://schemas.microsoft.com/office/powerpoint/2010/main" val="1819377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107505" y="116632"/>
            <a:ext cx="2777832" cy="1149833"/>
            <a:chOff x="107505" y="116632"/>
            <a:chExt cx="2777832" cy="1149833"/>
          </a:xfrm>
        </p:grpSpPr>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7" y="691754"/>
              <a:ext cx="2020105" cy="307777"/>
            </a:xfrm>
            <a:prstGeom prst="rect">
              <a:avLst/>
            </a:prstGeom>
            <a:noFill/>
          </p:spPr>
          <p:txBody>
            <a:bodyPr wrap="none" rtlCol="0">
              <a:spAutoFit/>
            </a:bodyPr>
            <a:lstStyle/>
            <a:p>
              <a:r>
                <a:rPr lang="en-US" altLang="ko-KR" sz="1400" b="1" dirty="0" smtClean="0">
                  <a:latin typeface="Ebrima" panose="02000000000000000000" pitchFamily="2" charset="0"/>
                  <a:cs typeface="Ebrima" panose="02000000000000000000" pitchFamily="2" charset="0"/>
                </a:rPr>
                <a:t>Why we chose this topic</a:t>
              </a:r>
              <a:endParaRPr lang="ko-KR" altLang="en-US" sz="14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Introduction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01</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a:t>
            </a:r>
            <a:r>
              <a:rPr lang="en-US" altLang="ko-KR" b="1" dirty="0" smtClean="0">
                <a:latin typeface="Ebrima" panose="02000000000000000000" pitchFamily="2" charset="0"/>
                <a:ea typeface="Ebrima" panose="02000000000000000000" pitchFamily="2" charset="0"/>
                <a:cs typeface="Ebrima" panose="02000000000000000000" pitchFamily="2" charset="0"/>
              </a:rPr>
              <a:t>Introduction</a:t>
            </a: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5914627" y="230638"/>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F</a:t>
            </a:r>
            <a:r>
              <a:rPr lang="en-US" altLang="ko-KR" dirty="0" smtClean="0">
                <a:latin typeface="Ebrima" panose="02000000000000000000" pitchFamily="2" charset="0"/>
                <a:ea typeface="Ebrima" panose="02000000000000000000" pitchFamily="2" charset="0"/>
                <a:cs typeface="Ebrima" panose="02000000000000000000" pitchFamily="2" charset="0"/>
              </a:rPr>
              <a:t>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Use</a:t>
            </a:r>
            <a:r>
              <a:rPr lang="en-US" altLang="ko-KR" dirty="0" smtClean="0">
                <a:latin typeface="Ebrima" panose="02000000000000000000" pitchFamily="2" charset="0"/>
                <a:ea typeface="Ebrima" panose="02000000000000000000" pitchFamily="2" charset="0"/>
                <a:cs typeface="Ebrima" panose="02000000000000000000" pitchFamily="2" charset="0"/>
              </a:rPr>
              <a:t>r</a:t>
            </a:r>
            <a:r>
              <a:rPr lang="en-US" altLang="ko-KR" b="1" dirty="0" smtClean="0">
                <a:latin typeface="Ebrima" panose="02000000000000000000" pitchFamily="2" charset="0"/>
                <a:ea typeface="Ebrima" panose="02000000000000000000" pitchFamily="2" charset="0"/>
                <a:cs typeface="Ebrima" panose="02000000000000000000" pitchFamily="2" charset="0"/>
              </a:rPr>
              <a:t> </a:t>
            </a:r>
            <a:r>
              <a:rPr lang="en-US" altLang="ko-KR" dirty="0"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sp>
        <p:nvSpPr>
          <p:cNvPr id="58" name="TextBox 57"/>
          <p:cNvSpPr txBox="1"/>
          <p:nvPr/>
        </p:nvSpPr>
        <p:spPr>
          <a:xfrm>
            <a:off x="367420" y="1781205"/>
            <a:ext cx="3061218" cy="369332"/>
          </a:xfrm>
          <a:prstGeom prst="rect">
            <a:avLst/>
          </a:prstGeom>
          <a:noFill/>
        </p:spPr>
        <p:txBody>
          <a:bodyPr wrap="square" rtlCol="0">
            <a:spAutoFit/>
          </a:bodyPr>
          <a:lstStyle/>
          <a:p>
            <a:r>
              <a:rPr lang="en-US" dirty="0" smtClean="0"/>
              <a:t> </a:t>
            </a:r>
            <a:endParaRPr lang="en-US" dirty="0"/>
          </a:p>
        </p:txBody>
      </p:sp>
      <p:sp>
        <p:nvSpPr>
          <p:cNvPr id="69" name="TextBox 68"/>
          <p:cNvSpPr txBox="1"/>
          <p:nvPr/>
        </p:nvSpPr>
        <p:spPr>
          <a:xfrm>
            <a:off x="2182085" y="1781205"/>
            <a:ext cx="7950173" cy="830997"/>
          </a:xfrm>
          <a:prstGeom prst="rect">
            <a:avLst/>
          </a:prstGeom>
          <a:noFill/>
        </p:spPr>
        <p:txBody>
          <a:bodyPr wrap="square" rtlCol="0">
            <a:spAutoFit/>
          </a:bodyPr>
          <a:lstStyle/>
          <a:p>
            <a:pPr algn="ctr"/>
            <a:r>
              <a:rPr lang="en-US" sz="4800" b="1" dirty="0"/>
              <a:t>T</a:t>
            </a:r>
            <a:r>
              <a:rPr lang="en-US" sz="4800" b="1" dirty="0" smtClean="0"/>
              <a:t>ough </a:t>
            </a:r>
            <a:r>
              <a:rPr lang="en-US" sz="4800" b="1" dirty="0"/>
              <a:t>task to </a:t>
            </a:r>
            <a:r>
              <a:rPr lang="en-US" sz="4800" b="1" dirty="0" smtClean="0"/>
              <a:t>manage shoes</a:t>
            </a:r>
            <a:r>
              <a:rPr lang="ko-KR" altLang="en-US" sz="4800" b="1" dirty="0" smtClean="0"/>
              <a:t> </a:t>
            </a:r>
            <a:endParaRPr lang="en-US" sz="4800" b="1" dirty="0"/>
          </a:p>
        </p:txBody>
      </p:sp>
      <p:grpSp>
        <p:nvGrpSpPr>
          <p:cNvPr id="19" name="그룹 18"/>
          <p:cNvGrpSpPr/>
          <p:nvPr/>
        </p:nvGrpSpPr>
        <p:grpSpPr>
          <a:xfrm>
            <a:off x="2885337" y="4149897"/>
            <a:ext cx="6392468" cy="1689242"/>
            <a:chOff x="2885337" y="3839932"/>
            <a:chExt cx="6392468" cy="1689242"/>
          </a:xfrm>
        </p:grpSpPr>
        <p:pic>
          <p:nvPicPr>
            <p:cNvPr id="2" name="그림 1"/>
            <p:cNvPicPr>
              <a:picLocks noChangeAspect="1"/>
            </p:cNvPicPr>
            <p:nvPr/>
          </p:nvPicPr>
          <p:blipFill>
            <a:blip r:embed="rId3"/>
            <a:stretch>
              <a:fillRect/>
            </a:stretch>
          </p:blipFill>
          <p:spPr>
            <a:xfrm>
              <a:off x="4834922" y="4057911"/>
              <a:ext cx="2052566" cy="1471263"/>
            </a:xfrm>
            <a:prstGeom prst="rect">
              <a:avLst/>
            </a:prstGeom>
          </p:spPr>
        </p:pic>
        <p:pic>
          <p:nvPicPr>
            <p:cNvPr id="3" name="그림 2"/>
            <p:cNvPicPr>
              <a:picLocks noChangeAspect="1"/>
            </p:cNvPicPr>
            <p:nvPr/>
          </p:nvPicPr>
          <p:blipFill>
            <a:blip r:embed="rId4"/>
            <a:stretch>
              <a:fillRect/>
            </a:stretch>
          </p:blipFill>
          <p:spPr>
            <a:xfrm>
              <a:off x="7120227" y="3892809"/>
              <a:ext cx="2157578" cy="1636365"/>
            </a:xfrm>
            <a:prstGeom prst="rect">
              <a:avLst/>
            </a:prstGeom>
          </p:spPr>
        </p:pic>
        <p:pic>
          <p:nvPicPr>
            <p:cNvPr id="14" name="그림 13"/>
            <p:cNvPicPr>
              <a:picLocks noChangeAspect="1"/>
            </p:cNvPicPr>
            <p:nvPr/>
          </p:nvPicPr>
          <p:blipFill>
            <a:blip r:embed="rId5"/>
            <a:stretch>
              <a:fillRect/>
            </a:stretch>
          </p:blipFill>
          <p:spPr>
            <a:xfrm>
              <a:off x="2885337" y="3839932"/>
              <a:ext cx="1626138" cy="1689242"/>
            </a:xfrm>
            <a:prstGeom prst="rect">
              <a:avLst/>
            </a:prstGeom>
          </p:spPr>
        </p:pic>
      </p:grpSp>
    </p:spTree>
    <p:extLst>
      <p:ext uri="{BB962C8B-B14F-4D97-AF65-F5344CB8AC3E}">
        <p14:creationId xmlns:p14="http://schemas.microsoft.com/office/powerpoint/2010/main" val="171035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a:t>
            </a:r>
            <a:r>
              <a:rPr lang="en-US" altLang="ko-KR" b="1" dirty="0" smtClean="0">
                <a:latin typeface="Ebrima" panose="02000000000000000000" pitchFamily="2" charset="0"/>
                <a:ea typeface="Ebrima" panose="02000000000000000000" pitchFamily="2" charset="0"/>
                <a:cs typeface="Ebrima" panose="02000000000000000000" pitchFamily="2" charset="0"/>
              </a:rPr>
              <a:t>Introduction</a:t>
            </a: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F</a:t>
            </a:r>
            <a:r>
              <a:rPr lang="en-US" altLang="ko-KR" dirty="0" smtClean="0">
                <a:latin typeface="Ebrima" panose="02000000000000000000" pitchFamily="2" charset="0"/>
                <a:ea typeface="Ebrima" panose="02000000000000000000" pitchFamily="2" charset="0"/>
                <a:cs typeface="Ebrima" panose="02000000000000000000" pitchFamily="2" charset="0"/>
              </a:rPr>
              <a:t>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58" name="TextBox 57"/>
          <p:cNvSpPr txBox="1"/>
          <p:nvPr/>
        </p:nvSpPr>
        <p:spPr>
          <a:xfrm>
            <a:off x="367420" y="1781205"/>
            <a:ext cx="3061218" cy="369332"/>
          </a:xfrm>
          <a:prstGeom prst="rect">
            <a:avLst/>
          </a:prstGeom>
          <a:noFill/>
        </p:spPr>
        <p:txBody>
          <a:bodyPr wrap="square" rtlCol="0">
            <a:spAutoFit/>
          </a:bodyPr>
          <a:lstStyle/>
          <a:p>
            <a:r>
              <a:rPr lang="en-US" dirty="0" smtClean="0"/>
              <a:t> </a:t>
            </a:r>
            <a:endParaRPr lang="en-US" dirty="0"/>
          </a:p>
        </p:txBody>
      </p:sp>
      <p:sp>
        <p:nvSpPr>
          <p:cNvPr id="34" name="오각형 14"/>
          <p:cNvSpPr/>
          <p:nvPr/>
        </p:nvSpPr>
        <p:spPr>
          <a:xfrm rot="5400000">
            <a:off x="5914627" y="230638"/>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44" name="그룹 43"/>
          <p:cNvGrpSpPr/>
          <p:nvPr/>
        </p:nvGrpSpPr>
        <p:grpSpPr>
          <a:xfrm>
            <a:off x="107505" y="116632"/>
            <a:ext cx="2777832" cy="1149833"/>
            <a:chOff x="107505" y="116632"/>
            <a:chExt cx="2777832" cy="1149833"/>
          </a:xfrm>
        </p:grpSpPr>
        <p:sp>
          <p:nvSpPr>
            <p:cNvPr id="45" name="모서리가 둥근 직사각형 4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p:cNvSpPr txBox="1"/>
            <p:nvPr/>
          </p:nvSpPr>
          <p:spPr>
            <a:xfrm>
              <a:off x="173567" y="691754"/>
              <a:ext cx="2020105" cy="307777"/>
            </a:xfrm>
            <a:prstGeom prst="rect">
              <a:avLst/>
            </a:prstGeom>
            <a:noFill/>
          </p:spPr>
          <p:txBody>
            <a:bodyPr wrap="none" rtlCol="0">
              <a:spAutoFit/>
            </a:bodyPr>
            <a:lstStyle/>
            <a:p>
              <a:r>
                <a:rPr lang="en-US" altLang="ko-KR" sz="1400" b="1" dirty="0" smtClean="0">
                  <a:latin typeface="Ebrima" panose="02000000000000000000" pitchFamily="2" charset="0"/>
                  <a:cs typeface="Ebrima" panose="02000000000000000000" pitchFamily="2" charset="0"/>
                </a:rPr>
                <a:t>Why we chose this topic</a:t>
              </a:r>
              <a:endParaRPr lang="ko-KR" altLang="en-US" sz="1400" b="1" dirty="0">
                <a:latin typeface="Ebrima" panose="02000000000000000000" pitchFamily="2" charset="0"/>
                <a:cs typeface="Ebrima" panose="02000000000000000000" pitchFamily="2" charset="0"/>
              </a:endParaRPr>
            </a:p>
          </p:txBody>
        </p:sp>
        <p:sp>
          <p:nvSpPr>
            <p:cNvPr id="48" name="TextBox 47"/>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Introduction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49" name="TextBox 48"/>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01</a:t>
              </a:r>
              <a:endParaRPr lang="ko-KR" altLang="en-US" sz="4000" dirty="0">
                <a:latin typeface="Ebrima" panose="02000000000000000000" pitchFamily="2" charset="0"/>
                <a:cs typeface="Ebrima" panose="02000000000000000000" pitchFamily="2" charset="0"/>
              </a:endParaRPr>
            </a:p>
          </p:txBody>
        </p:sp>
        <p:cxnSp>
          <p:nvCxnSpPr>
            <p:cNvPr id="50"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grpSp>
      <p:sp>
        <p:nvSpPr>
          <p:cNvPr id="52" name="TextBox 51"/>
          <p:cNvSpPr txBox="1"/>
          <p:nvPr/>
        </p:nvSpPr>
        <p:spPr>
          <a:xfrm>
            <a:off x="6887488" y="358221"/>
            <a:ext cx="1905652" cy="369332"/>
          </a:xfrm>
          <a:prstGeom prst="rect">
            <a:avLst/>
          </a:prstGeom>
          <a:noFill/>
        </p:spPr>
        <p:txBody>
          <a:bodyPr wrap="square" rtlCol="0">
            <a:spAutoFit/>
          </a:bodyPr>
          <a:lstStyle/>
          <a:p>
            <a:pPr algn="ctr"/>
            <a:r>
              <a:rPr lang="en-US" altLang="ko-KR">
                <a:latin typeface="Ebrima" panose="02000000000000000000" pitchFamily="2" charset="0"/>
                <a:ea typeface="Ebrima" panose="02000000000000000000" pitchFamily="2" charset="0"/>
                <a:cs typeface="Ebrima" panose="02000000000000000000" pitchFamily="2" charset="0"/>
              </a:rPr>
              <a:t> </a:t>
            </a:r>
            <a:r>
              <a:rPr lang="en-US" altLang="ko-KR" smtClean="0">
                <a:latin typeface="Ebrima" panose="02000000000000000000" pitchFamily="2" charset="0"/>
                <a:ea typeface="Ebrima" panose="02000000000000000000" pitchFamily="2" charset="0"/>
                <a:cs typeface="Ebrima" panose="02000000000000000000" pitchFamily="2" charset="0"/>
              </a:rPr>
              <a:t>Use</a:t>
            </a:r>
            <a:r>
              <a:rPr lang="en-US" altLang="ko-KR" smtClean="0">
                <a:latin typeface="Ebrima" panose="02000000000000000000" pitchFamily="2" charset="0"/>
                <a:ea typeface="Ebrima" panose="02000000000000000000" pitchFamily="2" charset="0"/>
                <a:cs typeface="Ebrima" panose="02000000000000000000" pitchFamily="2" charset="0"/>
              </a:rPr>
              <a:t>r</a:t>
            </a:r>
            <a:r>
              <a:rPr lang="en-US" altLang="ko-KR" b="1" smtClean="0">
                <a:latin typeface="Ebrima" panose="02000000000000000000" pitchFamily="2" charset="0"/>
                <a:ea typeface="Ebrima" panose="02000000000000000000" pitchFamily="2" charset="0"/>
                <a:cs typeface="Ebrima" panose="02000000000000000000" pitchFamily="2" charset="0"/>
              </a:rPr>
              <a:t> </a:t>
            </a:r>
            <a:r>
              <a:rPr lang="en-US" altLang="ko-KR" smtClean="0">
                <a:latin typeface="Ebrima" panose="02000000000000000000" pitchFamily="2" charset="0"/>
                <a:ea typeface="Ebrima" panose="02000000000000000000" pitchFamily="2" charset="0"/>
                <a:cs typeface="Ebrima" panose="02000000000000000000" pitchFamily="2" charset="0"/>
              </a:rPr>
              <a:t>Needs</a:t>
            </a:r>
            <a:endParaRPr lang="ko-KR" altLang="en-US" dirty="0">
              <a:latin typeface="Ebrima" panose="02000000000000000000" pitchFamily="2" charset="0"/>
              <a:cs typeface="Ebrima" panose="02000000000000000000" pitchFamily="2" charset="0"/>
            </a:endParaRPr>
          </a:p>
        </p:txBody>
      </p:sp>
      <p:grpSp>
        <p:nvGrpSpPr>
          <p:cNvPr id="19" name="그룹 18"/>
          <p:cNvGrpSpPr/>
          <p:nvPr/>
        </p:nvGrpSpPr>
        <p:grpSpPr>
          <a:xfrm>
            <a:off x="2182085" y="1530545"/>
            <a:ext cx="7950173" cy="5016882"/>
            <a:chOff x="2182085" y="1530545"/>
            <a:chExt cx="7950173" cy="5016882"/>
          </a:xfrm>
        </p:grpSpPr>
        <p:sp>
          <p:nvSpPr>
            <p:cNvPr id="51" name="TextBox 50"/>
            <p:cNvSpPr txBox="1"/>
            <p:nvPr/>
          </p:nvSpPr>
          <p:spPr>
            <a:xfrm>
              <a:off x="2182085" y="1530545"/>
              <a:ext cx="7950173" cy="1569660"/>
            </a:xfrm>
            <a:prstGeom prst="rect">
              <a:avLst/>
            </a:prstGeom>
            <a:noFill/>
          </p:spPr>
          <p:txBody>
            <a:bodyPr wrap="square" rtlCol="0">
              <a:spAutoFit/>
            </a:bodyPr>
            <a:lstStyle/>
            <a:p>
              <a:pPr algn="ctr"/>
              <a:r>
                <a:rPr lang="en-US" sz="4800" b="1" dirty="0" smtClean="0"/>
                <a:t>What kind of problems </a:t>
              </a:r>
            </a:p>
            <a:p>
              <a:pPr algn="ctr"/>
              <a:r>
                <a:rPr lang="en-US" sz="4800" b="1" dirty="0" smtClean="0"/>
                <a:t>do we have?</a:t>
              </a:r>
              <a:endParaRPr lang="en-US" sz="4800" b="1" dirty="0"/>
            </a:p>
          </p:txBody>
        </p:sp>
        <p:pic>
          <p:nvPicPr>
            <p:cNvPr id="2" name="그림 1"/>
            <p:cNvPicPr>
              <a:picLocks noChangeAspect="1"/>
            </p:cNvPicPr>
            <p:nvPr/>
          </p:nvPicPr>
          <p:blipFill>
            <a:blip r:embed="rId3"/>
            <a:stretch>
              <a:fillRect/>
            </a:stretch>
          </p:blipFill>
          <p:spPr>
            <a:xfrm>
              <a:off x="7905159" y="2807590"/>
              <a:ext cx="1476097" cy="1529290"/>
            </a:xfrm>
            <a:prstGeom prst="rect">
              <a:avLst/>
            </a:prstGeom>
          </p:spPr>
        </p:pic>
        <p:grpSp>
          <p:nvGrpSpPr>
            <p:cNvPr id="70" name="그룹 69"/>
            <p:cNvGrpSpPr/>
            <p:nvPr/>
          </p:nvGrpSpPr>
          <p:grpSpPr>
            <a:xfrm>
              <a:off x="2885337" y="4149897"/>
              <a:ext cx="6392468" cy="1689242"/>
              <a:chOff x="2885337" y="3839932"/>
              <a:chExt cx="6392468" cy="1689242"/>
            </a:xfrm>
          </p:grpSpPr>
          <p:pic>
            <p:nvPicPr>
              <p:cNvPr id="74" name="그림 73"/>
              <p:cNvPicPr>
                <a:picLocks noChangeAspect="1"/>
              </p:cNvPicPr>
              <p:nvPr/>
            </p:nvPicPr>
            <p:blipFill>
              <a:blip r:embed="rId4"/>
              <a:stretch>
                <a:fillRect/>
              </a:stretch>
            </p:blipFill>
            <p:spPr>
              <a:xfrm>
                <a:off x="4834922" y="4057911"/>
                <a:ext cx="2052566" cy="1471263"/>
              </a:xfrm>
              <a:prstGeom prst="rect">
                <a:avLst/>
              </a:prstGeom>
            </p:spPr>
          </p:pic>
          <p:pic>
            <p:nvPicPr>
              <p:cNvPr id="77" name="그림 76"/>
              <p:cNvPicPr>
                <a:picLocks noChangeAspect="1"/>
              </p:cNvPicPr>
              <p:nvPr/>
            </p:nvPicPr>
            <p:blipFill>
              <a:blip r:embed="rId5"/>
              <a:stretch>
                <a:fillRect/>
              </a:stretch>
            </p:blipFill>
            <p:spPr>
              <a:xfrm>
                <a:off x="7120227" y="3892809"/>
                <a:ext cx="2157578" cy="1636365"/>
              </a:xfrm>
              <a:prstGeom prst="rect">
                <a:avLst/>
              </a:prstGeom>
            </p:spPr>
          </p:pic>
          <p:pic>
            <p:nvPicPr>
              <p:cNvPr id="78" name="그림 77"/>
              <p:cNvPicPr>
                <a:picLocks noChangeAspect="1"/>
              </p:cNvPicPr>
              <p:nvPr/>
            </p:nvPicPr>
            <p:blipFill>
              <a:blip r:embed="rId6"/>
              <a:stretch>
                <a:fillRect/>
              </a:stretch>
            </p:blipFill>
            <p:spPr>
              <a:xfrm>
                <a:off x="2885337" y="3839932"/>
                <a:ext cx="1626138" cy="1689242"/>
              </a:xfrm>
              <a:prstGeom prst="rect">
                <a:avLst/>
              </a:prstGeom>
            </p:spPr>
          </p:pic>
        </p:grpSp>
        <p:pic>
          <p:nvPicPr>
            <p:cNvPr id="14" name="그림 13"/>
            <p:cNvPicPr>
              <a:picLocks noChangeAspect="1"/>
            </p:cNvPicPr>
            <p:nvPr/>
          </p:nvPicPr>
          <p:blipFill>
            <a:blip r:embed="rId7"/>
            <a:stretch>
              <a:fillRect/>
            </a:stretch>
          </p:blipFill>
          <p:spPr>
            <a:xfrm>
              <a:off x="5348118" y="3272656"/>
              <a:ext cx="1710261" cy="1278195"/>
            </a:xfrm>
            <a:prstGeom prst="rect">
              <a:avLst/>
            </a:prstGeom>
          </p:spPr>
        </p:pic>
        <p:pic>
          <p:nvPicPr>
            <p:cNvPr id="17" name="그림 16"/>
            <p:cNvPicPr>
              <a:picLocks noChangeAspect="1"/>
            </p:cNvPicPr>
            <p:nvPr/>
          </p:nvPicPr>
          <p:blipFill>
            <a:blip r:embed="rId8"/>
            <a:stretch>
              <a:fillRect/>
            </a:stretch>
          </p:blipFill>
          <p:spPr>
            <a:xfrm>
              <a:off x="3789436" y="5759035"/>
              <a:ext cx="1567774" cy="788392"/>
            </a:xfrm>
            <a:prstGeom prst="rect">
              <a:avLst/>
            </a:prstGeom>
          </p:spPr>
        </p:pic>
        <p:pic>
          <p:nvPicPr>
            <p:cNvPr id="79" name="그림 78"/>
            <p:cNvPicPr>
              <a:picLocks noChangeAspect="1"/>
            </p:cNvPicPr>
            <p:nvPr/>
          </p:nvPicPr>
          <p:blipFill>
            <a:blip r:embed="rId8"/>
            <a:stretch>
              <a:fillRect/>
            </a:stretch>
          </p:blipFill>
          <p:spPr>
            <a:xfrm>
              <a:off x="2259158" y="5642749"/>
              <a:ext cx="890721" cy="447920"/>
            </a:xfrm>
            <a:prstGeom prst="rect">
              <a:avLst/>
            </a:prstGeom>
          </p:spPr>
        </p:pic>
      </p:grpSp>
      <p:sp>
        <p:nvSpPr>
          <p:cNvPr id="81" name="TextBox 80"/>
          <p:cNvSpPr txBox="1"/>
          <p:nvPr/>
        </p:nvSpPr>
        <p:spPr>
          <a:xfrm>
            <a:off x="11003039" y="348537"/>
            <a:ext cx="1225922" cy="369332"/>
          </a:xfrm>
          <a:prstGeom prst="rect">
            <a:avLst/>
          </a:prstGeom>
          <a:noFill/>
        </p:spPr>
        <p:txBody>
          <a:bodyPr wrap="square" rtlCol="0">
            <a:spAutoFit/>
          </a:bodyPr>
          <a:lstStyle/>
          <a:p>
            <a:pPr algn="ctr"/>
            <a:r>
              <a:rPr lang="en-US" altLang="ko-KR"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0103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7" y="691754"/>
            <a:ext cx="2276585" cy="523220"/>
          </a:xfrm>
          <a:prstGeom prst="rect">
            <a:avLst/>
          </a:prstGeom>
          <a:noFill/>
        </p:spPr>
        <p:txBody>
          <a:bodyPr wrap="none" rtlCol="0">
            <a:spAutoFit/>
          </a:bodyPr>
          <a:lstStyle/>
          <a:p>
            <a:r>
              <a:rPr lang="en-US" altLang="ko-KR" sz="1400" b="1" dirty="0" smtClean="0">
                <a:latin typeface="Ebrima" panose="02000000000000000000" pitchFamily="2" charset="0"/>
                <a:cs typeface="Ebrima" panose="02000000000000000000" pitchFamily="2" charset="0"/>
              </a:rPr>
              <a:t>Classifying the problems </a:t>
            </a:r>
          </a:p>
          <a:p>
            <a:r>
              <a:rPr lang="en-US" altLang="ko-KR" sz="1400" b="1" dirty="0" smtClean="0">
                <a:latin typeface="Ebrima" panose="02000000000000000000" pitchFamily="2" charset="0"/>
                <a:cs typeface="Ebrima" panose="02000000000000000000" pitchFamily="2" charset="0"/>
              </a:rPr>
              <a:t>and giving proper solutions</a:t>
            </a:r>
            <a:endParaRPr lang="ko-KR" altLang="en-US" sz="14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a:t>
            </a:r>
            <a:r>
              <a:rPr lang="en-US" altLang="ko-KR" sz="2000" dirty="0" smtClean="0">
                <a:latin typeface="Ebrima" panose="02000000000000000000" pitchFamily="2" charset="0"/>
                <a:ea typeface="Ebrima" panose="02000000000000000000" pitchFamily="2" charset="0"/>
                <a:cs typeface="Ebrima" panose="02000000000000000000" pitchFamily="2" charset="0"/>
              </a:rPr>
              <a:t>er </a:t>
            </a:r>
            <a:r>
              <a:rPr lang="en-US" altLang="ko-KR" sz="2000" dirty="0">
                <a:latin typeface="Ebrima" panose="02000000000000000000" pitchFamily="2" charset="0"/>
                <a:ea typeface="Ebrima" panose="02000000000000000000" pitchFamily="2" charset="0"/>
                <a:cs typeface="Ebrima" panose="02000000000000000000" pitchFamily="2" charset="0"/>
              </a:rPr>
              <a:t>Needs</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02</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404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b="1" dirty="0" smtClean="0"/>
              <a:t>02</a:t>
            </a:r>
            <a:r>
              <a:rPr lang="en-US" altLang="ko-KR" sz="2400" dirty="0" smtClean="0"/>
              <a:t>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7274439" y="261570"/>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F</a:t>
            </a:r>
            <a:r>
              <a:rPr lang="en-US" altLang="ko-KR" dirty="0" smtClean="0">
                <a:latin typeface="Ebrima" panose="02000000000000000000" pitchFamily="2" charset="0"/>
                <a:ea typeface="Ebrima" panose="02000000000000000000" pitchFamily="2" charset="0"/>
                <a:cs typeface="Ebrima" panose="02000000000000000000" pitchFamily="2" charset="0"/>
              </a:rPr>
              <a:t>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User</a:t>
            </a:r>
            <a:r>
              <a:rPr lang="en-US" altLang="ko-KR" dirty="0" smtClean="0">
                <a:latin typeface="Ebrima" panose="02000000000000000000" pitchFamily="2" charset="0"/>
                <a:ea typeface="Ebrima" panose="02000000000000000000" pitchFamily="2" charset="0"/>
                <a:cs typeface="Ebrima" panose="02000000000000000000" pitchFamily="2" charset="0"/>
              </a:rPr>
              <a:t> </a:t>
            </a:r>
            <a:r>
              <a:rPr lang="en-US" altLang="ko-KR" b="1" dirty="0" smtClean="0">
                <a:latin typeface="Ebrima" panose="02000000000000000000" pitchFamily="2" charset="0"/>
                <a:ea typeface="Ebrima" panose="02000000000000000000" pitchFamily="2" charset="0"/>
                <a:cs typeface="Ebrima" panose="02000000000000000000" pitchFamily="2" charset="0"/>
              </a:rPr>
              <a:t>Needs</a:t>
            </a:r>
            <a:endParaRPr lang="ko-KR" altLang="en-US" b="1" dirty="0">
              <a:latin typeface="Ebrima" panose="02000000000000000000" pitchFamily="2" charset="0"/>
              <a:cs typeface="Ebrima" panose="02000000000000000000" pitchFamily="2" charset="0"/>
            </a:endParaRPr>
          </a:p>
        </p:txBody>
      </p:sp>
      <p:sp>
        <p:nvSpPr>
          <p:cNvPr id="35" name="TextBox 34"/>
          <p:cNvSpPr txBox="1"/>
          <p:nvPr/>
        </p:nvSpPr>
        <p:spPr>
          <a:xfrm>
            <a:off x="2182085" y="1530545"/>
            <a:ext cx="7950173" cy="830997"/>
          </a:xfrm>
          <a:prstGeom prst="rect">
            <a:avLst/>
          </a:prstGeom>
          <a:noFill/>
        </p:spPr>
        <p:txBody>
          <a:bodyPr wrap="square" rtlCol="0">
            <a:spAutoFit/>
          </a:bodyPr>
          <a:lstStyle/>
          <a:p>
            <a:pPr algn="ctr"/>
            <a:r>
              <a:rPr lang="en-US" sz="4800" b="1" dirty="0" smtClean="0"/>
              <a:t>Classified problems</a:t>
            </a:r>
            <a:endParaRPr lang="en-US" sz="4800" b="1" dirty="0"/>
          </a:p>
        </p:txBody>
      </p:sp>
      <p:grpSp>
        <p:nvGrpSpPr>
          <p:cNvPr id="14" name="그룹 13"/>
          <p:cNvGrpSpPr/>
          <p:nvPr/>
        </p:nvGrpSpPr>
        <p:grpSpPr>
          <a:xfrm>
            <a:off x="9005683" y="2361542"/>
            <a:ext cx="1230500" cy="1748912"/>
            <a:chOff x="7120227" y="2807590"/>
            <a:chExt cx="2261029" cy="3031549"/>
          </a:xfrm>
        </p:grpSpPr>
        <p:pic>
          <p:nvPicPr>
            <p:cNvPr id="36" name="그림 35"/>
            <p:cNvPicPr>
              <a:picLocks noChangeAspect="1"/>
            </p:cNvPicPr>
            <p:nvPr/>
          </p:nvPicPr>
          <p:blipFill>
            <a:blip r:embed="rId3"/>
            <a:stretch>
              <a:fillRect/>
            </a:stretch>
          </p:blipFill>
          <p:spPr>
            <a:xfrm>
              <a:off x="7905159" y="2807590"/>
              <a:ext cx="1476097" cy="1529290"/>
            </a:xfrm>
            <a:prstGeom prst="rect">
              <a:avLst/>
            </a:prstGeom>
          </p:spPr>
        </p:pic>
        <p:pic>
          <p:nvPicPr>
            <p:cNvPr id="45" name="그림 44"/>
            <p:cNvPicPr>
              <a:picLocks noChangeAspect="1"/>
            </p:cNvPicPr>
            <p:nvPr/>
          </p:nvPicPr>
          <p:blipFill>
            <a:blip r:embed="rId4"/>
            <a:stretch>
              <a:fillRect/>
            </a:stretch>
          </p:blipFill>
          <p:spPr>
            <a:xfrm>
              <a:off x="7120227" y="4202774"/>
              <a:ext cx="2157578" cy="1636365"/>
            </a:xfrm>
            <a:prstGeom prst="rect">
              <a:avLst/>
            </a:prstGeom>
          </p:spPr>
        </p:pic>
      </p:grpSp>
      <p:grpSp>
        <p:nvGrpSpPr>
          <p:cNvPr id="3" name="그룹 2"/>
          <p:cNvGrpSpPr/>
          <p:nvPr/>
        </p:nvGrpSpPr>
        <p:grpSpPr>
          <a:xfrm>
            <a:off x="5080455" y="2566933"/>
            <a:ext cx="1446966" cy="1748301"/>
            <a:chOff x="4834922" y="3272656"/>
            <a:chExt cx="2223457" cy="2566483"/>
          </a:xfrm>
        </p:grpSpPr>
        <p:pic>
          <p:nvPicPr>
            <p:cNvPr id="44" name="그림 43"/>
            <p:cNvPicPr>
              <a:picLocks noChangeAspect="1"/>
            </p:cNvPicPr>
            <p:nvPr/>
          </p:nvPicPr>
          <p:blipFill>
            <a:blip r:embed="rId5"/>
            <a:stretch>
              <a:fillRect/>
            </a:stretch>
          </p:blipFill>
          <p:spPr>
            <a:xfrm>
              <a:off x="4834922" y="4367876"/>
              <a:ext cx="2052566" cy="1471263"/>
            </a:xfrm>
            <a:prstGeom prst="rect">
              <a:avLst/>
            </a:prstGeom>
          </p:spPr>
        </p:pic>
        <p:pic>
          <p:nvPicPr>
            <p:cNvPr id="38" name="그림 37"/>
            <p:cNvPicPr>
              <a:picLocks noChangeAspect="1"/>
            </p:cNvPicPr>
            <p:nvPr/>
          </p:nvPicPr>
          <p:blipFill>
            <a:blip r:embed="rId6"/>
            <a:stretch>
              <a:fillRect/>
            </a:stretch>
          </p:blipFill>
          <p:spPr>
            <a:xfrm>
              <a:off x="5348118" y="3272656"/>
              <a:ext cx="1710261" cy="1278195"/>
            </a:xfrm>
            <a:prstGeom prst="rect">
              <a:avLst/>
            </a:prstGeom>
          </p:spPr>
        </p:pic>
      </p:grpSp>
      <p:grpSp>
        <p:nvGrpSpPr>
          <p:cNvPr id="2" name="그룹 1"/>
          <p:cNvGrpSpPr/>
          <p:nvPr/>
        </p:nvGrpSpPr>
        <p:grpSpPr>
          <a:xfrm>
            <a:off x="1603934" y="2625622"/>
            <a:ext cx="1681950" cy="1309637"/>
            <a:chOff x="2259158" y="4149897"/>
            <a:chExt cx="3098052" cy="2397530"/>
          </a:xfrm>
        </p:grpSpPr>
        <p:pic>
          <p:nvPicPr>
            <p:cNvPr id="47" name="그림 46"/>
            <p:cNvPicPr>
              <a:picLocks noChangeAspect="1"/>
            </p:cNvPicPr>
            <p:nvPr/>
          </p:nvPicPr>
          <p:blipFill>
            <a:blip r:embed="rId7"/>
            <a:stretch>
              <a:fillRect/>
            </a:stretch>
          </p:blipFill>
          <p:spPr>
            <a:xfrm>
              <a:off x="2885337" y="4149897"/>
              <a:ext cx="1626138" cy="1689242"/>
            </a:xfrm>
            <a:prstGeom prst="rect">
              <a:avLst/>
            </a:prstGeom>
          </p:spPr>
        </p:pic>
        <p:pic>
          <p:nvPicPr>
            <p:cNvPr id="42" name="그림 41"/>
            <p:cNvPicPr>
              <a:picLocks noChangeAspect="1"/>
            </p:cNvPicPr>
            <p:nvPr/>
          </p:nvPicPr>
          <p:blipFill>
            <a:blip r:embed="rId8"/>
            <a:stretch>
              <a:fillRect/>
            </a:stretch>
          </p:blipFill>
          <p:spPr>
            <a:xfrm>
              <a:off x="3789436" y="5759035"/>
              <a:ext cx="1567774" cy="788392"/>
            </a:xfrm>
            <a:prstGeom prst="rect">
              <a:avLst/>
            </a:prstGeom>
          </p:spPr>
        </p:pic>
        <p:pic>
          <p:nvPicPr>
            <p:cNvPr id="43" name="그림 42"/>
            <p:cNvPicPr>
              <a:picLocks noChangeAspect="1"/>
            </p:cNvPicPr>
            <p:nvPr/>
          </p:nvPicPr>
          <p:blipFill>
            <a:blip r:embed="rId8"/>
            <a:stretch>
              <a:fillRect/>
            </a:stretch>
          </p:blipFill>
          <p:spPr>
            <a:xfrm>
              <a:off x="2259158" y="5642749"/>
              <a:ext cx="890721" cy="447920"/>
            </a:xfrm>
            <a:prstGeom prst="rect">
              <a:avLst/>
            </a:prstGeom>
          </p:spPr>
        </p:pic>
      </p:grpSp>
      <p:sp>
        <p:nvSpPr>
          <p:cNvPr id="48" name="TextBox 47"/>
          <p:cNvSpPr txBox="1"/>
          <p:nvPr/>
        </p:nvSpPr>
        <p:spPr>
          <a:xfrm>
            <a:off x="711559" y="4270387"/>
            <a:ext cx="3515932" cy="461665"/>
          </a:xfrm>
          <a:prstGeom prst="rect">
            <a:avLst/>
          </a:prstGeom>
          <a:noFill/>
        </p:spPr>
        <p:txBody>
          <a:bodyPr wrap="square" rtlCol="0">
            <a:spAutoFit/>
          </a:bodyPr>
          <a:lstStyle/>
          <a:p>
            <a:pPr algn="ctr"/>
            <a:r>
              <a:rPr lang="en-US" sz="2400" b="1" dirty="0" smtClean="0"/>
              <a:t>Dirty Shoes</a:t>
            </a:r>
            <a:endParaRPr lang="en-US" sz="2400" b="1" dirty="0"/>
          </a:p>
        </p:txBody>
      </p:sp>
      <p:sp>
        <p:nvSpPr>
          <p:cNvPr id="49" name="TextBox 48"/>
          <p:cNvSpPr txBox="1"/>
          <p:nvPr/>
        </p:nvSpPr>
        <p:spPr>
          <a:xfrm>
            <a:off x="4001052" y="4270386"/>
            <a:ext cx="3515932" cy="461665"/>
          </a:xfrm>
          <a:prstGeom prst="rect">
            <a:avLst/>
          </a:prstGeom>
          <a:noFill/>
        </p:spPr>
        <p:txBody>
          <a:bodyPr wrap="square" rtlCol="0">
            <a:spAutoFit/>
          </a:bodyPr>
          <a:lstStyle/>
          <a:p>
            <a:pPr algn="ctr"/>
            <a:r>
              <a:rPr lang="en-US" sz="2400" b="1" dirty="0" smtClean="0"/>
              <a:t>Wet shoes</a:t>
            </a:r>
            <a:endParaRPr lang="en-US" sz="2400" b="1" dirty="0"/>
          </a:p>
        </p:txBody>
      </p:sp>
      <p:sp>
        <p:nvSpPr>
          <p:cNvPr id="50" name="TextBox 49"/>
          <p:cNvSpPr txBox="1"/>
          <p:nvPr/>
        </p:nvSpPr>
        <p:spPr>
          <a:xfrm>
            <a:off x="7843598" y="4271138"/>
            <a:ext cx="3515932" cy="461665"/>
          </a:xfrm>
          <a:prstGeom prst="rect">
            <a:avLst/>
          </a:prstGeom>
          <a:noFill/>
        </p:spPr>
        <p:txBody>
          <a:bodyPr wrap="square" rtlCol="0">
            <a:spAutoFit/>
          </a:bodyPr>
          <a:lstStyle/>
          <a:p>
            <a:pPr algn="ctr"/>
            <a:r>
              <a:rPr lang="en-US" sz="2400" b="1" dirty="0" smtClean="0"/>
              <a:t>Bad smell</a:t>
            </a:r>
            <a:endParaRPr lang="en-US" sz="2400" b="1" dirty="0"/>
          </a:p>
        </p:txBody>
      </p:sp>
      <p:pic>
        <p:nvPicPr>
          <p:cNvPr id="17" name="그림 16"/>
          <p:cNvPicPr>
            <a:picLocks noChangeAspect="1"/>
          </p:cNvPicPr>
          <p:nvPr/>
        </p:nvPicPr>
        <p:blipFill>
          <a:blip r:embed="rId9"/>
          <a:stretch>
            <a:fillRect/>
          </a:stretch>
        </p:blipFill>
        <p:spPr>
          <a:xfrm>
            <a:off x="7781437" y="5038163"/>
            <a:ext cx="735055" cy="1174092"/>
          </a:xfrm>
          <a:prstGeom prst="rect">
            <a:avLst/>
          </a:prstGeom>
        </p:spPr>
      </p:pic>
      <p:sp>
        <p:nvSpPr>
          <p:cNvPr id="51" name="TextBox 50"/>
          <p:cNvSpPr txBox="1"/>
          <p:nvPr/>
        </p:nvSpPr>
        <p:spPr>
          <a:xfrm>
            <a:off x="3285884" y="5427921"/>
            <a:ext cx="4762385" cy="461665"/>
          </a:xfrm>
          <a:prstGeom prst="rect">
            <a:avLst/>
          </a:prstGeom>
          <a:noFill/>
        </p:spPr>
        <p:txBody>
          <a:bodyPr wrap="square" rtlCol="0">
            <a:spAutoFit/>
          </a:bodyPr>
          <a:lstStyle/>
          <a:p>
            <a:pPr algn="ctr"/>
            <a:r>
              <a:rPr lang="en-US" sz="2400" b="1" dirty="0" smtClean="0"/>
              <a:t>We do </a:t>
            </a:r>
            <a:r>
              <a:rPr lang="en-US" sz="2400" b="1" smtClean="0"/>
              <a:t>not understand </a:t>
            </a:r>
            <a:r>
              <a:rPr lang="en-US" sz="2400" b="1" dirty="0" smtClean="0"/>
              <a:t>our Shoes</a:t>
            </a:r>
            <a:endParaRPr lang="en-US" sz="2400" b="1" dirty="0"/>
          </a:p>
        </p:txBody>
      </p:sp>
    </p:spTree>
    <p:extLst>
      <p:ext uri="{BB962C8B-B14F-4D97-AF65-F5344CB8AC3E}">
        <p14:creationId xmlns:p14="http://schemas.microsoft.com/office/powerpoint/2010/main" val="921439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Function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8" name="TextBox 57"/>
          <p:cNvSpPr txBox="1"/>
          <p:nvPr/>
        </p:nvSpPr>
        <p:spPr>
          <a:xfrm>
            <a:off x="367420" y="1781205"/>
            <a:ext cx="3061218" cy="369332"/>
          </a:xfrm>
          <a:prstGeom prst="rect">
            <a:avLst/>
          </a:prstGeom>
          <a:noFill/>
        </p:spPr>
        <p:txBody>
          <a:bodyPr wrap="square" rtlCol="0">
            <a:spAutoFit/>
          </a:bodyPr>
          <a:lstStyle/>
          <a:p>
            <a:r>
              <a:rPr lang="en-US" dirty="0" smtClean="0"/>
              <a:t> </a:t>
            </a:r>
            <a:endParaRPr lang="en-US" dirty="0"/>
          </a:p>
        </p:txBody>
      </p:sp>
      <p:grpSp>
        <p:nvGrpSpPr>
          <p:cNvPr id="44" name="그룹 43"/>
          <p:cNvGrpSpPr/>
          <p:nvPr/>
        </p:nvGrpSpPr>
        <p:grpSpPr>
          <a:xfrm>
            <a:off x="107505" y="116632"/>
            <a:ext cx="2777832" cy="1149833"/>
            <a:chOff x="107505" y="116632"/>
            <a:chExt cx="2777832" cy="1149833"/>
          </a:xfrm>
        </p:grpSpPr>
        <p:sp>
          <p:nvSpPr>
            <p:cNvPr id="45" name="모서리가 둥근 직사각형 4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p:cNvSpPr txBox="1"/>
            <p:nvPr/>
          </p:nvSpPr>
          <p:spPr>
            <a:xfrm>
              <a:off x="173567" y="691754"/>
              <a:ext cx="2276585" cy="523220"/>
            </a:xfrm>
            <a:prstGeom prst="rect">
              <a:avLst/>
            </a:prstGeom>
            <a:noFill/>
          </p:spPr>
          <p:txBody>
            <a:bodyPr wrap="none" rtlCol="0">
              <a:spAutoFit/>
            </a:bodyPr>
            <a:lstStyle/>
            <a:p>
              <a:r>
                <a:rPr lang="en-US" altLang="ko-KR" sz="1400" b="1" dirty="0">
                  <a:latin typeface="Ebrima" panose="02000000000000000000" pitchFamily="2" charset="0"/>
                  <a:cs typeface="Ebrima" panose="02000000000000000000" pitchFamily="2" charset="0"/>
                </a:rPr>
                <a:t>Classifying the problems </a:t>
              </a:r>
            </a:p>
            <a:p>
              <a:r>
                <a:rPr lang="en-US" altLang="ko-KR" sz="1400" b="1" dirty="0">
                  <a:latin typeface="Ebrima" panose="02000000000000000000" pitchFamily="2" charset="0"/>
                  <a:cs typeface="Ebrima" panose="02000000000000000000" pitchFamily="2" charset="0"/>
                </a:rPr>
                <a:t>and giving proper solutions</a:t>
              </a:r>
              <a:endParaRPr lang="ko-KR" altLang="en-US" sz="1400" b="1" dirty="0">
                <a:latin typeface="Ebrima" panose="02000000000000000000" pitchFamily="2" charset="0"/>
                <a:cs typeface="Ebrima" panose="02000000000000000000" pitchFamily="2" charset="0"/>
              </a:endParaRPr>
            </a:p>
          </p:txBody>
        </p:sp>
        <p:sp>
          <p:nvSpPr>
            <p:cNvPr id="48" name="TextBox 47"/>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User Needs</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49" name="TextBox 48"/>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02</a:t>
              </a:r>
              <a:endParaRPr lang="ko-KR" altLang="en-US" sz="4000" dirty="0">
                <a:latin typeface="Ebrima" panose="02000000000000000000" pitchFamily="2" charset="0"/>
                <a:cs typeface="Ebrima" panose="02000000000000000000" pitchFamily="2" charset="0"/>
              </a:endParaRPr>
            </a:p>
          </p:txBody>
        </p:sp>
        <p:cxnSp>
          <p:nvCxnSpPr>
            <p:cNvPr id="50" name="직선 연결선 8"/>
            <p:cNvCxnSpPr/>
            <p:nvPr/>
          </p:nvCxnSpPr>
          <p:spPr>
            <a:xfrm flipV="1">
              <a:off x="215008" y="691754"/>
              <a:ext cx="2229117" cy="0"/>
            </a:xfrm>
            <a:prstGeom prst="line">
              <a:avLst/>
            </a:prstGeom>
          </p:spPr>
          <p:style>
            <a:lnRef idx="1">
              <a:schemeClr val="dk1"/>
            </a:lnRef>
            <a:fillRef idx="0">
              <a:schemeClr val="dk1"/>
            </a:fillRef>
            <a:effectRef idx="0">
              <a:schemeClr val="dk1"/>
            </a:effectRef>
            <a:fontRef idx="minor">
              <a:schemeClr val="tx1"/>
            </a:fontRef>
          </p:style>
        </p:cxnSp>
      </p:grpSp>
      <p:sp>
        <p:nvSpPr>
          <p:cNvPr id="52" name="TextBox 51"/>
          <p:cNvSpPr txBox="1"/>
          <p:nvPr/>
        </p:nvSpPr>
        <p:spPr>
          <a:xfrm>
            <a:off x="6887488" y="358221"/>
            <a:ext cx="1905652" cy="369332"/>
          </a:xfrm>
          <a:prstGeom prst="rect">
            <a:avLst/>
          </a:prstGeom>
          <a:noFill/>
        </p:spPr>
        <p:txBody>
          <a:bodyPr wrap="square" rtlCol="0">
            <a:spAutoFit/>
          </a:bodyPr>
          <a:lstStyle/>
          <a:p>
            <a:pPr algn="ctr"/>
            <a:r>
              <a:rPr lang="en-US" altLang="ko-KR" b="1">
                <a:latin typeface="Ebrima" panose="02000000000000000000" pitchFamily="2" charset="0"/>
                <a:ea typeface="Ebrima" panose="02000000000000000000" pitchFamily="2" charset="0"/>
                <a:cs typeface="Ebrima" panose="02000000000000000000" pitchFamily="2" charset="0"/>
              </a:rPr>
              <a:t> </a:t>
            </a:r>
            <a:r>
              <a:rPr lang="en-US" altLang="ko-KR" b="1" smtClean="0">
                <a:latin typeface="Ebrima" panose="02000000000000000000" pitchFamily="2" charset="0"/>
                <a:ea typeface="Ebrima" panose="02000000000000000000" pitchFamily="2" charset="0"/>
                <a:cs typeface="Ebrima" panose="02000000000000000000" pitchFamily="2" charset="0"/>
              </a:rPr>
              <a:t>Use</a:t>
            </a:r>
            <a:r>
              <a:rPr lang="en-US" altLang="ko-KR" b="1" smtClean="0">
                <a:latin typeface="Ebrima" panose="02000000000000000000" pitchFamily="2" charset="0"/>
                <a:ea typeface="Ebrima" panose="02000000000000000000" pitchFamily="2" charset="0"/>
                <a:cs typeface="Ebrima" panose="02000000000000000000" pitchFamily="2" charset="0"/>
              </a:rPr>
              <a:t>r Needs</a:t>
            </a:r>
            <a:endParaRPr lang="ko-KR" altLang="en-US" b="1" dirty="0">
              <a:latin typeface="Ebrima" panose="02000000000000000000" pitchFamily="2" charset="0"/>
              <a:cs typeface="Ebrima" panose="02000000000000000000" pitchFamily="2" charset="0"/>
            </a:endParaRPr>
          </a:p>
        </p:txBody>
      </p:sp>
      <p:sp>
        <p:nvSpPr>
          <p:cNvPr id="51" name="TextBox 50"/>
          <p:cNvSpPr txBox="1"/>
          <p:nvPr/>
        </p:nvSpPr>
        <p:spPr>
          <a:xfrm>
            <a:off x="2182085" y="1530545"/>
            <a:ext cx="7950173" cy="1261884"/>
          </a:xfrm>
          <a:prstGeom prst="rect">
            <a:avLst/>
          </a:prstGeom>
          <a:noFill/>
        </p:spPr>
        <p:txBody>
          <a:bodyPr wrap="square" rtlCol="0">
            <a:spAutoFit/>
          </a:bodyPr>
          <a:lstStyle/>
          <a:p>
            <a:pPr algn="ctr"/>
            <a:r>
              <a:rPr lang="en-US" sz="4400" b="1" dirty="0" smtClean="0"/>
              <a:t>How can we solve the problem?</a:t>
            </a:r>
          </a:p>
          <a:p>
            <a:pPr algn="ctr"/>
            <a:r>
              <a:rPr lang="en-US" sz="3200" b="1" dirty="0" smtClean="0"/>
              <a:t> How do we keep our shoes in good shape?</a:t>
            </a:r>
            <a:endParaRPr lang="en-US" sz="3200" b="1" dirty="0"/>
          </a:p>
        </p:txBody>
      </p:sp>
      <p:grpSp>
        <p:nvGrpSpPr>
          <p:cNvPr id="31" name="그룹 30"/>
          <p:cNvGrpSpPr/>
          <p:nvPr/>
        </p:nvGrpSpPr>
        <p:grpSpPr>
          <a:xfrm>
            <a:off x="2885337" y="4149897"/>
            <a:ext cx="6392468" cy="1689242"/>
            <a:chOff x="2885337" y="3839932"/>
            <a:chExt cx="6392468" cy="1689242"/>
          </a:xfrm>
        </p:grpSpPr>
        <p:pic>
          <p:nvPicPr>
            <p:cNvPr id="32" name="그림 31"/>
            <p:cNvPicPr>
              <a:picLocks noChangeAspect="1"/>
            </p:cNvPicPr>
            <p:nvPr/>
          </p:nvPicPr>
          <p:blipFill>
            <a:blip r:embed="rId3"/>
            <a:stretch>
              <a:fillRect/>
            </a:stretch>
          </p:blipFill>
          <p:spPr>
            <a:xfrm>
              <a:off x="4834922" y="4057911"/>
              <a:ext cx="2052566" cy="1471263"/>
            </a:xfrm>
            <a:prstGeom prst="rect">
              <a:avLst/>
            </a:prstGeom>
          </p:spPr>
        </p:pic>
        <p:pic>
          <p:nvPicPr>
            <p:cNvPr id="33" name="그림 32"/>
            <p:cNvPicPr>
              <a:picLocks noChangeAspect="1"/>
            </p:cNvPicPr>
            <p:nvPr/>
          </p:nvPicPr>
          <p:blipFill>
            <a:blip r:embed="rId4"/>
            <a:stretch>
              <a:fillRect/>
            </a:stretch>
          </p:blipFill>
          <p:spPr>
            <a:xfrm>
              <a:off x="7120227" y="3892809"/>
              <a:ext cx="2157578" cy="1636365"/>
            </a:xfrm>
            <a:prstGeom prst="rect">
              <a:avLst/>
            </a:prstGeom>
          </p:spPr>
        </p:pic>
        <p:pic>
          <p:nvPicPr>
            <p:cNvPr id="35" name="그림 34"/>
            <p:cNvPicPr>
              <a:picLocks noChangeAspect="1"/>
            </p:cNvPicPr>
            <p:nvPr/>
          </p:nvPicPr>
          <p:blipFill>
            <a:blip r:embed="rId5"/>
            <a:stretch>
              <a:fillRect/>
            </a:stretch>
          </p:blipFill>
          <p:spPr>
            <a:xfrm>
              <a:off x="2885337" y="3839932"/>
              <a:ext cx="1626138" cy="1689242"/>
            </a:xfrm>
            <a:prstGeom prst="rect">
              <a:avLst/>
            </a:prstGeom>
          </p:spPr>
        </p:pic>
      </p:grpSp>
      <p:pic>
        <p:nvPicPr>
          <p:cNvPr id="36" name="그림 35"/>
          <p:cNvPicPr>
            <a:picLocks noChangeAspect="1"/>
          </p:cNvPicPr>
          <p:nvPr/>
        </p:nvPicPr>
        <p:blipFill>
          <a:blip r:embed="rId6"/>
          <a:stretch>
            <a:fillRect/>
          </a:stretch>
        </p:blipFill>
        <p:spPr>
          <a:xfrm>
            <a:off x="1429866" y="3318507"/>
            <a:ext cx="1293747" cy="1499342"/>
          </a:xfrm>
          <a:prstGeom prst="rect">
            <a:avLst/>
          </a:prstGeom>
        </p:spPr>
      </p:pic>
      <p:sp>
        <p:nvSpPr>
          <p:cNvPr id="37" name="오각형 14"/>
          <p:cNvSpPr/>
          <p:nvPr/>
        </p:nvSpPr>
        <p:spPr>
          <a:xfrm rot="5400000">
            <a:off x="7274439" y="261570"/>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Tree>
    <p:extLst>
      <p:ext uri="{BB962C8B-B14F-4D97-AF65-F5344CB8AC3E}">
        <p14:creationId xmlns:p14="http://schemas.microsoft.com/office/powerpoint/2010/main" val="251230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7" y="691754"/>
            <a:ext cx="2276585" cy="523220"/>
          </a:xfrm>
          <a:prstGeom prst="rect">
            <a:avLst/>
          </a:prstGeom>
          <a:noFill/>
        </p:spPr>
        <p:txBody>
          <a:bodyPr wrap="none" rtlCol="0">
            <a:spAutoFit/>
          </a:bodyPr>
          <a:lstStyle/>
          <a:p>
            <a:r>
              <a:rPr lang="en-US" altLang="ko-KR" sz="1400" b="1" dirty="0" smtClean="0">
                <a:latin typeface="Ebrima" panose="02000000000000000000" pitchFamily="2" charset="0"/>
                <a:cs typeface="Ebrima" panose="02000000000000000000" pitchFamily="2" charset="0"/>
              </a:rPr>
              <a:t>Classifying the problems </a:t>
            </a:r>
          </a:p>
          <a:p>
            <a:r>
              <a:rPr lang="en-US" altLang="ko-KR" sz="1400" b="1" dirty="0" smtClean="0">
                <a:latin typeface="Ebrima" panose="02000000000000000000" pitchFamily="2" charset="0"/>
                <a:cs typeface="Ebrima" panose="02000000000000000000" pitchFamily="2" charset="0"/>
              </a:rPr>
              <a:t>and giving proper solutions</a:t>
            </a:r>
            <a:endParaRPr lang="ko-KR" altLang="en-US" sz="1400" b="1" dirty="0">
              <a:latin typeface="Ebrima" panose="02000000000000000000" pitchFamily="2" charset="0"/>
              <a:cs typeface="Ebrima" panose="02000000000000000000" pitchFamily="2" charset="0"/>
            </a:endParaRPr>
          </a:p>
        </p:txBody>
      </p:sp>
      <p:sp>
        <p:nvSpPr>
          <p:cNvPr id="7" name="TextBox 6"/>
          <p:cNvSpPr txBox="1"/>
          <p:nvPr/>
        </p:nvSpPr>
        <p:spPr>
          <a:xfrm>
            <a:off x="758942" y="357047"/>
            <a:ext cx="2126395" cy="400110"/>
          </a:xfrm>
          <a:prstGeom prst="rect">
            <a:avLst/>
          </a:prstGeom>
          <a:noFill/>
        </p:spPr>
        <p:txBody>
          <a:bodyPr wrap="square" rtlCol="0">
            <a:spAutoFit/>
          </a:bodyPr>
          <a:lstStyle/>
          <a:p>
            <a:r>
              <a:rPr lang="en-US" altLang="ko-KR" sz="2000" dirty="0" smtClean="0">
                <a:latin typeface="Ebrima" panose="02000000000000000000" pitchFamily="2" charset="0"/>
                <a:ea typeface="Ebrima" panose="02000000000000000000" pitchFamily="2" charset="0"/>
                <a:cs typeface="Ebrima" panose="02000000000000000000" pitchFamily="2" charset="0"/>
              </a:rPr>
              <a:t>Us</a:t>
            </a:r>
            <a:r>
              <a:rPr lang="en-US" altLang="ko-KR" sz="2000" dirty="0" smtClean="0">
                <a:latin typeface="Ebrima" panose="02000000000000000000" pitchFamily="2" charset="0"/>
                <a:ea typeface="Ebrima" panose="02000000000000000000" pitchFamily="2" charset="0"/>
                <a:cs typeface="Ebrima" panose="02000000000000000000" pitchFamily="2" charset="0"/>
              </a:rPr>
              <a:t>er </a:t>
            </a:r>
            <a:r>
              <a:rPr lang="en-US" altLang="ko-KR" sz="2000" dirty="0">
                <a:latin typeface="Ebrima" panose="02000000000000000000" pitchFamily="2" charset="0"/>
                <a:ea typeface="Ebrima" panose="02000000000000000000" pitchFamily="2" charset="0"/>
                <a:cs typeface="Ebrima" panose="02000000000000000000" pitchFamily="2" charset="0"/>
              </a:rPr>
              <a:t>Needs</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02</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40408" y="691754"/>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dirty="0" smtClean="0"/>
              <a:t>01</a:t>
            </a:r>
            <a:r>
              <a:rPr lang="en-US" altLang="ko-KR" sz="2400" b="1" dirty="0" smtClean="0"/>
              <a:t>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b="1" dirty="0" smtClean="0"/>
              <a:t>02</a:t>
            </a:r>
            <a:r>
              <a:rPr lang="en-US" altLang="ko-KR" sz="2400" dirty="0" smtClean="0"/>
              <a:t>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5" name="오각형 14"/>
          <p:cNvSpPr/>
          <p:nvPr/>
        </p:nvSpPr>
        <p:spPr>
          <a:xfrm rot="5400000">
            <a:off x="7274439" y="235215"/>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dirty="0">
                <a:latin typeface="Ebrima" panose="02000000000000000000" pitchFamily="2" charset="0"/>
                <a:ea typeface="Ebrima" panose="02000000000000000000" pitchFamily="2" charset="0"/>
                <a:cs typeface="Ebrima" panose="02000000000000000000" pitchFamily="2" charset="0"/>
              </a:rPr>
              <a:t>F</a:t>
            </a:r>
            <a:r>
              <a:rPr lang="en-US" altLang="ko-KR" dirty="0" smtClean="0">
                <a:latin typeface="Ebrima" panose="02000000000000000000" pitchFamily="2" charset="0"/>
                <a:ea typeface="Ebrima" panose="02000000000000000000" pitchFamily="2" charset="0"/>
                <a:cs typeface="Ebrima" panose="02000000000000000000" pitchFamily="2" charset="0"/>
              </a:rPr>
              <a:t>unction</a:t>
            </a:r>
            <a:endParaRPr lang="ko-KR" altLang="en-US"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53" name="TextBox 52"/>
          <p:cNvSpPr txBox="1"/>
          <p:nvPr/>
        </p:nvSpPr>
        <p:spPr>
          <a:xfrm>
            <a:off x="6887488" y="358221"/>
            <a:ext cx="1905652" cy="369332"/>
          </a:xfrm>
          <a:prstGeom prst="rect">
            <a:avLst/>
          </a:prstGeom>
          <a:noFill/>
        </p:spPr>
        <p:txBody>
          <a:bodyPr wrap="square" rtlCol="0">
            <a:spAutoFit/>
          </a:bodyPr>
          <a:lstStyle/>
          <a:p>
            <a:pPr algn="ctr"/>
            <a:r>
              <a:rPr lang="en-US" altLang="ko-KR" b="1" dirty="0" smtClean="0">
                <a:latin typeface="Ebrima" panose="02000000000000000000" pitchFamily="2" charset="0"/>
                <a:ea typeface="Ebrima" panose="02000000000000000000" pitchFamily="2" charset="0"/>
                <a:cs typeface="Ebrima" panose="02000000000000000000" pitchFamily="2" charset="0"/>
              </a:rPr>
              <a:t>User</a:t>
            </a:r>
            <a:r>
              <a:rPr lang="en-US" altLang="ko-KR" dirty="0" smtClean="0">
                <a:latin typeface="Ebrima" panose="02000000000000000000" pitchFamily="2" charset="0"/>
                <a:ea typeface="Ebrima" panose="02000000000000000000" pitchFamily="2" charset="0"/>
                <a:cs typeface="Ebrima" panose="02000000000000000000" pitchFamily="2" charset="0"/>
              </a:rPr>
              <a:t> </a:t>
            </a:r>
            <a:r>
              <a:rPr lang="en-US" altLang="ko-KR" b="1" dirty="0" smtClean="0">
                <a:latin typeface="Ebrima" panose="02000000000000000000" pitchFamily="2" charset="0"/>
                <a:ea typeface="Ebrima" panose="02000000000000000000" pitchFamily="2" charset="0"/>
                <a:cs typeface="Ebrima" panose="02000000000000000000" pitchFamily="2" charset="0"/>
              </a:rPr>
              <a:t>Needs</a:t>
            </a:r>
            <a:endParaRPr lang="ko-KR" altLang="en-US" b="1" dirty="0">
              <a:latin typeface="Ebrima" panose="02000000000000000000" pitchFamily="2" charset="0"/>
              <a:cs typeface="Ebrima" panose="02000000000000000000" pitchFamily="2" charset="0"/>
            </a:endParaRPr>
          </a:p>
        </p:txBody>
      </p:sp>
      <p:sp>
        <p:nvSpPr>
          <p:cNvPr id="35" name="TextBox 34"/>
          <p:cNvSpPr txBox="1"/>
          <p:nvPr/>
        </p:nvSpPr>
        <p:spPr>
          <a:xfrm>
            <a:off x="2182085" y="1530545"/>
            <a:ext cx="7950173" cy="830997"/>
          </a:xfrm>
          <a:prstGeom prst="rect">
            <a:avLst/>
          </a:prstGeom>
          <a:noFill/>
        </p:spPr>
        <p:txBody>
          <a:bodyPr wrap="square" rtlCol="0">
            <a:spAutoFit/>
          </a:bodyPr>
          <a:lstStyle/>
          <a:p>
            <a:pPr algn="ctr"/>
            <a:r>
              <a:rPr lang="en-US" sz="4800" b="1" dirty="0" smtClean="0"/>
              <a:t>Proper Solutions</a:t>
            </a:r>
            <a:endParaRPr lang="en-US" sz="4800" b="1" dirty="0"/>
          </a:p>
        </p:txBody>
      </p:sp>
      <p:pic>
        <p:nvPicPr>
          <p:cNvPr id="45" name="그림 44"/>
          <p:cNvPicPr>
            <a:picLocks noChangeAspect="1"/>
          </p:cNvPicPr>
          <p:nvPr/>
        </p:nvPicPr>
        <p:blipFill>
          <a:blip r:embed="rId3"/>
          <a:stretch>
            <a:fillRect/>
          </a:stretch>
        </p:blipFill>
        <p:spPr>
          <a:xfrm>
            <a:off x="9005683" y="3166429"/>
            <a:ext cx="1174200" cy="944025"/>
          </a:xfrm>
          <a:prstGeom prst="rect">
            <a:avLst/>
          </a:prstGeom>
        </p:spPr>
      </p:pic>
      <p:pic>
        <p:nvPicPr>
          <p:cNvPr id="44" name="그림 43"/>
          <p:cNvPicPr>
            <a:picLocks noChangeAspect="1"/>
          </p:cNvPicPr>
          <p:nvPr/>
        </p:nvPicPr>
        <p:blipFill>
          <a:blip r:embed="rId4"/>
          <a:stretch>
            <a:fillRect/>
          </a:stretch>
        </p:blipFill>
        <p:spPr>
          <a:xfrm>
            <a:off x="5080455" y="3313002"/>
            <a:ext cx="1335755" cy="1002232"/>
          </a:xfrm>
          <a:prstGeom prst="rect">
            <a:avLst/>
          </a:prstGeom>
        </p:spPr>
      </p:pic>
      <p:pic>
        <p:nvPicPr>
          <p:cNvPr id="47" name="그림 46"/>
          <p:cNvPicPr>
            <a:picLocks noChangeAspect="1"/>
          </p:cNvPicPr>
          <p:nvPr/>
        </p:nvPicPr>
        <p:blipFill>
          <a:blip r:embed="rId5"/>
          <a:stretch>
            <a:fillRect/>
          </a:stretch>
        </p:blipFill>
        <p:spPr>
          <a:xfrm>
            <a:off x="1943890" y="2625622"/>
            <a:ext cx="882840" cy="922739"/>
          </a:xfrm>
          <a:prstGeom prst="rect">
            <a:avLst/>
          </a:prstGeom>
        </p:spPr>
      </p:pic>
      <p:sp>
        <p:nvSpPr>
          <p:cNvPr id="48" name="TextBox 47"/>
          <p:cNvSpPr txBox="1"/>
          <p:nvPr/>
        </p:nvSpPr>
        <p:spPr>
          <a:xfrm>
            <a:off x="711559" y="4270387"/>
            <a:ext cx="3515932" cy="400110"/>
          </a:xfrm>
          <a:prstGeom prst="rect">
            <a:avLst/>
          </a:prstGeom>
          <a:noFill/>
        </p:spPr>
        <p:txBody>
          <a:bodyPr wrap="square" rtlCol="0">
            <a:spAutoFit/>
          </a:bodyPr>
          <a:lstStyle/>
          <a:p>
            <a:pPr algn="ctr"/>
            <a:r>
              <a:rPr lang="en-US" sz="2000" b="1" dirty="0" smtClean="0"/>
              <a:t>Environment Optimization</a:t>
            </a:r>
            <a:endParaRPr lang="en-US" sz="2000" b="1" dirty="0"/>
          </a:p>
        </p:txBody>
      </p:sp>
      <p:sp>
        <p:nvSpPr>
          <p:cNvPr id="49" name="TextBox 48"/>
          <p:cNvSpPr txBox="1"/>
          <p:nvPr/>
        </p:nvSpPr>
        <p:spPr>
          <a:xfrm>
            <a:off x="4001051" y="4270386"/>
            <a:ext cx="4262617" cy="830997"/>
          </a:xfrm>
          <a:prstGeom prst="rect">
            <a:avLst/>
          </a:prstGeom>
          <a:noFill/>
        </p:spPr>
        <p:txBody>
          <a:bodyPr wrap="square" rtlCol="0">
            <a:spAutoFit/>
          </a:bodyPr>
          <a:lstStyle/>
          <a:p>
            <a:pPr algn="ctr"/>
            <a:r>
              <a:rPr lang="en-US" sz="2400" b="1" dirty="0" smtClean="0"/>
              <a:t>Weather forecast</a:t>
            </a:r>
          </a:p>
          <a:p>
            <a:pPr algn="ctr"/>
            <a:r>
              <a:rPr lang="en-US" sz="2400" b="1" dirty="0" smtClean="0"/>
              <a:t>&amp; Recommending proper shoes</a:t>
            </a:r>
            <a:endParaRPr lang="en-US" sz="2400" b="1" dirty="0"/>
          </a:p>
        </p:txBody>
      </p:sp>
      <p:sp>
        <p:nvSpPr>
          <p:cNvPr id="50" name="TextBox 49"/>
          <p:cNvSpPr txBox="1"/>
          <p:nvPr/>
        </p:nvSpPr>
        <p:spPr>
          <a:xfrm>
            <a:off x="7843598" y="4271138"/>
            <a:ext cx="3515932" cy="461665"/>
          </a:xfrm>
          <a:prstGeom prst="rect">
            <a:avLst/>
          </a:prstGeom>
          <a:noFill/>
        </p:spPr>
        <p:txBody>
          <a:bodyPr wrap="square" rtlCol="0">
            <a:spAutoFit/>
          </a:bodyPr>
          <a:lstStyle/>
          <a:p>
            <a:pPr algn="ctr"/>
            <a:r>
              <a:rPr lang="en-US" sz="2400" b="1" dirty="0" smtClean="0"/>
              <a:t>Deodorization</a:t>
            </a:r>
            <a:endParaRPr lang="en-US" sz="2400" b="1" dirty="0"/>
          </a:p>
        </p:txBody>
      </p:sp>
      <p:sp>
        <p:nvSpPr>
          <p:cNvPr id="34" name="TextBox 33"/>
          <p:cNvSpPr txBox="1"/>
          <p:nvPr/>
        </p:nvSpPr>
        <p:spPr>
          <a:xfrm>
            <a:off x="3285884" y="5427921"/>
            <a:ext cx="4762385" cy="830997"/>
          </a:xfrm>
          <a:prstGeom prst="rect">
            <a:avLst/>
          </a:prstGeom>
          <a:noFill/>
        </p:spPr>
        <p:txBody>
          <a:bodyPr wrap="square" rtlCol="0">
            <a:spAutoFit/>
          </a:bodyPr>
          <a:lstStyle/>
          <a:p>
            <a:pPr algn="ctr"/>
            <a:r>
              <a:rPr lang="en-US" sz="2400" b="1" dirty="0"/>
              <a:t>U</a:t>
            </a:r>
            <a:r>
              <a:rPr lang="en-US" sz="2400" b="1" dirty="0" smtClean="0"/>
              <a:t>nderstand our Shoes</a:t>
            </a:r>
          </a:p>
          <a:p>
            <a:pPr algn="ctr"/>
            <a:r>
              <a:rPr lang="en-US" sz="2400" b="1" dirty="0" smtClean="0"/>
              <a:t>By Shoes Analysis</a:t>
            </a:r>
            <a:endParaRPr lang="en-US" sz="2400" b="1" dirty="0"/>
          </a:p>
        </p:txBody>
      </p:sp>
      <p:pic>
        <p:nvPicPr>
          <p:cNvPr id="17" name="그림 16"/>
          <p:cNvPicPr>
            <a:picLocks noChangeAspect="1"/>
          </p:cNvPicPr>
          <p:nvPr/>
        </p:nvPicPr>
        <p:blipFill>
          <a:blip r:embed="rId6"/>
          <a:stretch>
            <a:fillRect/>
          </a:stretch>
        </p:blipFill>
        <p:spPr>
          <a:xfrm>
            <a:off x="7299741" y="5229653"/>
            <a:ext cx="605418" cy="1059481"/>
          </a:xfrm>
          <a:prstGeom prst="rect">
            <a:avLst/>
          </a:prstGeom>
        </p:spPr>
      </p:pic>
      <p:pic>
        <p:nvPicPr>
          <p:cNvPr id="18" name="그림 17"/>
          <p:cNvPicPr>
            <a:picLocks noChangeAspect="1"/>
          </p:cNvPicPr>
          <p:nvPr/>
        </p:nvPicPr>
        <p:blipFill>
          <a:blip r:embed="rId7"/>
          <a:stretch>
            <a:fillRect/>
          </a:stretch>
        </p:blipFill>
        <p:spPr>
          <a:xfrm>
            <a:off x="671600" y="1950129"/>
            <a:ext cx="1178547" cy="1365835"/>
          </a:xfrm>
          <a:prstGeom prst="rect">
            <a:avLst/>
          </a:prstGeom>
        </p:spPr>
      </p:pic>
      <p:pic>
        <p:nvPicPr>
          <p:cNvPr id="19" name="그림 18"/>
          <p:cNvPicPr>
            <a:picLocks noChangeAspect="1"/>
          </p:cNvPicPr>
          <p:nvPr/>
        </p:nvPicPr>
        <p:blipFill>
          <a:blip r:embed="rId7"/>
          <a:stretch>
            <a:fillRect/>
          </a:stretch>
        </p:blipFill>
        <p:spPr>
          <a:xfrm>
            <a:off x="6611412" y="2600599"/>
            <a:ext cx="1293747" cy="1499342"/>
          </a:xfrm>
          <a:prstGeom prst="rect">
            <a:avLst/>
          </a:prstGeom>
        </p:spPr>
      </p:pic>
      <p:pic>
        <p:nvPicPr>
          <p:cNvPr id="20" name="그림 19"/>
          <p:cNvPicPr>
            <a:picLocks noChangeAspect="1"/>
          </p:cNvPicPr>
          <p:nvPr/>
        </p:nvPicPr>
        <p:blipFill>
          <a:blip r:embed="rId7"/>
          <a:stretch>
            <a:fillRect/>
          </a:stretch>
        </p:blipFill>
        <p:spPr>
          <a:xfrm>
            <a:off x="9853174" y="2119922"/>
            <a:ext cx="948571" cy="1099313"/>
          </a:xfrm>
          <a:prstGeom prst="rect">
            <a:avLst/>
          </a:prstGeom>
        </p:spPr>
      </p:pic>
      <p:pic>
        <p:nvPicPr>
          <p:cNvPr id="51" name="그림 50"/>
          <p:cNvPicPr>
            <a:picLocks noChangeAspect="1"/>
          </p:cNvPicPr>
          <p:nvPr/>
        </p:nvPicPr>
        <p:blipFill>
          <a:blip r:embed="rId7"/>
          <a:stretch>
            <a:fillRect/>
          </a:stretch>
        </p:blipFill>
        <p:spPr>
          <a:xfrm>
            <a:off x="2966394" y="3161905"/>
            <a:ext cx="948571" cy="1099313"/>
          </a:xfrm>
          <a:prstGeom prst="rect">
            <a:avLst/>
          </a:prstGeom>
        </p:spPr>
      </p:pic>
    </p:spTree>
    <p:extLst>
      <p:ext uri="{BB962C8B-B14F-4D97-AF65-F5344CB8AC3E}">
        <p14:creationId xmlns:p14="http://schemas.microsoft.com/office/powerpoint/2010/main" val="171177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모서리가 둥근 직사각형 43"/>
          <p:cNvSpPr/>
          <p:nvPr/>
        </p:nvSpPr>
        <p:spPr>
          <a:xfrm>
            <a:off x="858134" y="1995092"/>
            <a:ext cx="4811150" cy="3997745"/>
          </a:xfrm>
          <a:prstGeom prst="roundRect">
            <a:avLst/>
          </a:prstGeom>
          <a:noFill/>
          <a:ln w="63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p:cNvGrpSpPr/>
          <p:nvPr/>
        </p:nvGrpSpPr>
        <p:grpSpPr>
          <a:xfrm>
            <a:off x="9260166" y="2550527"/>
            <a:ext cx="2298808" cy="710832"/>
            <a:chOff x="9247767" y="2333802"/>
            <a:chExt cx="2298808" cy="710832"/>
          </a:xfrm>
        </p:grpSpPr>
        <p:sp>
          <p:nvSpPr>
            <p:cNvPr id="35" name="직사각형 34"/>
            <p:cNvSpPr/>
            <p:nvPr/>
          </p:nvSpPr>
          <p:spPr>
            <a:xfrm>
              <a:off x="9247767" y="2333802"/>
              <a:ext cx="2146947" cy="710832"/>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4" name="TextBox 33"/>
            <p:cNvSpPr txBox="1"/>
            <p:nvPr/>
          </p:nvSpPr>
          <p:spPr>
            <a:xfrm>
              <a:off x="9379617" y="2477218"/>
              <a:ext cx="2166958" cy="461665"/>
            </a:xfrm>
            <a:prstGeom prst="rect">
              <a:avLst/>
            </a:prstGeom>
            <a:noFill/>
          </p:spPr>
          <p:txBody>
            <a:bodyPr wrap="square" rtlCol="0">
              <a:spAutoFit/>
            </a:bodyPr>
            <a:lstStyle/>
            <a:p>
              <a:r>
                <a:rPr lang="en-US" sz="2400" b="1" dirty="0" smtClean="0"/>
                <a:t> </a:t>
              </a:r>
              <a:r>
                <a:rPr lang="en-US" sz="2400" b="1" dirty="0" smtClean="0"/>
                <a:t>Optimization</a:t>
              </a:r>
              <a:endParaRPr lang="en-US" sz="2400" b="1" dirty="0" smtClean="0"/>
            </a:p>
          </p:txBody>
        </p:sp>
      </p:grpSp>
      <p:grpSp>
        <p:nvGrpSpPr>
          <p:cNvPr id="25" name="그룹 24"/>
          <p:cNvGrpSpPr/>
          <p:nvPr/>
        </p:nvGrpSpPr>
        <p:grpSpPr>
          <a:xfrm>
            <a:off x="9257431" y="3485180"/>
            <a:ext cx="2627492" cy="945735"/>
            <a:chOff x="9263214" y="4567580"/>
            <a:chExt cx="2627492" cy="945735"/>
          </a:xfrm>
        </p:grpSpPr>
        <p:sp>
          <p:nvSpPr>
            <p:cNvPr id="43" name="직사각형 42"/>
            <p:cNvSpPr/>
            <p:nvPr/>
          </p:nvSpPr>
          <p:spPr>
            <a:xfrm>
              <a:off x="9263214" y="4567580"/>
              <a:ext cx="2146947" cy="945735"/>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36" name="TextBox 35"/>
            <p:cNvSpPr txBox="1"/>
            <p:nvPr/>
          </p:nvSpPr>
          <p:spPr>
            <a:xfrm>
              <a:off x="9723748" y="4809721"/>
              <a:ext cx="2166958" cy="461665"/>
            </a:xfrm>
            <a:prstGeom prst="rect">
              <a:avLst/>
            </a:prstGeom>
            <a:noFill/>
          </p:spPr>
          <p:txBody>
            <a:bodyPr wrap="square" rtlCol="0">
              <a:spAutoFit/>
            </a:bodyPr>
            <a:lstStyle/>
            <a:p>
              <a:r>
                <a:rPr lang="en-US" altLang="ko-KR" sz="2400" b="1" dirty="0" smtClean="0">
                  <a:ea typeface="10X10" panose="020D0604000000000000" pitchFamily="50" charset="-127"/>
                  <a:cs typeface="Times New Roman" panose="02020603050405020304" pitchFamily="18" charset="0"/>
                </a:rPr>
                <a:t>Analysis</a:t>
              </a:r>
              <a:endParaRPr lang="en-US" altLang="ko-KR" sz="2400" b="1" dirty="0">
                <a:ea typeface="10X10" panose="020D0604000000000000" pitchFamily="50" charset="-127"/>
                <a:cs typeface="Times New Roman" panose="02020603050405020304" pitchFamily="18" charset="0"/>
              </a:endParaRPr>
            </a:p>
          </p:txBody>
        </p:sp>
      </p:grpSp>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031095" cy="338554"/>
          </a:xfrm>
          <a:prstGeom prst="rect">
            <a:avLst/>
          </a:prstGeom>
          <a:noFill/>
        </p:spPr>
        <p:txBody>
          <a:bodyPr wrap="square" rtlCol="0">
            <a:spAutoFit/>
          </a:bodyPr>
          <a:lstStyle/>
          <a:p>
            <a:r>
              <a:rPr lang="en-US" altLang="ko-KR" sz="1600" b="1" dirty="0" smtClean="0">
                <a:latin typeface="Ebrima" panose="02000000000000000000" pitchFamily="2" charset="0"/>
                <a:cs typeface="Ebrima" panose="02000000000000000000" pitchFamily="2" charset="0"/>
              </a:rPr>
              <a:t>Function realization</a:t>
            </a:r>
            <a:endParaRPr lang="ko-KR" altLang="en-US" sz="1600" b="1" dirty="0">
              <a:latin typeface="Ebrima" panose="02000000000000000000" pitchFamily="2" charset="0"/>
              <a:cs typeface="Ebrima" panose="02000000000000000000" pitchFamily="2" charset="0"/>
            </a:endParaRPr>
          </a:p>
        </p:txBody>
      </p:sp>
      <p:sp>
        <p:nvSpPr>
          <p:cNvPr id="7" name="TextBox 6"/>
          <p:cNvSpPr txBox="1"/>
          <p:nvPr/>
        </p:nvSpPr>
        <p:spPr>
          <a:xfrm>
            <a:off x="864532" y="280847"/>
            <a:ext cx="2126395" cy="400110"/>
          </a:xfrm>
          <a:prstGeom prst="rect">
            <a:avLst/>
          </a:prstGeom>
          <a:noFill/>
        </p:spPr>
        <p:txBody>
          <a:bodyPr wrap="square" rtlCol="0">
            <a:spAutoFit/>
          </a:bodyPr>
          <a:lstStyle/>
          <a:p>
            <a:r>
              <a:rPr lang="en-US" altLang="ko-KR" sz="2000" dirty="0" smtClean="0">
                <a:solidFill>
                  <a:schemeClr val="tx1">
                    <a:lumMod val="95000"/>
                    <a:lumOff val="5000"/>
                  </a:schemeClr>
                </a:solidFill>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89112"/>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b="1" dirty="0" smtClean="0"/>
              <a:t>01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22" name="TextBox 21"/>
          <p:cNvSpPr txBox="1"/>
          <p:nvPr/>
        </p:nvSpPr>
        <p:spPr>
          <a:xfrm>
            <a:off x="54690" y="1355123"/>
            <a:ext cx="5035566" cy="646331"/>
          </a:xfrm>
          <a:prstGeom prst="rect">
            <a:avLst/>
          </a:prstGeom>
          <a:solidFill>
            <a:schemeClr val="bg1"/>
          </a:solidFill>
        </p:spPr>
        <p:txBody>
          <a:bodyPr wrap="square" rtlCol="0">
            <a:spAutoFit/>
          </a:bodyPr>
          <a:lstStyle/>
          <a:p>
            <a:r>
              <a:rPr lang="en-US" altLang="ko-KR" sz="3600" b="1" dirty="0" smtClean="0">
                <a:latin typeface="Calibri" charset="0"/>
                <a:ea typeface="Calibri" charset="0"/>
                <a:cs typeface="Calibri" charset="0"/>
              </a:rPr>
              <a:t>               </a:t>
            </a:r>
            <a:r>
              <a:rPr lang="en-US" altLang="ko-KR" sz="3600" b="1" dirty="0" smtClean="0">
                <a:latin typeface="Calibri" charset="0"/>
                <a:ea typeface="Calibri" charset="0"/>
                <a:cs typeface="Calibri" charset="0"/>
              </a:rPr>
              <a:t>Used technology</a:t>
            </a:r>
            <a:endParaRPr lang="ko-KR" altLang="en-US" sz="3600" b="1" dirty="0">
              <a:latin typeface="Calibri" charset="0"/>
              <a:ea typeface="Calibri" charset="0"/>
              <a:cs typeface="Calibri" charset="0"/>
            </a:endParaRPr>
          </a:p>
        </p:txBody>
      </p:sp>
      <p:grpSp>
        <p:nvGrpSpPr>
          <p:cNvPr id="28" name="그룹 27"/>
          <p:cNvGrpSpPr/>
          <p:nvPr/>
        </p:nvGrpSpPr>
        <p:grpSpPr>
          <a:xfrm>
            <a:off x="6434400" y="3171217"/>
            <a:ext cx="1735015" cy="1654002"/>
            <a:chOff x="8102700" y="2063804"/>
            <a:chExt cx="1980698" cy="1776676"/>
          </a:xfrm>
        </p:grpSpPr>
        <p:sp>
          <p:nvSpPr>
            <p:cNvPr id="26" name="타원 25"/>
            <p:cNvSpPr/>
            <p:nvPr/>
          </p:nvSpPr>
          <p:spPr>
            <a:xfrm>
              <a:off x="8244667" y="2063804"/>
              <a:ext cx="1731130" cy="1776676"/>
            </a:xfrm>
            <a:prstGeom prst="ellipse">
              <a:avLst/>
            </a:prstGeom>
            <a:solidFill>
              <a:srgbClr val="FFFF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8102700" y="2623216"/>
              <a:ext cx="1980698" cy="760388"/>
            </a:xfrm>
            <a:prstGeom prst="rect">
              <a:avLst/>
            </a:prstGeom>
            <a:noFill/>
          </p:spPr>
          <p:txBody>
            <a:bodyPr wrap="square" rtlCol="0">
              <a:spAutoFit/>
            </a:bodyPr>
            <a:lstStyle/>
            <a:p>
              <a:pPr algn="ctr"/>
              <a:r>
                <a:rPr lang="en-US" altLang="ko-KR" sz="2000" b="1" dirty="0" smtClean="0">
                  <a:ea typeface="10X10" panose="020D0604000000000000" pitchFamily="50" charset="-127"/>
                  <a:cs typeface="Times New Roman" panose="02020603050405020304" pitchFamily="18" charset="0"/>
                </a:rPr>
                <a:t>Smart shoes care(IOT)</a:t>
              </a:r>
              <a:endParaRPr lang="ko-KR" altLang="en-US" sz="2000" b="1" dirty="0">
                <a:ea typeface="10X10" panose="020D0604000000000000" pitchFamily="50" charset="-127"/>
                <a:cs typeface="Times New Roman" panose="02020603050405020304" pitchFamily="18" charset="0"/>
              </a:endParaRPr>
            </a:p>
          </p:txBody>
        </p:sp>
      </p:gr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grpSp>
        <p:nvGrpSpPr>
          <p:cNvPr id="21" name="그룹 20"/>
          <p:cNvGrpSpPr/>
          <p:nvPr/>
        </p:nvGrpSpPr>
        <p:grpSpPr>
          <a:xfrm>
            <a:off x="9257431" y="4606029"/>
            <a:ext cx="2146947" cy="868834"/>
            <a:chOff x="9265080" y="3510254"/>
            <a:chExt cx="2146947" cy="868834"/>
          </a:xfrm>
        </p:grpSpPr>
        <p:sp>
          <p:nvSpPr>
            <p:cNvPr id="48" name="직사각형 34"/>
            <p:cNvSpPr/>
            <p:nvPr/>
          </p:nvSpPr>
          <p:spPr>
            <a:xfrm>
              <a:off x="9265080" y="3510254"/>
              <a:ext cx="2146947" cy="868834"/>
            </a:xfrm>
            <a:prstGeom prst="rect">
              <a:avLst/>
            </a:prstGeom>
            <a:solidFill>
              <a:srgbClr val="92D050">
                <a:alpha val="59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b="1"/>
            </a:p>
          </p:txBody>
        </p:sp>
        <p:sp>
          <p:nvSpPr>
            <p:cNvPr id="51" name="TextBox 50"/>
            <p:cNvSpPr txBox="1"/>
            <p:nvPr/>
          </p:nvSpPr>
          <p:spPr>
            <a:xfrm>
              <a:off x="9479126" y="3782551"/>
              <a:ext cx="1845191" cy="338554"/>
            </a:xfrm>
            <a:prstGeom prst="rect">
              <a:avLst/>
            </a:prstGeom>
            <a:noFill/>
          </p:spPr>
          <p:txBody>
            <a:bodyPr wrap="square" rtlCol="0">
              <a:spAutoFit/>
            </a:bodyPr>
            <a:lstStyle/>
            <a:p>
              <a:r>
                <a:rPr lang="en-US" altLang="ko-KR" sz="1600" b="1" dirty="0" smtClean="0">
                  <a:ea typeface="10X10" panose="020D0604000000000000" pitchFamily="50" charset="-127"/>
                  <a:cs typeface="Times New Roman" panose="02020603050405020304" pitchFamily="18" charset="0"/>
                </a:rPr>
                <a:t>Recommendation</a:t>
              </a:r>
              <a:endParaRPr lang="en-US" altLang="ko-KR" sz="1600" b="1" dirty="0" smtClean="0">
                <a:ea typeface="10X10" panose="020D0604000000000000" pitchFamily="50" charset="-127"/>
                <a:cs typeface="Times New Roman" panose="02020603050405020304" pitchFamily="18" charset="0"/>
              </a:endParaRPr>
            </a:p>
          </p:txBody>
        </p:sp>
      </p:grpSp>
      <p:sp>
        <p:nvSpPr>
          <p:cNvPr id="42"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8" name="TextBox 37"/>
          <p:cNvSpPr txBox="1"/>
          <p:nvPr/>
        </p:nvSpPr>
        <p:spPr>
          <a:xfrm>
            <a:off x="6887488" y="358221"/>
            <a:ext cx="190565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User Needs</a:t>
            </a:r>
            <a:endParaRPr lang="ko-KR" altLang="en-US" dirty="0">
              <a:latin typeface="Ebrima" panose="02000000000000000000" pitchFamily="2" charset="0"/>
              <a:cs typeface="Ebrima" panose="02000000000000000000" pitchFamily="2" charset="0"/>
            </a:endParaRPr>
          </a:p>
        </p:txBody>
      </p:sp>
      <p:pic>
        <p:nvPicPr>
          <p:cNvPr id="2" name="그림 1"/>
          <p:cNvPicPr>
            <a:picLocks noChangeAspect="1"/>
          </p:cNvPicPr>
          <p:nvPr/>
        </p:nvPicPr>
        <p:blipFill>
          <a:blip r:embed="rId3"/>
          <a:stretch>
            <a:fillRect/>
          </a:stretch>
        </p:blipFill>
        <p:spPr>
          <a:xfrm>
            <a:off x="1027314" y="2302887"/>
            <a:ext cx="2366897" cy="1590865"/>
          </a:xfrm>
          <a:prstGeom prst="rect">
            <a:avLst/>
          </a:prstGeom>
        </p:spPr>
      </p:pic>
      <p:pic>
        <p:nvPicPr>
          <p:cNvPr id="14" name="그림 13"/>
          <p:cNvPicPr>
            <a:picLocks noChangeAspect="1"/>
          </p:cNvPicPr>
          <p:nvPr/>
        </p:nvPicPr>
        <p:blipFill>
          <a:blip r:embed="rId4"/>
          <a:stretch>
            <a:fillRect/>
          </a:stretch>
        </p:blipFill>
        <p:spPr>
          <a:xfrm>
            <a:off x="3508907" y="2263932"/>
            <a:ext cx="1729147" cy="1672949"/>
          </a:xfrm>
          <a:prstGeom prst="rect">
            <a:avLst/>
          </a:prstGeom>
        </p:spPr>
      </p:pic>
      <p:pic>
        <p:nvPicPr>
          <p:cNvPr id="15" name="그림 14"/>
          <p:cNvPicPr>
            <a:picLocks noChangeAspect="1"/>
          </p:cNvPicPr>
          <p:nvPr/>
        </p:nvPicPr>
        <p:blipFill>
          <a:blip r:embed="rId5"/>
          <a:stretch>
            <a:fillRect/>
          </a:stretch>
        </p:blipFill>
        <p:spPr>
          <a:xfrm>
            <a:off x="1189113" y="3936880"/>
            <a:ext cx="1821513" cy="1806334"/>
          </a:xfrm>
          <a:prstGeom prst="rect">
            <a:avLst/>
          </a:prstGeom>
        </p:spPr>
      </p:pic>
      <p:pic>
        <p:nvPicPr>
          <p:cNvPr id="17" name="그림 16"/>
          <p:cNvPicPr>
            <a:picLocks noChangeAspect="1"/>
          </p:cNvPicPr>
          <p:nvPr/>
        </p:nvPicPr>
        <p:blipFill>
          <a:blip r:embed="rId6"/>
          <a:stretch>
            <a:fillRect/>
          </a:stretch>
        </p:blipFill>
        <p:spPr>
          <a:xfrm>
            <a:off x="3436020" y="4074392"/>
            <a:ext cx="1964406" cy="1531309"/>
          </a:xfrm>
          <a:prstGeom prst="rect">
            <a:avLst/>
          </a:prstGeom>
        </p:spPr>
      </p:pic>
      <p:pic>
        <p:nvPicPr>
          <p:cNvPr id="18" name="그림 17"/>
          <p:cNvPicPr>
            <a:picLocks noChangeAspect="1"/>
          </p:cNvPicPr>
          <p:nvPr/>
        </p:nvPicPr>
        <p:blipFill>
          <a:blip r:embed="rId7"/>
          <a:stretch>
            <a:fillRect/>
          </a:stretch>
        </p:blipFill>
        <p:spPr>
          <a:xfrm>
            <a:off x="5725606" y="3612257"/>
            <a:ext cx="638755" cy="664827"/>
          </a:xfrm>
          <a:prstGeom prst="rect">
            <a:avLst/>
          </a:prstGeom>
        </p:spPr>
      </p:pic>
      <p:pic>
        <p:nvPicPr>
          <p:cNvPr id="45" name="그림 44"/>
          <p:cNvPicPr>
            <a:picLocks noChangeAspect="1"/>
          </p:cNvPicPr>
          <p:nvPr/>
        </p:nvPicPr>
        <p:blipFill>
          <a:blip r:embed="rId7"/>
          <a:stretch>
            <a:fillRect/>
          </a:stretch>
        </p:blipFill>
        <p:spPr>
          <a:xfrm>
            <a:off x="8307970" y="3619304"/>
            <a:ext cx="638755" cy="664827"/>
          </a:xfrm>
          <a:prstGeom prst="rect">
            <a:avLst/>
          </a:prstGeom>
        </p:spPr>
      </p:pic>
      <p:pic>
        <p:nvPicPr>
          <p:cNvPr id="49" name="그림 48"/>
          <p:cNvPicPr>
            <a:picLocks noChangeAspect="1"/>
          </p:cNvPicPr>
          <p:nvPr/>
        </p:nvPicPr>
        <p:blipFill>
          <a:blip r:embed="rId7"/>
          <a:stretch>
            <a:fillRect/>
          </a:stretch>
        </p:blipFill>
        <p:spPr>
          <a:xfrm>
            <a:off x="8307970" y="2557009"/>
            <a:ext cx="638755" cy="664827"/>
          </a:xfrm>
          <a:prstGeom prst="rect">
            <a:avLst/>
          </a:prstGeom>
        </p:spPr>
      </p:pic>
      <p:pic>
        <p:nvPicPr>
          <p:cNvPr id="50" name="그림 49"/>
          <p:cNvPicPr>
            <a:picLocks noChangeAspect="1"/>
          </p:cNvPicPr>
          <p:nvPr/>
        </p:nvPicPr>
        <p:blipFill>
          <a:blip r:embed="rId7"/>
          <a:stretch>
            <a:fillRect/>
          </a:stretch>
        </p:blipFill>
        <p:spPr>
          <a:xfrm>
            <a:off x="8307970" y="4708033"/>
            <a:ext cx="638755" cy="664827"/>
          </a:xfrm>
          <a:prstGeom prst="rect">
            <a:avLst/>
          </a:prstGeom>
        </p:spPr>
      </p:pic>
      <p:sp>
        <p:nvSpPr>
          <p:cNvPr id="55" name="TextBox 54"/>
          <p:cNvSpPr txBox="1"/>
          <p:nvPr/>
        </p:nvSpPr>
        <p:spPr>
          <a:xfrm>
            <a:off x="9285676" y="1348901"/>
            <a:ext cx="2147128" cy="646331"/>
          </a:xfrm>
          <a:prstGeom prst="rect">
            <a:avLst/>
          </a:prstGeom>
          <a:solidFill>
            <a:schemeClr val="bg1"/>
          </a:solidFill>
        </p:spPr>
        <p:txBody>
          <a:bodyPr wrap="square" rtlCol="0">
            <a:spAutoFit/>
          </a:bodyPr>
          <a:lstStyle/>
          <a:p>
            <a:r>
              <a:rPr lang="en-US" altLang="ko-KR" sz="3600" b="1" smtClean="0">
                <a:latin typeface="Calibri" charset="0"/>
                <a:ea typeface="Calibri" charset="0"/>
                <a:cs typeface="Calibri" charset="0"/>
              </a:rPr>
              <a:t>Functions</a:t>
            </a:r>
            <a:endParaRPr lang="ko-KR" altLang="en-US" sz="3600" b="1" dirty="0">
              <a:latin typeface="Calibri" charset="0"/>
              <a:ea typeface="Calibri" charset="0"/>
              <a:cs typeface="Calibri" charset="0"/>
            </a:endParaRPr>
          </a:p>
        </p:txBody>
      </p:sp>
    </p:spTree>
    <p:extLst>
      <p:ext uri="{BB962C8B-B14F-4D97-AF65-F5344CB8AC3E}">
        <p14:creationId xmlns:p14="http://schemas.microsoft.com/office/powerpoint/2010/main" val="4128774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2647253" y="691754"/>
            <a:ext cx="954474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모서리가 둥근 직사각형 4"/>
          <p:cNvSpPr/>
          <p:nvPr/>
        </p:nvSpPr>
        <p:spPr>
          <a:xfrm>
            <a:off x="107505" y="188641"/>
            <a:ext cx="2539748" cy="1077824"/>
          </a:xfrm>
          <a:prstGeom prst="roundRect">
            <a:avLst/>
          </a:prstGeom>
          <a:solidFill>
            <a:schemeClr val="bg2">
              <a:lumMod val="1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73566" y="691754"/>
            <a:ext cx="2031095" cy="400110"/>
          </a:xfrm>
          <a:prstGeom prst="rect">
            <a:avLst/>
          </a:prstGeom>
          <a:noFill/>
        </p:spPr>
        <p:txBody>
          <a:bodyPr wrap="square" rtlCol="0">
            <a:spAutoFit/>
          </a:bodyPr>
          <a:lstStyle/>
          <a:p>
            <a:r>
              <a:rPr lang="en-US" altLang="ko-KR" sz="2000" b="1" smtClean="0">
                <a:latin typeface="Ebrima" panose="02000000000000000000" pitchFamily="2" charset="0"/>
                <a:cs typeface="Ebrima" panose="02000000000000000000" pitchFamily="2" charset="0"/>
              </a:rPr>
              <a:t>Architecture</a:t>
            </a:r>
            <a:endParaRPr lang="ko-KR" altLang="en-US" sz="2000" b="1" dirty="0">
              <a:latin typeface="Ebrima" panose="02000000000000000000" pitchFamily="2" charset="0"/>
              <a:cs typeface="Ebrima" panose="02000000000000000000" pitchFamily="2" charset="0"/>
            </a:endParaRPr>
          </a:p>
        </p:txBody>
      </p:sp>
      <p:sp>
        <p:nvSpPr>
          <p:cNvPr id="7" name="TextBox 6"/>
          <p:cNvSpPr txBox="1"/>
          <p:nvPr/>
        </p:nvSpPr>
        <p:spPr>
          <a:xfrm>
            <a:off x="864532" y="280847"/>
            <a:ext cx="2126395" cy="400110"/>
          </a:xfrm>
          <a:prstGeom prst="rect">
            <a:avLst/>
          </a:prstGeom>
          <a:noFill/>
        </p:spPr>
        <p:txBody>
          <a:bodyPr wrap="square" rtlCol="0">
            <a:spAutoFit/>
          </a:bodyPr>
          <a:lstStyle/>
          <a:p>
            <a:r>
              <a:rPr lang="en-US" altLang="ko-KR" sz="2000" dirty="0" smtClean="0">
                <a:solidFill>
                  <a:schemeClr val="tx1">
                    <a:lumMod val="95000"/>
                    <a:lumOff val="5000"/>
                  </a:schemeClr>
                </a:solidFill>
                <a:latin typeface="Ebrima" panose="02000000000000000000" pitchFamily="2" charset="0"/>
                <a:ea typeface="Ebrima" panose="02000000000000000000" pitchFamily="2" charset="0"/>
                <a:cs typeface="Ebrima" panose="02000000000000000000" pitchFamily="2" charset="0"/>
              </a:rPr>
              <a:t>Function</a:t>
            </a:r>
            <a:endParaRPr lang="ko-KR" altLang="en-US" sz="2000" dirty="0">
              <a:solidFill>
                <a:schemeClr val="tx1">
                  <a:lumMod val="95000"/>
                  <a:lumOff val="5000"/>
                </a:schemeClr>
              </a:solidFill>
              <a:latin typeface="Ebrima" panose="02000000000000000000" pitchFamily="2" charset="0"/>
              <a:cs typeface="Ebrima" panose="02000000000000000000" pitchFamily="2" charset="0"/>
            </a:endParaRPr>
          </a:p>
        </p:txBody>
      </p:sp>
      <p:sp>
        <p:nvSpPr>
          <p:cNvPr id="8" name="TextBox 7"/>
          <p:cNvSpPr txBox="1"/>
          <p:nvPr/>
        </p:nvSpPr>
        <p:spPr>
          <a:xfrm>
            <a:off x="215008" y="116632"/>
            <a:ext cx="1041470" cy="707886"/>
          </a:xfrm>
          <a:prstGeom prst="rect">
            <a:avLst/>
          </a:prstGeom>
          <a:noFill/>
        </p:spPr>
        <p:txBody>
          <a:bodyPr wrap="square" rtlCol="0">
            <a:spAutoFit/>
          </a:bodyPr>
          <a:lstStyle/>
          <a:p>
            <a:r>
              <a:rPr lang="en-US" altLang="ko-KR" sz="4000" dirty="0" smtClean="0">
                <a:latin typeface="Ebrima" panose="02000000000000000000" pitchFamily="2" charset="0"/>
                <a:ea typeface="Ebrima" panose="02000000000000000000" pitchFamily="2" charset="0"/>
                <a:cs typeface="Ebrima" panose="02000000000000000000" pitchFamily="2" charset="0"/>
              </a:rPr>
              <a:t>03</a:t>
            </a:r>
            <a:endParaRPr lang="ko-KR" altLang="en-US" sz="4000" dirty="0">
              <a:latin typeface="Ebrima" panose="02000000000000000000" pitchFamily="2" charset="0"/>
              <a:cs typeface="Ebrima" panose="02000000000000000000" pitchFamily="2" charset="0"/>
            </a:endParaRPr>
          </a:p>
        </p:txBody>
      </p:sp>
      <p:cxnSp>
        <p:nvCxnSpPr>
          <p:cNvPr id="9" name="직선 연결선 8"/>
          <p:cNvCxnSpPr/>
          <p:nvPr/>
        </p:nvCxnSpPr>
        <p:spPr>
          <a:xfrm flipV="1">
            <a:off x="215008" y="689112"/>
            <a:ext cx="222911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67544" y="-42195"/>
            <a:ext cx="659684" cy="461665"/>
          </a:xfrm>
          <a:prstGeom prst="rect">
            <a:avLst/>
          </a:prstGeom>
          <a:noFill/>
        </p:spPr>
        <p:txBody>
          <a:bodyPr wrap="square" rtlCol="0">
            <a:spAutoFit/>
          </a:bodyPr>
          <a:lstStyle/>
          <a:p>
            <a:r>
              <a:rPr lang="en-US" altLang="ko-KR" sz="2400" b="1" dirty="0" smtClean="0"/>
              <a:t>01 </a:t>
            </a:r>
            <a:endParaRPr lang="ko-KR" altLang="en-US" sz="2400" b="1" dirty="0"/>
          </a:p>
        </p:txBody>
      </p:sp>
      <p:sp>
        <p:nvSpPr>
          <p:cNvPr id="11" name="TextBox 10"/>
          <p:cNvSpPr txBox="1"/>
          <p:nvPr/>
        </p:nvSpPr>
        <p:spPr>
          <a:xfrm>
            <a:off x="7546649" y="-42192"/>
            <a:ext cx="717020" cy="461665"/>
          </a:xfrm>
          <a:prstGeom prst="rect">
            <a:avLst/>
          </a:prstGeom>
          <a:noFill/>
        </p:spPr>
        <p:txBody>
          <a:bodyPr wrap="square" rtlCol="0">
            <a:spAutoFit/>
          </a:bodyPr>
          <a:lstStyle/>
          <a:p>
            <a:r>
              <a:rPr lang="en-US" altLang="ko-KR" sz="2400" dirty="0" smtClean="0"/>
              <a:t>02 </a:t>
            </a:r>
            <a:endParaRPr lang="ko-KR" altLang="en-US" sz="2400" dirty="0"/>
          </a:p>
        </p:txBody>
      </p:sp>
      <p:sp>
        <p:nvSpPr>
          <p:cNvPr id="12" name="TextBox 11"/>
          <p:cNvSpPr txBox="1"/>
          <p:nvPr/>
        </p:nvSpPr>
        <p:spPr>
          <a:xfrm>
            <a:off x="8913299" y="-32371"/>
            <a:ext cx="688265" cy="461665"/>
          </a:xfrm>
          <a:prstGeom prst="rect">
            <a:avLst/>
          </a:prstGeom>
          <a:noFill/>
        </p:spPr>
        <p:txBody>
          <a:bodyPr wrap="square" rtlCol="0">
            <a:spAutoFit/>
          </a:bodyPr>
          <a:lstStyle/>
          <a:p>
            <a:r>
              <a:rPr lang="en-US" altLang="ko-KR" sz="2400" dirty="0" smtClean="0"/>
              <a:t>03 </a:t>
            </a:r>
            <a:endParaRPr lang="ko-KR" altLang="en-US" sz="2400" dirty="0"/>
          </a:p>
        </p:txBody>
      </p:sp>
      <p:sp>
        <p:nvSpPr>
          <p:cNvPr id="13" name="TextBox 12"/>
          <p:cNvSpPr txBox="1"/>
          <p:nvPr/>
        </p:nvSpPr>
        <p:spPr>
          <a:xfrm>
            <a:off x="5751447" y="348537"/>
            <a:ext cx="1551949" cy="369332"/>
          </a:xfrm>
          <a:prstGeom prst="rect">
            <a:avLst/>
          </a:prstGeom>
          <a:noFill/>
        </p:spPr>
        <p:txBody>
          <a:bodyPr wrap="square" rtlCol="0">
            <a:spAutoFit/>
          </a:bodyPr>
          <a:lstStyle/>
          <a:p>
            <a:r>
              <a:rPr lang="en-US" altLang="ko-KR" dirty="0" smtClean="0">
                <a:latin typeface="Ebrima" panose="02000000000000000000" pitchFamily="2" charset="0"/>
                <a:ea typeface="Ebrima" panose="02000000000000000000" pitchFamily="2" charset="0"/>
                <a:cs typeface="Ebrima" panose="02000000000000000000" pitchFamily="2" charset="0"/>
              </a:rPr>
              <a:t> Introduction </a:t>
            </a:r>
            <a:endParaRPr lang="ko-KR" altLang="en-US" dirty="0">
              <a:latin typeface="Ebrima" panose="02000000000000000000" pitchFamily="2" charset="0"/>
              <a:cs typeface="Ebrima" panose="02000000000000000000" pitchFamily="2" charset="0"/>
            </a:endParaRPr>
          </a:p>
        </p:txBody>
      </p:sp>
      <p:sp>
        <p:nvSpPr>
          <p:cNvPr id="16" name="TextBox 15"/>
          <p:cNvSpPr txBox="1"/>
          <p:nvPr/>
        </p:nvSpPr>
        <p:spPr>
          <a:xfrm>
            <a:off x="8556061" y="338874"/>
            <a:ext cx="1225922" cy="369332"/>
          </a:xfrm>
          <a:prstGeom prst="rect">
            <a:avLst/>
          </a:prstGeom>
          <a:noFill/>
        </p:spPr>
        <p:txBody>
          <a:bodyPr wrap="square" rtlCol="0">
            <a:spAutoFit/>
          </a:bodyPr>
          <a:lstStyle/>
          <a:p>
            <a:pPr algn="ctr"/>
            <a:r>
              <a:rPr lang="en-US" altLang="ko-KR" b="1" dirty="0">
                <a:latin typeface="Ebrima" panose="02000000000000000000" pitchFamily="2" charset="0"/>
                <a:ea typeface="Ebrima" panose="02000000000000000000" pitchFamily="2" charset="0"/>
                <a:cs typeface="Ebrima" panose="02000000000000000000" pitchFamily="2" charset="0"/>
              </a:rPr>
              <a:t>F</a:t>
            </a:r>
            <a:r>
              <a:rPr lang="en-US" altLang="ko-KR" b="1" smtClean="0">
                <a:latin typeface="Ebrima" panose="02000000000000000000" pitchFamily="2" charset="0"/>
                <a:ea typeface="Ebrima" panose="02000000000000000000" pitchFamily="2" charset="0"/>
                <a:cs typeface="Ebrima" panose="02000000000000000000" pitchFamily="2" charset="0"/>
              </a:rPr>
              <a:t>unction</a:t>
            </a:r>
            <a:endParaRPr lang="ko-KR" altLang="en-US" b="1" dirty="0">
              <a:latin typeface="Ebrima" panose="02000000000000000000" pitchFamily="2" charset="0"/>
              <a:cs typeface="Ebrima" panose="02000000000000000000" pitchFamily="2" charset="0"/>
            </a:endParaRPr>
          </a:p>
        </p:txBody>
      </p:sp>
      <p:sp>
        <p:nvSpPr>
          <p:cNvPr id="39" name="TextBox 38"/>
          <p:cNvSpPr txBox="1"/>
          <p:nvPr/>
        </p:nvSpPr>
        <p:spPr>
          <a:xfrm>
            <a:off x="9842243" y="389151"/>
            <a:ext cx="1225922" cy="584775"/>
          </a:xfrm>
          <a:prstGeom prst="rect">
            <a:avLst/>
          </a:prstGeom>
          <a:noFill/>
        </p:spPr>
        <p:txBody>
          <a:bodyPr wrap="square" rtlCol="0">
            <a:spAutoFit/>
          </a:bodyPr>
          <a:lstStyle/>
          <a:p>
            <a:r>
              <a:rPr lang="en-US" sz="1400" dirty="0" smtClean="0">
                <a:latin typeface="Ebrima" charset="0"/>
                <a:ea typeface="Ebrima" charset="0"/>
                <a:cs typeface="Ebrima" charset="0"/>
              </a:rPr>
              <a:t>USE CASES </a:t>
            </a:r>
            <a:endParaRPr lang="en-US" sz="1400" dirty="0">
              <a:latin typeface="Ebrima" charset="0"/>
              <a:ea typeface="Ebrima" charset="0"/>
              <a:cs typeface="Ebrima" charset="0"/>
            </a:endParaRPr>
          </a:p>
          <a:p>
            <a:pPr algn="ctr"/>
            <a:r>
              <a:rPr lang="en-US" altLang="ko-KR" dirty="0" smtClean="0">
                <a:latin typeface="Ebrima" panose="02000000000000000000" pitchFamily="2" charset="0"/>
                <a:ea typeface="Ebrima" panose="02000000000000000000" pitchFamily="2" charset="0"/>
                <a:cs typeface="Ebrima" panose="02000000000000000000" pitchFamily="2" charset="0"/>
              </a:rPr>
              <a:t> </a:t>
            </a:r>
            <a:endParaRPr lang="ko-KR" altLang="en-US" dirty="0">
              <a:latin typeface="Ebrima" panose="02000000000000000000" pitchFamily="2" charset="0"/>
              <a:cs typeface="Ebrima" panose="02000000000000000000" pitchFamily="2" charset="0"/>
            </a:endParaRPr>
          </a:p>
        </p:txBody>
      </p:sp>
      <p:sp>
        <p:nvSpPr>
          <p:cNvPr id="40" name="TextBox 39"/>
          <p:cNvSpPr txBox="1"/>
          <p:nvPr/>
        </p:nvSpPr>
        <p:spPr>
          <a:xfrm>
            <a:off x="10143846" y="-42195"/>
            <a:ext cx="688265" cy="461665"/>
          </a:xfrm>
          <a:prstGeom prst="rect">
            <a:avLst/>
          </a:prstGeom>
          <a:noFill/>
        </p:spPr>
        <p:txBody>
          <a:bodyPr wrap="square" rtlCol="0">
            <a:spAutoFit/>
          </a:bodyPr>
          <a:lstStyle/>
          <a:p>
            <a:r>
              <a:rPr lang="en-US" altLang="ko-KR" sz="2400" dirty="0" smtClean="0"/>
              <a:t>04 </a:t>
            </a:r>
            <a:endParaRPr lang="ko-KR" altLang="en-US" sz="2400" dirty="0"/>
          </a:p>
        </p:txBody>
      </p:sp>
      <p:sp>
        <p:nvSpPr>
          <p:cNvPr id="41" name="TextBox 40"/>
          <p:cNvSpPr txBox="1"/>
          <p:nvPr/>
        </p:nvSpPr>
        <p:spPr>
          <a:xfrm>
            <a:off x="11295431" y="-42195"/>
            <a:ext cx="688265" cy="461665"/>
          </a:xfrm>
          <a:prstGeom prst="rect">
            <a:avLst/>
          </a:prstGeom>
          <a:noFill/>
        </p:spPr>
        <p:txBody>
          <a:bodyPr wrap="square" rtlCol="0">
            <a:spAutoFit/>
          </a:bodyPr>
          <a:lstStyle/>
          <a:p>
            <a:r>
              <a:rPr lang="en-US" altLang="ko-KR" sz="2400" dirty="0" smtClean="0"/>
              <a:t>05 </a:t>
            </a:r>
            <a:endParaRPr lang="ko-KR" altLang="en-US" sz="2400" dirty="0"/>
          </a:p>
        </p:txBody>
      </p:sp>
      <p:sp>
        <p:nvSpPr>
          <p:cNvPr id="46" name="TextBox 45"/>
          <p:cNvSpPr txBox="1"/>
          <p:nvPr/>
        </p:nvSpPr>
        <p:spPr>
          <a:xfrm>
            <a:off x="11003039" y="348537"/>
            <a:ext cx="122592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Demo</a:t>
            </a:r>
            <a:endParaRPr lang="ko-KR" altLang="en-US" dirty="0">
              <a:latin typeface="Ebrima" panose="02000000000000000000" pitchFamily="2" charset="0"/>
              <a:cs typeface="Ebrima" panose="02000000000000000000" pitchFamily="2" charset="0"/>
            </a:endParaRPr>
          </a:p>
        </p:txBody>
      </p:sp>
      <p:sp>
        <p:nvSpPr>
          <p:cNvPr id="42" name="오각형 14"/>
          <p:cNvSpPr/>
          <p:nvPr/>
        </p:nvSpPr>
        <p:spPr>
          <a:xfrm rot="5400000">
            <a:off x="8646800" y="234702"/>
            <a:ext cx="1016374" cy="531284"/>
          </a:xfrm>
          <a:prstGeom prst="homePlate">
            <a:avLst/>
          </a:prstGeom>
          <a:solidFill>
            <a:srgbClr val="6C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8" name="TextBox 37"/>
          <p:cNvSpPr txBox="1"/>
          <p:nvPr/>
        </p:nvSpPr>
        <p:spPr>
          <a:xfrm>
            <a:off x="6887488" y="358221"/>
            <a:ext cx="1905652" cy="369332"/>
          </a:xfrm>
          <a:prstGeom prst="rect">
            <a:avLst/>
          </a:prstGeom>
          <a:noFill/>
        </p:spPr>
        <p:txBody>
          <a:bodyPr wrap="square" rtlCol="0">
            <a:spAutoFit/>
          </a:bodyPr>
          <a:lstStyle/>
          <a:p>
            <a:pPr algn="ctr"/>
            <a:r>
              <a:rPr lang="en-US" altLang="ko-KR" dirty="0" smtClean="0">
                <a:latin typeface="Ebrima" panose="02000000000000000000" pitchFamily="2" charset="0"/>
                <a:ea typeface="Ebrima" panose="02000000000000000000" pitchFamily="2" charset="0"/>
                <a:cs typeface="Ebrima" panose="02000000000000000000" pitchFamily="2" charset="0"/>
              </a:rPr>
              <a:t>User Needs</a:t>
            </a:r>
            <a:endParaRPr lang="ko-KR" altLang="en-US" dirty="0">
              <a:latin typeface="Ebrima" panose="02000000000000000000" pitchFamily="2" charset="0"/>
              <a:cs typeface="Ebrima" panose="02000000000000000000" pitchFamily="2" charset="0"/>
            </a:endParaRPr>
          </a:p>
        </p:txBody>
      </p:sp>
      <p:pic>
        <p:nvPicPr>
          <p:cNvPr id="3" name="그림 2"/>
          <p:cNvPicPr>
            <a:picLocks noChangeAspect="1"/>
          </p:cNvPicPr>
          <p:nvPr/>
        </p:nvPicPr>
        <p:blipFill>
          <a:blip r:embed="rId3"/>
          <a:stretch>
            <a:fillRect/>
          </a:stretch>
        </p:blipFill>
        <p:spPr>
          <a:xfrm>
            <a:off x="2444125" y="1653397"/>
            <a:ext cx="7916455" cy="4827838"/>
          </a:xfrm>
          <a:prstGeom prst="rect">
            <a:avLst/>
          </a:prstGeom>
        </p:spPr>
      </p:pic>
      <p:sp>
        <p:nvSpPr>
          <p:cNvPr id="47" name="TextBox 46"/>
          <p:cNvSpPr txBox="1"/>
          <p:nvPr/>
        </p:nvSpPr>
        <p:spPr>
          <a:xfrm>
            <a:off x="4119421" y="1078687"/>
            <a:ext cx="5035566" cy="707886"/>
          </a:xfrm>
          <a:prstGeom prst="rect">
            <a:avLst/>
          </a:prstGeom>
          <a:solidFill>
            <a:schemeClr val="bg1"/>
          </a:solidFill>
        </p:spPr>
        <p:txBody>
          <a:bodyPr wrap="square" rtlCol="0">
            <a:spAutoFit/>
          </a:bodyPr>
          <a:lstStyle/>
          <a:p>
            <a:r>
              <a:rPr lang="en-US" altLang="ko-KR" sz="4000" b="1" smtClean="0">
                <a:latin typeface="Calibri" charset="0"/>
                <a:ea typeface="Calibri" charset="0"/>
                <a:cs typeface="Calibri" charset="0"/>
              </a:rPr>
              <a:t>Overall Architecture</a:t>
            </a:r>
            <a:endParaRPr lang="ko-KR" altLang="en-US" sz="4000" b="1" dirty="0">
              <a:latin typeface="Calibri" charset="0"/>
              <a:ea typeface="Calibri" charset="0"/>
              <a:cs typeface="Calibri" charset="0"/>
            </a:endParaRPr>
          </a:p>
        </p:txBody>
      </p:sp>
    </p:spTree>
    <p:extLst>
      <p:ext uri="{BB962C8B-B14F-4D97-AF65-F5344CB8AC3E}">
        <p14:creationId xmlns:p14="http://schemas.microsoft.com/office/powerpoint/2010/main" val="755673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4430</TotalTime>
  <Words>1536</Words>
  <Application>Microsoft Macintosh PowerPoint</Application>
  <PresentationFormat>와이드스크린</PresentationFormat>
  <Paragraphs>440</Paragraphs>
  <Slides>21</Slides>
  <Notes>16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21</vt:i4>
      </vt:variant>
    </vt:vector>
  </HeadingPairs>
  <TitlesOfParts>
    <vt:vector size="29" baseType="lpstr">
      <vt:lpstr>10X10</vt:lpstr>
      <vt:lpstr>맑은 고딕</vt:lpstr>
      <vt:lpstr>Calibri</vt:lpstr>
      <vt:lpstr>Calibri Light</vt:lpstr>
      <vt:lpstr>Ebrima</vt:lpstr>
      <vt:lpstr>Times New Roman</vt:lpstr>
      <vt:lpstr>Arial</vt:lpstr>
      <vt:lpstr>Office Theme</vt:lpstr>
      <vt:lpstr>PowerPoint 프레젠테이션</vt:lpstr>
      <vt:lpstr>Content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soheeee</dc:creator>
  <cp:lastModifiedBy>고병휘</cp:lastModifiedBy>
  <cp:revision>213</cp:revision>
  <dcterms:created xsi:type="dcterms:W3CDTF">2015-07-16T08:04:58Z</dcterms:created>
  <dcterms:modified xsi:type="dcterms:W3CDTF">2016-06-17T07:36:07Z</dcterms:modified>
</cp:coreProperties>
</file>