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5"/>
  </p:notesMasterIdLst>
  <p:handoutMasterIdLst>
    <p:handoutMasterId r:id="rId16"/>
  </p:handoutMasterIdLst>
  <p:sldIdLst>
    <p:sldId id="2549" r:id="rId2"/>
    <p:sldId id="2554" r:id="rId3"/>
    <p:sldId id="2552" r:id="rId4"/>
    <p:sldId id="2566" r:id="rId5"/>
    <p:sldId id="2567" r:id="rId6"/>
    <p:sldId id="2561" r:id="rId7"/>
    <p:sldId id="2538" r:id="rId8"/>
    <p:sldId id="2569" r:id="rId9"/>
    <p:sldId id="2560" r:id="rId10"/>
    <p:sldId id="2564" r:id="rId11"/>
    <p:sldId id="2568" r:id="rId12"/>
    <p:sldId id="2570" r:id="rId13"/>
    <p:sldId id="25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EB8D8-AA37-495C-90C5-3EAF34DCD933}" v="1360" dt="2022-02-23T02:32:57.532"/>
    <p1510:client id="{585D7C94-4ABF-A242-B841-D4330893ED27}" v="1397" dt="2022-02-23T03:02:08.726"/>
    <p1510:client id="{8FDAD1FF-B6AD-4A94-A9E5-0F52FD73A207}" v="55" dt="2022-02-23T19:19:37.930"/>
    <p1510:client id="{DBAE1E5D-3DD2-1141-AD99-9402E8BEEC7A}" v="548" dt="2022-02-24T01:36:53.9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77" autoAdjust="0"/>
    <p:restoredTop sz="96327" autoAdjust="0"/>
  </p:normalViewPr>
  <p:slideViewPr>
    <p:cSldViewPr snapToGrid="0">
      <p:cViewPr varScale="1">
        <p:scale>
          <a:sx n="93" d="100"/>
          <a:sy n="93" d="100"/>
        </p:scale>
        <p:origin x="248" y="74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214FB-8585-4C85-83D7-47164AAD632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88C3ED4-9510-4000-A70F-AAD75B5EBD43}">
      <dgm:prSet phldrT="[Text]" custT="1"/>
      <dgm:spPr>
        <a:noFill/>
        <a:ln>
          <a:solidFill>
            <a:schemeClr val="accent1"/>
          </a:solidFill>
          <a:prstDash val="lgDash"/>
        </a:ln>
      </dgm:spPr>
      <dgm:t>
        <a:bodyPr/>
        <a:lstStyle/>
        <a:p>
          <a:r>
            <a:rPr lang="en-US" sz="1600" b="1" kern="1200" dirty="0">
              <a:solidFill>
                <a:srgbClr val="000000"/>
              </a:solidFill>
              <a:latin typeface="Garamond" panose="02020404030301010803"/>
              <a:ea typeface="+mn-ea"/>
              <a:cs typeface="+mn-cs"/>
            </a:rPr>
            <a:t>Chiang Rai :</a:t>
          </a:r>
        </a:p>
        <a:p>
          <a:r>
            <a:rPr lang="en-US" sz="1600" b="0" kern="1200" dirty="0">
              <a:solidFill>
                <a:srgbClr val="000000"/>
              </a:solidFill>
              <a:latin typeface="Garamond" panose="02020404030301010803"/>
              <a:ea typeface="+mn-ea"/>
              <a:cs typeface="+mn-cs"/>
            </a:rPr>
            <a:t>Q1 weather conditions are favorable. There is a less than 10% chance of precipitation. The average high temperature is between 81- and 91-degrees Fahrenheit.
Workforce: 745,3k</a:t>
          </a:r>
        </a:p>
        <a:p>
          <a:endParaRPr lang="en-US" sz="1600" kern="1200" dirty="0">
            <a:solidFill>
              <a:schemeClr val="tx1"/>
            </a:solidFill>
          </a:endParaRPr>
        </a:p>
        <a:p>
          <a:endParaRPr lang="en-US" sz="1600" kern="1200" dirty="0">
            <a:solidFill>
              <a:schemeClr val="tx1"/>
            </a:solidFill>
          </a:endParaRPr>
        </a:p>
      </dgm:t>
    </dgm:pt>
    <dgm:pt modelId="{4F31B688-999B-4752-86CF-5AFFBDD2FB2C}" type="parTrans" cxnId="{E7A50B49-7597-4D6A-A8AB-E00237D2C558}">
      <dgm:prSet/>
      <dgm:spPr/>
      <dgm:t>
        <a:bodyPr/>
        <a:lstStyle/>
        <a:p>
          <a:endParaRPr lang="en-US" sz="1600">
            <a:solidFill>
              <a:schemeClr val="tx1"/>
            </a:solidFill>
          </a:endParaRPr>
        </a:p>
      </dgm:t>
    </dgm:pt>
    <dgm:pt modelId="{91778D6F-210D-40E1-9F4A-4CEEC2F76790}" type="sibTrans" cxnId="{E7A50B49-7597-4D6A-A8AB-E00237D2C558}">
      <dgm:prSet/>
      <dgm:spPr/>
      <dgm:t>
        <a:bodyPr/>
        <a:lstStyle/>
        <a:p>
          <a:endParaRPr lang="en-US" sz="1600">
            <a:solidFill>
              <a:schemeClr val="tx1"/>
            </a:solidFill>
          </a:endParaRPr>
        </a:p>
      </dgm:t>
    </dgm:pt>
    <dgm:pt modelId="{016586D9-2DB5-4AA6-BA9F-9EDDC0510C29}">
      <dgm:prSet phldrT="[Text]" custT="1"/>
      <dgm:spPr>
        <a:noFill/>
        <a:ln>
          <a:solidFill>
            <a:schemeClr val="accent1"/>
          </a:solidFill>
          <a:prstDash val="lgDash"/>
        </a:ln>
      </dgm:spPr>
      <dgm:t>
        <a:bodyPr/>
        <a:lstStyle/>
        <a:p>
          <a:pPr>
            <a:lnSpc>
              <a:spcPct val="90000"/>
            </a:lnSpc>
          </a:pPr>
          <a:endParaRPr lang="en-US" sz="1600" b="1" dirty="0">
            <a:solidFill>
              <a:schemeClr val="tx1"/>
            </a:solidFill>
          </a:endParaRPr>
        </a:p>
        <a:p>
          <a:pPr>
            <a:lnSpc>
              <a:spcPct val="90000"/>
            </a:lnSpc>
          </a:pPr>
          <a:r>
            <a:rPr lang="en-US" sz="1600" b="1" dirty="0">
              <a:solidFill>
                <a:schemeClr val="tx1"/>
              </a:solidFill>
            </a:rPr>
            <a:t>Nong Khai : </a:t>
          </a:r>
        </a:p>
        <a:p>
          <a:pPr>
            <a:lnSpc>
              <a:spcPct val="90000"/>
            </a:lnSpc>
          </a:pPr>
          <a:r>
            <a:rPr lang="en-US" sz="1600" b="0" i="0" u="none" dirty="0">
              <a:solidFill>
                <a:schemeClr val="tx1"/>
              </a:solidFill>
            </a:rPr>
            <a:t>The highest temperatures range between 82- and 90-degrees Fahrenheit for Q1. There is a less than 20% chance of precipitation. There is an influx of immigrants, primarily from Vietnam, to Thailand's northern regions.</a:t>
          </a:r>
        </a:p>
        <a:p>
          <a:pPr>
            <a:lnSpc>
              <a:spcPct val="90000"/>
            </a:lnSpc>
          </a:pPr>
          <a:r>
            <a:rPr lang="en-US" sz="1600" b="0" i="0" u="none" dirty="0">
              <a:solidFill>
                <a:schemeClr val="tx1"/>
              </a:solidFill>
            </a:rPr>
            <a:t> Workforce: 296k</a:t>
          </a:r>
        </a:p>
        <a:p>
          <a:pPr>
            <a:lnSpc>
              <a:spcPct val="90000"/>
            </a:lnSpc>
          </a:pPr>
          <a:endParaRPr lang="en-US" sz="1600" b="0" i="0" u="none" dirty="0">
            <a:solidFill>
              <a:schemeClr val="tx1"/>
            </a:solidFill>
          </a:endParaRPr>
        </a:p>
        <a:p>
          <a:pPr>
            <a:lnSpc>
              <a:spcPct val="90000"/>
            </a:lnSpc>
          </a:pPr>
          <a:endParaRPr lang="en-US" sz="1600" dirty="0">
            <a:solidFill>
              <a:schemeClr val="tx1"/>
            </a:solidFill>
          </a:endParaRPr>
        </a:p>
      </dgm:t>
    </dgm:pt>
    <dgm:pt modelId="{D8622124-F306-4E87-AD72-8341309CD39F}" type="parTrans" cxnId="{03FFB34C-F2DE-4D1A-A377-DDE0CA287713}">
      <dgm:prSet/>
      <dgm:spPr/>
      <dgm:t>
        <a:bodyPr/>
        <a:lstStyle/>
        <a:p>
          <a:endParaRPr lang="en-US" sz="1600">
            <a:solidFill>
              <a:schemeClr val="tx1"/>
            </a:solidFill>
          </a:endParaRPr>
        </a:p>
      </dgm:t>
    </dgm:pt>
    <dgm:pt modelId="{59DA38EC-31CE-4170-A454-97D5E30BDBA8}" type="sibTrans" cxnId="{03FFB34C-F2DE-4D1A-A377-DDE0CA287713}">
      <dgm:prSet/>
      <dgm:spPr/>
      <dgm:t>
        <a:bodyPr/>
        <a:lstStyle/>
        <a:p>
          <a:endParaRPr lang="en-US" sz="1600">
            <a:solidFill>
              <a:schemeClr val="tx1"/>
            </a:solidFill>
          </a:endParaRPr>
        </a:p>
      </dgm:t>
    </dgm:pt>
    <dgm:pt modelId="{F1A4D444-33C8-420D-922B-B4D83B96C7C2}">
      <dgm:prSet phldrT="[Text]" custT="1"/>
      <dgm:spPr>
        <a:noFill/>
        <a:ln>
          <a:solidFill>
            <a:schemeClr val="accent1"/>
          </a:solidFill>
          <a:prstDash val="lgDash"/>
        </a:ln>
      </dgm:spPr>
      <dgm:t>
        <a:bodyPr/>
        <a:lstStyle/>
        <a:p>
          <a:r>
            <a:rPr lang="en-US" sz="1600" b="1" dirty="0" err="1">
              <a:solidFill>
                <a:schemeClr val="tx1"/>
              </a:solidFill>
            </a:rPr>
            <a:t>Yala</a:t>
          </a:r>
          <a:r>
            <a:rPr lang="en-US" sz="1600" b="1" dirty="0">
              <a:solidFill>
                <a:schemeClr val="tx1"/>
              </a:solidFill>
            </a:rPr>
            <a:t>: </a:t>
          </a:r>
          <a:br>
            <a:rPr lang="en-US" sz="1600" dirty="0">
              <a:solidFill>
                <a:schemeClr val="tx1"/>
              </a:solidFill>
            </a:rPr>
          </a:br>
          <a:r>
            <a:rPr lang="en-US" sz="1600" dirty="0">
              <a:solidFill>
                <a:schemeClr val="tx1"/>
              </a:solidFill>
            </a:rPr>
            <a:t>Good weather conditions are expected for the first quarter of 2016 in terms of temperature, wind, and precipitation. Labor force 280 K. LOW in comparison to other regions. and if there is a work shortage, that is a factor to consider</a:t>
          </a:r>
        </a:p>
        <a:p>
          <a:endParaRPr lang="en-US" sz="1600" dirty="0">
            <a:solidFill>
              <a:schemeClr val="tx1"/>
            </a:solidFill>
          </a:endParaRPr>
        </a:p>
        <a:p>
          <a:endParaRPr lang="en-US" sz="1600" dirty="0">
            <a:solidFill>
              <a:schemeClr val="tx1"/>
            </a:solidFill>
          </a:endParaRPr>
        </a:p>
      </dgm:t>
    </dgm:pt>
    <dgm:pt modelId="{AFA9A2E5-05CF-4291-BDAC-40FF2BA0C123}" type="parTrans" cxnId="{61F7C260-BB9F-4EAB-A166-C8B477418C19}">
      <dgm:prSet/>
      <dgm:spPr/>
      <dgm:t>
        <a:bodyPr/>
        <a:lstStyle/>
        <a:p>
          <a:endParaRPr lang="en-US" sz="1600">
            <a:solidFill>
              <a:schemeClr val="tx1"/>
            </a:solidFill>
          </a:endParaRPr>
        </a:p>
      </dgm:t>
    </dgm:pt>
    <dgm:pt modelId="{68A763C5-D2C0-42B7-9415-66617A5D147E}" type="sibTrans" cxnId="{61F7C260-BB9F-4EAB-A166-C8B477418C19}">
      <dgm:prSet/>
      <dgm:spPr/>
      <dgm:t>
        <a:bodyPr/>
        <a:lstStyle/>
        <a:p>
          <a:endParaRPr lang="en-US" sz="1600">
            <a:solidFill>
              <a:schemeClr val="tx1"/>
            </a:solidFill>
          </a:endParaRPr>
        </a:p>
      </dgm:t>
    </dgm:pt>
    <dgm:pt modelId="{51EB5745-8AAE-421D-874F-13491FF3F307}">
      <dgm:prSet phldrT="[Text]" custT="1"/>
      <dgm:spPr>
        <a:noFill/>
        <a:ln>
          <a:solidFill>
            <a:schemeClr val="accent1"/>
          </a:solidFill>
          <a:prstDash val="lgDash"/>
        </a:ln>
      </dgm:spPr>
      <dgm:t>
        <a:bodyPr/>
        <a:lstStyle/>
        <a:p>
          <a:endParaRPr lang="en-US" sz="1600" b="1" dirty="0">
            <a:solidFill>
              <a:schemeClr val="tx1"/>
            </a:solidFill>
          </a:endParaRPr>
        </a:p>
        <a:p>
          <a:r>
            <a:rPr lang="en-US" sz="1600" b="1" dirty="0">
              <a:solidFill>
                <a:schemeClr val="tx1"/>
              </a:solidFill>
            </a:rPr>
            <a:t>Bangkok: </a:t>
          </a:r>
          <a:br>
            <a:rPr lang="en-US" sz="1600" dirty="0">
              <a:solidFill>
                <a:schemeClr val="tx1"/>
              </a:solidFill>
            </a:rPr>
          </a:br>
          <a:r>
            <a:rPr lang="en-US" sz="1600" b="0" i="0" u="none" dirty="0">
              <a:solidFill>
                <a:schemeClr val="tx1"/>
              </a:solidFill>
            </a:rPr>
            <a:t>The metropolitan area is expected to have approximately 44 percent of the immigrant workforce in 2016. and there may be a labor shortage as a result of Thailand's megaprojects In Q1, there is a less than 20% chance of rain. Temperatures range from 88 to 90 degrees.</a:t>
          </a:r>
          <a:endParaRPr lang="en-US" sz="1600" dirty="0">
            <a:solidFill>
              <a:schemeClr val="tx1"/>
            </a:solidFill>
          </a:endParaRPr>
        </a:p>
        <a:p>
          <a:endParaRPr lang="en-US" sz="1600" dirty="0">
            <a:solidFill>
              <a:schemeClr val="tx1"/>
            </a:solidFill>
          </a:endParaRPr>
        </a:p>
      </dgm:t>
    </dgm:pt>
    <dgm:pt modelId="{4809E3DC-C136-4EC2-849F-2394A70DF32F}" type="parTrans" cxnId="{ECCDC5FC-C4CD-4D27-8963-B2FB5DA8B711}">
      <dgm:prSet/>
      <dgm:spPr/>
      <dgm:t>
        <a:bodyPr/>
        <a:lstStyle/>
        <a:p>
          <a:endParaRPr lang="en-US" sz="1600">
            <a:solidFill>
              <a:schemeClr val="tx1"/>
            </a:solidFill>
          </a:endParaRPr>
        </a:p>
      </dgm:t>
    </dgm:pt>
    <dgm:pt modelId="{CEAC77A3-F019-4EB6-A67A-D01EA028A855}" type="sibTrans" cxnId="{ECCDC5FC-C4CD-4D27-8963-B2FB5DA8B711}">
      <dgm:prSet/>
      <dgm:spPr/>
      <dgm:t>
        <a:bodyPr/>
        <a:lstStyle/>
        <a:p>
          <a:endParaRPr lang="en-US" sz="1600">
            <a:solidFill>
              <a:schemeClr val="tx1"/>
            </a:solidFill>
          </a:endParaRPr>
        </a:p>
      </dgm:t>
    </dgm:pt>
    <dgm:pt modelId="{92654547-E6AF-4C21-813C-FC394A15A681}" type="pres">
      <dgm:prSet presAssocID="{1BF214FB-8585-4C85-83D7-47164AAD632D}" presName="diagram" presStyleCnt="0">
        <dgm:presLayoutVars>
          <dgm:dir/>
          <dgm:resizeHandles val="exact"/>
        </dgm:presLayoutVars>
      </dgm:prSet>
      <dgm:spPr/>
    </dgm:pt>
    <dgm:pt modelId="{250A4AD9-9384-455C-AF51-202B08254D55}" type="pres">
      <dgm:prSet presAssocID="{888C3ED4-9510-4000-A70F-AAD75B5EBD43}" presName="node" presStyleLbl="node1" presStyleIdx="0" presStyleCnt="4" custScaleY="158721">
        <dgm:presLayoutVars>
          <dgm:bulletEnabled val="1"/>
        </dgm:presLayoutVars>
      </dgm:prSet>
      <dgm:spPr/>
    </dgm:pt>
    <dgm:pt modelId="{4651146E-6BCD-4FBD-9BFD-AFBFF51DA873}" type="pres">
      <dgm:prSet presAssocID="{91778D6F-210D-40E1-9F4A-4CEEC2F76790}" presName="sibTrans" presStyleCnt="0"/>
      <dgm:spPr/>
    </dgm:pt>
    <dgm:pt modelId="{7A5B3E65-9777-4EF6-A5E1-C35B895D487A}" type="pres">
      <dgm:prSet presAssocID="{016586D9-2DB5-4AA6-BA9F-9EDDC0510C29}" presName="node" presStyleLbl="node1" presStyleIdx="1" presStyleCnt="4" custScaleY="161300">
        <dgm:presLayoutVars>
          <dgm:bulletEnabled val="1"/>
        </dgm:presLayoutVars>
      </dgm:prSet>
      <dgm:spPr/>
    </dgm:pt>
    <dgm:pt modelId="{8C3FA750-50B3-4A61-AE6A-6E262BD92BF1}" type="pres">
      <dgm:prSet presAssocID="{59DA38EC-31CE-4170-A454-97D5E30BDBA8}" presName="sibTrans" presStyleCnt="0"/>
      <dgm:spPr/>
    </dgm:pt>
    <dgm:pt modelId="{98736366-53F9-49EF-9094-E77CAF66F377}" type="pres">
      <dgm:prSet presAssocID="{F1A4D444-33C8-420D-922B-B4D83B96C7C2}" presName="node" presStyleLbl="node1" presStyleIdx="2" presStyleCnt="4" custScaleY="152780">
        <dgm:presLayoutVars>
          <dgm:bulletEnabled val="1"/>
        </dgm:presLayoutVars>
      </dgm:prSet>
      <dgm:spPr/>
    </dgm:pt>
    <dgm:pt modelId="{184FD239-07E4-4D73-B5DB-F0618A654FA9}" type="pres">
      <dgm:prSet presAssocID="{68A763C5-D2C0-42B7-9415-66617A5D147E}" presName="sibTrans" presStyleCnt="0"/>
      <dgm:spPr/>
    </dgm:pt>
    <dgm:pt modelId="{E111D404-B88B-44E6-839A-F40E9BF97271}" type="pres">
      <dgm:prSet presAssocID="{51EB5745-8AAE-421D-874F-13491FF3F307}" presName="node" presStyleLbl="node1" presStyleIdx="3" presStyleCnt="4" custScaleY="155203">
        <dgm:presLayoutVars>
          <dgm:bulletEnabled val="1"/>
        </dgm:presLayoutVars>
      </dgm:prSet>
      <dgm:spPr/>
    </dgm:pt>
  </dgm:ptLst>
  <dgm:cxnLst>
    <dgm:cxn modelId="{1076AA17-F7A9-474F-B94D-47B43EB62819}" type="presOf" srcId="{016586D9-2DB5-4AA6-BA9F-9EDDC0510C29}" destId="{7A5B3E65-9777-4EF6-A5E1-C35B895D487A}" srcOrd="0" destOrd="0" presId="urn:microsoft.com/office/officeart/2005/8/layout/default"/>
    <dgm:cxn modelId="{3827BC30-FC10-F547-AFE7-2593E0239175}" type="presOf" srcId="{51EB5745-8AAE-421D-874F-13491FF3F307}" destId="{E111D404-B88B-44E6-839A-F40E9BF97271}" srcOrd="0" destOrd="0" presId="urn:microsoft.com/office/officeart/2005/8/layout/default"/>
    <dgm:cxn modelId="{421DA842-174A-E142-82DE-A536D6C033A0}" type="presOf" srcId="{888C3ED4-9510-4000-A70F-AAD75B5EBD43}" destId="{250A4AD9-9384-455C-AF51-202B08254D55}" srcOrd="0" destOrd="0" presId="urn:microsoft.com/office/officeart/2005/8/layout/default"/>
    <dgm:cxn modelId="{E7A50B49-7597-4D6A-A8AB-E00237D2C558}" srcId="{1BF214FB-8585-4C85-83D7-47164AAD632D}" destId="{888C3ED4-9510-4000-A70F-AAD75B5EBD43}" srcOrd="0" destOrd="0" parTransId="{4F31B688-999B-4752-86CF-5AFFBDD2FB2C}" sibTransId="{91778D6F-210D-40E1-9F4A-4CEEC2F76790}"/>
    <dgm:cxn modelId="{03FFB34C-F2DE-4D1A-A377-DDE0CA287713}" srcId="{1BF214FB-8585-4C85-83D7-47164AAD632D}" destId="{016586D9-2DB5-4AA6-BA9F-9EDDC0510C29}" srcOrd="1" destOrd="0" parTransId="{D8622124-F306-4E87-AD72-8341309CD39F}" sibTransId="{59DA38EC-31CE-4170-A454-97D5E30BDBA8}"/>
    <dgm:cxn modelId="{0138915C-5652-1D4C-88D0-0B13824BD4D2}" type="presOf" srcId="{F1A4D444-33C8-420D-922B-B4D83B96C7C2}" destId="{98736366-53F9-49EF-9094-E77CAF66F377}" srcOrd="0" destOrd="0" presId="urn:microsoft.com/office/officeart/2005/8/layout/default"/>
    <dgm:cxn modelId="{61F7C260-BB9F-4EAB-A166-C8B477418C19}" srcId="{1BF214FB-8585-4C85-83D7-47164AAD632D}" destId="{F1A4D444-33C8-420D-922B-B4D83B96C7C2}" srcOrd="2" destOrd="0" parTransId="{AFA9A2E5-05CF-4291-BDAC-40FF2BA0C123}" sibTransId="{68A763C5-D2C0-42B7-9415-66617A5D147E}"/>
    <dgm:cxn modelId="{E05021BE-B5A7-46E7-91FD-547B7247C89F}" type="presOf" srcId="{1BF214FB-8585-4C85-83D7-47164AAD632D}" destId="{92654547-E6AF-4C21-813C-FC394A15A681}" srcOrd="0" destOrd="0" presId="urn:microsoft.com/office/officeart/2005/8/layout/default"/>
    <dgm:cxn modelId="{ECCDC5FC-C4CD-4D27-8963-B2FB5DA8B711}" srcId="{1BF214FB-8585-4C85-83D7-47164AAD632D}" destId="{51EB5745-8AAE-421D-874F-13491FF3F307}" srcOrd="3" destOrd="0" parTransId="{4809E3DC-C136-4EC2-849F-2394A70DF32F}" sibTransId="{CEAC77A3-F019-4EB6-A67A-D01EA028A855}"/>
    <dgm:cxn modelId="{C3413B0E-5956-9046-AEEA-59F2A5A9DCE9}" type="presParOf" srcId="{92654547-E6AF-4C21-813C-FC394A15A681}" destId="{250A4AD9-9384-455C-AF51-202B08254D55}" srcOrd="0" destOrd="0" presId="urn:microsoft.com/office/officeart/2005/8/layout/default"/>
    <dgm:cxn modelId="{0209B5FC-FDED-104D-A68D-8A470DBEB06E}" type="presParOf" srcId="{92654547-E6AF-4C21-813C-FC394A15A681}" destId="{4651146E-6BCD-4FBD-9BFD-AFBFF51DA873}" srcOrd="1" destOrd="0" presId="urn:microsoft.com/office/officeart/2005/8/layout/default"/>
    <dgm:cxn modelId="{7D88658D-7A74-204B-B944-B938251E12A3}" type="presParOf" srcId="{92654547-E6AF-4C21-813C-FC394A15A681}" destId="{7A5B3E65-9777-4EF6-A5E1-C35B895D487A}" srcOrd="2" destOrd="0" presId="urn:microsoft.com/office/officeart/2005/8/layout/default"/>
    <dgm:cxn modelId="{A671DDC2-B05C-8F4B-9E76-EF2CB0732B29}" type="presParOf" srcId="{92654547-E6AF-4C21-813C-FC394A15A681}" destId="{8C3FA750-50B3-4A61-AE6A-6E262BD92BF1}" srcOrd="3" destOrd="0" presId="urn:microsoft.com/office/officeart/2005/8/layout/default"/>
    <dgm:cxn modelId="{D273D5A6-BE93-E04B-B62B-4BA0AE57E329}" type="presParOf" srcId="{92654547-E6AF-4C21-813C-FC394A15A681}" destId="{98736366-53F9-49EF-9094-E77CAF66F377}" srcOrd="4" destOrd="0" presId="urn:microsoft.com/office/officeart/2005/8/layout/default"/>
    <dgm:cxn modelId="{B736D484-EE22-1D4A-B0E1-B04C21FD0467}" type="presParOf" srcId="{92654547-E6AF-4C21-813C-FC394A15A681}" destId="{184FD239-07E4-4D73-B5DB-F0618A654FA9}" srcOrd="5" destOrd="0" presId="urn:microsoft.com/office/officeart/2005/8/layout/default"/>
    <dgm:cxn modelId="{C96EA0A8-D28E-6B45-BA30-662FDFFB1C3F}" type="presParOf" srcId="{92654547-E6AF-4C21-813C-FC394A15A681}" destId="{E111D404-B88B-44E6-839A-F40E9BF9727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214FB-8585-4C85-83D7-47164AAD632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88C3ED4-9510-4000-A70F-AAD75B5EBD43}">
      <dgm:prSet phldrT="[Text]" custT="1"/>
      <dgm:spPr>
        <a:noFill/>
        <a:ln>
          <a:solidFill>
            <a:schemeClr val="accent1"/>
          </a:solidFill>
          <a:prstDash val="lgDash"/>
        </a:ln>
      </dgm:spPr>
      <dgm:t>
        <a:bodyPr/>
        <a:lstStyle/>
        <a:p>
          <a:pPr rtl="0"/>
          <a:r>
            <a:rPr lang="en-US" sz="1600" b="1" kern="1200" dirty="0">
              <a:solidFill>
                <a:srgbClr val="000000"/>
              </a:solidFill>
              <a:latin typeface="Garamond" panose="02020404030301010803"/>
              <a:ea typeface="+mn-ea"/>
              <a:cs typeface="+mn-cs"/>
            </a:rPr>
            <a:t> Chiang Rai :</a:t>
          </a:r>
          <a:endParaRPr lang="en-US" sz="1600" b="0" kern="1200" dirty="0">
            <a:latin typeface="Garamond" panose="02020404030301010803"/>
            <a:ea typeface="+mn-ea"/>
            <a:cs typeface="+mn-cs"/>
          </a:endParaRPr>
        </a:p>
        <a:p>
          <a:r>
            <a:rPr lang="en-US" sz="1600" b="0" kern="1200" dirty="0">
              <a:solidFill>
                <a:schemeClr val="tx1"/>
              </a:solidFill>
              <a:latin typeface="Garamond" panose="02020404030301010803"/>
              <a:ea typeface="+mn-ea"/>
              <a:cs typeface="+mn-cs"/>
            </a:rPr>
            <a:t>As</a:t>
          </a:r>
          <a:r>
            <a:rPr lang="en-US" sz="1600" kern="1200" dirty="0">
              <a:solidFill>
                <a:schemeClr val="tx1"/>
              </a:solidFill>
              <a:latin typeface="Garamond" panose="02020404030301010803"/>
              <a:ea typeface="+mn-ea"/>
              <a:cs typeface="+mn-cs"/>
            </a:rPr>
            <a:t> explained in the case, for the Chiang Rai factory there are $700,000 of uncertainty to be added to the initial cost</a:t>
          </a:r>
          <a:endParaRPr lang="en-US" sz="1600" kern="1200" dirty="0">
            <a:solidFill>
              <a:schemeClr val="tx1"/>
            </a:solidFill>
          </a:endParaRPr>
        </a:p>
        <a:p>
          <a:endParaRPr lang="en-US" sz="1600" kern="1200" dirty="0">
            <a:solidFill>
              <a:schemeClr val="tx1"/>
            </a:solidFill>
            <a:ea typeface="+mn-ea"/>
            <a:cs typeface="+mn-cs"/>
          </a:endParaRPr>
        </a:p>
        <a:p>
          <a:pPr rtl="0"/>
          <a:endParaRPr lang="en-US" sz="1600" b="0" dirty="0">
            <a:solidFill>
              <a:schemeClr val="tx1"/>
            </a:solidFill>
            <a:latin typeface="Garamond" panose="02020404030301010803"/>
            <a:ea typeface="+mn-ea"/>
            <a:cs typeface="+mn-cs"/>
          </a:endParaRPr>
        </a:p>
      </dgm:t>
    </dgm:pt>
    <dgm:pt modelId="{4F31B688-999B-4752-86CF-5AFFBDD2FB2C}" type="parTrans" cxnId="{E7A50B49-7597-4D6A-A8AB-E00237D2C558}">
      <dgm:prSet/>
      <dgm:spPr/>
      <dgm:t>
        <a:bodyPr/>
        <a:lstStyle/>
        <a:p>
          <a:endParaRPr lang="en-US" sz="1600">
            <a:solidFill>
              <a:schemeClr val="tx1"/>
            </a:solidFill>
          </a:endParaRPr>
        </a:p>
      </dgm:t>
    </dgm:pt>
    <dgm:pt modelId="{91778D6F-210D-40E1-9F4A-4CEEC2F76790}" type="sibTrans" cxnId="{E7A50B49-7597-4D6A-A8AB-E00237D2C558}">
      <dgm:prSet/>
      <dgm:spPr/>
      <dgm:t>
        <a:bodyPr/>
        <a:lstStyle/>
        <a:p>
          <a:endParaRPr lang="en-US" sz="1600">
            <a:solidFill>
              <a:schemeClr val="tx1"/>
            </a:solidFill>
          </a:endParaRPr>
        </a:p>
      </dgm:t>
    </dgm:pt>
    <dgm:pt modelId="{016586D9-2DB5-4AA6-BA9F-9EDDC0510C29}">
      <dgm:prSet phldrT="[Text]" custT="1"/>
      <dgm:spPr>
        <a:noFill/>
        <a:ln>
          <a:solidFill>
            <a:schemeClr val="accent1"/>
          </a:solidFill>
          <a:prstDash val="lgDash"/>
        </a:ln>
      </dgm:spPr>
      <dgm:t>
        <a:bodyPr/>
        <a:lstStyle/>
        <a:p>
          <a:pPr rtl="0"/>
          <a:r>
            <a:rPr lang="en-US" sz="1600" b="1" dirty="0">
              <a:solidFill>
                <a:schemeClr val="tx1"/>
              </a:solidFill>
            </a:rPr>
            <a:t>Nong Khai : </a:t>
          </a:r>
          <a:br>
            <a:rPr lang="en-US" sz="1600" dirty="0">
              <a:solidFill>
                <a:schemeClr val="tx1"/>
              </a:solidFill>
            </a:rPr>
          </a:br>
          <a:r>
            <a:rPr lang="en-US" sz="1600" b="0" i="0" u="none" dirty="0">
              <a:solidFill>
                <a:schemeClr val="tx1"/>
              </a:solidFill>
              <a:latin typeface="Garamond" panose="02020404030301010803"/>
            </a:rPr>
            <a:t>We suppose that because of uncertainty of the workforce, there are $300,000 to be added to the cost of the factory </a:t>
          </a:r>
          <a:endParaRPr lang="en-US" sz="1600" b="0" i="0" u="none" dirty="0">
            <a:solidFill>
              <a:schemeClr val="tx1"/>
            </a:solidFill>
          </a:endParaRPr>
        </a:p>
        <a:p>
          <a:endParaRPr lang="en-US" sz="1600" dirty="0">
            <a:solidFill>
              <a:schemeClr val="tx1"/>
            </a:solidFill>
          </a:endParaRPr>
        </a:p>
      </dgm:t>
    </dgm:pt>
    <dgm:pt modelId="{D8622124-F306-4E87-AD72-8341309CD39F}" type="parTrans" cxnId="{03FFB34C-F2DE-4D1A-A377-DDE0CA287713}">
      <dgm:prSet/>
      <dgm:spPr/>
      <dgm:t>
        <a:bodyPr/>
        <a:lstStyle/>
        <a:p>
          <a:endParaRPr lang="en-US" sz="1600">
            <a:solidFill>
              <a:schemeClr val="tx1"/>
            </a:solidFill>
          </a:endParaRPr>
        </a:p>
      </dgm:t>
    </dgm:pt>
    <dgm:pt modelId="{59DA38EC-31CE-4170-A454-97D5E30BDBA8}" type="sibTrans" cxnId="{03FFB34C-F2DE-4D1A-A377-DDE0CA287713}">
      <dgm:prSet/>
      <dgm:spPr/>
      <dgm:t>
        <a:bodyPr/>
        <a:lstStyle/>
        <a:p>
          <a:endParaRPr lang="en-US" sz="1600">
            <a:solidFill>
              <a:schemeClr val="tx1"/>
            </a:solidFill>
          </a:endParaRPr>
        </a:p>
      </dgm:t>
    </dgm:pt>
    <dgm:pt modelId="{F1A4D444-33C8-420D-922B-B4D83B96C7C2}">
      <dgm:prSet phldrT="[Text]" custT="1"/>
      <dgm:spPr>
        <a:noFill/>
        <a:ln>
          <a:solidFill>
            <a:schemeClr val="accent1"/>
          </a:solidFill>
          <a:prstDash val="lgDash"/>
        </a:ln>
      </dgm:spPr>
      <dgm:t>
        <a:bodyPr/>
        <a:lstStyle/>
        <a:p>
          <a:pPr rtl="0"/>
          <a:r>
            <a:rPr lang="en-US" sz="1600" b="1">
              <a:solidFill>
                <a:schemeClr val="tx1"/>
              </a:solidFill>
            </a:rPr>
            <a:t>Yala: </a:t>
          </a:r>
          <a:br>
            <a:rPr lang="en-US" sz="1600">
              <a:solidFill>
                <a:schemeClr val="tx1"/>
              </a:solidFill>
            </a:rPr>
          </a:br>
          <a:r>
            <a:rPr lang="en-US" sz="1600">
              <a:solidFill>
                <a:schemeClr val="tx1"/>
              </a:solidFill>
              <a:latin typeface="Garamond" panose="02020404030301010803"/>
            </a:rPr>
            <a:t>Because of uncertainty in the workforce, we added $360,000 to the cost of the factory</a:t>
          </a:r>
          <a:endParaRPr lang="en-US" sz="1600">
            <a:solidFill>
              <a:schemeClr val="tx1"/>
            </a:solidFill>
          </a:endParaRPr>
        </a:p>
        <a:p>
          <a:endParaRPr lang="en-US" sz="1600">
            <a:solidFill>
              <a:schemeClr val="tx1"/>
            </a:solidFill>
          </a:endParaRPr>
        </a:p>
      </dgm:t>
    </dgm:pt>
    <dgm:pt modelId="{AFA9A2E5-05CF-4291-BDAC-40FF2BA0C123}" type="parTrans" cxnId="{61F7C260-BB9F-4EAB-A166-C8B477418C19}">
      <dgm:prSet/>
      <dgm:spPr/>
      <dgm:t>
        <a:bodyPr/>
        <a:lstStyle/>
        <a:p>
          <a:endParaRPr lang="en-US" sz="1600">
            <a:solidFill>
              <a:schemeClr val="tx1"/>
            </a:solidFill>
          </a:endParaRPr>
        </a:p>
      </dgm:t>
    </dgm:pt>
    <dgm:pt modelId="{68A763C5-D2C0-42B7-9415-66617A5D147E}" type="sibTrans" cxnId="{61F7C260-BB9F-4EAB-A166-C8B477418C19}">
      <dgm:prSet/>
      <dgm:spPr/>
      <dgm:t>
        <a:bodyPr/>
        <a:lstStyle/>
        <a:p>
          <a:endParaRPr lang="en-US" sz="1600">
            <a:solidFill>
              <a:schemeClr val="tx1"/>
            </a:solidFill>
          </a:endParaRPr>
        </a:p>
      </dgm:t>
    </dgm:pt>
    <dgm:pt modelId="{51EB5745-8AAE-421D-874F-13491FF3F307}">
      <dgm:prSet phldrT="[Text]" custT="1"/>
      <dgm:spPr>
        <a:noFill/>
        <a:ln>
          <a:solidFill>
            <a:schemeClr val="accent1"/>
          </a:solidFill>
          <a:prstDash val="lgDash"/>
        </a:ln>
      </dgm:spPr>
      <dgm:t>
        <a:bodyPr/>
        <a:lstStyle/>
        <a:p>
          <a:endParaRPr lang="en-US" sz="1600" b="1">
            <a:solidFill>
              <a:schemeClr val="tx1"/>
            </a:solidFill>
          </a:endParaRPr>
        </a:p>
        <a:p>
          <a:pPr rtl="0"/>
          <a:r>
            <a:rPr lang="en-US" sz="1600" b="1">
              <a:solidFill>
                <a:schemeClr val="tx1"/>
              </a:solidFill>
            </a:rPr>
            <a:t>Bangkok: </a:t>
          </a:r>
          <a:br>
            <a:rPr lang="en-US" sz="1600">
              <a:solidFill>
                <a:schemeClr val="tx1"/>
              </a:solidFill>
            </a:rPr>
          </a:br>
          <a:r>
            <a:rPr lang="en-US" sz="1600" b="0" i="0" u="none">
              <a:solidFill>
                <a:schemeClr val="tx1"/>
              </a:solidFill>
              <a:latin typeface="Garamond" panose="02020404030301010803"/>
            </a:rPr>
            <a:t>Thanks</a:t>
          </a:r>
          <a:r>
            <a:rPr lang="en-US" sz="1600">
              <a:solidFill>
                <a:schemeClr val="tx1"/>
              </a:solidFill>
              <a:latin typeface="Garamond" panose="02020404030301010803"/>
            </a:rPr>
            <a:t> to the high choice in workforce, Bangkok doesn't have any additional cost due to the workforce. </a:t>
          </a:r>
          <a:endParaRPr lang="en-US" sz="1600">
            <a:solidFill>
              <a:schemeClr val="tx1"/>
            </a:solidFill>
          </a:endParaRPr>
        </a:p>
        <a:p>
          <a:endParaRPr lang="en-US" sz="1600">
            <a:solidFill>
              <a:schemeClr val="tx1"/>
            </a:solidFill>
          </a:endParaRPr>
        </a:p>
        <a:p>
          <a:endParaRPr lang="en-US" sz="1600">
            <a:solidFill>
              <a:schemeClr val="tx1"/>
            </a:solidFill>
          </a:endParaRPr>
        </a:p>
      </dgm:t>
    </dgm:pt>
    <dgm:pt modelId="{4809E3DC-C136-4EC2-849F-2394A70DF32F}" type="parTrans" cxnId="{ECCDC5FC-C4CD-4D27-8963-B2FB5DA8B711}">
      <dgm:prSet/>
      <dgm:spPr/>
      <dgm:t>
        <a:bodyPr/>
        <a:lstStyle/>
        <a:p>
          <a:endParaRPr lang="en-US" sz="1600">
            <a:solidFill>
              <a:schemeClr val="tx1"/>
            </a:solidFill>
          </a:endParaRPr>
        </a:p>
      </dgm:t>
    </dgm:pt>
    <dgm:pt modelId="{CEAC77A3-F019-4EB6-A67A-D01EA028A855}" type="sibTrans" cxnId="{ECCDC5FC-C4CD-4D27-8963-B2FB5DA8B711}">
      <dgm:prSet/>
      <dgm:spPr/>
      <dgm:t>
        <a:bodyPr/>
        <a:lstStyle/>
        <a:p>
          <a:endParaRPr lang="en-US" sz="1600">
            <a:solidFill>
              <a:schemeClr val="tx1"/>
            </a:solidFill>
          </a:endParaRPr>
        </a:p>
      </dgm:t>
    </dgm:pt>
    <dgm:pt modelId="{92654547-E6AF-4C21-813C-FC394A15A681}" type="pres">
      <dgm:prSet presAssocID="{1BF214FB-8585-4C85-83D7-47164AAD632D}" presName="diagram" presStyleCnt="0">
        <dgm:presLayoutVars>
          <dgm:dir/>
          <dgm:resizeHandles val="exact"/>
        </dgm:presLayoutVars>
      </dgm:prSet>
      <dgm:spPr/>
    </dgm:pt>
    <dgm:pt modelId="{250A4AD9-9384-455C-AF51-202B08254D55}" type="pres">
      <dgm:prSet presAssocID="{888C3ED4-9510-4000-A70F-AAD75B5EBD43}" presName="node" presStyleLbl="node1" presStyleIdx="0" presStyleCnt="4" custScaleY="158721">
        <dgm:presLayoutVars>
          <dgm:bulletEnabled val="1"/>
        </dgm:presLayoutVars>
      </dgm:prSet>
      <dgm:spPr/>
    </dgm:pt>
    <dgm:pt modelId="{4651146E-6BCD-4FBD-9BFD-AFBFF51DA873}" type="pres">
      <dgm:prSet presAssocID="{91778D6F-210D-40E1-9F4A-4CEEC2F76790}" presName="sibTrans" presStyleCnt="0"/>
      <dgm:spPr/>
    </dgm:pt>
    <dgm:pt modelId="{7A5B3E65-9777-4EF6-A5E1-C35B895D487A}" type="pres">
      <dgm:prSet presAssocID="{016586D9-2DB5-4AA6-BA9F-9EDDC0510C29}" presName="node" presStyleLbl="node1" presStyleIdx="1" presStyleCnt="4" custScaleY="161300">
        <dgm:presLayoutVars>
          <dgm:bulletEnabled val="1"/>
        </dgm:presLayoutVars>
      </dgm:prSet>
      <dgm:spPr/>
    </dgm:pt>
    <dgm:pt modelId="{8C3FA750-50B3-4A61-AE6A-6E262BD92BF1}" type="pres">
      <dgm:prSet presAssocID="{59DA38EC-31CE-4170-A454-97D5E30BDBA8}" presName="sibTrans" presStyleCnt="0"/>
      <dgm:spPr/>
    </dgm:pt>
    <dgm:pt modelId="{98736366-53F9-49EF-9094-E77CAF66F377}" type="pres">
      <dgm:prSet presAssocID="{F1A4D444-33C8-420D-922B-B4D83B96C7C2}" presName="node" presStyleLbl="node1" presStyleIdx="2" presStyleCnt="4" custScaleY="152780">
        <dgm:presLayoutVars>
          <dgm:bulletEnabled val="1"/>
        </dgm:presLayoutVars>
      </dgm:prSet>
      <dgm:spPr/>
    </dgm:pt>
    <dgm:pt modelId="{184FD239-07E4-4D73-B5DB-F0618A654FA9}" type="pres">
      <dgm:prSet presAssocID="{68A763C5-D2C0-42B7-9415-66617A5D147E}" presName="sibTrans" presStyleCnt="0"/>
      <dgm:spPr/>
    </dgm:pt>
    <dgm:pt modelId="{E111D404-B88B-44E6-839A-F40E9BF97271}" type="pres">
      <dgm:prSet presAssocID="{51EB5745-8AAE-421D-874F-13491FF3F307}" presName="node" presStyleLbl="node1" presStyleIdx="3" presStyleCnt="4" custScaleY="155203">
        <dgm:presLayoutVars>
          <dgm:bulletEnabled val="1"/>
        </dgm:presLayoutVars>
      </dgm:prSet>
      <dgm:spPr/>
    </dgm:pt>
  </dgm:ptLst>
  <dgm:cxnLst>
    <dgm:cxn modelId="{1076AA17-F7A9-474F-B94D-47B43EB62819}" type="presOf" srcId="{016586D9-2DB5-4AA6-BA9F-9EDDC0510C29}" destId="{7A5B3E65-9777-4EF6-A5E1-C35B895D487A}" srcOrd="0" destOrd="0" presId="urn:microsoft.com/office/officeart/2005/8/layout/default"/>
    <dgm:cxn modelId="{3827BC30-FC10-F547-AFE7-2593E0239175}" type="presOf" srcId="{51EB5745-8AAE-421D-874F-13491FF3F307}" destId="{E111D404-B88B-44E6-839A-F40E9BF97271}" srcOrd="0" destOrd="0" presId="urn:microsoft.com/office/officeart/2005/8/layout/default"/>
    <dgm:cxn modelId="{421DA842-174A-E142-82DE-A536D6C033A0}" type="presOf" srcId="{888C3ED4-9510-4000-A70F-AAD75B5EBD43}" destId="{250A4AD9-9384-455C-AF51-202B08254D55}" srcOrd="0" destOrd="0" presId="urn:microsoft.com/office/officeart/2005/8/layout/default"/>
    <dgm:cxn modelId="{E7A50B49-7597-4D6A-A8AB-E00237D2C558}" srcId="{1BF214FB-8585-4C85-83D7-47164AAD632D}" destId="{888C3ED4-9510-4000-A70F-AAD75B5EBD43}" srcOrd="0" destOrd="0" parTransId="{4F31B688-999B-4752-86CF-5AFFBDD2FB2C}" sibTransId="{91778D6F-210D-40E1-9F4A-4CEEC2F76790}"/>
    <dgm:cxn modelId="{03FFB34C-F2DE-4D1A-A377-DDE0CA287713}" srcId="{1BF214FB-8585-4C85-83D7-47164AAD632D}" destId="{016586D9-2DB5-4AA6-BA9F-9EDDC0510C29}" srcOrd="1" destOrd="0" parTransId="{D8622124-F306-4E87-AD72-8341309CD39F}" sibTransId="{59DA38EC-31CE-4170-A454-97D5E30BDBA8}"/>
    <dgm:cxn modelId="{0138915C-5652-1D4C-88D0-0B13824BD4D2}" type="presOf" srcId="{F1A4D444-33C8-420D-922B-B4D83B96C7C2}" destId="{98736366-53F9-49EF-9094-E77CAF66F377}" srcOrd="0" destOrd="0" presId="urn:microsoft.com/office/officeart/2005/8/layout/default"/>
    <dgm:cxn modelId="{61F7C260-BB9F-4EAB-A166-C8B477418C19}" srcId="{1BF214FB-8585-4C85-83D7-47164AAD632D}" destId="{F1A4D444-33C8-420D-922B-B4D83B96C7C2}" srcOrd="2" destOrd="0" parTransId="{AFA9A2E5-05CF-4291-BDAC-40FF2BA0C123}" sibTransId="{68A763C5-D2C0-42B7-9415-66617A5D147E}"/>
    <dgm:cxn modelId="{E05021BE-B5A7-46E7-91FD-547B7247C89F}" type="presOf" srcId="{1BF214FB-8585-4C85-83D7-47164AAD632D}" destId="{92654547-E6AF-4C21-813C-FC394A15A681}" srcOrd="0" destOrd="0" presId="urn:microsoft.com/office/officeart/2005/8/layout/default"/>
    <dgm:cxn modelId="{ECCDC5FC-C4CD-4D27-8963-B2FB5DA8B711}" srcId="{1BF214FB-8585-4C85-83D7-47164AAD632D}" destId="{51EB5745-8AAE-421D-874F-13491FF3F307}" srcOrd="3" destOrd="0" parTransId="{4809E3DC-C136-4EC2-849F-2394A70DF32F}" sibTransId="{CEAC77A3-F019-4EB6-A67A-D01EA028A855}"/>
    <dgm:cxn modelId="{C3413B0E-5956-9046-AEEA-59F2A5A9DCE9}" type="presParOf" srcId="{92654547-E6AF-4C21-813C-FC394A15A681}" destId="{250A4AD9-9384-455C-AF51-202B08254D55}" srcOrd="0" destOrd="0" presId="urn:microsoft.com/office/officeart/2005/8/layout/default"/>
    <dgm:cxn modelId="{0209B5FC-FDED-104D-A68D-8A470DBEB06E}" type="presParOf" srcId="{92654547-E6AF-4C21-813C-FC394A15A681}" destId="{4651146E-6BCD-4FBD-9BFD-AFBFF51DA873}" srcOrd="1" destOrd="0" presId="urn:microsoft.com/office/officeart/2005/8/layout/default"/>
    <dgm:cxn modelId="{7D88658D-7A74-204B-B944-B938251E12A3}" type="presParOf" srcId="{92654547-E6AF-4C21-813C-FC394A15A681}" destId="{7A5B3E65-9777-4EF6-A5E1-C35B895D487A}" srcOrd="2" destOrd="0" presId="urn:microsoft.com/office/officeart/2005/8/layout/default"/>
    <dgm:cxn modelId="{A671DDC2-B05C-8F4B-9E76-EF2CB0732B29}" type="presParOf" srcId="{92654547-E6AF-4C21-813C-FC394A15A681}" destId="{8C3FA750-50B3-4A61-AE6A-6E262BD92BF1}" srcOrd="3" destOrd="0" presId="urn:microsoft.com/office/officeart/2005/8/layout/default"/>
    <dgm:cxn modelId="{D273D5A6-BE93-E04B-B62B-4BA0AE57E329}" type="presParOf" srcId="{92654547-E6AF-4C21-813C-FC394A15A681}" destId="{98736366-53F9-49EF-9094-E77CAF66F377}" srcOrd="4" destOrd="0" presId="urn:microsoft.com/office/officeart/2005/8/layout/default"/>
    <dgm:cxn modelId="{B736D484-EE22-1D4A-B0E1-B04C21FD0467}" type="presParOf" srcId="{92654547-E6AF-4C21-813C-FC394A15A681}" destId="{184FD239-07E4-4D73-B5DB-F0618A654FA9}" srcOrd="5" destOrd="0" presId="urn:microsoft.com/office/officeart/2005/8/layout/default"/>
    <dgm:cxn modelId="{C96EA0A8-D28E-6B45-BA30-662FDFFB1C3F}" type="presParOf" srcId="{92654547-E6AF-4C21-813C-FC394A15A681}" destId="{E111D404-B88B-44E6-839A-F40E9BF97271}"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A4AD9-9384-455C-AF51-202B08254D55}">
      <dsp:nvSpPr>
        <dsp:cNvPr id="0" name=""/>
        <dsp:cNvSpPr/>
      </dsp:nvSpPr>
      <dsp:spPr>
        <a:xfrm>
          <a:off x="692" y="312998"/>
          <a:ext cx="2700868" cy="2572106"/>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Garamond" panose="02020404030301010803"/>
              <a:ea typeface="+mn-ea"/>
              <a:cs typeface="+mn-cs"/>
            </a:rPr>
            <a:t>Chiang Rai :</a:t>
          </a:r>
        </a:p>
        <a:p>
          <a:pPr marL="0" lvl="0" indent="0" algn="ctr" defTabSz="711200">
            <a:lnSpc>
              <a:spcPct val="90000"/>
            </a:lnSpc>
            <a:spcBef>
              <a:spcPct val="0"/>
            </a:spcBef>
            <a:spcAft>
              <a:spcPct val="35000"/>
            </a:spcAft>
            <a:buNone/>
          </a:pPr>
          <a:r>
            <a:rPr lang="en-US" sz="1600" b="0" kern="1200" dirty="0">
              <a:solidFill>
                <a:srgbClr val="000000"/>
              </a:solidFill>
              <a:latin typeface="Garamond" panose="02020404030301010803"/>
              <a:ea typeface="+mn-ea"/>
              <a:cs typeface="+mn-cs"/>
            </a:rPr>
            <a:t>Q1 weather conditions are favorable. There is a less than 10% chance of precipitation. The average high temperature is between 81- and 91-degrees Fahrenheit.
Workforce: 745,3k</a:t>
          </a:r>
        </a:p>
        <a:p>
          <a:pPr marL="0" lvl="0" indent="0" algn="ctr" defTabSz="711200">
            <a:lnSpc>
              <a:spcPct val="90000"/>
            </a:lnSpc>
            <a:spcBef>
              <a:spcPct val="0"/>
            </a:spcBef>
            <a:spcAft>
              <a:spcPct val="35000"/>
            </a:spcAft>
            <a:buNone/>
          </a:pPr>
          <a:endParaRPr lang="en-US" sz="1600" kern="1200" dirty="0">
            <a:solidFill>
              <a:schemeClr val="tx1"/>
            </a:solidFill>
          </a:endParaRPr>
        </a:p>
        <a:p>
          <a:pPr marL="0" lvl="0" indent="0" algn="ctr" defTabSz="711200">
            <a:lnSpc>
              <a:spcPct val="90000"/>
            </a:lnSpc>
            <a:spcBef>
              <a:spcPct val="0"/>
            </a:spcBef>
            <a:spcAft>
              <a:spcPct val="35000"/>
            </a:spcAft>
            <a:buNone/>
          </a:pPr>
          <a:endParaRPr lang="en-US" sz="1600" kern="1200" dirty="0">
            <a:solidFill>
              <a:schemeClr val="tx1"/>
            </a:solidFill>
          </a:endParaRPr>
        </a:p>
      </dsp:txBody>
      <dsp:txXfrm>
        <a:off x="692" y="312998"/>
        <a:ext cx="2700868" cy="2572106"/>
      </dsp:txXfrm>
    </dsp:sp>
    <dsp:sp modelId="{7A5B3E65-9777-4EF6-A5E1-C35B895D487A}">
      <dsp:nvSpPr>
        <dsp:cNvPr id="0" name=""/>
        <dsp:cNvSpPr/>
      </dsp:nvSpPr>
      <dsp:spPr>
        <a:xfrm>
          <a:off x="2971647" y="292102"/>
          <a:ext cx="2700868" cy="2613900"/>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b="1" kern="1200" dirty="0">
            <a:solidFill>
              <a:schemeClr val="tx1"/>
            </a:solidFill>
          </a:endParaRPr>
        </a:p>
        <a:p>
          <a:pPr marL="0" lvl="0" indent="0" algn="ctr" defTabSz="711200">
            <a:lnSpc>
              <a:spcPct val="90000"/>
            </a:lnSpc>
            <a:spcBef>
              <a:spcPct val="0"/>
            </a:spcBef>
            <a:spcAft>
              <a:spcPct val="35000"/>
            </a:spcAft>
            <a:buNone/>
          </a:pPr>
          <a:r>
            <a:rPr lang="en-US" sz="1600" b="1" kern="1200" dirty="0">
              <a:solidFill>
                <a:schemeClr val="tx1"/>
              </a:solidFill>
            </a:rPr>
            <a:t>Nong Khai : </a:t>
          </a:r>
        </a:p>
        <a:p>
          <a:pPr marL="0" lvl="0" indent="0" algn="ctr" defTabSz="711200">
            <a:lnSpc>
              <a:spcPct val="90000"/>
            </a:lnSpc>
            <a:spcBef>
              <a:spcPct val="0"/>
            </a:spcBef>
            <a:spcAft>
              <a:spcPct val="35000"/>
            </a:spcAft>
            <a:buNone/>
          </a:pPr>
          <a:r>
            <a:rPr lang="en-US" sz="1600" b="0" i="0" u="none" kern="1200" dirty="0">
              <a:solidFill>
                <a:schemeClr val="tx1"/>
              </a:solidFill>
            </a:rPr>
            <a:t>The highest temperatures range between 82- and 90-degrees Fahrenheit for Q1. There is a less than 20% chance of precipitation. There is an influx of immigrants, primarily from Vietnam, to Thailand's northern regions.</a:t>
          </a:r>
        </a:p>
        <a:p>
          <a:pPr marL="0" lvl="0" indent="0" algn="ctr" defTabSz="711200">
            <a:lnSpc>
              <a:spcPct val="90000"/>
            </a:lnSpc>
            <a:spcBef>
              <a:spcPct val="0"/>
            </a:spcBef>
            <a:spcAft>
              <a:spcPct val="35000"/>
            </a:spcAft>
            <a:buNone/>
          </a:pPr>
          <a:r>
            <a:rPr lang="en-US" sz="1600" b="0" i="0" u="none" kern="1200" dirty="0">
              <a:solidFill>
                <a:schemeClr val="tx1"/>
              </a:solidFill>
            </a:rPr>
            <a:t> Workforce: 296k</a:t>
          </a:r>
        </a:p>
        <a:p>
          <a:pPr marL="0" lvl="0" indent="0" algn="ctr" defTabSz="711200">
            <a:lnSpc>
              <a:spcPct val="90000"/>
            </a:lnSpc>
            <a:spcBef>
              <a:spcPct val="0"/>
            </a:spcBef>
            <a:spcAft>
              <a:spcPct val="35000"/>
            </a:spcAft>
            <a:buNone/>
          </a:pPr>
          <a:endParaRPr lang="en-US" sz="1600" b="0" i="0" u="none" kern="1200" dirty="0">
            <a:solidFill>
              <a:schemeClr val="tx1"/>
            </a:solidFill>
          </a:endParaRPr>
        </a:p>
        <a:p>
          <a:pPr marL="0" lvl="0" indent="0" algn="ctr" defTabSz="711200">
            <a:lnSpc>
              <a:spcPct val="90000"/>
            </a:lnSpc>
            <a:spcBef>
              <a:spcPct val="0"/>
            </a:spcBef>
            <a:spcAft>
              <a:spcPct val="35000"/>
            </a:spcAft>
            <a:buNone/>
          </a:pPr>
          <a:endParaRPr lang="en-US" sz="1600" kern="1200" dirty="0">
            <a:solidFill>
              <a:schemeClr val="tx1"/>
            </a:solidFill>
          </a:endParaRPr>
        </a:p>
      </dsp:txBody>
      <dsp:txXfrm>
        <a:off x="2971647" y="292102"/>
        <a:ext cx="2700868" cy="2613900"/>
      </dsp:txXfrm>
    </dsp:sp>
    <dsp:sp modelId="{98736366-53F9-49EF-9094-E77CAF66F377}">
      <dsp:nvSpPr>
        <dsp:cNvPr id="0" name=""/>
        <dsp:cNvSpPr/>
      </dsp:nvSpPr>
      <dsp:spPr>
        <a:xfrm>
          <a:off x="692" y="3195721"/>
          <a:ext cx="2700868" cy="2475831"/>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err="1">
              <a:solidFill>
                <a:schemeClr val="tx1"/>
              </a:solidFill>
            </a:rPr>
            <a:t>Yala</a:t>
          </a:r>
          <a:r>
            <a:rPr lang="en-US" sz="1600" b="1" kern="1200" dirty="0">
              <a:solidFill>
                <a:schemeClr val="tx1"/>
              </a:solidFill>
            </a:rPr>
            <a:t>: </a:t>
          </a:r>
          <a:br>
            <a:rPr lang="en-US" sz="1600" kern="1200" dirty="0">
              <a:solidFill>
                <a:schemeClr val="tx1"/>
              </a:solidFill>
            </a:rPr>
          </a:br>
          <a:r>
            <a:rPr lang="en-US" sz="1600" kern="1200" dirty="0">
              <a:solidFill>
                <a:schemeClr val="tx1"/>
              </a:solidFill>
            </a:rPr>
            <a:t>Good weather conditions are expected for the first quarter of 2016 in terms of temperature, wind, and precipitation. Labor force 280 K. LOW in comparison to other regions. and if there is a work shortage, that is a factor to consider</a:t>
          </a:r>
        </a:p>
        <a:p>
          <a:pPr marL="0" lvl="0" indent="0" algn="ctr" defTabSz="711200">
            <a:lnSpc>
              <a:spcPct val="90000"/>
            </a:lnSpc>
            <a:spcBef>
              <a:spcPct val="0"/>
            </a:spcBef>
            <a:spcAft>
              <a:spcPct val="35000"/>
            </a:spcAft>
            <a:buNone/>
          </a:pPr>
          <a:endParaRPr lang="en-US" sz="1600" kern="1200" dirty="0">
            <a:solidFill>
              <a:schemeClr val="tx1"/>
            </a:solidFill>
          </a:endParaRPr>
        </a:p>
        <a:p>
          <a:pPr marL="0" lvl="0" indent="0" algn="ctr" defTabSz="711200">
            <a:lnSpc>
              <a:spcPct val="90000"/>
            </a:lnSpc>
            <a:spcBef>
              <a:spcPct val="0"/>
            </a:spcBef>
            <a:spcAft>
              <a:spcPct val="35000"/>
            </a:spcAft>
            <a:buNone/>
          </a:pPr>
          <a:endParaRPr lang="en-US" sz="1600" kern="1200" dirty="0">
            <a:solidFill>
              <a:schemeClr val="tx1"/>
            </a:solidFill>
          </a:endParaRPr>
        </a:p>
      </dsp:txBody>
      <dsp:txXfrm>
        <a:off x="692" y="3195721"/>
        <a:ext cx="2700868" cy="2475831"/>
      </dsp:txXfrm>
    </dsp:sp>
    <dsp:sp modelId="{E111D404-B88B-44E6-839A-F40E9BF97271}">
      <dsp:nvSpPr>
        <dsp:cNvPr id="0" name=""/>
        <dsp:cNvSpPr/>
      </dsp:nvSpPr>
      <dsp:spPr>
        <a:xfrm>
          <a:off x="2971647" y="3176088"/>
          <a:ext cx="2700868" cy="2515096"/>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b="1" kern="1200" dirty="0">
            <a:solidFill>
              <a:schemeClr val="tx1"/>
            </a:solidFill>
          </a:endParaRPr>
        </a:p>
        <a:p>
          <a:pPr marL="0" lvl="0" indent="0" algn="ctr" defTabSz="711200">
            <a:lnSpc>
              <a:spcPct val="90000"/>
            </a:lnSpc>
            <a:spcBef>
              <a:spcPct val="0"/>
            </a:spcBef>
            <a:spcAft>
              <a:spcPct val="35000"/>
            </a:spcAft>
            <a:buNone/>
          </a:pPr>
          <a:r>
            <a:rPr lang="en-US" sz="1600" b="1" kern="1200" dirty="0">
              <a:solidFill>
                <a:schemeClr val="tx1"/>
              </a:solidFill>
            </a:rPr>
            <a:t>Bangkok: </a:t>
          </a:r>
          <a:br>
            <a:rPr lang="en-US" sz="1600" kern="1200" dirty="0">
              <a:solidFill>
                <a:schemeClr val="tx1"/>
              </a:solidFill>
            </a:rPr>
          </a:br>
          <a:r>
            <a:rPr lang="en-US" sz="1600" b="0" i="0" u="none" kern="1200" dirty="0">
              <a:solidFill>
                <a:schemeClr val="tx1"/>
              </a:solidFill>
            </a:rPr>
            <a:t>The metropolitan area is expected to have approximately 44 percent of the immigrant workforce in 2016. and there may be a labor shortage as a result of Thailand's megaprojects In Q1, there is a less than 20% chance of rain. Temperatures range from 88 to 90 degrees.</a:t>
          </a:r>
          <a:endParaRPr lang="en-US" sz="1600" kern="1200" dirty="0">
            <a:solidFill>
              <a:schemeClr val="tx1"/>
            </a:solidFill>
          </a:endParaRPr>
        </a:p>
        <a:p>
          <a:pPr marL="0" lvl="0" indent="0" algn="ctr" defTabSz="711200">
            <a:lnSpc>
              <a:spcPct val="90000"/>
            </a:lnSpc>
            <a:spcBef>
              <a:spcPct val="0"/>
            </a:spcBef>
            <a:spcAft>
              <a:spcPct val="35000"/>
            </a:spcAft>
            <a:buNone/>
          </a:pPr>
          <a:endParaRPr lang="en-US" sz="1600" kern="1200" dirty="0">
            <a:solidFill>
              <a:schemeClr val="tx1"/>
            </a:solidFill>
          </a:endParaRPr>
        </a:p>
      </dsp:txBody>
      <dsp:txXfrm>
        <a:off x="2971647" y="3176088"/>
        <a:ext cx="2700868" cy="2515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A4AD9-9384-455C-AF51-202B08254D55}">
      <dsp:nvSpPr>
        <dsp:cNvPr id="0" name=""/>
        <dsp:cNvSpPr/>
      </dsp:nvSpPr>
      <dsp:spPr>
        <a:xfrm>
          <a:off x="692" y="312998"/>
          <a:ext cx="2700868" cy="2572106"/>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Garamond" panose="02020404030301010803"/>
              <a:ea typeface="+mn-ea"/>
              <a:cs typeface="+mn-cs"/>
            </a:rPr>
            <a:t> Chiang Rai :</a:t>
          </a:r>
          <a:endParaRPr lang="en-US" sz="1600" b="0" kern="1200" dirty="0">
            <a:latin typeface="Garamond" panose="02020404030301010803"/>
            <a:ea typeface="+mn-ea"/>
            <a:cs typeface="+mn-cs"/>
          </a:endParaRPr>
        </a:p>
        <a:p>
          <a:pPr marL="0" lvl="0" indent="0" algn="ctr" defTabSz="711200">
            <a:lnSpc>
              <a:spcPct val="90000"/>
            </a:lnSpc>
            <a:spcBef>
              <a:spcPct val="0"/>
            </a:spcBef>
            <a:spcAft>
              <a:spcPct val="35000"/>
            </a:spcAft>
            <a:buNone/>
          </a:pPr>
          <a:r>
            <a:rPr lang="en-US" sz="1600" b="0" kern="1200" dirty="0">
              <a:solidFill>
                <a:schemeClr val="tx1"/>
              </a:solidFill>
              <a:latin typeface="Garamond" panose="02020404030301010803"/>
              <a:ea typeface="+mn-ea"/>
              <a:cs typeface="+mn-cs"/>
            </a:rPr>
            <a:t>As</a:t>
          </a:r>
          <a:r>
            <a:rPr lang="en-US" sz="1600" kern="1200" dirty="0">
              <a:solidFill>
                <a:schemeClr val="tx1"/>
              </a:solidFill>
              <a:latin typeface="Garamond" panose="02020404030301010803"/>
              <a:ea typeface="+mn-ea"/>
              <a:cs typeface="+mn-cs"/>
            </a:rPr>
            <a:t> explained in the case, for the Chiang Rai factory there are $700,000 of uncertainty to be added to the initial cost</a:t>
          </a:r>
          <a:endParaRPr lang="en-US" sz="1600" kern="1200" dirty="0">
            <a:solidFill>
              <a:schemeClr val="tx1"/>
            </a:solidFill>
          </a:endParaRPr>
        </a:p>
        <a:p>
          <a:pPr marL="0" lvl="0" indent="0" algn="ctr" defTabSz="711200">
            <a:lnSpc>
              <a:spcPct val="90000"/>
            </a:lnSpc>
            <a:spcBef>
              <a:spcPct val="0"/>
            </a:spcBef>
            <a:spcAft>
              <a:spcPct val="35000"/>
            </a:spcAft>
            <a:buNone/>
          </a:pPr>
          <a:endParaRPr lang="en-US" sz="1600" kern="1200" dirty="0">
            <a:solidFill>
              <a:schemeClr val="tx1"/>
            </a:solidFill>
            <a:ea typeface="+mn-ea"/>
            <a:cs typeface="+mn-cs"/>
          </a:endParaRPr>
        </a:p>
        <a:p>
          <a:pPr marL="0" lvl="0" indent="0" algn="ctr" defTabSz="711200" rtl="0">
            <a:lnSpc>
              <a:spcPct val="90000"/>
            </a:lnSpc>
            <a:spcBef>
              <a:spcPct val="0"/>
            </a:spcBef>
            <a:spcAft>
              <a:spcPct val="35000"/>
            </a:spcAft>
            <a:buNone/>
          </a:pPr>
          <a:endParaRPr lang="en-US" sz="1600" b="0" dirty="0">
            <a:solidFill>
              <a:schemeClr val="tx1"/>
            </a:solidFill>
            <a:latin typeface="Garamond" panose="02020404030301010803"/>
            <a:ea typeface="+mn-ea"/>
            <a:cs typeface="+mn-cs"/>
          </a:endParaRPr>
        </a:p>
      </dsp:txBody>
      <dsp:txXfrm>
        <a:off x="692" y="312998"/>
        <a:ext cx="2700868" cy="2572106"/>
      </dsp:txXfrm>
    </dsp:sp>
    <dsp:sp modelId="{7A5B3E65-9777-4EF6-A5E1-C35B895D487A}">
      <dsp:nvSpPr>
        <dsp:cNvPr id="0" name=""/>
        <dsp:cNvSpPr/>
      </dsp:nvSpPr>
      <dsp:spPr>
        <a:xfrm>
          <a:off x="2971647" y="292102"/>
          <a:ext cx="2700868" cy="2613900"/>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tx1"/>
              </a:solidFill>
            </a:rPr>
            <a:t>Nong Khai : </a:t>
          </a:r>
          <a:br>
            <a:rPr lang="en-US" sz="1600" kern="1200" dirty="0">
              <a:solidFill>
                <a:schemeClr val="tx1"/>
              </a:solidFill>
            </a:rPr>
          </a:br>
          <a:r>
            <a:rPr lang="en-US" sz="1600" b="0" i="0" u="none" kern="1200" dirty="0">
              <a:solidFill>
                <a:schemeClr val="tx1"/>
              </a:solidFill>
              <a:latin typeface="Garamond" panose="02020404030301010803"/>
            </a:rPr>
            <a:t>We suppose that because of uncertainty of the workforce, there are $300,000 to be added to the cost of the factory </a:t>
          </a:r>
          <a:endParaRPr lang="en-US" sz="1600" b="0" i="0" u="none" kern="1200" dirty="0">
            <a:solidFill>
              <a:schemeClr val="tx1"/>
            </a:solidFill>
          </a:endParaRPr>
        </a:p>
        <a:p>
          <a:pPr marL="0" lvl="0" indent="0" algn="ctr" defTabSz="711200">
            <a:lnSpc>
              <a:spcPct val="90000"/>
            </a:lnSpc>
            <a:spcBef>
              <a:spcPct val="0"/>
            </a:spcBef>
            <a:spcAft>
              <a:spcPct val="35000"/>
            </a:spcAft>
            <a:buNone/>
          </a:pPr>
          <a:endParaRPr lang="en-US" sz="1600" kern="1200" dirty="0">
            <a:solidFill>
              <a:schemeClr val="tx1"/>
            </a:solidFill>
          </a:endParaRPr>
        </a:p>
      </dsp:txBody>
      <dsp:txXfrm>
        <a:off x="2971647" y="292102"/>
        <a:ext cx="2700868" cy="2613900"/>
      </dsp:txXfrm>
    </dsp:sp>
    <dsp:sp modelId="{98736366-53F9-49EF-9094-E77CAF66F377}">
      <dsp:nvSpPr>
        <dsp:cNvPr id="0" name=""/>
        <dsp:cNvSpPr/>
      </dsp:nvSpPr>
      <dsp:spPr>
        <a:xfrm>
          <a:off x="692" y="3195721"/>
          <a:ext cx="2700868" cy="2475831"/>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1" kern="1200">
              <a:solidFill>
                <a:schemeClr val="tx1"/>
              </a:solidFill>
            </a:rPr>
            <a:t>Yala: </a:t>
          </a:r>
          <a:br>
            <a:rPr lang="en-US" sz="1600" kern="1200">
              <a:solidFill>
                <a:schemeClr val="tx1"/>
              </a:solidFill>
            </a:rPr>
          </a:br>
          <a:r>
            <a:rPr lang="en-US" sz="1600" kern="1200">
              <a:solidFill>
                <a:schemeClr val="tx1"/>
              </a:solidFill>
              <a:latin typeface="Garamond" panose="02020404030301010803"/>
            </a:rPr>
            <a:t>Because of uncertainty in the workforce, we added $360,000 to the cost of the factory</a:t>
          </a:r>
          <a:endParaRPr lang="en-US" sz="1600" kern="1200">
            <a:solidFill>
              <a:schemeClr val="tx1"/>
            </a:solidFill>
          </a:endParaRPr>
        </a:p>
        <a:p>
          <a:pPr marL="0" lvl="0" indent="0" algn="ctr" defTabSz="711200">
            <a:lnSpc>
              <a:spcPct val="90000"/>
            </a:lnSpc>
            <a:spcBef>
              <a:spcPct val="0"/>
            </a:spcBef>
            <a:spcAft>
              <a:spcPct val="35000"/>
            </a:spcAft>
            <a:buNone/>
          </a:pPr>
          <a:endParaRPr lang="en-US" sz="1600" kern="1200">
            <a:solidFill>
              <a:schemeClr val="tx1"/>
            </a:solidFill>
          </a:endParaRPr>
        </a:p>
      </dsp:txBody>
      <dsp:txXfrm>
        <a:off x="692" y="3195721"/>
        <a:ext cx="2700868" cy="2475831"/>
      </dsp:txXfrm>
    </dsp:sp>
    <dsp:sp modelId="{E111D404-B88B-44E6-839A-F40E9BF97271}">
      <dsp:nvSpPr>
        <dsp:cNvPr id="0" name=""/>
        <dsp:cNvSpPr/>
      </dsp:nvSpPr>
      <dsp:spPr>
        <a:xfrm>
          <a:off x="2971647" y="3176088"/>
          <a:ext cx="2700868" cy="2515096"/>
        </a:xfrm>
        <a:prstGeom prst="rect">
          <a:avLst/>
        </a:prstGeom>
        <a:noFill/>
        <a:ln w="15875" cap="flat" cmpd="sng" algn="ctr">
          <a:solidFill>
            <a:schemeClr val="accent1"/>
          </a:solidFill>
          <a:prstDash val="lgDash"/>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b="1" kern="1200">
            <a:solidFill>
              <a:schemeClr val="tx1"/>
            </a:solidFill>
          </a:endParaRPr>
        </a:p>
        <a:p>
          <a:pPr marL="0" lvl="0" indent="0" algn="ctr" defTabSz="711200" rtl="0">
            <a:lnSpc>
              <a:spcPct val="90000"/>
            </a:lnSpc>
            <a:spcBef>
              <a:spcPct val="0"/>
            </a:spcBef>
            <a:spcAft>
              <a:spcPct val="35000"/>
            </a:spcAft>
            <a:buNone/>
          </a:pPr>
          <a:r>
            <a:rPr lang="en-US" sz="1600" b="1" kern="1200">
              <a:solidFill>
                <a:schemeClr val="tx1"/>
              </a:solidFill>
            </a:rPr>
            <a:t>Bangkok: </a:t>
          </a:r>
          <a:br>
            <a:rPr lang="en-US" sz="1600" kern="1200">
              <a:solidFill>
                <a:schemeClr val="tx1"/>
              </a:solidFill>
            </a:rPr>
          </a:br>
          <a:r>
            <a:rPr lang="en-US" sz="1600" b="0" i="0" u="none" kern="1200">
              <a:solidFill>
                <a:schemeClr val="tx1"/>
              </a:solidFill>
              <a:latin typeface="Garamond" panose="02020404030301010803"/>
            </a:rPr>
            <a:t>Thanks</a:t>
          </a:r>
          <a:r>
            <a:rPr lang="en-US" sz="1600" kern="1200">
              <a:solidFill>
                <a:schemeClr val="tx1"/>
              </a:solidFill>
              <a:latin typeface="Garamond" panose="02020404030301010803"/>
            </a:rPr>
            <a:t> to the high choice in workforce, Bangkok doesn't have any additional cost due to the workforce. </a:t>
          </a:r>
          <a:endParaRPr lang="en-US" sz="1600" kern="1200">
            <a:solidFill>
              <a:schemeClr val="tx1"/>
            </a:solidFill>
          </a:endParaRPr>
        </a:p>
        <a:p>
          <a:pPr marL="0" lvl="0" indent="0" algn="ctr" defTabSz="711200">
            <a:lnSpc>
              <a:spcPct val="90000"/>
            </a:lnSpc>
            <a:spcBef>
              <a:spcPct val="0"/>
            </a:spcBef>
            <a:spcAft>
              <a:spcPct val="35000"/>
            </a:spcAft>
            <a:buNone/>
          </a:pPr>
          <a:endParaRPr lang="en-US" sz="1600" kern="1200">
            <a:solidFill>
              <a:schemeClr val="tx1"/>
            </a:solidFill>
          </a:endParaRPr>
        </a:p>
        <a:p>
          <a:pPr marL="0" lvl="0" indent="0" algn="ctr" defTabSz="711200">
            <a:lnSpc>
              <a:spcPct val="90000"/>
            </a:lnSpc>
            <a:spcBef>
              <a:spcPct val="0"/>
            </a:spcBef>
            <a:spcAft>
              <a:spcPct val="35000"/>
            </a:spcAft>
            <a:buNone/>
          </a:pPr>
          <a:endParaRPr lang="en-US" sz="1600" kern="1200">
            <a:solidFill>
              <a:schemeClr val="tx1"/>
            </a:solidFill>
          </a:endParaRPr>
        </a:p>
      </dsp:txBody>
      <dsp:txXfrm>
        <a:off x="2971647" y="3176088"/>
        <a:ext cx="2700868" cy="25150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2/22/22</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2/22/22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9CF3A1-9863-43A3-B39B-8E6FEFD6E20B}" type="slidenum">
              <a:rPr lang="en-US" smtClean="0"/>
              <a:t>4</a:t>
            </a:fld>
            <a:endParaRPr lang="en-US"/>
          </a:p>
        </p:txBody>
      </p:sp>
    </p:spTree>
    <p:extLst>
      <p:ext uri="{BB962C8B-B14F-4D97-AF65-F5344CB8AC3E}">
        <p14:creationId xmlns:p14="http://schemas.microsoft.com/office/powerpoint/2010/main" val="162064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9CF3A1-9863-43A3-B39B-8E6FEFD6E20B}" type="slidenum">
              <a:rPr lang="en-US" smtClean="0"/>
              <a:t>5</a:t>
            </a:fld>
            <a:endParaRPr lang="en-US"/>
          </a:p>
        </p:txBody>
      </p:sp>
    </p:spTree>
    <p:extLst>
      <p:ext uri="{BB962C8B-B14F-4D97-AF65-F5344CB8AC3E}">
        <p14:creationId xmlns:p14="http://schemas.microsoft.com/office/powerpoint/2010/main" val="338774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9</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0D3869A7-D69F-4149-AC16-5B56199F8CEA}" type="datetime1">
              <a:rPr lang="en-US" smtClean="0"/>
              <a:t>2/22/22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Picture Placeholder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4900F4E5-EE8A-BA43-8066-2A35F3F39120}" type="datetime1">
              <a:rPr lang="en-US" smtClean="0"/>
              <a:t>2/22/22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04E8736B-337A-9243-A789-035E4A1729D0}" type="datetime1">
              <a:rPr lang="en-US" smtClean="0"/>
              <a:t>2/22/22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C2190842-6A21-444A-B539-374FB7A0BA52}" type="datetime1">
              <a:rPr lang="en-US" smtClean="0"/>
              <a:t>2/22/22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59284A7A-3CA7-2D40-B26F-78C942CB87C3}" type="datetime1">
              <a:rPr lang="en-US" smtClean="0"/>
              <a:t>2/22/22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3C561501-57C3-C645-B783-DF46C5B005D8}" type="datetime1">
              <a:rPr lang="en-US" smtClean="0"/>
              <a:t>2/22/22</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D735DA6-E7AF-3D43-A06D-879DBC61EF30}" type="datetime1">
              <a:rPr lang="en-US" smtClean="0"/>
              <a:t>2/22/22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CD4686A4-EDA2-1C4E-8313-8712758F67CC}" type="datetime1">
              <a:rPr lang="en-US" smtClean="0"/>
              <a:t>2/22/22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6CD24ECF-7DB6-3344-852C-656A97BDA90D}" type="datetime1">
              <a:rPr lang="en-US" smtClean="0"/>
              <a:t>2/22/22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0913A996-5D13-8746-B44F-45DA86A449BB}" type="datetime1">
              <a:rPr lang="en-US" smtClean="0"/>
              <a:t>2/22/22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3F44C6D9-F4C8-5741-B083-95772906575D}" type="datetime1">
              <a:rPr lang="en-US" smtClean="0"/>
              <a:t>2/22/22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459CC8B-EA22-CE41-8018-12E113039D40}" type="datetime1">
              <a:rPr lang="en-US" smtClean="0"/>
              <a:t>2/22/22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E8DD4A16-8BBC-5242-A280-6B02FEB302E9}" type="datetime1">
              <a:rPr lang="en-US" smtClean="0"/>
              <a:t>2/22/22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D139B3F1-C3F1-FF4E-B37B-54B9E8F5E4B5}" type="datetime1">
              <a:rPr lang="en-US" smtClean="0"/>
              <a:t>2/22/22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hdr="0" ftr="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eatherspark.com/y/113125/Average-Weather-in-Chiang-Rai-Thailand-Year-Round" TargetMode="External"/><Relationship Id="rId2" Type="http://schemas.openxmlformats.org/officeDocument/2006/relationships/hyperlink" Target="https://weatherspark.com/y/113846/Average-Weather-in-Yala-Thailand-Year-Round" TargetMode="External"/><Relationship Id="rId1" Type="http://schemas.openxmlformats.org/officeDocument/2006/relationships/slideLayout" Target="../slideLayouts/slideLayout4.xml"/><Relationship Id="rId5" Type="http://schemas.openxmlformats.org/officeDocument/2006/relationships/hyperlink" Target="https://weatherspark.com/y/113416/Average-Weather-in-Bangkok-Thailand-Year-Round" TargetMode="External"/><Relationship Id="rId4" Type="http://schemas.openxmlformats.org/officeDocument/2006/relationships/hyperlink" Target="https://weatherspark.com/y/114326/Average-Weather-in-Nong-Khai-Thailand-Year-Roun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internationalhousingassociation.org/fileUpload_details.aspx?contentTypeID=3&amp;contentID=259600&amp;subContentID=706730&amp;channelID=38488" TargetMode="External"/><Relationship Id="rId2" Type="http://schemas.openxmlformats.org/officeDocument/2006/relationships/hyperlink" Target="https://knoema.es/atlas/Tailandia/Yala-Province?compareTo=TH-101,TH-57,TH-43"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1061440" y="422112"/>
            <a:ext cx="4567608" cy="3566160"/>
          </a:xfrm>
        </p:spPr>
        <p:txBody>
          <a:bodyPr/>
          <a:lstStyle/>
          <a:p>
            <a:r>
              <a:rPr lang="en-US" b="1" dirty="0"/>
              <a:t>The </a:t>
            </a:r>
            <a:r>
              <a:rPr lang="en-US" b="1" dirty="0" err="1"/>
              <a:t>Cornology</a:t>
            </a:r>
            <a:r>
              <a:rPr lang="en-US" b="1" dirty="0"/>
              <a:t> Case Study</a:t>
            </a:r>
            <a:endParaRPr lang="en-US" dirty="0"/>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normAutofit fontScale="92500" lnSpcReduction="10000"/>
          </a:bodyPr>
          <a:lstStyle/>
          <a:p>
            <a:r>
              <a:rPr lang="en-US" dirty="0"/>
              <a:t>Team 4:</a:t>
            </a:r>
          </a:p>
          <a:p>
            <a:r>
              <a:rPr lang="en-US" dirty="0"/>
              <a:t>Alamim Ferreira, Alexandra aedo, Diego polar, and Gianluca scibila</a:t>
            </a:r>
          </a:p>
          <a:p>
            <a:endParaRPr lang="en-US" dirty="0"/>
          </a:p>
        </p:txBody>
      </p:sp>
      <p:pic>
        <p:nvPicPr>
          <p:cNvPr id="16" name="Picture Placeholder 15" descr="people looking at floorplan">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2" cstate="screen">
            <a:grayscl/>
            <a:extLst>
              <a:ext uri="{28A0092B-C50C-407E-A947-70E740481C1C}">
                <a14:useLocalDpi xmlns:a14="http://schemas.microsoft.com/office/drawing/2010/main"/>
              </a:ext>
            </a:extLst>
          </a:blip>
          <a:srcRect/>
          <a:stretch>
            <a:fillRect/>
          </a:stretch>
        </p:blipFill>
        <p:spPr/>
      </p:pic>
      <p:sp>
        <p:nvSpPr>
          <p:cNvPr id="2" name="Date Placeholder 1">
            <a:extLst>
              <a:ext uri="{FF2B5EF4-FFF2-40B4-BE49-F238E27FC236}">
                <a16:creationId xmlns:a16="http://schemas.microsoft.com/office/drawing/2014/main" id="{671F9888-B9EB-0548-B067-E505262BFC60}"/>
              </a:ext>
            </a:extLst>
          </p:cNvPr>
          <p:cNvSpPr>
            <a:spLocks noGrp="1"/>
          </p:cNvSpPr>
          <p:nvPr>
            <p:ph type="dt" sz="half" idx="10"/>
          </p:nvPr>
        </p:nvSpPr>
        <p:spPr/>
        <p:txBody>
          <a:bodyPr/>
          <a:lstStyle/>
          <a:p>
            <a:fld id="{54989C3F-B769-B142-94A0-059BF607C901}" type="datetime1">
              <a:rPr lang="en-US" smtClean="0"/>
              <a:t>2/22/22</a:t>
            </a:fld>
            <a:endParaRPr lang="en-US" dirty="0"/>
          </a:p>
        </p:txBody>
      </p:sp>
      <p:sp>
        <p:nvSpPr>
          <p:cNvPr id="3" name="Slide Number Placeholder 2">
            <a:extLst>
              <a:ext uri="{FF2B5EF4-FFF2-40B4-BE49-F238E27FC236}">
                <a16:creationId xmlns:a16="http://schemas.microsoft.com/office/drawing/2014/main" id="{E06016F0-AB66-9340-9D7D-904C9C883287}"/>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F3A09-DE5A-AF41-9A2F-B043420F2932}"/>
              </a:ext>
            </a:extLst>
          </p:cNvPr>
          <p:cNvSpPr>
            <a:spLocks noGrp="1"/>
          </p:cNvSpPr>
          <p:nvPr>
            <p:ph idx="1"/>
          </p:nvPr>
        </p:nvSpPr>
        <p:spPr/>
        <p:txBody>
          <a:bodyPr/>
          <a:lstStyle/>
          <a:p>
            <a:r>
              <a:rPr lang="en-US" i="1" dirty="0"/>
              <a:t> </a:t>
            </a:r>
            <a:r>
              <a:rPr lang="en-US" i="1" dirty="0" err="1"/>
              <a:t>Yala</a:t>
            </a:r>
            <a:r>
              <a:rPr lang="en-US" i="1" dirty="0"/>
              <a:t> Climate, Weather By Month, Average Temperature (Thailand) - Weather Spark</a:t>
            </a:r>
            <a:r>
              <a:rPr lang="en-US" dirty="0"/>
              <a:t>. (n.d.). Weather Spark. </a:t>
            </a:r>
            <a:r>
              <a:rPr lang="en-US" dirty="0">
                <a:hlinkClick r:id="rId2"/>
              </a:rPr>
              <a:t>https://weatherspark.com/y/113846/Average-Weather-in-Yala-Thailand-Year-Round</a:t>
            </a:r>
            <a:endParaRPr lang="en-US" dirty="0"/>
          </a:p>
          <a:p>
            <a:r>
              <a:rPr lang="en-US" i="1" dirty="0"/>
              <a:t> Chiang Rai, Weather By Month, Average Temperature (Thailand) - Weather Spark</a:t>
            </a:r>
            <a:r>
              <a:rPr lang="en-US" dirty="0"/>
              <a:t>. (n.d.). Weather Spark. </a:t>
            </a:r>
            <a:r>
              <a:rPr lang="en-US" dirty="0">
                <a:hlinkClick r:id="rId3"/>
              </a:rPr>
              <a:t>https://weatherspark.com/y/113125/Average-Weather-in-Chiang-Rai-Thailand-Year-Round</a:t>
            </a:r>
            <a:r>
              <a:rPr lang="en-US" dirty="0"/>
              <a:t> </a:t>
            </a:r>
          </a:p>
          <a:p>
            <a:r>
              <a:rPr lang="en-US" i="1" dirty="0"/>
              <a:t> Nong Khai, Weather By Month, Average Temperature (Thailand) - Weather Spark</a:t>
            </a:r>
            <a:r>
              <a:rPr lang="en-US" dirty="0"/>
              <a:t>. (n.d.). Weather Spark. </a:t>
            </a:r>
            <a:r>
              <a:rPr lang="en-US" i="1" dirty="0">
                <a:hlinkClick r:id="rId4"/>
              </a:rPr>
              <a:t>https://weatherspark.com/y/114326/Average-Weather-in-Nong-Khai-Thailand-Year-Round</a:t>
            </a:r>
            <a:r>
              <a:rPr lang="en-US" i="1" dirty="0"/>
              <a:t> </a:t>
            </a:r>
          </a:p>
          <a:p>
            <a:r>
              <a:rPr lang="en-US" i="1" dirty="0"/>
              <a:t> Bangkok, Weather By Month, Average Temperature (Thailand) - Weather Spark</a:t>
            </a:r>
            <a:r>
              <a:rPr lang="en-US" dirty="0"/>
              <a:t>. (n.d.). Weather Spark. </a:t>
            </a:r>
            <a:r>
              <a:rPr lang="en-US" dirty="0">
                <a:hlinkClick r:id="rId5"/>
              </a:rPr>
              <a:t>https://weatherspark.com/y/113416/Average-Weather-in-Bangkok-Thailand-Year-Round</a:t>
            </a:r>
            <a:r>
              <a:rPr lang="en-US" dirty="0"/>
              <a:t> </a:t>
            </a:r>
          </a:p>
          <a:p>
            <a:endParaRPr lang="en-US" dirty="0"/>
          </a:p>
        </p:txBody>
      </p:sp>
      <p:sp>
        <p:nvSpPr>
          <p:cNvPr id="3" name="Date Placeholder 2">
            <a:extLst>
              <a:ext uri="{FF2B5EF4-FFF2-40B4-BE49-F238E27FC236}">
                <a16:creationId xmlns:a16="http://schemas.microsoft.com/office/drawing/2014/main" id="{EA177CBA-3226-C043-9095-3A9FC11E4A67}"/>
              </a:ext>
            </a:extLst>
          </p:cNvPr>
          <p:cNvSpPr>
            <a:spLocks noGrp="1"/>
          </p:cNvSpPr>
          <p:nvPr>
            <p:ph type="dt" sz="half" idx="10"/>
          </p:nvPr>
        </p:nvSpPr>
        <p:spPr/>
        <p:txBody>
          <a:bodyPr/>
          <a:lstStyle/>
          <a:p>
            <a:fld id="{CD4686A4-EDA2-1C4E-8313-8712758F67CC}" type="datetime1">
              <a:rPr lang="en-US" smtClean="0"/>
              <a:t>2/22/22</a:t>
            </a:fld>
            <a:endParaRPr lang="en-US" dirty="0"/>
          </a:p>
        </p:txBody>
      </p:sp>
      <p:sp>
        <p:nvSpPr>
          <p:cNvPr id="4" name="Slide Number Placeholder 3">
            <a:extLst>
              <a:ext uri="{FF2B5EF4-FFF2-40B4-BE49-F238E27FC236}">
                <a16:creationId xmlns:a16="http://schemas.microsoft.com/office/drawing/2014/main" id="{6FBE9399-1D1E-7E4C-B090-65F5C164D197}"/>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5" name="Title 4">
            <a:extLst>
              <a:ext uri="{FF2B5EF4-FFF2-40B4-BE49-F238E27FC236}">
                <a16:creationId xmlns:a16="http://schemas.microsoft.com/office/drawing/2014/main" id="{9D365993-8233-B342-BD2F-EF71D724BDE7}"/>
              </a:ext>
            </a:extLst>
          </p:cNvPr>
          <p:cNvSpPr>
            <a:spLocks noGrp="1"/>
          </p:cNvSpPr>
          <p:nvPr>
            <p:ph type="title"/>
          </p:nvPr>
        </p:nvSpPr>
        <p:spPr/>
        <p:txBody>
          <a:bodyPr/>
          <a:lstStyle/>
          <a:p>
            <a:r>
              <a:rPr lang="en-US" dirty="0"/>
              <a:t>Reference</a:t>
            </a:r>
          </a:p>
        </p:txBody>
      </p:sp>
    </p:spTree>
    <p:extLst>
      <p:ext uri="{BB962C8B-B14F-4D97-AF65-F5344CB8AC3E}">
        <p14:creationId xmlns:p14="http://schemas.microsoft.com/office/powerpoint/2010/main" val="255278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F3A09-DE5A-AF41-9A2F-B043420F2932}"/>
              </a:ext>
            </a:extLst>
          </p:cNvPr>
          <p:cNvSpPr>
            <a:spLocks noGrp="1"/>
          </p:cNvSpPr>
          <p:nvPr>
            <p:ph idx="1"/>
          </p:nvPr>
        </p:nvSpPr>
        <p:spPr/>
        <p:txBody>
          <a:bodyPr/>
          <a:lstStyle/>
          <a:p>
            <a:r>
              <a:rPr lang="en-US" i="1" dirty="0"/>
              <a:t>Workforce by Region in Thailand , </a:t>
            </a:r>
            <a:r>
              <a:rPr lang="en-US" i="1" dirty="0" err="1"/>
              <a:t>Knoema</a:t>
            </a:r>
            <a:r>
              <a:rPr lang="en-US" dirty="0"/>
              <a:t>. (n.d.). </a:t>
            </a:r>
            <a:r>
              <a:rPr lang="en-US" dirty="0" err="1"/>
              <a:t>Knoema</a:t>
            </a:r>
            <a:r>
              <a:rPr lang="en-US" dirty="0"/>
              <a:t>. </a:t>
            </a:r>
            <a:r>
              <a:rPr lang="en-US" dirty="0">
                <a:hlinkClick r:id="rId2"/>
              </a:rPr>
              <a:t>https://knoema.es/atlas/Tailandia/Yala-Province?compareTo=TH-101,TH-57,TH-43</a:t>
            </a:r>
            <a:r>
              <a:rPr lang="en-US" dirty="0"/>
              <a:t> </a:t>
            </a:r>
          </a:p>
          <a:p>
            <a:r>
              <a:rPr lang="en-US" dirty="0"/>
              <a:t>Labor shortage issue 2016-2017, </a:t>
            </a:r>
            <a:r>
              <a:rPr lang="en-US" dirty="0" err="1"/>
              <a:t>Erina</a:t>
            </a:r>
            <a:r>
              <a:rPr lang="en-US" dirty="0"/>
              <a:t> Suzuki </a:t>
            </a:r>
            <a:r>
              <a:rPr lang="en-US" dirty="0">
                <a:hlinkClick r:id="rId3"/>
              </a:rPr>
              <a:t>https://www.internationalhousingassociation.org/fileUpload_details.aspx?contentTypeID=3&amp;contentID=259600&amp;subContentID=706730&amp;channelID=38488</a:t>
            </a:r>
            <a:r>
              <a:rPr lang="en-US" dirty="0"/>
              <a:t> </a:t>
            </a:r>
          </a:p>
        </p:txBody>
      </p:sp>
      <p:sp>
        <p:nvSpPr>
          <p:cNvPr id="3" name="Date Placeholder 2">
            <a:extLst>
              <a:ext uri="{FF2B5EF4-FFF2-40B4-BE49-F238E27FC236}">
                <a16:creationId xmlns:a16="http://schemas.microsoft.com/office/drawing/2014/main" id="{EA177CBA-3226-C043-9095-3A9FC11E4A67}"/>
              </a:ext>
            </a:extLst>
          </p:cNvPr>
          <p:cNvSpPr>
            <a:spLocks noGrp="1"/>
          </p:cNvSpPr>
          <p:nvPr>
            <p:ph type="dt" sz="half" idx="10"/>
          </p:nvPr>
        </p:nvSpPr>
        <p:spPr/>
        <p:txBody>
          <a:bodyPr/>
          <a:lstStyle/>
          <a:p>
            <a:fld id="{CD4686A4-EDA2-1C4E-8313-8712758F67CC}" type="datetime1">
              <a:rPr lang="en-US" smtClean="0"/>
              <a:t>2/22/22</a:t>
            </a:fld>
            <a:endParaRPr lang="en-US"/>
          </a:p>
        </p:txBody>
      </p:sp>
      <p:sp>
        <p:nvSpPr>
          <p:cNvPr id="4" name="Slide Number Placeholder 3">
            <a:extLst>
              <a:ext uri="{FF2B5EF4-FFF2-40B4-BE49-F238E27FC236}">
                <a16:creationId xmlns:a16="http://schemas.microsoft.com/office/drawing/2014/main" id="{6FBE9399-1D1E-7E4C-B090-65F5C164D197}"/>
              </a:ext>
            </a:extLst>
          </p:cNvPr>
          <p:cNvSpPr>
            <a:spLocks noGrp="1"/>
          </p:cNvSpPr>
          <p:nvPr>
            <p:ph type="sldNum" sz="quarter" idx="12"/>
          </p:nvPr>
        </p:nvSpPr>
        <p:spPr/>
        <p:txBody>
          <a:bodyPr/>
          <a:lstStyle/>
          <a:p>
            <a:fld id="{3A98EE3D-8CD1-4C3F-BD1C-C98C9596463C}" type="slidenum">
              <a:rPr lang="en-US" smtClean="0"/>
              <a:t>11</a:t>
            </a:fld>
            <a:endParaRPr lang="en-US"/>
          </a:p>
        </p:txBody>
      </p:sp>
      <p:sp>
        <p:nvSpPr>
          <p:cNvPr id="5" name="Title 4">
            <a:extLst>
              <a:ext uri="{FF2B5EF4-FFF2-40B4-BE49-F238E27FC236}">
                <a16:creationId xmlns:a16="http://schemas.microsoft.com/office/drawing/2014/main" id="{9D365993-8233-B342-BD2F-EF71D724BDE7}"/>
              </a:ext>
            </a:extLst>
          </p:cNvPr>
          <p:cNvSpPr>
            <a:spLocks noGrp="1"/>
          </p:cNvSpPr>
          <p:nvPr>
            <p:ph type="title"/>
          </p:nvPr>
        </p:nvSpPr>
        <p:spPr/>
        <p:txBody>
          <a:bodyPr/>
          <a:lstStyle/>
          <a:p>
            <a:r>
              <a:rPr lang="en-US"/>
              <a:t>Reference</a:t>
            </a:r>
          </a:p>
        </p:txBody>
      </p:sp>
    </p:spTree>
    <p:extLst>
      <p:ext uri="{BB962C8B-B14F-4D97-AF65-F5344CB8AC3E}">
        <p14:creationId xmlns:p14="http://schemas.microsoft.com/office/powerpoint/2010/main" val="405240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6450709-E843-4B86-87E0-2631B8E7A719}"/>
              </a:ext>
            </a:extLst>
          </p:cNvPr>
          <p:cNvPicPr>
            <a:picLocks noGrp="1" noChangeAspect="1"/>
          </p:cNvPicPr>
          <p:nvPr>
            <p:ph idx="1"/>
          </p:nvPr>
        </p:nvPicPr>
        <p:blipFill>
          <a:blip r:embed="rId2"/>
          <a:stretch>
            <a:fillRect/>
          </a:stretch>
        </p:blipFill>
        <p:spPr>
          <a:xfrm>
            <a:off x="3851564" y="1839052"/>
            <a:ext cx="4409092" cy="4125219"/>
          </a:xfrm>
        </p:spPr>
      </p:pic>
      <p:sp>
        <p:nvSpPr>
          <p:cNvPr id="3" name="Date Placeholder 2">
            <a:extLst>
              <a:ext uri="{FF2B5EF4-FFF2-40B4-BE49-F238E27FC236}">
                <a16:creationId xmlns:a16="http://schemas.microsoft.com/office/drawing/2014/main" id="{EA177CBA-3226-C043-9095-3A9FC11E4A67}"/>
              </a:ext>
            </a:extLst>
          </p:cNvPr>
          <p:cNvSpPr>
            <a:spLocks noGrp="1"/>
          </p:cNvSpPr>
          <p:nvPr>
            <p:ph type="dt" sz="half" idx="10"/>
          </p:nvPr>
        </p:nvSpPr>
        <p:spPr/>
        <p:txBody>
          <a:bodyPr/>
          <a:lstStyle/>
          <a:p>
            <a:fld id="{CD4686A4-EDA2-1C4E-8313-8712758F67CC}" type="datetime1">
              <a:rPr lang="en-US" smtClean="0"/>
              <a:t>2/23/22</a:t>
            </a:fld>
            <a:endParaRPr lang="en-US"/>
          </a:p>
        </p:txBody>
      </p:sp>
      <p:sp>
        <p:nvSpPr>
          <p:cNvPr id="4" name="Slide Number Placeholder 3">
            <a:extLst>
              <a:ext uri="{FF2B5EF4-FFF2-40B4-BE49-F238E27FC236}">
                <a16:creationId xmlns:a16="http://schemas.microsoft.com/office/drawing/2014/main" id="{6FBE9399-1D1E-7E4C-B090-65F5C164D197}"/>
              </a:ext>
            </a:extLst>
          </p:cNvPr>
          <p:cNvSpPr>
            <a:spLocks noGrp="1"/>
          </p:cNvSpPr>
          <p:nvPr>
            <p:ph type="sldNum" sz="quarter" idx="12"/>
          </p:nvPr>
        </p:nvSpPr>
        <p:spPr/>
        <p:txBody>
          <a:bodyPr/>
          <a:lstStyle/>
          <a:p>
            <a:fld id="{3A98EE3D-8CD1-4C3F-BD1C-C98C9596463C}" type="slidenum">
              <a:rPr lang="en-US" smtClean="0"/>
              <a:t>12</a:t>
            </a:fld>
            <a:endParaRPr lang="en-US"/>
          </a:p>
        </p:txBody>
      </p:sp>
      <p:sp>
        <p:nvSpPr>
          <p:cNvPr id="5" name="Title 4">
            <a:extLst>
              <a:ext uri="{FF2B5EF4-FFF2-40B4-BE49-F238E27FC236}">
                <a16:creationId xmlns:a16="http://schemas.microsoft.com/office/drawing/2014/main" id="{9D365993-8233-B342-BD2F-EF71D724BDE7}"/>
              </a:ext>
            </a:extLst>
          </p:cNvPr>
          <p:cNvSpPr>
            <a:spLocks noGrp="1"/>
          </p:cNvSpPr>
          <p:nvPr>
            <p:ph type="title"/>
          </p:nvPr>
        </p:nvSpPr>
        <p:spPr/>
        <p:txBody>
          <a:bodyPr>
            <a:normAutofit/>
          </a:bodyPr>
          <a:lstStyle/>
          <a:p>
            <a:r>
              <a:rPr lang="en-US"/>
              <a:t>Appendix : Excel Solver Screen</a:t>
            </a:r>
          </a:p>
        </p:txBody>
      </p:sp>
    </p:spTree>
    <p:extLst>
      <p:ext uri="{BB962C8B-B14F-4D97-AF65-F5344CB8AC3E}">
        <p14:creationId xmlns:p14="http://schemas.microsoft.com/office/powerpoint/2010/main" val="9305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4D2F0958-F520-4A7F-80B6-60B44A5E3C00}"/>
              </a:ext>
            </a:extLst>
          </p:cNvPr>
          <p:cNvPicPr>
            <a:picLocks noGrp="1" noChangeAspect="1"/>
          </p:cNvPicPr>
          <p:nvPr>
            <p:ph idx="1"/>
          </p:nvPr>
        </p:nvPicPr>
        <p:blipFill>
          <a:blip r:embed="rId2"/>
          <a:stretch>
            <a:fillRect/>
          </a:stretch>
        </p:blipFill>
        <p:spPr>
          <a:xfrm>
            <a:off x="2658137" y="2331478"/>
            <a:ext cx="6875726" cy="3632793"/>
          </a:xfrm>
        </p:spPr>
      </p:pic>
      <p:sp>
        <p:nvSpPr>
          <p:cNvPr id="3" name="Date Placeholder 2">
            <a:extLst>
              <a:ext uri="{FF2B5EF4-FFF2-40B4-BE49-F238E27FC236}">
                <a16:creationId xmlns:a16="http://schemas.microsoft.com/office/drawing/2014/main" id="{EA177CBA-3226-C043-9095-3A9FC11E4A67}"/>
              </a:ext>
            </a:extLst>
          </p:cNvPr>
          <p:cNvSpPr>
            <a:spLocks noGrp="1"/>
          </p:cNvSpPr>
          <p:nvPr>
            <p:ph type="dt" sz="half" idx="10"/>
          </p:nvPr>
        </p:nvSpPr>
        <p:spPr/>
        <p:txBody>
          <a:bodyPr/>
          <a:lstStyle/>
          <a:p>
            <a:fld id="{CD4686A4-EDA2-1C4E-8313-8712758F67CC}" type="datetime1">
              <a:rPr lang="en-US" smtClean="0"/>
              <a:t>2/23/22</a:t>
            </a:fld>
            <a:endParaRPr lang="en-US"/>
          </a:p>
        </p:txBody>
      </p:sp>
      <p:sp>
        <p:nvSpPr>
          <p:cNvPr id="4" name="Slide Number Placeholder 3">
            <a:extLst>
              <a:ext uri="{FF2B5EF4-FFF2-40B4-BE49-F238E27FC236}">
                <a16:creationId xmlns:a16="http://schemas.microsoft.com/office/drawing/2014/main" id="{6FBE9399-1D1E-7E4C-B090-65F5C164D197}"/>
              </a:ext>
            </a:extLst>
          </p:cNvPr>
          <p:cNvSpPr>
            <a:spLocks noGrp="1"/>
          </p:cNvSpPr>
          <p:nvPr>
            <p:ph type="sldNum" sz="quarter" idx="12"/>
          </p:nvPr>
        </p:nvSpPr>
        <p:spPr/>
        <p:txBody>
          <a:bodyPr/>
          <a:lstStyle/>
          <a:p>
            <a:fld id="{3A98EE3D-8CD1-4C3F-BD1C-C98C9596463C}" type="slidenum">
              <a:rPr lang="en-US" smtClean="0"/>
              <a:t>13</a:t>
            </a:fld>
            <a:endParaRPr lang="en-US"/>
          </a:p>
        </p:txBody>
      </p:sp>
      <p:sp>
        <p:nvSpPr>
          <p:cNvPr id="5" name="Title 4">
            <a:extLst>
              <a:ext uri="{FF2B5EF4-FFF2-40B4-BE49-F238E27FC236}">
                <a16:creationId xmlns:a16="http://schemas.microsoft.com/office/drawing/2014/main" id="{9D365993-8233-B342-BD2F-EF71D724BDE7}"/>
              </a:ext>
            </a:extLst>
          </p:cNvPr>
          <p:cNvSpPr>
            <a:spLocks noGrp="1"/>
          </p:cNvSpPr>
          <p:nvPr>
            <p:ph type="title"/>
          </p:nvPr>
        </p:nvSpPr>
        <p:spPr/>
        <p:txBody>
          <a:bodyPr>
            <a:normAutofit/>
          </a:bodyPr>
          <a:lstStyle/>
          <a:p>
            <a:r>
              <a:rPr lang="en-US" dirty="0"/>
              <a:t>Appendix : Python Output</a:t>
            </a:r>
          </a:p>
        </p:txBody>
      </p:sp>
    </p:spTree>
    <p:extLst>
      <p:ext uri="{BB962C8B-B14F-4D97-AF65-F5344CB8AC3E}">
        <p14:creationId xmlns:p14="http://schemas.microsoft.com/office/powerpoint/2010/main" val="392628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CEF7B9-F956-7C48-AFC8-5E74CD1A4B03}"/>
              </a:ext>
            </a:extLst>
          </p:cNvPr>
          <p:cNvSpPr>
            <a:spLocks noGrp="1"/>
          </p:cNvSpPr>
          <p:nvPr>
            <p:ph type="dt" sz="half" idx="10"/>
          </p:nvPr>
        </p:nvSpPr>
        <p:spPr>
          <a:xfrm>
            <a:off x="8218426" y="6446838"/>
            <a:ext cx="2584850" cy="365125"/>
          </a:xfrm>
        </p:spPr>
        <p:txBody>
          <a:bodyPr anchor="ctr">
            <a:normAutofit/>
          </a:bodyPr>
          <a:lstStyle/>
          <a:p>
            <a:pPr>
              <a:spcAft>
                <a:spcPts val="600"/>
              </a:spcAft>
            </a:pPr>
            <a:fld id="{C6E72C47-6F49-E741-B331-908074BBFD75}" type="datetime1">
              <a:rPr lang="en-US" smtClean="0"/>
              <a:pPr>
                <a:spcAft>
                  <a:spcPts val="600"/>
                </a:spcAft>
              </a:pPr>
              <a:t>2/22/22</a:t>
            </a:fld>
            <a:endParaRPr lang="en-US"/>
          </a:p>
        </p:txBody>
      </p:sp>
      <p:sp>
        <p:nvSpPr>
          <p:cNvPr id="4" name="Slide Number Placeholder 3">
            <a:extLst>
              <a:ext uri="{FF2B5EF4-FFF2-40B4-BE49-F238E27FC236}">
                <a16:creationId xmlns:a16="http://schemas.microsoft.com/office/drawing/2014/main" id="{FC57EC1D-8AD3-3B4D-96EF-C3D07357D138}"/>
              </a:ext>
            </a:extLst>
          </p:cNvPr>
          <p:cNvSpPr>
            <a:spLocks noGrp="1"/>
          </p:cNvSpPr>
          <p:nvPr>
            <p:ph type="sldNum" sz="quarter" idx="12"/>
          </p:nvPr>
        </p:nvSpPr>
        <p:spPr>
          <a:xfrm>
            <a:off x="10993582" y="6446838"/>
            <a:ext cx="780010" cy="365125"/>
          </a:xfrm>
        </p:spPr>
        <p:txBody>
          <a:bodyPr anchor="ctr">
            <a:normAutofit/>
          </a:bodyPr>
          <a:lstStyle/>
          <a:p>
            <a:pPr>
              <a:spcAft>
                <a:spcPts val="600"/>
              </a:spcAft>
            </a:pPr>
            <a:fld id="{3A98EE3D-8CD1-4C3F-BD1C-C98C9596463C}" type="slidenum">
              <a:rPr lang="en-US" smtClean="0"/>
              <a:pPr>
                <a:spcAft>
                  <a:spcPts val="600"/>
                </a:spcAft>
              </a:pPr>
              <a:t>2</a:t>
            </a:fld>
            <a:endParaRPr lang="en-US"/>
          </a:p>
        </p:txBody>
      </p:sp>
      <p:pic>
        <p:nvPicPr>
          <p:cNvPr id="13" name="Picture Placeholder 12" descr="A picture containing food, different, meat, several&#10;&#10;Description automatically generated">
            <a:extLst>
              <a:ext uri="{FF2B5EF4-FFF2-40B4-BE49-F238E27FC236}">
                <a16:creationId xmlns:a16="http://schemas.microsoft.com/office/drawing/2014/main" id="{0AF383B3-D1DC-C648-8408-FBA44DDA06F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2500" r="12500"/>
          <a:stretch/>
        </p:blipFill>
        <p:spPr>
          <a:xfrm flipH="1">
            <a:off x="444819" y="597553"/>
            <a:ext cx="6063915" cy="6063915"/>
          </a:xfrm>
          <a:noFill/>
        </p:spPr>
      </p:pic>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a:xfrm>
            <a:off x="6876994" y="1074360"/>
            <a:ext cx="4845068" cy="1858617"/>
          </a:xfrm>
        </p:spPr>
        <p:txBody>
          <a:bodyPr anchor="b">
            <a:normAutofit/>
          </a:bodyPr>
          <a:lstStyle/>
          <a:p>
            <a:r>
              <a:rPr lang="en-US" dirty="0"/>
              <a:t>Overview</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idx="1"/>
          </p:nvPr>
        </p:nvSpPr>
        <p:spPr>
          <a:xfrm>
            <a:off x="6876996" y="3401899"/>
            <a:ext cx="4845066" cy="2107095"/>
          </a:xfrm>
        </p:spPr>
        <p:txBody>
          <a:bodyPr vert="horz" lIns="0" tIns="45720" rIns="0" bIns="45720" rtlCol="0" anchor="t">
            <a:normAutofit/>
          </a:bodyPr>
          <a:lstStyle/>
          <a:p>
            <a:pPr>
              <a:lnSpc>
                <a:spcPct val="90000"/>
              </a:lnSpc>
            </a:pPr>
            <a:r>
              <a:rPr lang="en-US" sz="1300" dirty="0"/>
              <a:t>Case Challenge</a:t>
            </a:r>
          </a:p>
          <a:p>
            <a:pPr>
              <a:lnSpc>
                <a:spcPct val="90000"/>
              </a:lnSpc>
            </a:pPr>
            <a:r>
              <a:rPr lang="en-US" sz="1300" dirty="0"/>
              <a:t>Findings</a:t>
            </a:r>
          </a:p>
          <a:p>
            <a:pPr>
              <a:lnSpc>
                <a:spcPct val="90000"/>
              </a:lnSpc>
            </a:pPr>
            <a:r>
              <a:rPr lang="en-US" sz="1300" dirty="0"/>
              <a:t>Solving the Problem</a:t>
            </a:r>
          </a:p>
          <a:p>
            <a:pPr>
              <a:lnSpc>
                <a:spcPct val="90000"/>
              </a:lnSpc>
            </a:pPr>
            <a:r>
              <a:rPr lang="en-US" sz="1300" dirty="0"/>
              <a:t>Assumptions</a:t>
            </a:r>
          </a:p>
          <a:p>
            <a:pPr>
              <a:lnSpc>
                <a:spcPct val="90000"/>
              </a:lnSpc>
            </a:pPr>
            <a:r>
              <a:rPr lang="en-US" sz="1300" dirty="0"/>
              <a:t>Explanation of the Solution</a:t>
            </a:r>
          </a:p>
          <a:p>
            <a:pPr>
              <a:lnSpc>
                <a:spcPct val="90000"/>
              </a:lnSpc>
            </a:pPr>
            <a:r>
              <a:rPr lang="en-US" sz="1300" dirty="0"/>
              <a:t>Recommendation</a:t>
            </a:r>
          </a:p>
        </p:txBody>
      </p:sp>
    </p:spTree>
    <p:extLst>
      <p:ext uri="{BB962C8B-B14F-4D97-AF65-F5344CB8AC3E}">
        <p14:creationId xmlns:p14="http://schemas.microsoft.com/office/powerpoint/2010/main" val="127793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7AAA9137-7146-F645-9421-4E2FAE3A31FD}"/>
              </a:ext>
            </a:extLst>
          </p:cNvPr>
          <p:cNvSpPr>
            <a:spLocks noGrp="1"/>
          </p:cNvSpPr>
          <p:nvPr>
            <p:ph type="dt" sz="half" idx="10"/>
          </p:nvPr>
        </p:nvSpPr>
        <p:spPr>
          <a:xfrm>
            <a:off x="8218426" y="6446838"/>
            <a:ext cx="2584850" cy="365125"/>
          </a:xfrm>
        </p:spPr>
        <p:txBody>
          <a:bodyPr anchor="ctr">
            <a:normAutofit/>
          </a:bodyPr>
          <a:lstStyle/>
          <a:p>
            <a:pPr>
              <a:spcAft>
                <a:spcPts val="600"/>
              </a:spcAft>
            </a:pPr>
            <a:fld id="{9A3FB71E-5558-1144-B2F6-750906D8947D}" type="datetime1">
              <a:rPr lang="en-US" smtClean="0"/>
              <a:pPr>
                <a:spcAft>
                  <a:spcPts val="600"/>
                </a:spcAft>
              </a:pPr>
              <a:t>2/22/22</a:t>
            </a:fld>
            <a:endParaRPr lang="en-US"/>
          </a:p>
        </p:txBody>
      </p:sp>
      <p:sp>
        <p:nvSpPr>
          <p:cNvPr id="13" name="Slide Number Placeholder 12">
            <a:extLst>
              <a:ext uri="{FF2B5EF4-FFF2-40B4-BE49-F238E27FC236}">
                <a16:creationId xmlns:a16="http://schemas.microsoft.com/office/drawing/2014/main" id="{82584F4D-825D-4447-B34F-395CCF664403}"/>
              </a:ext>
            </a:extLst>
          </p:cNvPr>
          <p:cNvSpPr>
            <a:spLocks noGrp="1"/>
          </p:cNvSpPr>
          <p:nvPr>
            <p:ph type="sldNum" sz="quarter" idx="12"/>
          </p:nvPr>
        </p:nvSpPr>
        <p:spPr>
          <a:xfrm>
            <a:off x="10993582" y="6446838"/>
            <a:ext cx="780010" cy="365125"/>
          </a:xfrm>
        </p:spPr>
        <p:txBody>
          <a:bodyPr anchor="ctr">
            <a:normAutofit/>
          </a:bodyPr>
          <a:lstStyle/>
          <a:p>
            <a:pPr>
              <a:spcAft>
                <a:spcPts val="600"/>
              </a:spcAft>
            </a:pPr>
            <a:fld id="{3A98EE3D-8CD1-4C3F-BD1C-C98C9596463C}" type="slidenum">
              <a:rPr lang="en-US" smtClean="0"/>
              <a:pPr>
                <a:spcAft>
                  <a:spcPts val="600"/>
                </a:spcAft>
              </a:pPr>
              <a:t>3</a:t>
            </a:fld>
            <a:endParaRPr lang="en-US"/>
          </a:p>
        </p:txBody>
      </p:sp>
      <p:pic>
        <p:nvPicPr>
          <p:cNvPr id="17" name="Picture Placeholder 16" descr="Map&#10;&#10;Description automatically generated">
            <a:extLst>
              <a:ext uri="{FF2B5EF4-FFF2-40B4-BE49-F238E27FC236}">
                <a16:creationId xmlns:a16="http://schemas.microsoft.com/office/drawing/2014/main" id="{8E8A3892-5F3F-9649-BA85-E05DF7BC89B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8820" r="31437" b="1"/>
          <a:stretch/>
        </p:blipFill>
        <p:spPr>
          <a:xfrm>
            <a:off x="-1" y="10"/>
            <a:ext cx="5123378" cy="6864475"/>
          </a:xfrm>
          <a:noFill/>
        </p:spPr>
      </p:pic>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6374952" y="1016901"/>
            <a:ext cx="2988860" cy="1395208"/>
          </a:xfrm>
        </p:spPr>
        <p:txBody>
          <a:bodyPr anchor="ctr">
            <a:normAutofit/>
          </a:bodyPr>
          <a:lstStyle/>
          <a:p>
            <a:r>
              <a:rPr lang="en-US" dirty="0"/>
              <a:t>Case Challenge Review</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type="body" sz="quarter" idx="14"/>
          </p:nvPr>
        </p:nvSpPr>
        <p:spPr>
          <a:xfrm>
            <a:off x="4364182" y="2715491"/>
            <a:ext cx="7148945" cy="3338945"/>
          </a:xfrm>
        </p:spPr>
        <p:txBody>
          <a:bodyPr anchor="ctr">
            <a:normAutofit/>
          </a:bodyPr>
          <a:lstStyle/>
          <a:p>
            <a:r>
              <a:rPr lang="en-US" dirty="0"/>
              <a:t>Make a decision on the location of the new popcorn factory</a:t>
            </a:r>
          </a:p>
          <a:p>
            <a:r>
              <a:rPr lang="en-US" dirty="0"/>
              <a:t>Decide how much of each flavor of popcorn to make and which markets sell it in</a:t>
            </a:r>
          </a:p>
          <a:p>
            <a:r>
              <a:rPr lang="en-US" dirty="0"/>
              <a:t>Calculate the profit for the chosen markets</a:t>
            </a:r>
          </a:p>
          <a:p>
            <a:r>
              <a:rPr lang="en-US" dirty="0"/>
              <a:t>Provide the Market share for each product based on total demand across all given regions </a:t>
            </a:r>
          </a:p>
          <a:p>
            <a:pPr marL="0" indent="0">
              <a:buNone/>
            </a:pPr>
            <a:endParaRPr lang="en-US" dirty="0"/>
          </a:p>
        </p:txBody>
      </p:sp>
    </p:spTree>
    <p:extLst>
      <p:ext uri="{BB962C8B-B14F-4D97-AF65-F5344CB8AC3E}">
        <p14:creationId xmlns:p14="http://schemas.microsoft.com/office/powerpoint/2010/main" val="30728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descr="SmartArt Placeholder - Block List">
            <a:extLst>
              <a:ext uri="{FF2B5EF4-FFF2-40B4-BE49-F238E27FC236}">
                <a16:creationId xmlns:a16="http://schemas.microsoft.com/office/drawing/2014/main" id="{F56E9CB7-A5E6-479F-A6C4-A480D06B974D}"/>
              </a:ext>
            </a:extLst>
          </p:cNvPr>
          <p:cNvGraphicFramePr>
            <a:graphicFrameLocks/>
          </p:cNvGraphicFramePr>
          <p:nvPr>
            <p:extLst>
              <p:ext uri="{D42A27DB-BD31-4B8C-83A1-F6EECF244321}">
                <p14:modId xmlns:p14="http://schemas.microsoft.com/office/powerpoint/2010/main" val="2729761406"/>
              </p:ext>
            </p:extLst>
          </p:nvPr>
        </p:nvGraphicFramePr>
        <p:xfrm>
          <a:off x="6286500" y="828675"/>
          <a:ext cx="5673208" cy="5983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a:xfrm>
            <a:off x="232292" y="1732728"/>
            <a:ext cx="4393415" cy="3002359"/>
          </a:xfrm>
        </p:spPr>
        <p:txBody>
          <a:bodyPr/>
          <a:lstStyle/>
          <a:p>
            <a:r>
              <a:rPr lang="en-US" dirty="0"/>
              <a:t>Findings</a:t>
            </a:r>
            <a:br>
              <a:rPr lang="en-US" dirty="0"/>
            </a:br>
            <a:r>
              <a:rPr lang="en-US" dirty="0"/>
              <a:t>(</a:t>
            </a:r>
            <a:r>
              <a:rPr lang="en-US" sz="4000" dirty="0"/>
              <a:t>Research on weather conditions and labor workforce)</a:t>
            </a:r>
          </a:p>
        </p:txBody>
      </p:sp>
      <p:sp>
        <p:nvSpPr>
          <p:cNvPr id="2" name="Slide Number Placeholder 1">
            <a:extLst>
              <a:ext uri="{FF2B5EF4-FFF2-40B4-BE49-F238E27FC236}">
                <a16:creationId xmlns:a16="http://schemas.microsoft.com/office/drawing/2014/main" id="{6F96CE71-B6D7-E743-ACC6-F251656D8DC1}"/>
              </a:ext>
            </a:extLst>
          </p:cNvPr>
          <p:cNvSpPr>
            <a:spLocks noGrp="1"/>
          </p:cNvSpPr>
          <p:nvPr>
            <p:ph type="sldNum" sz="quarter" idx="12"/>
          </p:nvPr>
        </p:nvSpPr>
        <p:spPr/>
        <p:txBody>
          <a:bodyPr/>
          <a:lstStyle/>
          <a:p>
            <a:fld id="{3A98EE3D-8CD1-4C3F-BD1C-C98C9596463C}" type="slidenum">
              <a:rPr lang="en-US" smtClean="0"/>
              <a:t>4</a:t>
            </a:fld>
            <a:endParaRPr lang="en-US"/>
          </a:p>
        </p:txBody>
      </p:sp>
    </p:spTree>
    <p:extLst>
      <p:ext uri="{BB962C8B-B14F-4D97-AF65-F5344CB8AC3E}">
        <p14:creationId xmlns:p14="http://schemas.microsoft.com/office/powerpoint/2010/main" val="252027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descr="SmartArt Placeholder - Block List">
            <a:extLst>
              <a:ext uri="{FF2B5EF4-FFF2-40B4-BE49-F238E27FC236}">
                <a16:creationId xmlns:a16="http://schemas.microsoft.com/office/drawing/2014/main" id="{F56E9CB7-A5E6-479F-A6C4-A480D06B974D}"/>
              </a:ext>
            </a:extLst>
          </p:cNvPr>
          <p:cNvGraphicFramePr>
            <a:graphicFrameLocks/>
          </p:cNvGraphicFramePr>
          <p:nvPr>
            <p:extLst>
              <p:ext uri="{D42A27DB-BD31-4B8C-83A1-F6EECF244321}">
                <p14:modId xmlns:p14="http://schemas.microsoft.com/office/powerpoint/2010/main" val="1765719878"/>
              </p:ext>
            </p:extLst>
          </p:nvPr>
        </p:nvGraphicFramePr>
        <p:xfrm>
          <a:off x="6286500" y="828675"/>
          <a:ext cx="5673208" cy="5983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66CBFE42-DFD1-4945-A9A4-5544D38C9B7E}"/>
              </a:ext>
            </a:extLst>
          </p:cNvPr>
          <p:cNvSpPr>
            <a:spLocks noGrp="1"/>
          </p:cNvSpPr>
          <p:nvPr>
            <p:ph type="title"/>
          </p:nvPr>
        </p:nvSpPr>
        <p:spPr>
          <a:xfrm>
            <a:off x="232292" y="1732728"/>
            <a:ext cx="4393415" cy="3002359"/>
          </a:xfrm>
        </p:spPr>
        <p:txBody>
          <a:bodyPr/>
          <a:lstStyle/>
          <a:p>
            <a:r>
              <a:rPr lang="en-US" sz="4000" dirty="0"/>
              <a:t>Impact of the findings (Assumptions)</a:t>
            </a:r>
          </a:p>
        </p:txBody>
      </p:sp>
      <p:sp>
        <p:nvSpPr>
          <p:cNvPr id="2" name="Slide Number Placeholder 1">
            <a:extLst>
              <a:ext uri="{FF2B5EF4-FFF2-40B4-BE49-F238E27FC236}">
                <a16:creationId xmlns:a16="http://schemas.microsoft.com/office/drawing/2014/main" id="{6F96CE71-B6D7-E743-ACC6-F251656D8DC1}"/>
              </a:ext>
            </a:extLst>
          </p:cNvPr>
          <p:cNvSpPr>
            <a:spLocks noGrp="1"/>
          </p:cNvSpPr>
          <p:nvPr>
            <p:ph type="sldNum" sz="quarter" idx="12"/>
          </p:nvPr>
        </p:nvSpPr>
        <p:spPr/>
        <p:txBody>
          <a:bodyPr/>
          <a:lstStyle/>
          <a:p>
            <a:fld id="{3A98EE3D-8CD1-4C3F-BD1C-C98C9596463C}" type="slidenum">
              <a:rPr lang="en-US" smtClean="0"/>
              <a:t>5</a:t>
            </a:fld>
            <a:endParaRPr lang="en-US"/>
          </a:p>
        </p:txBody>
      </p:sp>
    </p:spTree>
    <p:extLst>
      <p:ext uri="{BB962C8B-B14F-4D97-AF65-F5344CB8AC3E}">
        <p14:creationId xmlns:p14="http://schemas.microsoft.com/office/powerpoint/2010/main" val="302436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1846D8-2B17-9F48-BEB6-1FB965A3CE31}"/>
              </a:ext>
            </a:extLst>
          </p:cNvPr>
          <p:cNvSpPr>
            <a:spLocks noGrp="1"/>
          </p:cNvSpPr>
          <p:nvPr>
            <p:ph idx="1"/>
          </p:nvPr>
        </p:nvSpPr>
        <p:spPr/>
        <p:txBody>
          <a:bodyPr vert="horz" lIns="0" tIns="45720" rIns="0" bIns="45720" rtlCol="0" anchor="t">
            <a:normAutofit/>
          </a:bodyPr>
          <a:lstStyle/>
          <a:p>
            <a:r>
              <a:rPr lang="en-US" dirty="0"/>
              <a:t>Because we are assuming that every unit sold makes profit, in order to maximize the overall profit, we must maximize the overall sales. Because of this, the constraint of 90% production to enter the market is always satisfied. Furthermore, the real decision is on which factory to build, based on the best route achievable based on the factories. This way we found that each factory had an optimal route: Nong Khai would be </a:t>
            </a:r>
            <a:r>
              <a:rPr lang="en-US" dirty="0" err="1"/>
              <a:t>NorthEast</a:t>
            </a:r>
            <a:r>
              <a:rPr lang="en-US" dirty="0"/>
              <a:t> and YRD, Chiang Rai would have North Central and South Central, Bangkok would have YRD and Northeast and </a:t>
            </a:r>
            <a:r>
              <a:rPr lang="en-US" dirty="0" err="1"/>
              <a:t>Yala</a:t>
            </a:r>
            <a:r>
              <a:rPr lang="en-US" dirty="0"/>
              <a:t> would have Western China, Northcentral and North East. At this point the optimization model will evaluate which of this routes, based on the costs, will propose the best outcome. This makes this optimization model a Binary model, in which the constraint is that there can be only and at least 1 factory.</a:t>
            </a:r>
          </a:p>
        </p:txBody>
      </p:sp>
      <p:sp>
        <p:nvSpPr>
          <p:cNvPr id="3" name="Title 2">
            <a:extLst>
              <a:ext uri="{FF2B5EF4-FFF2-40B4-BE49-F238E27FC236}">
                <a16:creationId xmlns:a16="http://schemas.microsoft.com/office/drawing/2014/main" id="{F900CCB6-8177-B24C-8798-4C109BB74D98}"/>
              </a:ext>
            </a:extLst>
          </p:cNvPr>
          <p:cNvSpPr>
            <a:spLocks noGrp="1"/>
          </p:cNvSpPr>
          <p:nvPr>
            <p:ph type="title"/>
          </p:nvPr>
        </p:nvSpPr>
        <p:spPr/>
        <p:txBody>
          <a:bodyPr/>
          <a:lstStyle/>
          <a:p>
            <a:r>
              <a:rPr lang="en-US" dirty="0"/>
              <a:t>Solving the Problem</a:t>
            </a:r>
          </a:p>
        </p:txBody>
      </p:sp>
      <p:sp>
        <p:nvSpPr>
          <p:cNvPr id="4" name="Date Placeholder 3">
            <a:extLst>
              <a:ext uri="{FF2B5EF4-FFF2-40B4-BE49-F238E27FC236}">
                <a16:creationId xmlns:a16="http://schemas.microsoft.com/office/drawing/2014/main" id="{F7A59CCB-5D67-A649-8104-87C45DF4B664}"/>
              </a:ext>
            </a:extLst>
          </p:cNvPr>
          <p:cNvSpPr>
            <a:spLocks noGrp="1"/>
          </p:cNvSpPr>
          <p:nvPr>
            <p:ph type="dt" sz="half" idx="10"/>
          </p:nvPr>
        </p:nvSpPr>
        <p:spPr/>
        <p:txBody>
          <a:bodyPr/>
          <a:lstStyle/>
          <a:p>
            <a:fld id="{C65D4485-E297-474F-9113-6FD83438BB8C}" type="datetime1">
              <a:rPr lang="en-US" smtClean="0"/>
              <a:t>2/22/22</a:t>
            </a:fld>
            <a:endParaRPr lang="en-US" dirty="0"/>
          </a:p>
        </p:txBody>
      </p:sp>
      <p:sp>
        <p:nvSpPr>
          <p:cNvPr id="5" name="Slide Number Placeholder 4">
            <a:extLst>
              <a:ext uri="{FF2B5EF4-FFF2-40B4-BE49-F238E27FC236}">
                <a16:creationId xmlns:a16="http://schemas.microsoft.com/office/drawing/2014/main" id="{BFC63EDF-317B-4E4F-9C63-1FF3CDE3D734}"/>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77142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8D45-FD19-C44E-9C71-E67674704498}"/>
              </a:ext>
            </a:extLst>
          </p:cNvPr>
          <p:cNvSpPr>
            <a:spLocks noGrp="1"/>
          </p:cNvSpPr>
          <p:nvPr>
            <p:ph type="title"/>
          </p:nvPr>
        </p:nvSpPr>
        <p:spPr/>
        <p:txBody>
          <a:bodyPr/>
          <a:lstStyle/>
          <a:p>
            <a:r>
              <a:rPr lang="en-US"/>
              <a:t>Solution</a:t>
            </a:r>
            <a:endParaRPr lang="en-US" dirty="0"/>
          </a:p>
        </p:txBody>
      </p:sp>
      <p:sp>
        <p:nvSpPr>
          <p:cNvPr id="3" name="Slide Number Placeholder 2">
            <a:extLst>
              <a:ext uri="{FF2B5EF4-FFF2-40B4-BE49-F238E27FC236}">
                <a16:creationId xmlns:a16="http://schemas.microsoft.com/office/drawing/2014/main" id="{48D92560-EE08-D04C-9B94-9FBBD41F9CFD}"/>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5" name="Content Placeholder 1">
            <a:extLst>
              <a:ext uri="{FF2B5EF4-FFF2-40B4-BE49-F238E27FC236}">
                <a16:creationId xmlns:a16="http://schemas.microsoft.com/office/drawing/2014/main" id="{2CD823AF-3065-4CC6-ADEC-A6932E456C1A}"/>
              </a:ext>
            </a:extLst>
          </p:cNvPr>
          <p:cNvSpPr txBox="1">
            <a:spLocks/>
          </p:cNvSpPr>
          <p:nvPr/>
        </p:nvSpPr>
        <p:spPr>
          <a:xfrm>
            <a:off x="5907370" y="1961849"/>
            <a:ext cx="5477807" cy="4002422"/>
          </a:xfrm>
          <a:prstGeom prst="rect">
            <a:avLst/>
          </a:prstGeom>
        </p:spPr>
        <p:txBody>
          <a:bodyPr vert="horz" lIns="0" tIns="45720" rIns="0" bIns="45720" rtlCol="0" anchor="t">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Given this model, the optimal solution is to build the </a:t>
            </a:r>
            <a:r>
              <a:rPr lang="en-US"/>
              <a:t>Yala</a:t>
            </a:r>
            <a:r>
              <a:rPr lang="en-US" dirty="0"/>
              <a:t> Factory, which would produce a loss of $</a:t>
            </a:r>
            <a:r>
              <a:rPr lang="en-US"/>
              <a:t>7,003,601</a:t>
            </a:r>
            <a:r>
              <a:rPr lang="en-US" dirty="0"/>
              <a:t>. However, this is the loss would be only for the first quarter, as we project the same revenues over every quarter. The payback period for this project is 3.23 Quarters (a bit over 9 months). However, from a payback period Standpoint, the Nong Khai factory has a lower payback (3.20), even if the loss for the first quarter is higher ($-7,937,161). For this reason, our suggestion is to build the Nong Khai Factory.</a:t>
            </a:r>
          </a:p>
        </p:txBody>
      </p:sp>
    </p:spTree>
    <p:extLst>
      <p:ext uri="{BB962C8B-B14F-4D97-AF65-F5344CB8AC3E}">
        <p14:creationId xmlns:p14="http://schemas.microsoft.com/office/powerpoint/2010/main" val="131504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1A1297-B9B3-204C-BD08-6D1CEC4FF881}"/>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3" name="Title 2">
            <a:extLst>
              <a:ext uri="{FF2B5EF4-FFF2-40B4-BE49-F238E27FC236}">
                <a16:creationId xmlns:a16="http://schemas.microsoft.com/office/drawing/2014/main" id="{BD2F5E09-3D17-2840-AEAE-C60AF61860E6}"/>
              </a:ext>
            </a:extLst>
          </p:cNvPr>
          <p:cNvSpPr>
            <a:spLocks noGrp="1"/>
          </p:cNvSpPr>
          <p:nvPr>
            <p:ph type="title"/>
          </p:nvPr>
        </p:nvSpPr>
        <p:spPr/>
        <p:txBody>
          <a:bodyPr/>
          <a:lstStyle/>
          <a:p>
            <a:r>
              <a:rPr lang="en-US" dirty="0"/>
              <a:t>Recommendation</a:t>
            </a:r>
          </a:p>
        </p:txBody>
      </p:sp>
      <p:sp>
        <p:nvSpPr>
          <p:cNvPr id="4" name="TextBox 3">
            <a:extLst>
              <a:ext uri="{FF2B5EF4-FFF2-40B4-BE49-F238E27FC236}">
                <a16:creationId xmlns:a16="http://schemas.microsoft.com/office/drawing/2014/main" id="{55FC3DE2-9A4C-0F4C-9874-5DCA950BEB2E}"/>
              </a:ext>
            </a:extLst>
          </p:cNvPr>
          <p:cNvSpPr txBox="1"/>
          <p:nvPr/>
        </p:nvSpPr>
        <p:spPr>
          <a:xfrm>
            <a:off x="6442364" y="1631234"/>
            <a:ext cx="5198648" cy="4062651"/>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400" dirty="0"/>
              <a:t>Construct the Nong Khai Factory:</a:t>
            </a:r>
          </a:p>
          <a:p>
            <a:endParaRPr lang="en-US" dirty="0"/>
          </a:p>
          <a:p>
            <a:endParaRPr lang="en-US" dirty="0"/>
          </a:p>
          <a:p>
            <a:r>
              <a:rPr lang="en-US" dirty="0"/>
              <a:t>Pleasant weather conditions are predicted for the first quarter of 2016</a:t>
            </a:r>
          </a:p>
          <a:p>
            <a:endParaRPr lang="en-US" dirty="0"/>
          </a:p>
          <a:p>
            <a:r>
              <a:rPr lang="en-US" dirty="0"/>
              <a:t>The additional costs will be minimal compared with most of the locations ($300,000) </a:t>
            </a:r>
          </a:p>
          <a:p>
            <a:endParaRPr lang="en-US" dirty="0"/>
          </a:p>
          <a:p>
            <a:r>
              <a:rPr lang="en-US" dirty="0"/>
              <a:t>The shortest payback period (3.20)</a:t>
            </a:r>
          </a:p>
        </p:txBody>
      </p:sp>
    </p:spTree>
    <p:extLst>
      <p:ext uri="{BB962C8B-B14F-4D97-AF65-F5344CB8AC3E}">
        <p14:creationId xmlns:p14="http://schemas.microsoft.com/office/powerpoint/2010/main" val="263396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B7B5D-CED8-2F43-9EEA-2274AACCF48D}"/>
              </a:ext>
            </a:extLst>
          </p:cNvPr>
          <p:cNvSpPr>
            <a:spLocks noGrp="1"/>
          </p:cNvSpPr>
          <p:nvPr>
            <p:ph type="dt" sz="half" idx="10"/>
          </p:nvPr>
        </p:nvSpPr>
        <p:spPr>
          <a:xfrm>
            <a:off x="8218426" y="6446838"/>
            <a:ext cx="2584850" cy="365125"/>
          </a:xfrm>
        </p:spPr>
        <p:txBody>
          <a:bodyPr anchor="ctr">
            <a:normAutofit/>
          </a:bodyPr>
          <a:lstStyle/>
          <a:p>
            <a:pPr>
              <a:spcAft>
                <a:spcPts val="600"/>
              </a:spcAft>
            </a:pPr>
            <a:fld id="{A058E7B0-8106-DB4E-B4E8-8E83740EFF63}" type="datetime1">
              <a:rPr lang="en-US" smtClean="0"/>
              <a:pPr>
                <a:spcAft>
                  <a:spcPts val="600"/>
                </a:spcAft>
              </a:pPr>
              <a:t>2/22/22</a:t>
            </a:fld>
            <a:endParaRPr lang="en-US"/>
          </a:p>
        </p:txBody>
      </p:sp>
      <p:sp>
        <p:nvSpPr>
          <p:cNvPr id="4" name="Slide Number Placeholder 3">
            <a:extLst>
              <a:ext uri="{FF2B5EF4-FFF2-40B4-BE49-F238E27FC236}">
                <a16:creationId xmlns:a16="http://schemas.microsoft.com/office/drawing/2014/main" id="{00947E48-6255-F149-AE1F-B11F27B37769}"/>
              </a:ext>
            </a:extLst>
          </p:cNvPr>
          <p:cNvSpPr>
            <a:spLocks noGrp="1"/>
          </p:cNvSpPr>
          <p:nvPr>
            <p:ph type="sldNum" sz="quarter" idx="12"/>
          </p:nvPr>
        </p:nvSpPr>
        <p:spPr>
          <a:xfrm>
            <a:off x="10993582" y="6446838"/>
            <a:ext cx="780010" cy="365125"/>
          </a:xfrm>
        </p:spPr>
        <p:txBody>
          <a:bodyPr anchor="ctr">
            <a:normAutofit/>
          </a:bodyPr>
          <a:lstStyle/>
          <a:p>
            <a:pPr>
              <a:spcAft>
                <a:spcPts val="600"/>
              </a:spcAft>
            </a:pPr>
            <a:fld id="{3A98EE3D-8CD1-4C3F-BD1C-C98C9596463C}" type="slidenum">
              <a:rPr lang="en-US" smtClean="0"/>
              <a:pPr>
                <a:spcAft>
                  <a:spcPts val="600"/>
                </a:spcAft>
              </a:pPr>
              <a:t>9</a:t>
            </a:fld>
            <a:endParaRPr lang="en-US"/>
          </a:p>
        </p:txBody>
      </p:sp>
      <p:sp>
        <p:nvSpPr>
          <p:cNvPr id="3" name="Title 2">
            <a:extLst>
              <a:ext uri="{FF2B5EF4-FFF2-40B4-BE49-F238E27FC236}">
                <a16:creationId xmlns:a16="http://schemas.microsoft.com/office/drawing/2014/main" id="{14D9E47F-41E0-4FE3-891C-B53FBC82D7F3}"/>
              </a:ext>
            </a:extLst>
          </p:cNvPr>
          <p:cNvSpPr>
            <a:spLocks noGrp="1"/>
          </p:cNvSpPr>
          <p:nvPr>
            <p:ph type="ctrTitle"/>
          </p:nvPr>
        </p:nvSpPr>
        <p:spPr>
          <a:xfrm>
            <a:off x="1058669" y="854538"/>
            <a:ext cx="4567608" cy="3566160"/>
          </a:xfrm>
        </p:spPr>
        <p:txBody>
          <a:bodyPr anchor="b">
            <a:normAutofit/>
          </a:bodyPr>
          <a:lstStyle/>
          <a:p>
            <a:r>
              <a:rPr lang="en-US" dirty="0"/>
              <a:t>Thank You</a:t>
            </a:r>
          </a:p>
        </p:txBody>
      </p:sp>
      <p:pic>
        <p:nvPicPr>
          <p:cNvPr id="33" name="Picture Placeholder 32" descr="A flag flying in the air&#10;&#10;Description automatically generated with low confidence">
            <a:extLst>
              <a:ext uri="{FF2B5EF4-FFF2-40B4-BE49-F238E27FC236}">
                <a16:creationId xmlns:a16="http://schemas.microsoft.com/office/drawing/2014/main" id="{5E17887A-8C05-E54F-8020-8D5C5DDC0C8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60" r="2" b="5036"/>
          <a:stretch/>
        </p:blipFill>
        <p:spPr>
          <a:xfrm>
            <a:off x="4933721" y="-19458"/>
            <a:ext cx="7261837" cy="6877457"/>
          </a:xfrm>
          <a:noFill/>
        </p:spPr>
      </p:pic>
    </p:spTree>
    <p:extLst>
      <p:ext uri="{BB962C8B-B14F-4D97-AF65-F5344CB8AC3E}">
        <p14:creationId xmlns:p14="http://schemas.microsoft.com/office/powerpoint/2010/main" val="3642316358"/>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RetrospectVTI</Template>
  <TotalTime>1600</TotalTime>
  <Words>953</Words>
  <Application>Microsoft Macintosh PowerPoint</Application>
  <PresentationFormat>Widescreen</PresentationFormat>
  <Paragraphs>85</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RetrospectVTI</vt:lpstr>
      <vt:lpstr>The Cornology Case Study</vt:lpstr>
      <vt:lpstr>Overview</vt:lpstr>
      <vt:lpstr>Case Challenge Review</vt:lpstr>
      <vt:lpstr>Findings (Research on weather conditions and labor workforce)</vt:lpstr>
      <vt:lpstr>Impact of the findings (Assumptions)</vt:lpstr>
      <vt:lpstr>Solving the Problem</vt:lpstr>
      <vt:lpstr>Solution</vt:lpstr>
      <vt:lpstr>Recommendation</vt:lpstr>
      <vt:lpstr>Thank You</vt:lpstr>
      <vt:lpstr>Reference</vt:lpstr>
      <vt:lpstr>Reference</vt:lpstr>
      <vt:lpstr>Appendix : Excel Solver Screen</vt:lpstr>
      <vt:lpstr>Appendix : Python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Cornology Case Study</dc:title>
  <dc:creator>Alamim Ferreira Junior</dc:creator>
  <cp:lastModifiedBy>Alamim Ferreira Junior</cp:lastModifiedBy>
  <cp:revision>2</cp:revision>
  <dcterms:created xsi:type="dcterms:W3CDTF">2022-02-22T23:21:52Z</dcterms:created>
  <dcterms:modified xsi:type="dcterms:W3CDTF">2022-02-24T02:02:10Z</dcterms:modified>
</cp:coreProperties>
</file>