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7" r:id="rId7"/>
    <p:sldId id="269" r:id="rId8"/>
    <p:sldId id="268" r:id="rId9"/>
    <p:sldId id="266" r:id="rId10"/>
    <p:sldId id="262" r:id="rId11"/>
    <p:sldId id="263" r:id="rId12"/>
    <p:sldId id="264" r:id="rId13"/>
    <p:sldId id="265" r:id="rId14"/>
    <p:sldId id="270"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533B693-0C82-5F4C-A750-CD45A3CD9809}" v="3" dt="2022-12-02T01:55:27.05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3" autoAdjust="0"/>
    <p:restoredTop sz="95872" autoAdjust="0"/>
  </p:normalViewPr>
  <p:slideViewPr>
    <p:cSldViewPr snapToGrid="0">
      <p:cViewPr varScale="1">
        <p:scale>
          <a:sx n="65" d="100"/>
          <a:sy n="65" d="100"/>
        </p:scale>
        <p:origin x="724" y="60"/>
      </p:cViewPr>
      <p:guideLst/>
    </p:cSldViewPr>
  </p:slideViewPr>
  <p:outlineViewPr>
    <p:cViewPr>
      <p:scale>
        <a:sx n="33" d="100"/>
        <a:sy n="33" d="100"/>
      </p:scale>
      <p:origin x="0" y="-4956"/>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file:///\\Users\samuelabraham\Downloads\Response%20Time%20Data%20sheet-2.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Users\samuelabraham\Downloads\Response%20Time%20Data%20sheet-2.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2400" b="0" i="0" baseline="0">
                <a:effectLst/>
              </a:rPr>
              <a:t>Response time in </a:t>
            </a:r>
            <a:r>
              <a:rPr lang="en-US" sz="2400" b="0" i="0" baseline="0" err="1">
                <a:effectLst/>
              </a:rPr>
              <a:t>ms</a:t>
            </a:r>
            <a:r>
              <a:rPr lang="en-US" sz="2400" b="0" i="0" baseline="0">
                <a:effectLst/>
              </a:rPr>
              <a:t> for 4 different stimuli:</a:t>
            </a:r>
            <a:endParaRPr lang="en-US" sz="1800">
              <a:effectLst/>
            </a:endParaRPr>
          </a:p>
          <a:p>
            <a:pPr>
              <a:defRPr/>
            </a:pPr>
            <a:r>
              <a:rPr lang="en-US" sz="2400" b="0" i="0" baseline="0">
                <a:effectLst/>
              </a:rPr>
              <a:t>(1) VRT, (2) ART, (3) VRT-D, (4) ART-D</a:t>
            </a:r>
            <a:endParaRPr lang="en-US" sz="1800">
              <a:effectLst/>
            </a:endParaRPr>
          </a:p>
          <a:p>
            <a:pPr>
              <a:defRPr/>
            </a:pP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3.0555555555555555E-2"/>
          <c:y val="0.20955714160031672"/>
          <c:w val="0.93165145747510036"/>
          <c:h val="0.71946674438041613"/>
        </c:manualLayout>
      </c:layout>
      <c:barChart>
        <c:barDir val="col"/>
        <c:grouping val="clustered"/>
        <c:varyColors val="0"/>
        <c:ser>
          <c:idx val="0"/>
          <c:order val="0"/>
          <c:spPr>
            <a:solidFill>
              <a:schemeClr val="accent1"/>
            </a:solidFill>
            <a:ln>
              <a:noFill/>
            </a:ln>
            <a:effectLst/>
          </c:spPr>
          <c:invertIfNegative val="0"/>
          <c:dPt>
            <c:idx val="0"/>
            <c:invertIfNegative val="0"/>
            <c:bubble3D val="0"/>
            <c:extLst>
              <c:ext xmlns:c16="http://schemas.microsoft.com/office/drawing/2014/chart" uri="{C3380CC4-5D6E-409C-BE32-E72D297353CC}">
                <c16:uniqueId val="{00000000-9232-BC48-9B2B-FBE9B81535FC}"/>
              </c:ext>
            </c:extLst>
          </c:dPt>
          <c:dPt>
            <c:idx val="1"/>
            <c:invertIfNegative val="0"/>
            <c:bubble3D val="0"/>
            <c:extLst>
              <c:ext xmlns:c16="http://schemas.microsoft.com/office/drawing/2014/chart" uri="{C3380CC4-5D6E-409C-BE32-E72D297353CC}">
                <c16:uniqueId val="{00000001-9232-BC48-9B2B-FBE9B81535FC}"/>
              </c:ext>
            </c:extLst>
          </c:dPt>
          <c:dPt>
            <c:idx val="2"/>
            <c:invertIfNegative val="0"/>
            <c:bubble3D val="0"/>
            <c:extLst>
              <c:ext xmlns:c16="http://schemas.microsoft.com/office/drawing/2014/chart" uri="{C3380CC4-5D6E-409C-BE32-E72D297353CC}">
                <c16:uniqueId val="{00000002-9232-BC48-9B2B-FBE9B81535FC}"/>
              </c:ext>
            </c:extLst>
          </c:dPt>
          <c:dPt>
            <c:idx val="3"/>
            <c:invertIfNegative val="0"/>
            <c:bubble3D val="0"/>
            <c:extLst>
              <c:ext xmlns:c16="http://schemas.microsoft.com/office/drawing/2014/chart" uri="{C3380CC4-5D6E-409C-BE32-E72D297353CC}">
                <c16:uniqueId val="{00000003-9232-BC48-9B2B-FBE9B81535FC}"/>
              </c:ext>
            </c:extLst>
          </c:dPt>
          <c:errBars>
            <c:errBarType val="both"/>
            <c:errValType val="cust"/>
            <c:noEndCap val="0"/>
            <c:plus>
              <c:numRef>
                <c:f>Sheet1!$C$58:$C$61</c:f>
                <c:numCache>
                  <c:formatCode>General</c:formatCode>
                  <c:ptCount val="4"/>
                  <c:pt idx="0">
                    <c:v>40</c:v>
                  </c:pt>
                  <c:pt idx="1">
                    <c:v>30</c:v>
                  </c:pt>
                  <c:pt idx="2">
                    <c:v>76</c:v>
                  </c:pt>
                  <c:pt idx="3">
                    <c:v>48</c:v>
                  </c:pt>
                </c:numCache>
              </c:numRef>
            </c:plus>
            <c:minus>
              <c:numRef>
                <c:f>Sheet1!$C$58:$C$61</c:f>
                <c:numCache>
                  <c:formatCode>General</c:formatCode>
                  <c:ptCount val="4"/>
                  <c:pt idx="0">
                    <c:v>40</c:v>
                  </c:pt>
                  <c:pt idx="1">
                    <c:v>30</c:v>
                  </c:pt>
                  <c:pt idx="2">
                    <c:v>76</c:v>
                  </c:pt>
                  <c:pt idx="3">
                    <c:v>48</c:v>
                  </c:pt>
                </c:numCache>
              </c:numRef>
            </c:minus>
            <c:spPr>
              <a:noFill/>
              <a:ln w="9525" cap="flat" cmpd="sng" algn="ctr">
                <a:solidFill>
                  <a:schemeClr val="tx1">
                    <a:lumMod val="65000"/>
                    <a:lumOff val="35000"/>
                  </a:schemeClr>
                </a:solidFill>
                <a:round/>
              </a:ln>
              <a:effectLst/>
            </c:spPr>
          </c:errBars>
          <c:val>
            <c:numRef>
              <c:f>Sheet1!$B$58:$B$61</c:f>
              <c:numCache>
                <c:formatCode>General</c:formatCode>
                <c:ptCount val="4"/>
                <c:pt idx="0">
                  <c:v>293.7</c:v>
                </c:pt>
                <c:pt idx="1">
                  <c:v>243</c:v>
                </c:pt>
                <c:pt idx="2">
                  <c:v>412.1</c:v>
                </c:pt>
                <c:pt idx="3">
                  <c:v>324.60000000000002</c:v>
                </c:pt>
              </c:numCache>
            </c:numRef>
          </c:val>
          <c:extLst>
            <c:ext xmlns:c16="http://schemas.microsoft.com/office/drawing/2014/chart" uri="{C3380CC4-5D6E-409C-BE32-E72D297353CC}">
              <c16:uniqueId val="{00000004-9232-BC48-9B2B-FBE9B81535FC}"/>
            </c:ext>
          </c:extLst>
        </c:ser>
        <c:dLbls>
          <c:showLegendKey val="0"/>
          <c:showVal val="0"/>
          <c:showCatName val="0"/>
          <c:showSerName val="0"/>
          <c:showPercent val="0"/>
          <c:showBubbleSize val="0"/>
        </c:dLbls>
        <c:gapWidth val="219"/>
        <c:overlap val="-27"/>
        <c:axId val="378204424"/>
        <c:axId val="483377576"/>
      </c:barChart>
      <c:catAx>
        <c:axId val="378204424"/>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83377576"/>
        <c:crosses val="autoZero"/>
        <c:auto val="1"/>
        <c:lblAlgn val="ctr"/>
        <c:lblOffset val="100"/>
        <c:noMultiLvlLbl val="0"/>
      </c:catAx>
      <c:valAx>
        <c:axId val="48337757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7820442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2800"/>
              <a:t>Response time in </a:t>
            </a:r>
            <a:r>
              <a:rPr lang="en-US" sz="2800" err="1"/>
              <a:t>ms</a:t>
            </a:r>
            <a:r>
              <a:rPr lang="en-US" sz="2800"/>
              <a:t> for 4 different stimuli:</a:t>
            </a:r>
          </a:p>
          <a:p>
            <a:pPr>
              <a:defRPr/>
            </a:pPr>
            <a:r>
              <a:rPr lang="en-US" sz="2800"/>
              <a:t>(1) VRT, (2) ART, (3) VRT-D, (4) ART-D</a:t>
            </a:r>
          </a:p>
        </c:rich>
      </c:tx>
      <c:layout>
        <c:manualLayout>
          <c:xMode val="edge"/>
          <c:yMode val="edge"/>
          <c:x val="0.20665530089988751"/>
          <c:y val="3.4009492670909997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7.4826308476146366E-2"/>
          <c:y val="0.22726495726495727"/>
          <c:w val="0.90311486799444185"/>
          <c:h val="0.66932364223702812"/>
        </c:manualLayout>
      </c:layout>
      <c:barChart>
        <c:barDir val="col"/>
        <c:grouping val="clustered"/>
        <c:varyColors val="0"/>
        <c:ser>
          <c:idx val="0"/>
          <c:order val="0"/>
          <c:spPr>
            <a:solidFill>
              <a:schemeClr val="accent1"/>
            </a:solidFill>
            <a:ln>
              <a:noFill/>
            </a:ln>
            <a:effectLst/>
          </c:spPr>
          <c:invertIfNegative val="0"/>
          <c:errBars>
            <c:errBarType val="both"/>
            <c:errValType val="cust"/>
            <c:noEndCap val="0"/>
            <c:plus>
              <c:numRef>
                <c:f>Sheet1!$F$52:$I$52</c:f>
                <c:numCache>
                  <c:formatCode>General</c:formatCode>
                  <c:ptCount val="4"/>
                  <c:pt idx="0">
                    <c:v>21.053265779921176</c:v>
                  </c:pt>
                  <c:pt idx="1">
                    <c:v>34.705042861232748</c:v>
                  </c:pt>
                  <c:pt idx="2">
                    <c:v>63.577118525456939</c:v>
                  </c:pt>
                  <c:pt idx="3">
                    <c:v>66.591966482451852</c:v>
                  </c:pt>
                </c:numCache>
              </c:numRef>
            </c:plus>
            <c:minus>
              <c:numRef>
                <c:f>Sheet1!$F$52:$I$52</c:f>
                <c:numCache>
                  <c:formatCode>General</c:formatCode>
                  <c:ptCount val="4"/>
                  <c:pt idx="0">
                    <c:v>21.053265779921176</c:v>
                  </c:pt>
                  <c:pt idx="1">
                    <c:v>34.705042861232748</c:v>
                  </c:pt>
                  <c:pt idx="2">
                    <c:v>63.577118525456939</c:v>
                  </c:pt>
                  <c:pt idx="3">
                    <c:v>66.591966482451852</c:v>
                  </c:pt>
                </c:numCache>
              </c:numRef>
            </c:minus>
            <c:spPr>
              <a:noFill/>
              <a:ln w="9525" cap="flat" cmpd="sng" algn="ctr">
                <a:solidFill>
                  <a:schemeClr val="tx1">
                    <a:lumMod val="65000"/>
                    <a:lumOff val="35000"/>
                  </a:schemeClr>
                </a:solidFill>
                <a:round/>
              </a:ln>
              <a:effectLst/>
            </c:spPr>
          </c:errBars>
          <c:val>
            <c:numRef>
              <c:f>Sheet1!$F$51:$I$51</c:f>
              <c:numCache>
                <c:formatCode>General</c:formatCode>
                <c:ptCount val="4"/>
                <c:pt idx="0">
                  <c:v>268.39999999999998</c:v>
                </c:pt>
                <c:pt idx="1">
                  <c:v>225.4</c:v>
                </c:pt>
                <c:pt idx="2">
                  <c:v>335.5</c:v>
                </c:pt>
                <c:pt idx="3">
                  <c:v>317.89999999999998</c:v>
                </c:pt>
              </c:numCache>
            </c:numRef>
          </c:val>
          <c:extLst>
            <c:ext xmlns:c16="http://schemas.microsoft.com/office/drawing/2014/chart" uri="{C3380CC4-5D6E-409C-BE32-E72D297353CC}">
              <c16:uniqueId val="{00000000-A9D6-AE4E-862C-05C27CF03087}"/>
            </c:ext>
          </c:extLst>
        </c:ser>
        <c:dLbls>
          <c:showLegendKey val="0"/>
          <c:showVal val="0"/>
          <c:showCatName val="0"/>
          <c:showSerName val="0"/>
          <c:showPercent val="0"/>
          <c:showBubbleSize val="0"/>
        </c:dLbls>
        <c:gapWidth val="219"/>
        <c:overlap val="-27"/>
        <c:axId val="633790072"/>
        <c:axId val="633793680"/>
      </c:barChart>
      <c:catAx>
        <c:axId val="633790072"/>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33793680"/>
        <c:crosses val="autoZero"/>
        <c:auto val="1"/>
        <c:lblAlgn val="ctr"/>
        <c:lblOffset val="100"/>
        <c:noMultiLvlLbl val="0"/>
      </c:catAx>
      <c:valAx>
        <c:axId val="63379368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3379007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_rels/data1.xml.rels><?xml version="1.0" encoding="UTF-8" standalone="yes"?>
<Relationships xmlns="http://schemas.openxmlformats.org/package/2006/relationships"><Relationship Id="rId1" Type="http://schemas.openxmlformats.org/officeDocument/2006/relationships/hyperlink" Target="https://faculty.washington.edu/chudler/java/redgreen.html" TargetMode="External"/></Relationships>
</file>

<file path=ppt/diagrams/_rels/data2.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10" Type="http://schemas.openxmlformats.org/officeDocument/2006/relationships/image" Target="../media/image13.svg"/><Relationship Id="rId4" Type="http://schemas.openxmlformats.org/officeDocument/2006/relationships/image" Target="../media/image7.svg"/><Relationship Id="rId9" Type="http://schemas.openxmlformats.org/officeDocument/2006/relationships/image" Target="../media/image12.png"/></Relationships>
</file>

<file path=ppt/diagrams/_rels/drawing1.xml.rels><?xml version="1.0" encoding="UTF-8" standalone="yes"?>
<Relationships xmlns="http://schemas.openxmlformats.org/package/2006/relationships"><Relationship Id="rId1" Type="http://schemas.openxmlformats.org/officeDocument/2006/relationships/hyperlink" Target="https://faculty.washington.edu/chudler/java/redgreen.html" TargetMode="External"/></Relationships>
</file>

<file path=ppt/diagrams/_rels/drawing2.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10" Type="http://schemas.openxmlformats.org/officeDocument/2006/relationships/image" Target="../media/image13.svg"/><Relationship Id="rId4" Type="http://schemas.openxmlformats.org/officeDocument/2006/relationships/image" Target="../media/image7.svg"/><Relationship Id="rId9" Type="http://schemas.openxmlformats.org/officeDocument/2006/relationships/image" Target="../media/image12.png"/></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15F61F0-2FFB-4987-B579-E9B9439F8A76}" type="doc">
      <dgm:prSet loTypeId="urn:microsoft.com/office/officeart/2005/8/layout/vList2" loCatId="list" qsTypeId="urn:microsoft.com/office/officeart/2005/8/quickstyle/simple2" qsCatId="simple" csTypeId="urn:microsoft.com/office/officeart/2005/8/colors/accent0_3" csCatId="mainScheme" phldr="1"/>
      <dgm:spPr/>
      <dgm:t>
        <a:bodyPr/>
        <a:lstStyle/>
        <a:p>
          <a:endParaRPr lang="en-US"/>
        </a:p>
      </dgm:t>
    </dgm:pt>
    <dgm:pt modelId="{6A3B3ACE-6B5B-425F-ABC8-A617CB3D6761}">
      <dgm:prSet/>
      <dgm:spPr/>
      <dgm:t>
        <a:bodyPr/>
        <a:lstStyle/>
        <a:p>
          <a:pPr>
            <a:defRPr cap="all"/>
          </a:pPr>
          <a:r>
            <a:rPr lang="en-US" dirty="0"/>
            <a:t>50 volunteer subjects</a:t>
          </a:r>
        </a:p>
      </dgm:t>
    </dgm:pt>
    <dgm:pt modelId="{0F07B632-1945-498D-BA54-415DC69085AD}" type="parTrans" cxnId="{2B14B475-4624-4EF3-8E7E-6A4BC9817B00}">
      <dgm:prSet/>
      <dgm:spPr/>
      <dgm:t>
        <a:bodyPr/>
        <a:lstStyle/>
        <a:p>
          <a:endParaRPr lang="en-US"/>
        </a:p>
      </dgm:t>
    </dgm:pt>
    <dgm:pt modelId="{968E1A3C-130F-4156-9369-4DC9832A9CDF}" type="sibTrans" cxnId="{2B14B475-4624-4EF3-8E7E-6A4BC9817B00}">
      <dgm:prSet/>
      <dgm:spPr/>
      <dgm:t>
        <a:bodyPr/>
        <a:lstStyle/>
        <a:p>
          <a:endParaRPr lang="en-US"/>
        </a:p>
      </dgm:t>
    </dgm:pt>
    <dgm:pt modelId="{2C864D95-ADBC-4356-9003-CD2F51DB1430}">
      <dgm:prSet/>
      <dgm:spPr/>
      <dgm:t>
        <a:bodyPr/>
        <a:lstStyle/>
        <a:p>
          <a:pPr>
            <a:defRPr cap="all"/>
          </a:pPr>
          <a:r>
            <a:rPr lang="en-US" dirty="0"/>
            <a:t>Two </a:t>
          </a:r>
          <a:r>
            <a:rPr lang="en-US" dirty="0">
              <a:hlinkClick xmlns:r="http://schemas.openxmlformats.org/officeDocument/2006/relationships" r:id="rId1"/>
            </a:rPr>
            <a:t>program</a:t>
          </a:r>
          <a:r>
            <a:rPr lang="en-US" dirty="0"/>
            <a:t> use for the experiment </a:t>
          </a:r>
        </a:p>
      </dgm:t>
    </dgm:pt>
    <dgm:pt modelId="{3174C7DC-7805-4CD8-8A7F-67B96C992C3E}" type="parTrans" cxnId="{0BADCDE7-AC2F-4F6F-8BA8-08AB22873017}">
      <dgm:prSet/>
      <dgm:spPr/>
      <dgm:t>
        <a:bodyPr/>
        <a:lstStyle/>
        <a:p>
          <a:endParaRPr lang="en-US"/>
        </a:p>
      </dgm:t>
    </dgm:pt>
    <dgm:pt modelId="{6505D342-90BE-4ED6-9830-C4AF4606E3AF}" type="sibTrans" cxnId="{0BADCDE7-AC2F-4F6F-8BA8-08AB22873017}">
      <dgm:prSet/>
      <dgm:spPr/>
      <dgm:t>
        <a:bodyPr/>
        <a:lstStyle/>
        <a:p>
          <a:endParaRPr lang="en-US"/>
        </a:p>
      </dgm:t>
    </dgm:pt>
    <dgm:pt modelId="{80E42C9A-70C3-4B81-B934-498AF8C11548}">
      <dgm:prSet/>
      <dgm:spPr/>
      <dgm:t>
        <a:bodyPr/>
        <a:lstStyle/>
        <a:p>
          <a:pPr>
            <a:defRPr cap="all"/>
          </a:pPr>
          <a:r>
            <a:rPr lang="en-US"/>
            <a:t>There are 5 groups with 10 people in each groups </a:t>
          </a:r>
        </a:p>
      </dgm:t>
    </dgm:pt>
    <dgm:pt modelId="{CD3E3977-B314-44E3-B07B-01A43564D74A}" type="parTrans" cxnId="{93B1BEE3-0832-4C4E-A300-83F8D021881B}">
      <dgm:prSet/>
      <dgm:spPr/>
      <dgm:t>
        <a:bodyPr/>
        <a:lstStyle/>
        <a:p>
          <a:endParaRPr lang="en-US"/>
        </a:p>
      </dgm:t>
    </dgm:pt>
    <dgm:pt modelId="{4DC17A3D-B9D5-4AF5-8696-0815645DB707}" type="sibTrans" cxnId="{93B1BEE3-0832-4C4E-A300-83F8D021881B}">
      <dgm:prSet/>
      <dgm:spPr/>
      <dgm:t>
        <a:bodyPr/>
        <a:lstStyle/>
        <a:p>
          <a:endParaRPr lang="en-US"/>
        </a:p>
      </dgm:t>
    </dgm:pt>
    <dgm:pt modelId="{6CC48C1C-E240-4C07-835E-B493DE86D1DB}">
      <dgm:prSet/>
      <dgm:spPr/>
      <dgm:t>
        <a:bodyPr/>
        <a:lstStyle/>
        <a:p>
          <a:pPr>
            <a:defRPr cap="all"/>
          </a:pPr>
          <a:r>
            <a:rPr lang="en-US"/>
            <a:t>Each groups have different task from each other</a:t>
          </a:r>
        </a:p>
      </dgm:t>
    </dgm:pt>
    <dgm:pt modelId="{E023C3C2-9457-4FF9-93E7-836D966B84F0}" type="parTrans" cxnId="{F7F38801-A43B-4DDC-9D74-30DE26A88CDF}">
      <dgm:prSet/>
      <dgm:spPr/>
      <dgm:t>
        <a:bodyPr/>
        <a:lstStyle/>
        <a:p>
          <a:endParaRPr lang="en-US"/>
        </a:p>
      </dgm:t>
    </dgm:pt>
    <dgm:pt modelId="{D9E736C1-EC10-4F5C-8E84-2B8379CB79E3}" type="sibTrans" cxnId="{F7F38801-A43B-4DDC-9D74-30DE26A88CDF}">
      <dgm:prSet/>
      <dgm:spPr/>
      <dgm:t>
        <a:bodyPr/>
        <a:lstStyle/>
        <a:p>
          <a:endParaRPr lang="en-US"/>
        </a:p>
      </dgm:t>
    </dgm:pt>
    <dgm:pt modelId="{6D7F0E26-9AB0-9144-B2C4-BF71154428FC}" type="pres">
      <dgm:prSet presAssocID="{515F61F0-2FFB-4987-B579-E9B9439F8A76}" presName="linear" presStyleCnt="0">
        <dgm:presLayoutVars>
          <dgm:animLvl val="lvl"/>
          <dgm:resizeHandles val="exact"/>
        </dgm:presLayoutVars>
      </dgm:prSet>
      <dgm:spPr/>
    </dgm:pt>
    <dgm:pt modelId="{D439EC15-B262-8E4C-8244-C20D1E3EFDD0}" type="pres">
      <dgm:prSet presAssocID="{6A3B3ACE-6B5B-425F-ABC8-A617CB3D6761}" presName="parentText" presStyleLbl="node1" presStyleIdx="0" presStyleCnt="4">
        <dgm:presLayoutVars>
          <dgm:chMax val="0"/>
          <dgm:bulletEnabled val="1"/>
        </dgm:presLayoutVars>
      </dgm:prSet>
      <dgm:spPr/>
    </dgm:pt>
    <dgm:pt modelId="{2CE1F026-CC04-7141-919B-CC918C057A49}" type="pres">
      <dgm:prSet presAssocID="{968E1A3C-130F-4156-9369-4DC9832A9CDF}" presName="spacer" presStyleCnt="0"/>
      <dgm:spPr/>
    </dgm:pt>
    <dgm:pt modelId="{146F8646-BB8A-6042-B402-3659F3768B99}" type="pres">
      <dgm:prSet presAssocID="{2C864D95-ADBC-4356-9003-CD2F51DB1430}" presName="parentText" presStyleLbl="node1" presStyleIdx="1" presStyleCnt="4">
        <dgm:presLayoutVars>
          <dgm:chMax val="0"/>
          <dgm:bulletEnabled val="1"/>
        </dgm:presLayoutVars>
      </dgm:prSet>
      <dgm:spPr/>
    </dgm:pt>
    <dgm:pt modelId="{5BF95FB0-7EFC-7241-8DBB-5B8D086AF8FE}" type="pres">
      <dgm:prSet presAssocID="{6505D342-90BE-4ED6-9830-C4AF4606E3AF}" presName="spacer" presStyleCnt="0"/>
      <dgm:spPr/>
    </dgm:pt>
    <dgm:pt modelId="{15FD53BD-35CD-8C4E-A50B-DE472A43F112}" type="pres">
      <dgm:prSet presAssocID="{80E42C9A-70C3-4B81-B934-498AF8C11548}" presName="parentText" presStyleLbl="node1" presStyleIdx="2" presStyleCnt="4">
        <dgm:presLayoutVars>
          <dgm:chMax val="0"/>
          <dgm:bulletEnabled val="1"/>
        </dgm:presLayoutVars>
      </dgm:prSet>
      <dgm:spPr/>
    </dgm:pt>
    <dgm:pt modelId="{2828E167-3232-3B49-9367-78C1CEF05879}" type="pres">
      <dgm:prSet presAssocID="{4DC17A3D-B9D5-4AF5-8696-0815645DB707}" presName="spacer" presStyleCnt="0"/>
      <dgm:spPr/>
    </dgm:pt>
    <dgm:pt modelId="{205E6507-B2F0-2449-A2AF-43F4FF0FABB4}" type="pres">
      <dgm:prSet presAssocID="{6CC48C1C-E240-4C07-835E-B493DE86D1DB}" presName="parentText" presStyleLbl="node1" presStyleIdx="3" presStyleCnt="4">
        <dgm:presLayoutVars>
          <dgm:chMax val="0"/>
          <dgm:bulletEnabled val="1"/>
        </dgm:presLayoutVars>
      </dgm:prSet>
      <dgm:spPr/>
    </dgm:pt>
  </dgm:ptLst>
  <dgm:cxnLst>
    <dgm:cxn modelId="{74DC7300-5794-4C48-8BB6-E8B1973896F7}" type="presOf" srcId="{80E42C9A-70C3-4B81-B934-498AF8C11548}" destId="{15FD53BD-35CD-8C4E-A50B-DE472A43F112}" srcOrd="0" destOrd="0" presId="urn:microsoft.com/office/officeart/2005/8/layout/vList2"/>
    <dgm:cxn modelId="{F7F38801-A43B-4DDC-9D74-30DE26A88CDF}" srcId="{515F61F0-2FFB-4987-B579-E9B9439F8A76}" destId="{6CC48C1C-E240-4C07-835E-B493DE86D1DB}" srcOrd="3" destOrd="0" parTransId="{E023C3C2-9457-4FF9-93E7-836D966B84F0}" sibTransId="{D9E736C1-EC10-4F5C-8E84-2B8379CB79E3}"/>
    <dgm:cxn modelId="{2B14B475-4624-4EF3-8E7E-6A4BC9817B00}" srcId="{515F61F0-2FFB-4987-B579-E9B9439F8A76}" destId="{6A3B3ACE-6B5B-425F-ABC8-A617CB3D6761}" srcOrd="0" destOrd="0" parTransId="{0F07B632-1945-498D-BA54-415DC69085AD}" sibTransId="{968E1A3C-130F-4156-9369-4DC9832A9CDF}"/>
    <dgm:cxn modelId="{742D3296-D77A-9C4F-9BD9-AA43AE91EA2E}" type="presOf" srcId="{515F61F0-2FFB-4987-B579-E9B9439F8A76}" destId="{6D7F0E26-9AB0-9144-B2C4-BF71154428FC}" srcOrd="0" destOrd="0" presId="urn:microsoft.com/office/officeart/2005/8/layout/vList2"/>
    <dgm:cxn modelId="{7159529D-03BB-FF47-8213-B0C0B91F64E0}" type="presOf" srcId="{6A3B3ACE-6B5B-425F-ABC8-A617CB3D6761}" destId="{D439EC15-B262-8E4C-8244-C20D1E3EFDD0}" srcOrd="0" destOrd="0" presId="urn:microsoft.com/office/officeart/2005/8/layout/vList2"/>
    <dgm:cxn modelId="{87C8B4C5-8ECB-E747-A977-4EC9F6E33E09}" type="presOf" srcId="{2C864D95-ADBC-4356-9003-CD2F51DB1430}" destId="{146F8646-BB8A-6042-B402-3659F3768B99}" srcOrd="0" destOrd="0" presId="urn:microsoft.com/office/officeart/2005/8/layout/vList2"/>
    <dgm:cxn modelId="{8F52A8CA-C2C5-884B-8603-B0C313613CA3}" type="presOf" srcId="{6CC48C1C-E240-4C07-835E-B493DE86D1DB}" destId="{205E6507-B2F0-2449-A2AF-43F4FF0FABB4}" srcOrd="0" destOrd="0" presId="urn:microsoft.com/office/officeart/2005/8/layout/vList2"/>
    <dgm:cxn modelId="{93B1BEE3-0832-4C4E-A300-83F8D021881B}" srcId="{515F61F0-2FFB-4987-B579-E9B9439F8A76}" destId="{80E42C9A-70C3-4B81-B934-498AF8C11548}" srcOrd="2" destOrd="0" parTransId="{CD3E3977-B314-44E3-B07B-01A43564D74A}" sibTransId="{4DC17A3D-B9D5-4AF5-8696-0815645DB707}"/>
    <dgm:cxn modelId="{0BADCDE7-AC2F-4F6F-8BA8-08AB22873017}" srcId="{515F61F0-2FFB-4987-B579-E9B9439F8A76}" destId="{2C864D95-ADBC-4356-9003-CD2F51DB1430}" srcOrd="1" destOrd="0" parTransId="{3174C7DC-7805-4CD8-8A7F-67B96C992C3E}" sibTransId="{6505D342-90BE-4ED6-9830-C4AF4606E3AF}"/>
    <dgm:cxn modelId="{70026662-2C0C-FF4D-A7F4-DCEED394989C}" type="presParOf" srcId="{6D7F0E26-9AB0-9144-B2C4-BF71154428FC}" destId="{D439EC15-B262-8E4C-8244-C20D1E3EFDD0}" srcOrd="0" destOrd="0" presId="urn:microsoft.com/office/officeart/2005/8/layout/vList2"/>
    <dgm:cxn modelId="{0FEB93E9-66CF-174C-B169-E98F42925936}" type="presParOf" srcId="{6D7F0E26-9AB0-9144-B2C4-BF71154428FC}" destId="{2CE1F026-CC04-7141-919B-CC918C057A49}" srcOrd="1" destOrd="0" presId="urn:microsoft.com/office/officeart/2005/8/layout/vList2"/>
    <dgm:cxn modelId="{ADA8498F-95FE-1340-A062-3BAE9ED3FAAA}" type="presParOf" srcId="{6D7F0E26-9AB0-9144-B2C4-BF71154428FC}" destId="{146F8646-BB8A-6042-B402-3659F3768B99}" srcOrd="2" destOrd="0" presId="urn:microsoft.com/office/officeart/2005/8/layout/vList2"/>
    <dgm:cxn modelId="{BFF084A8-17E9-9646-B23C-B931AB6C7582}" type="presParOf" srcId="{6D7F0E26-9AB0-9144-B2C4-BF71154428FC}" destId="{5BF95FB0-7EFC-7241-8DBB-5B8D086AF8FE}" srcOrd="3" destOrd="0" presId="urn:microsoft.com/office/officeart/2005/8/layout/vList2"/>
    <dgm:cxn modelId="{B49CCC07-0307-0D42-B39A-B55578AAFAA3}" type="presParOf" srcId="{6D7F0E26-9AB0-9144-B2C4-BF71154428FC}" destId="{15FD53BD-35CD-8C4E-A50B-DE472A43F112}" srcOrd="4" destOrd="0" presId="urn:microsoft.com/office/officeart/2005/8/layout/vList2"/>
    <dgm:cxn modelId="{8E3CB7E1-33A7-3D4F-A360-7482A1C10BD7}" type="presParOf" srcId="{6D7F0E26-9AB0-9144-B2C4-BF71154428FC}" destId="{2828E167-3232-3B49-9367-78C1CEF05879}" srcOrd="5" destOrd="0" presId="urn:microsoft.com/office/officeart/2005/8/layout/vList2"/>
    <dgm:cxn modelId="{36499D1C-04E5-6444-9364-83E9829E5D33}" type="presParOf" srcId="{6D7F0E26-9AB0-9144-B2C4-BF71154428FC}" destId="{205E6507-B2F0-2449-A2AF-43F4FF0FABB4}"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5661890-DFA9-4FBC-BC8D-2CD1029B1892}"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5704589E-8AAF-4C1F-AC99-E97B474E2DC8}">
      <dgm:prSet/>
      <dgm:spPr/>
      <dgm:t>
        <a:bodyPr/>
        <a:lstStyle/>
        <a:p>
          <a:r>
            <a:rPr lang="en-US"/>
            <a:t>55 mph = 25 m/s</a:t>
          </a:r>
        </a:p>
      </dgm:t>
    </dgm:pt>
    <dgm:pt modelId="{4E3F5BEF-BAE1-4865-8E5E-4DFFE0743BA6}" type="parTrans" cxnId="{C9B54F8B-DBF6-4DD7-AADF-AA82BC24751F}">
      <dgm:prSet/>
      <dgm:spPr/>
      <dgm:t>
        <a:bodyPr/>
        <a:lstStyle/>
        <a:p>
          <a:endParaRPr lang="en-US"/>
        </a:p>
      </dgm:t>
    </dgm:pt>
    <dgm:pt modelId="{FB8DDC46-85FC-4319-B027-8C2F80C2DDEA}" type="sibTrans" cxnId="{C9B54F8B-DBF6-4DD7-AADF-AA82BC24751F}">
      <dgm:prSet/>
      <dgm:spPr/>
      <dgm:t>
        <a:bodyPr/>
        <a:lstStyle/>
        <a:p>
          <a:endParaRPr lang="en-US"/>
        </a:p>
      </dgm:t>
    </dgm:pt>
    <dgm:pt modelId="{FCE9661D-CA48-459B-8964-173DE0F03405}">
      <dgm:prSet/>
      <dgm:spPr/>
      <dgm:t>
        <a:bodyPr/>
        <a:lstStyle/>
        <a:p>
          <a:r>
            <a:rPr lang="en-US"/>
            <a:t>Take 3 seconds to stop once brake is applied (RT + Braketime)</a:t>
          </a:r>
        </a:p>
      </dgm:t>
    </dgm:pt>
    <dgm:pt modelId="{CD4E8575-A007-4289-9833-C2CA82869AE0}" type="parTrans" cxnId="{C01E50E7-A1FD-4B29-B92C-A5C521918EEB}">
      <dgm:prSet/>
      <dgm:spPr/>
      <dgm:t>
        <a:bodyPr/>
        <a:lstStyle/>
        <a:p>
          <a:endParaRPr lang="en-US"/>
        </a:p>
      </dgm:t>
    </dgm:pt>
    <dgm:pt modelId="{F0363F2C-B555-4842-BDBC-E24EF74EA488}" type="sibTrans" cxnId="{C01E50E7-A1FD-4B29-B92C-A5C521918EEB}">
      <dgm:prSet/>
      <dgm:spPr/>
      <dgm:t>
        <a:bodyPr/>
        <a:lstStyle/>
        <a:p>
          <a:endParaRPr lang="en-US"/>
        </a:p>
      </dgm:t>
    </dgm:pt>
    <dgm:pt modelId="{5AD70415-8276-401D-A699-4B539748F9F5}">
      <dgm:prSet/>
      <dgm:spPr/>
      <dgm:t>
        <a:bodyPr/>
        <a:lstStyle/>
        <a:p>
          <a:r>
            <a:rPr lang="en-US"/>
            <a:t>Travel distance = 75m</a:t>
          </a:r>
        </a:p>
      </dgm:t>
    </dgm:pt>
    <dgm:pt modelId="{D434AF5B-B16D-419E-ADBF-88C898F4BABF}" type="parTrans" cxnId="{48A7938E-BC78-499C-A80D-425F2BBC1689}">
      <dgm:prSet/>
      <dgm:spPr/>
      <dgm:t>
        <a:bodyPr/>
        <a:lstStyle/>
        <a:p>
          <a:endParaRPr lang="en-US"/>
        </a:p>
      </dgm:t>
    </dgm:pt>
    <dgm:pt modelId="{6077C311-53F7-42E4-88F6-CD717AD6F5FF}" type="sibTrans" cxnId="{48A7938E-BC78-499C-A80D-425F2BBC1689}">
      <dgm:prSet/>
      <dgm:spPr/>
      <dgm:t>
        <a:bodyPr/>
        <a:lstStyle/>
        <a:p>
          <a:endParaRPr lang="en-US"/>
        </a:p>
      </dgm:t>
    </dgm:pt>
    <dgm:pt modelId="{F458B9E9-084B-4FBF-BD0E-7A12AA6DEB71}">
      <dgm:prSet/>
      <dgm:spPr/>
      <dgm:t>
        <a:bodyPr/>
        <a:lstStyle/>
        <a:p>
          <a:r>
            <a:rPr lang="en-US"/>
            <a:t>Distraction adds .50sec</a:t>
          </a:r>
        </a:p>
      </dgm:t>
    </dgm:pt>
    <dgm:pt modelId="{98ADA6BE-E103-4E12-844B-47D6FB1A790D}" type="parTrans" cxnId="{2BF3550D-D8EB-409D-BC5F-8C34021DE81E}">
      <dgm:prSet/>
      <dgm:spPr/>
      <dgm:t>
        <a:bodyPr/>
        <a:lstStyle/>
        <a:p>
          <a:endParaRPr lang="en-US"/>
        </a:p>
      </dgm:t>
    </dgm:pt>
    <dgm:pt modelId="{7DFADA62-C100-4C3B-B60B-8862C9A939B8}" type="sibTrans" cxnId="{2BF3550D-D8EB-409D-BC5F-8C34021DE81E}">
      <dgm:prSet/>
      <dgm:spPr/>
      <dgm:t>
        <a:bodyPr/>
        <a:lstStyle/>
        <a:p>
          <a:endParaRPr lang="en-US"/>
        </a:p>
      </dgm:t>
    </dgm:pt>
    <dgm:pt modelId="{9EAEEE4E-FDEE-4C41-8DD0-2AA3B7AA6580}">
      <dgm:prSet/>
      <dgm:spPr/>
      <dgm:t>
        <a:bodyPr/>
        <a:lstStyle/>
        <a:p>
          <a:r>
            <a:rPr lang="en-US"/>
            <a:t>Travel distance = 87.5m</a:t>
          </a:r>
        </a:p>
      </dgm:t>
    </dgm:pt>
    <dgm:pt modelId="{BFE858D9-1804-420F-9831-2E700FCA9D58}" type="parTrans" cxnId="{C3915CEB-F6C7-4699-BA57-AA762B1BBA4F}">
      <dgm:prSet/>
      <dgm:spPr/>
      <dgm:t>
        <a:bodyPr/>
        <a:lstStyle/>
        <a:p>
          <a:endParaRPr lang="en-US"/>
        </a:p>
      </dgm:t>
    </dgm:pt>
    <dgm:pt modelId="{037D6B6F-2627-4A77-A8AE-042422EDC8F0}" type="sibTrans" cxnId="{C3915CEB-F6C7-4699-BA57-AA762B1BBA4F}">
      <dgm:prSet/>
      <dgm:spPr/>
      <dgm:t>
        <a:bodyPr/>
        <a:lstStyle/>
        <a:p>
          <a:endParaRPr lang="en-US"/>
        </a:p>
      </dgm:t>
    </dgm:pt>
    <dgm:pt modelId="{CEB794F6-F669-4BBA-B78D-64FF2F1F3558}" type="pres">
      <dgm:prSet presAssocID="{F5661890-DFA9-4FBC-BC8D-2CD1029B1892}" presName="root" presStyleCnt="0">
        <dgm:presLayoutVars>
          <dgm:dir/>
          <dgm:resizeHandles val="exact"/>
        </dgm:presLayoutVars>
      </dgm:prSet>
      <dgm:spPr/>
    </dgm:pt>
    <dgm:pt modelId="{2F1FF3B5-E9A5-4BCD-BEAE-FFF36E071484}" type="pres">
      <dgm:prSet presAssocID="{5704589E-8AAF-4C1F-AC99-E97B474E2DC8}" presName="compNode" presStyleCnt="0"/>
      <dgm:spPr/>
    </dgm:pt>
    <dgm:pt modelId="{A1FE4E37-E35B-4F31-9ADA-F07A2AA3734A}" type="pres">
      <dgm:prSet presAssocID="{5704589E-8AAF-4C1F-AC99-E97B474E2DC8}" presName="bgRect" presStyleLbl="bgShp" presStyleIdx="0" presStyleCnt="5"/>
      <dgm:spPr/>
    </dgm:pt>
    <dgm:pt modelId="{078F93FB-9275-43C0-9C4C-689A9F43D4A3}" type="pres">
      <dgm:prSet presAssocID="{5704589E-8AAF-4C1F-AC99-E97B474E2DC8}"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Lightning"/>
        </a:ext>
      </dgm:extLst>
    </dgm:pt>
    <dgm:pt modelId="{F699C4B1-5C28-4513-A77F-0A28B17B2070}" type="pres">
      <dgm:prSet presAssocID="{5704589E-8AAF-4C1F-AC99-E97B474E2DC8}" presName="spaceRect" presStyleCnt="0"/>
      <dgm:spPr/>
    </dgm:pt>
    <dgm:pt modelId="{8CD0873D-84BB-43A8-94DD-B7737868283B}" type="pres">
      <dgm:prSet presAssocID="{5704589E-8AAF-4C1F-AC99-E97B474E2DC8}" presName="parTx" presStyleLbl="revTx" presStyleIdx="0" presStyleCnt="5">
        <dgm:presLayoutVars>
          <dgm:chMax val="0"/>
          <dgm:chPref val="0"/>
        </dgm:presLayoutVars>
      </dgm:prSet>
      <dgm:spPr/>
    </dgm:pt>
    <dgm:pt modelId="{576CD868-3D3F-491B-8D12-02A8F16242DF}" type="pres">
      <dgm:prSet presAssocID="{FB8DDC46-85FC-4319-B027-8C2F80C2DDEA}" presName="sibTrans" presStyleCnt="0"/>
      <dgm:spPr/>
    </dgm:pt>
    <dgm:pt modelId="{FE56EC00-0C1D-4A64-AC3D-19633B923705}" type="pres">
      <dgm:prSet presAssocID="{FCE9661D-CA48-459B-8964-173DE0F03405}" presName="compNode" presStyleCnt="0"/>
      <dgm:spPr/>
    </dgm:pt>
    <dgm:pt modelId="{B358699D-D201-4AA7-AC16-4D86698321C0}" type="pres">
      <dgm:prSet presAssocID="{FCE9661D-CA48-459B-8964-173DE0F03405}" presName="bgRect" presStyleLbl="bgShp" presStyleIdx="1" presStyleCnt="5"/>
      <dgm:spPr/>
    </dgm:pt>
    <dgm:pt modelId="{3B043B9E-9235-4BB8-B03F-AD3134599EB3}" type="pres">
      <dgm:prSet presAssocID="{FCE9661D-CA48-459B-8964-173DE0F03405}"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vron Arrows"/>
        </a:ext>
      </dgm:extLst>
    </dgm:pt>
    <dgm:pt modelId="{2001A500-772B-4846-8E7D-70B621A21EDC}" type="pres">
      <dgm:prSet presAssocID="{FCE9661D-CA48-459B-8964-173DE0F03405}" presName="spaceRect" presStyleCnt="0"/>
      <dgm:spPr/>
    </dgm:pt>
    <dgm:pt modelId="{9CCAB975-BFCC-42DB-8D23-290324D055B8}" type="pres">
      <dgm:prSet presAssocID="{FCE9661D-CA48-459B-8964-173DE0F03405}" presName="parTx" presStyleLbl="revTx" presStyleIdx="1" presStyleCnt="5">
        <dgm:presLayoutVars>
          <dgm:chMax val="0"/>
          <dgm:chPref val="0"/>
        </dgm:presLayoutVars>
      </dgm:prSet>
      <dgm:spPr/>
    </dgm:pt>
    <dgm:pt modelId="{7FC8096B-05E9-4593-95E2-651F2661232C}" type="pres">
      <dgm:prSet presAssocID="{F0363F2C-B555-4842-BDBC-E24EF74EA488}" presName="sibTrans" presStyleCnt="0"/>
      <dgm:spPr/>
    </dgm:pt>
    <dgm:pt modelId="{77E34ED1-CDD5-4B8E-833F-69CAD4C9B1BE}" type="pres">
      <dgm:prSet presAssocID="{5AD70415-8276-401D-A699-4B539748F9F5}" presName="compNode" presStyleCnt="0"/>
      <dgm:spPr/>
    </dgm:pt>
    <dgm:pt modelId="{9A246057-10D4-4956-ACA0-F5E10B73E642}" type="pres">
      <dgm:prSet presAssocID="{5AD70415-8276-401D-A699-4B539748F9F5}" presName="bgRect" presStyleLbl="bgShp" presStyleIdx="2" presStyleCnt="5"/>
      <dgm:spPr/>
    </dgm:pt>
    <dgm:pt modelId="{542953C9-59C1-4E25-82F7-9845BA455802}" type="pres">
      <dgm:prSet presAssocID="{5AD70415-8276-401D-A699-4B539748F9F5}"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Airplane"/>
        </a:ext>
      </dgm:extLst>
    </dgm:pt>
    <dgm:pt modelId="{BF49BAE6-2343-43EB-A4C8-E7C1965875D1}" type="pres">
      <dgm:prSet presAssocID="{5AD70415-8276-401D-A699-4B539748F9F5}" presName="spaceRect" presStyleCnt="0"/>
      <dgm:spPr/>
    </dgm:pt>
    <dgm:pt modelId="{4181B3D9-7289-4BDB-9048-BF8EB165309B}" type="pres">
      <dgm:prSet presAssocID="{5AD70415-8276-401D-A699-4B539748F9F5}" presName="parTx" presStyleLbl="revTx" presStyleIdx="2" presStyleCnt="5">
        <dgm:presLayoutVars>
          <dgm:chMax val="0"/>
          <dgm:chPref val="0"/>
        </dgm:presLayoutVars>
      </dgm:prSet>
      <dgm:spPr/>
    </dgm:pt>
    <dgm:pt modelId="{1BC90538-8411-4BB1-A1A6-DF1A73C17E1C}" type="pres">
      <dgm:prSet presAssocID="{6077C311-53F7-42E4-88F6-CD717AD6F5FF}" presName="sibTrans" presStyleCnt="0"/>
      <dgm:spPr/>
    </dgm:pt>
    <dgm:pt modelId="{3FC6B07A-F468-4201-B929-943DECD33D65}" type="pres">
      <dgm:prSet presAssocID="{F458B9E9-084B-4FBF-BD0E-7A12AA6DEB71}" presName="compNode" presStyleCnt="0"/>
      <dgm:spPr/>
    </dgm:pt>
    <dgm:pt modelId="{5293BEB4-2F12-40D9-9F44-FBBB25D433AE}" type="pres">
      <dgm:prSet presAssocID="{F458B9E9-084B-4FBF-BD0E-7A12AA6DEB71}" presName="bgRect" presStyleLbl="bgShp" presStyleIdx="3" presStyleCnt="5"/>
      <dgm:spPr/>
    </dgm:pt>
    <dgm:pt modelId="{8AC62807-86D4-4212-81A4-6A49562EADDE}" type="pres">
      <dgm:prSet presAssocID="{F458B9E9-084B-4FBF-BD0E-7A12AA6DEB71}"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Smart Phone"/>
        </a:ext>
      </dgm:extLst>
    </dgm:pt>
    <dgm:pt modelId="{A2E4FD32-CA9D-475E-86FB-1BA121D1E82E}" type="pres">
      <dgm:prSet presAssocID="{F458B9E9-084B-4FBF-BD0E-7A12AA6DEB71}" presName="spaceRect" presStyleCnt="0"/>
      <dgm:spPr/>
    </dgm:pt>
    <dgm:pt modelId="{D116475B-41BE-4D2F-ACE6-BFBE106D9215}" type="pres">
      <dgm:prSet presAssocID="{F458B9E9-084B-4FBF-BD0E-7A12AA6DEB71}" presName="parTx" presStyleLbl="revTx" presStyleIdx="3" presStyleCnt="5">
        <dgm:presLayoutVars>
          <dgm:chMax val="0"/>
          <dgm:chPref val="0"/>
        </dgm:presLayoutVars>
      </dgm:prSet>
      <dgm:spPr/>
    </dgm:pt>
    <dgm:pt modelId="{6ED7BCEF-544E-4452-86DA-9D457EB3F50F}" type="pres">
      <dgm:prSet presAssocID="{7DFADA62-C100-4C3B-B60B-8862C9A939B8}" presName="sibTrans" presStyleCnt="0"/>
      <dgm:spPr/>
    </dgm:pt>
    <dgm:pt modelId="{537C61BE-FCFD-4C3F-9815-3EC6F2B386E4}" type="pres">
      <dgm:prSet presAssocID="{9EAEEE4E-FDEE-4C41-8DD0-2AA3B7AA6580}" presName="compNode" presStyleCnt="0"/>
      <dgm:spPr/>
    </dgm:pt>
    <dgm:pt modelId="{18193EC0-48C3-4B81-AD92-580836F88A48}" type="pres">
      <dgm:prSet presAssocID="{9EAEEE4E-FDEE-4C41-8DD0-2AA3B7AA6580}" presName="bgRect" presStyleLbl="bgShp" presStyleIdx="4" presStyleCnt="5"/>
      <dgm:spPr/>
    </dgm:pt>
    <dgm:pt modelId="{936A8857-D2AB-4AFC-9ECC-C684410E8DDF}" type="pres">
      <dgm:prSet presAssocID="{9EAEEE4E-FDEE-4C41-8DD0-2AA3B7AA6580}"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Car"/>
        </a:ext>
      </dgm:extLst>
    </dgm:pt>
    <dgm:pt modelId="{61404972-4DF9-443E-8FBF-577648E017F0}" type="pres">
      <dgm:prSet presAssocID="{9EAEEE4E-FDEE-4C41-8DD0-2AA3B7AA6580}" presName="spaceRect" presStyleCnt="0"/>
      <dgm:spPr/>
    </dgm:pt>
    <dgm:pt modelId="{37B6C956-4C57-4110-8D7F-DD482B184F7B}" type="pres">
      <dgm:prSet presAssocID="{9EAEEE4E-FDEE-4C41-8DD0-2AA3B7AA6580}" presName="parTx" presStyleLbl="revTx" presStyleIdx="4" presStyleCnt="5">
        <dgm:presLayoutVars>
          <dgm:chMax val="0"/>
          <dgm:chPref val="0"/>
        </dgm:presLayoutVars>
      </dgm:prSet>
      <dgm:spPr/>
    </dgm:pt>
  </dgm:ptLst>
  <dgm:cxnLst>
    <dgm:cxn modelId="{2BF3550D-D8EB-409D-BC5F-8C34021DE81E}" srcId="{F5661890-DFA9-4FBC-BC8D-2CD1029B1892}" destId="{F458B9E9-084B-4FBF-BD0E-7A12AA6DEB71}" srcOrd="3" destOrd="0" parTransId="{98ADA6BE-E103-4E12-844B-47D6FB1A790D}" sibTransId="{7DFADA62-C100-4C3B-B60B-8862C9A939B8}"/>
    <dgm:cxn modelId="{DA91DC1D-0DC0-498C-A972-67964503E682}" type="presOf" srcId="{5AD70415-8276-401D-A699-4B539748F9F5}" destId="{4181B3D9-7289-4BDB-9048-BF8EB165309B}" srcOrd="0" destOrd="0" presId="urn:microsoft.com/office/officeart/2018/2/layout/IconVerticalSolidList"/>
    <dgm:cxn modelId="{ADD5326C-F0C3-4AB3-9D83-E0EA32234882}" type="presOf" srcId="{FCE9661D-CA48-459B-8964-173DE0F03405}" destId="{9CCAB975-BFCC-42DB-8D23-290324D055B8}" srcOrd="0" destOrd="0" presId="urn:microsoft.com/office/officeart/2018/2/layout/IconVerticalSolidList"/>
    <dgm:cxn modelId="{5CE03488-3095-4D2E-A1F3-23B034FB2405}" type="presOf" srcId="{F458B9E9-084B-4FBF-BD0E-7A12AA6DEB71}" destId="{D116475B-41BE-4D2F-ACE6-BFBE106D9215}" srcOrd="0" destOrd="0" presId="urn:microsoft.com/office/officeart/2018/2/layout/IconVerticalSolidList"/>
    <dgm:cxn modelId="{C9B54F8B-DBF6-4DD7-AADF-AA82BC24751F}" srcId="{F5661890-DFA9-4FBC-BC8D-2CD1029B1892}" destId="{5704589E-8AAF-4C1F-AC99-E97B474E2DC8}" srcOrd="0" destOrd="0" parTransId="{4E3F5BEF-BAE1-4865-8E5E-4DFFE0743BA6}" sibTransId="{FB8DDC46-85FC-4319-B027-8C2F80C2DDEA}"/>
    <dgm:cxn modelId="{48A7938E-BC78-499C-A80D-425F2BBC1689}" srcId="{F5661890-DFA9-4FBC-BC8D-2CD1029B1892}" destId="{5AD70415-8276-401D-A699-4B539748F9F5}" srcOrd="2" destOrd="0" parTransId="{D434AF5B-B16D-419E-ADBF-88C898F4BABF}" sibTransId="{6077C311-53F7-42E4-88F6-CD717AD6F5FF}"/>
    <dgm:cxn modelId="{D47B2D95-8111-4521-9959-388EC92BD375}" type="presOf" srcId="{F5661890-DFA9-4FBC-BC8D-2CD1029B1892}" destId="{CEB794F6-F669-4BBA-B78D-64FF2F1F3558}" srcOrd="0" destOrd="0" presId="urn:microsoft.com/office/officeart/2018/2/layout/IconVerticalSolidList"/>
    <dgm:cxn modelId="{12F1AAB4-7C23-4B90-9781-9583EC32992D}" type="presOf" srcId="{5704589E-8AAF-4C1F-AC99-E97B474E2DC8}" destId="{8CD0873D-84BB-43A8-94DD-B7737868283B}" srcOrd="0" destOrd="0" presId="urn:microsoft.com/office/officeart/2018/2/layout/IconVerticalSolidList"/>
    <dgm:cxn modelId="{C01E50E7-A1FD-4B29-B92C-A5C521918EEB}" srcId="{F5661890-DFA9-4FBC-BC8D-2CD1029B1892}" destId="{FCE9661D-CA48-459B-8964-173DE0F03405}" srcOrd="1" destOrd="0" parTransId="{CD4E8575-A007-4289-9833-C2CA82869AE0}" sibTransId="{F0363F2C-B555-4842-BDBC-E24EF74EA488}"/>
    <dgm:cxn modelId="{C3915CEB-F6C7-4699-BA57-AA762B1BBA4F}" srcId="{F5661890-DFA9-4FBC-BC8D-2CD1029B1892}" destId="{9EAEEE4E-FDEE-4C41-8DD0-2AA3B7AA6580}" srcOrd="4" destOrd="0" parTransId="{BFE858D9-1804-420F-9831-2E700FCA9D58}" sibTransId="{037D6B6F-2627-4A77-A8AE-042422EDC8F0}"/>
    <dgm:cxn modelId="{BD6D1CFC-F788-4330-819B-10FB1A44D613}" type="presOf" srcId="{9EAEEE4E-FDEE-4C41-8DD0-2AA3B7AA6580}" destId="{37B6C956-4C57-4110-8D7F-DD482B184F7B}" srcOrd="0" destOrd="0" presId="urn:microsoft.com/office/officeart/2018/2/layout/IconVerticalSolidList"/>
    <dgm:cxn modelId="{67DD0972-E9C2-4CC4-9BD4-9207F52052B5}" type="presParOf" srcId="{CEB794F6-F669-4BBA-B78D-64FF2F1F3558}" destId="{2F1FF3B5-E9A5-4BCD-BEAE-FFF36E071484}" srcOrd="0" destOrd="0" presId="urn:microsoft.com/office/officeart/2018/2/layout/IconVerticalSolidList"/>
    <dgm:cxn modelId="{060FADF2-D7B0-4C49-8A50-77132013AD16}" type="presParOf" srcId="{2F1FF3B5-E9A5-4BCD-BEAE-FFF36E071484}" destId="{A1FE4E37-E35B-4F31-9ADA-F07A2AA3734A}" srcOrd="0" destOrd="0" presId="urn:microsoft.com/office/officeart/2018/2/layout/IconVerticalSolidList"/>
    <dgm:cxn modelId="{0A187BAF-75BC-412B-92B1-AE500033653F}" type="presParOf" srcId="{2F1FF3B5-E9A5-4BCD-BEAE-FFF36E071484}" destId="{078F93FB-9275-43C0-9C4C-689A9F43D4A3}" srcOrd="1" destOrd="0" presId="urn:microsoft.com/office/officeart/2018/2/layout/IconVerticalSolidList"/>
    <dgm:cxn modelId="{9DC08D2C-8CE5-4E1A-8CB0-1497440B0920}" type="presParOf" srcId="{2F1FF3B5-E9A5-4BCD-BEAE-FFF36E071484}" destId="{F699C4B1-5C28-4513-A77F-0A28B17B2070}" srcOrd="2" destOrd="0" presId="urn:microsoft.com/office/officeart/2018/2/layout/IconVerticalSolidList"/>
    <dgm:cxn modelId="{445EFAC2-8014-43C5-BA45-9CC6245974E5}" type="presParOf" srcId="{2F1FF3B5-E9A5-4BCD-BEAE-FFF36E071484}" destId="{8CD0873D-84BB-43A8-94DD-B7737868283B}" srcOrd="3" destOrd="0" presId="urn:microsoft.com/office/officeart/2018/2/layout/IconVerticalSolidList"/>
    <dgm:cxn modelId="{2E7C4A5A-13E4-4371-8B0B-68728BB7E1B8}" type="presParOf" srcId="{CEB794F6-F669-4BBA-B78D-64FF2F1F3558}" destId="{576CD868-3D3F-491B-8D12-02A8F16242DF}" srcOrd="1" destOrd="0" presId="urn:microsoft.com/office/officeart/2018/2/layout/IconVerticalSolidList"/>
    <dgm:cxn modelId="{D324A306-E73E-486A-8375-E3BC2BECA594}" type="presParOf" srcId="{CEB794F6-F669-4BBA-B78D-64FF2F1F3558}" destId="{FE56EC00-0C1D-4A64-AC3D-19633B923705}" srcOrd="2" destOrd="0" presId="urn:microsoft.com/office/officeart/2018/2/layout/IconVerticalSolidList"/>
    <dgm:cxn modelId="{36E3D141-E947-4371-8DF6-62E9F8031712}" type="presParOf" srcId="{FE56EC00-0C1D-4A64-AC3D-19633B923705}" destId="{B358699D-D201-4AA7-AC16-4D86698321C0}" srcOrd="0" destOrd="0" presId="urn:microsoft.com/office/officeart/2018/2/layout/IconVerticalSolidList"/>
    <dgm:cxn modelId="{50C8C72A-1EDC-4769-AE12-012D7AD9C740}" type="presParOf" srcId="{FE56EC00-0C1D-4A64-AC3D-19633B923705}" destId="{3B043B9E-9235-4BB8-B03F-AD3134599EB3}" srcOrd="1" destOrd="0" presId="urn:microsoft.com/office/officeart/2018/2/layout/IconVerticalSolidList"/>
    <dgm:cxn modelId="{0C4D0799-9447-418C-AEC5-C565BB146090}" type="presParOf" srcId="{FE56EC00-0C1D-4A64-AC3D-19633B923705}" destId="{2001A500-772B-4846-8E7D-70B621A21EDC}" srcOrd="2" destOrd="0" presId="urn:microsoft.com/office/officeart/2018/2/layout/IconVerticalSolidList"/>
    <dgm:cxn modelId="{3E39D020-788D-4E18-8E19-F8D620970B31}" type="presParOf" srcId="{FE56EC00-0C1D-4A64-AC3D-19633B923705}" destId="{9CCAB975-BFCC-42DB-8D23-290324D055B8}" srcOrd="3" destOrd="0" presId="urn:microsoft.com/office/officeart/2018/2/layout/IconVerticalSolidList"/>
    <dgm:cxn modelId="{F91ED608-3084-4FD7-B567-A268F3BCE684}" type="presParOf" srcId="{CEB794F6-F669-4BBA-B78D-64FF2F1F3558}" destId="{7FC8096B-05E9-4593-95E2-651F2661232C}" srcOrd="3" destOrd="0" presId="urn:microsoft.com/office/officeart/2018/2/layout/IconVerticalSolidList"/>
    <dgm:cxn modelId="{329F6E8E-8F40-4683-9681-857C3F2EAA29}" type="presParOf" srcId="{CEB794F6-F669-4BBA-B78D-64FF2F1F3558}" destId="{77E34ED1-CDD5-4B8E-833F-69CAD4C9B1BE}" srcOrd="4" destOrd="0" presId="urn:microsoft.com/office/officeart/2018/2/layout/IconVerticalSolidList"/>
    <dgm:cxn modelId="{08E771C4-8971-4707-A3BF-CB843F3BA06B}" type="presParOf" srcId="{77E34ED1-CDD5-4B8E-833F-69CAD4C9B1BE}" destId="{9A246057-10D4-4956-ACA0-F5E10B73E642}" srcOrd="0" destOrd="0" presId="urn:microsoft.com/office/officeart/2018/2/layout/IconVerticalSolidList"/>
    <dgm:cxn modelId="{67E48B18-0BFB-4524-94E2-CEB196F6FB9C}" type="presParOf" srcId="{77E34ED1-CDD5-4B8E-833F-69CAD4C9B1BE}" destId="{542953C9-59C1-4E25-82F7-9845BA455802}" srcOrd="1" destOrd="0" presId="urn:microsoft.com/office/officeart/2018/2/layout/IconVerticalSolidList"/>
    <dgm:cxn modelId="{297C0F50-5D09-48C8-B18F-4FD21366F2A6}" type="presParOf" srcId="{77E34ED1-CDD5-4B8E-833F-69CAD4C9B1BE}" destId="{BF49BAE6-2343-43EB-A4C8-E7C1965875D1}" srcOrd="2" destOrd="0" presId="urn:microsoft.com/office/officeart/2018/2/layout/IconVerticalSolidList"/>
    <dgm:cxn modelId="{D9B54F90-43A8-42E0-973F-FAC6D8253BD5}" type="presParOf" srcId="{77E34ED1-CDD5-4B8E-833F-69CAD4C9B1BE}" destId="{4181B3D9-7289-4BDB-9048-BF8EB165309B}" srcOrd="3" destOrd="0" presId="urn:microsoft.com/office/officeart/2018/2/layout/IconVerticalSolidList"/>
    <dgm:cxn modelId="{3DA845E6-B1A4-4989-A696-A0C58EC063CB}" type="presParOf" srcId="{CEB794F6-F669-4BBA-B78D-64FF2F1F3558}" destId="{1BC90538-8411-4BB1-A1A6-DF1A73C17E1C}" srcOrd="5" destOrd="0" presId="urn:microsoft.com/office/officeart/2018/2/layout/IconVerticalSolidList"/>
    <dgm:cxn modelId="{ED33BD2C-8D8C-46A5-A0FF-8C474AAD958B}" type="presParOf" srcId="{CEB794F6-F669-4BBA-B78D-64FF2F1F3558}" destId="{3FC6B07A-F468-4201-B929-943DECD33D65}" srcOrd="6" destOrd="0" presId="urn:microsoft.com/office/officeart/2018/2/layout/IconVerticalSolidList"/>
    <dgm:cxn modelId="{FABD48DC-D86D-494D-944A-113BD222D72A}" type="presParOf" srcId="{3FC6B07A-F468-4201-B929-943DECD33D65}" destId="{5293BEB4-2F12-40D9-9F44-FBBB25D433AE}" srcOrd="0" destOrd="0" presId="urn:microsoft.com/office/officeart/2018/2/layout/IconVerticalSolidList"/>
    <dgm:cxn modelId="{8394A7BE-1851-452B-B248-708BFDE1E0E0}" type="presParOf" srcId="{3FC6B07A-F468-4201-B929-943DECD33D65}" destId="{8AC62807-86D4-4212-81A4-6A49562EADDE}" srcOrd="1" destOrd="0" presId="urn:microsoft.com/office/officeart/2018/2/layout/IconVerticalSolidList"/>
    <dgm:cxn modelId="{8D0D3049-F9D5-4B43-972E-8ADEDF049291}" type="presParOf" srcId="{3FC6B07A-F468-4201-B929-943DECD33D65}" destId="{A2E4FD32-CA9D-475E-86FB-1BA121D1E82E}" srcOrd="2" destOrd="0" presId="urn:microsoft.com/office/officeart/2018/2/layout/IconVerticalSolidList"/>
    <dgm:cxn modelId="{8EBDEE45-3A02-4766-BF5F-5CBDE6EDE14A}" type="presParOf" srcId="{3FC6B07A-F468-4201-B929-943DECD33D65}" destId="{D116475B-41BE-4D2F-ACE6-BFBE106D9215}" srcOrd="3" destOrd="0" presId="urn:microsoft.com/office/officeart/2018/2/layout/IconVerticalSolidList"/>
    <dgm:cxn modelId="{1EDFD848-F193-4C13-B395-0D64D60F6DD6}" type="presParOf" srcId="{CEB794F6-F669-4BBA-B78D-64FF2F1F3558}" destId="{6ED7BCEF-544E-4452-86DA-9D457EB3F50F}" srcOrd="7" destOrd="0" presId="urn:microsoft.com/office/officeart/2018/2/layout/IconVerticalSolidList"/>
    <dgm:cxn modelId="{460C4FB0-FE14-4E09-81D7-B050C1B7E91A}" type="presParOf" srcId="{CEB794F6-F669-4BBA-B78D-64FF2F1F3558}" destId="{537C61BE-FCFD-4C3F-9815-3EC6F2B386E4}" srcOrd="8" destOrd="0" presId="urn:microsoft.com/office/officeart/2018/2/layout/IconVerticalSolidList"/>
    <dgm:cxn modelId="{5822D872-A5AA-4E51-99FF-4E2FCF8EE1DD}" type="presParOf" srcId="{537C61BE-FCFD-4C3F-9815-3EC6F2B386E4}" destId="{18193EC0-48C3-4B81-AD92-580836F88A48}" srcOrd="0" destOrd="0" presId="urn:microsoft.com/office/officeart/2018/2/layout/IconVerticalSolidList"/>
    <dgm:cxn modelId="{A1CB0028-056B-4285-B8A7-E4B609C5ABC2}" type="presParOf" srcId="{537C61BE-FCFD-4C3F-9815-3EC6F2B386E4}" destId="{936A8857-D2AB-4AFC-9ECC-C684410E8DDF}" srcOrd="1" destOrd="0" presId="urn:microsoft.com/office/officeart/2018/2/layout/IconVerticalSolidList"/>
    <dgm:cxn modelId="{F53E93A8-719B-48E8-8048-68012F44D1F0}" type="presParOf" srcId="{537C61BE-FCFD-4C3F-9815-3EC6F2B386E4}" destId="{61404972-4DF9-443E-8FBF-577648E017F0}" srcOrd="2" destOrd="0" presId="urn:microsoft.com/office/officeart/2018/2/layout/IconVerticalSolidList"/>
    <dgm:cxn modelId="{5AFB3ED3-C791-41F3-B1A8-3FAF36D1E6B6}" type="presParOf" srcId="{537C61BE-FCFD-4C3F-9815-3EC6F2B386E4}" destId="{37B6C956-4C57-4110-8D7F-DD482B184F7B}"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439EC15-B262-8E4C-8244-C20D1E3EFDD0}">
      <dsp:nvSpPr>
        <dsp:cNvPr id="0" name=""/>
        <dsp:cNvSpPr/>
      </dsp:nvSpPr>
      <dsp:spPr>
        <a:xfrm>
          <a:off x="0" y="47210"/>
          <a:ext cx="7315200" cy="1191754"/>
        </a:xfrm>
        <a:prstGeom prst="roundRect">
          <a:avLst/>
        </a:prstGeom>
        <a:solidFill>
          <a:schemeClr val="dk2">
            <a:hueOff val="0"/>
            <a:satOff val="0"/>
            <a:lumOff val="0"/>
            <a:alphaOff val="0"/>
          </a:schemeClr>
        </a:solidFill>
        <a:ln w="17145" cap="flat" cmpd="sng" algn="ctr">
          <a:solidFill>
            <a:schemeClr val="lt2">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defRPr cap="all"/>
          </a:pPr>
          <a:r>
            <a:rPr lang="en-US" sz="3000" kern="1200" dirty="0"/>
            <a:t>50 volunteer subjects</a:t>
          </a:r>
        </a:p>
      </dsp:txBody>
      <dsp:txXfrm>
        <a:off x="58177" y="105387"/>
        <a:ext cx="7198846" cy="1075400"/>
      </dsp:txXfrm>
    </dsp:sp>
    <dsp:sp modelId="{146F8646-BB8A-6042-B402-3659F3768B99}">
      <dsp:nvSpPr>
        <dsp:cNvPr id="0" name=""/>
        <dsp:cNvSpPr/>
      </dsp:nvSpPr>
      <dsp:spPr>
        <a:xfrm>
          <a:off x="0" y="1325365"/>
          <a:ext cx="7315200" cy="1191754"/>
        </a:xfrm>
        <a:prstGeom prst="roundRect">
          <a:avLst/>
        </a:prstGeom>
        <a:solidFill>
          <a:schemeClr val="dk2">
            <a:hueOff val="0"/>
            <a:satOff val="0"/>
            <a:lumOff val="0"/>
            <a:alphaOff val="0"/>
          </a:schemeClr>
        </a:solidFill>
        <a:ln w="17145" cap="flat" cmpd="sng" algn="ctr">
          <a:solidFill>
            <a:schemeClr val="lt2">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defRPr cap="all"/>
          </a:pPr>
          <a:r>
            <a:rPr lang="en-US" sz="3000" kern="1200" dirty="0"/>
            <a:t>Two </a:t>
          </a:r>
          <a:r>
            <a:rPr lang="en-US" sz="3000" kern="1200" dirty="0">
              <a:hlinkClick xmlns:r="http://schemas.openxmlformats.org/officeDocument/2006/relationships" r:id="rId1"/>
            </a:rPr>
            <a:t>program</a:t>
          </a:r>
          <a:r>
            <a:rPr lang="en-US" sz="3000" kern="1200" dirty="0"/>
            <a:t> use for the experiment </a:t>
          </a:r>
        </a:p>
      </dsp:txBody>
      <dsp:txXfrm>
        <a:off x="58177" y="1383542"/>
        <a:ext cx="7198846" cy="1075400"/>
      </dsp:txXfrm>
    </dsp:sp>
    <dsp:sp modelId="{15FD53BD-35CD-8C4E-A50B-DE472A43F112}">
      <dsp:nvSpPr>
        <dsp:cNvPr id="0" name=""/>
        <dsp:cNvSpPr/>
      </dsp:nvSpPr>
      <dsp:spPr>
        <a:xfrm>
          <a:off x="0" y="2603520"/>
          <a:ext cx="7315200" cy="1191754"/>
        </a:xfrm>
        <a:prstGeom prst="roundRect">
          <a:avLst/>
        </a:prstGeom>
        <a:solidFill>
          <a:schemeClr val="dk2">
            <a:hueOff val="0"/>
            <a:satOff val="0"/>
            <a:lumOff val="0"/>
            <a:alphaOff val="0"/>
          </a:schemeClr>
        </a:solidFill>
        <a:ln w="17145" cap="flat" cmpd="sng" algn="ctr">
          <a:solidFill>
            <a:schemeClr val="lt2">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defRPr cap="all"/>
          </a:pPr>
          <a:r>
            <a:rPr lang="en-US" sz="3000" kern="1200"/>
            <a:t>There are 5 groups with 10 people in each groups </a:t>
          </a:r>
        </a:p>
      </dsp:txBody>
      <dsp:txXfrm>
        <a:off x="58177" y="2661697"/>
        <a:ext cx="7198846" cy="1075400"/>
      </dsp:txXfrm>
    </dsp:sp>
    <dsp:sp modelId="{205E6507-B2F0-2449-A2AF-43F4FF0FABB4}">
      <dsp:nvSpPr>
        <dsp:cNvPr id="0" name=""/>
        <dsp:cNvSpPr/>
      </dsp:nvSpPr>
      <dsp:spPr>
        <a:xfrm>
          <a:off x="0" y="3881674"/>
          <a:ext cx="7315200" cy="1191754"/>
        </a:xfrm>
        <a:prstGeom prst="roundRect">
          <a:avLst/>
        </a:prstGeom>
        <a:solidFill>
          <a:schemeClr val="dk2">
            <a:hueOff val="0"/>
            <a:satOff val="0"/>
            <a:lumOff val="0"/>
            <a:alphaOff val="0"/>
          </a:schemeClr>
        </a:solidFill>
        <a:ln w="17145" cap="flat" cmpd="sng" algn="ctr">
          <a:solidFill>
            <a:schemeClr val="lt2">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defRPr cap="all"/>
          </a:pPr>
          <a:r>
            <a:rPr lang="en-US" sz="3000" kern="1200"/>
            <a:t>Each groups have different task from each other</a:t>
          </a:r>
        </a:p>
      </dsp:txBody>
      <dsp:txXfrm>
        <a:off x="58177" y="3939851"/>
        <a:ext cx="7198846" cy="10754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1FE4E37-E35B-4F31-9ADA-F07A2AA3734A}">
      <dsp:nvSpPr>
        <dsp:cNvPr id="0" name=""/>
        <dsp:cNvSpPr/>
      </dsp:nvSpPr>
      <dsp:spPr>
        <a:xfrm>
          <a:off x="0" y="4164"/>
          <a:ext cx="7104549" cy="88710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78F93FB-9275-43C0-9C4C-689A9F43D4A3}">
      <dsp:nvSpPr>
        <dsp:cNvPr id="0" name=""/>
        <dsp:cNvSpPr/>
      </dsp:nvSpPr>
      <dsp:spPr>
        <a:xfrm>
          <a:off x="268348" y="203763"/>
          <a:ext cx="487907" cy="48790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CD0873D-84BB-43A8-94DD-B7737868283B}">
      <dsp:nvSpPr>
        <dsp:cNvPr id="0" name=""/>
        <dsp:cNvSpPr/>
      </dsp:nvSpPr>
      <dsp:spPr>
        <a:xfrm>
          <a:off x="1024604" y="4164"/>
          <a:ext cx="6079944" cy="8871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3885" tIns="93885" rIns="93885" bIns="93885" numCol="1" spcCol="1270" anchor="ctr" anchorCtr="0">
          <a:noAutofit/>
        </a:bodyPr>
        <a:lstStyle/>
        <a:p>
          <a:pPr marL="0" lvl="0" indent="0" algn="l" defTabSz="844550">
            <a:lnSpc>
              <a:spcPct val="90000"/>
            </a:lnSpc>
            <a:spcBef>
              <a:spcPct val="0"/>
            </a:spcBef>
            <a:spcAft>
              <a:spcPct val="35000"/>
            </a:spcAft>
            <a:buNone/>
          </a:pPr>
          <a:r>
            <a:rPr lang="en-US" sz="1900" kern="1200"/>
            <a:t>55 mph = 25 m/s</a:t>
          </a:r>
        </a:p>
      </dsp:txBody>
      <dsp:txXfrm>
        <a:off x="1024604" y="4164"/>
        <a:ext cx="6079944" cy="887103"/>
      </dsp:txXfrm>
    </dsp:sp>
    <dsp:sp modelId="{B358699D-D201-4AA7-AC16-4D86698321C0}">
      <dsp:nvSpPr>
        <dsp:cNvPr id="0" name=""/>
        <dsp:cNvSpPr/>
      </dsp:nvSpPr>
      <dsp:spPr>
        <a:xfrm>
          <a:off x="0" y="1113044"/>
          <a:ext cx="7104549" cy="88710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B043B9E-9235-4BB8-B03F-AD3134599EB3}">
      <dsp:nvSpPr>
        <dsp:cNvPr id="0" name=""/>
        <dsp:cNvSpPr/>
      </dsp:nvSpPr>
      <dsp:spPr>
        <a:xfrm>
          <a:off x="268348" y="1312642"/>
          <a:ext cx="487907" cy="48790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CCAB975-BFCC-42DB-8D23-290324D055B8}">
      <dsp:nvSpPr>
        <dsp:cNvPr id="0" name=""/>
        <dsp:cNvSpPr/>
      </dsp:nvSpPr>
      <dsp:spPr>
        <a:xfrm>
          <a:off x="1024604" y="1113044"/>
          <a:ext cx="6079944" cy="8871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3885" tIns="93885" rIns="93885" bIns="93885" numCol="1" spcCol="1270" anchor="ctr" anchorCtr="0">
          <a:noAutofit/>
        </a:bodyPr>
        <a:lstStyle/>
        <a:p>
          <a:pPr marL="0" lvl="0" indent="0" algn="l" defTabSz="844550">
            <a:lnSpc>
              <a:spcPct val="90000"/>
            </a:lnSpc>
            <a:spcBef>
              <a:spcPct val="0"/>
            </a:spcBef>
            <a:spcAft>
              <a:spcPct val="35000"/>
            </a:spcAft>
            <a:buNone/>
          </a:pPr>
          <a:r>
            <a:rPr lang="en-US" sz="1900" kern="1200"/>
            <a:t>Take 3 seconds to stop once brake is applied (RT + Braketime)</a:t>
          </a:r>
        </a:p>
      </dsp:txBody>
      <dsp:txXfrm>
        <a:off x="1024604" y="1113044"/>
        <a:ext cx="6079944" cy="887103"/>
      </dsp:txXfrm>
    </dsp:sp>
    <dsp:sp modelId="{9A246057-10D4-4956-ACA0-F5E10B73E642}">
      <dsp:nvSpPr>
        <dsp:cNvPr id="0" name=""/>
        <dsp:cNvSpPr/>
      </dsp:nvSpPr>
      <dsp:spPr>
        <a:xfrm>
          <a:off x="0" y="2221924"/>
          <a:ext cx="7104549" cy="88710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42953C9-59C1-4E25-82F7-9845BA455802}">
      <dsp:nvSpPr>
        <dsp:cNvPr id="0" name=""/>
        <dsp:cNvSpPr/>
      </dsp:nvSpPr>
      <dsp:spPr>
        <a:xfrm>
          <a:off x="268348" y="2421522"/>
          <a:ext cx="487907" cy="48790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181B3D9-7289-4BDB-9048-BF8EB165309B}">
      <dsp:nvSpPr>
        <dsp:cNvPr id="0" name=""/>
        <dsp:cNvSpPr/>
      </dsp:nvSpPr>
      <dsp:spPr>
        <a:xfrm>
          <a:off x="1024604" y="2221924"/>
          <a:ext cx="6079944" cy="8871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3885" tIns="93885" rIns="93885" bIns="93885" numCol="1" spcCol="1270" anchor="ctr" anchorCtr="0">
          <a:noAutofit/>
        </a:bodyPr>
        <a:lstStyle/>
        <a:p>
          <a:pPr marL="0" lvl="0" indent="0" algn="l" defTabSz="844550">
            <a:lnSpc>
              <a:spcPct val="90000"/>
            </a:lnSpc>
            <a:spcBef>
              <a:spcPct val="0"/>
            </a:spcBef>
            <a:spcAft>
              <a:spcPct val="35000"/>
            </a:spcAft>
            <a:buNone/>
          </a:pPr>
          <a:r>
            <a:rPr lang="en-US" sz="1900" kern="1200"/>
            <a:t>Travel distance = 75m</a:t>
          </a:r>
        </a:p>
      </dsp:txBody>
      <dsp:txXfrm>
        <a:off x="1024604" y="2221924"/>
        <a:ext cx="6079944" cy="887103"/>
      </dsp:txXfrm>
    </dsp:sp>
    <dsp:sp modelId="{5293BEB4-2F12-40D9-9F44-FBBB25D433AE}">
      <dsp:nvSpPr>
        <dsp:cNvPr id="0" name=""/>
        <dsp:cNvSpPr/>
      </dsp:nvSpPr>
      <dsp:spPr>
        <a:xfrm>
          <a:off x="0" y="3330803"/>
          <a:ext cx="7104549" cy="88710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AC62807-86D4-4212-81A4-6A49562EADDE}">
      <dsp:nvSpPr>
        <dsp:cNvPr id="0" name=""/>
        <dsp:cNvSpPr/>
      </dsp:nvSpPr>
      <dsp:spPr>
        <a:xfrm>
          <a:off x="268348" y="3530402"/>
          <a:ext cx="487907" cy="48790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116475B-41BE-4D2F-ACE6-BFBE106D9215}">
      <dsp:nvSpPr>
        <dsp:cNvPr id="0" name=""/>
        <dsp:cNvSpPr/>
      </dsp:nvSpPr>
      <dsp:spPr>
        <a:xfrm>
          <a:off x="1024604" y="3330803"/>
          <a:ext cx="6079944" cy="8871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3885" tIns="93885" rIns="93885" bIns="93885" numCol="1" spcCol="1270" anchor="ctr" anchorCtr="0">
          <a:noAutofit/>
        </a:bodyPr>
        <a:lstStyle/>
        <a:p>
          <a:pPr marL="0" lvl="0" indent="0" algn="l" defTabSz="844550">
            <a:lnSpc>
              <a:spcPct val="90000"/>
            </a:lnSpc>
            <a:spcBef>
              <a:spcPct val="0"/>
            </a:spcBef>
            <a:spcAft>
              <a:spcPct val="35000"/>
            </a:spcAft>
            <a:buNone/>
          </a:pPr>
          <a:r>
            <a:rPr lang="en-US" sz="1900" kern="1200"/>
            <a:t>Distraction adds .50sec</a:t>
          </a:r>
        </a:p>
      </dsp:txBody>
      <dsp:txXfrm>
        <a:off x="1024604" y="3330803"/>
        <a:ext cx="6079944" cy="887103"/>
      </dsp:txXfrm>
    </dsp:sp>
    <dsp:sp modelId="{18193EC0-48C3-4B81-AD92-580836F88A48}">
      <dsp:nvSpPr>
        <dsp:cNvPr id="0" name=""/>
        <dsp:cNvSpPr/>
      </dsp:nvSpPr>
      <dsp:spPr>
        <a:xfrm>
          <a:off x="0" y="4439683"/>
          <a:ext cx="7104549" cy="88710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36A8857-D2AB-4AFC-9ECC-C684410E8DDF}">
      <dsp:nvSpPr>
        <dsp:cNvPr id="0" name=""/>
        <dsp:cNvSpPr/>
      </dsp:nvSpPr>
      <dsp:spPr>
        <a:xfrm>
          <a:off x="268348" y="4639281"/>
          <a:ext cx="487907" cy="487907"/>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7B6C956-4C57-4110-8D7F-DD482B184F7B}">
      <dsp:nvSpPr>
        <dsp:cNvPr id="0" name=""/>
        <dsp:cNvSpPr/>
      </dsp:nvSpPr>
      <dsp:spPr>
        <a:xfrm>
          <a:off x="1024604" y="4439683"/>
          <a:ext cx="6079944" cy="8871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3885" tIns="93885" rIns="93885" bIns="93885" numCol="1" spcCol="1270" anchor="ctr" anchorCtr="0">
          <a:noAutofit/>
        </a:bodyPr>
        <a:lstStyle/>
        <a:p>
          <a:pPr marL="0" lvl="0" indent="0" algn="l" defTabSz="844550">
            <a:lnSpc>
              <a:spcPct val="90000"/>
            </a:lnSpc>
            <a:spcBef>
              <a:spcPct val="0"/>
            </a:spcBef>
            <a:spcAft>
              <a:spcPct val="35000"/>
            </a:spcAft>
            <a:buNone/>
          </a:pPr>
          <a:r>
            <a:rPr lang="en-US" sz="1900" kern="1200"/>
            <a:t>Travel distance = 87.5m</a:t>
          </a:r>
        </a:p>
      </dsp:txBody>
      <dsp:txXfrm>
        <a:off x="1024604" y="4439683"/>
        <a:ext cx="6079944" cy="887103"/>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341B595-366B-43E2-A22E-EA6A78C03F06}" type="datetimeFigureOut">
              <a:rPr lang="en-US" smtClean="0"/>
              <a:t>12/2/2022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27072508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341B595-366B-43E2-A22E-EA6A78C03F06}" type="datetimeFigureOut">
              <a:rPr lang="en-US" smtClean="0"/>
              <a:t>12/2/2022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15505557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341B595-366B-43E2-A22E-EA6A78C03F06}" type="datetimeFigureOut">
              <a:rPr lang="en-US" smtClean="0"/>
              <a:t>12/2/2022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26010553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41B595-366B-43E2-A22E-EA6A78C03F06}" type="datetimeFigureOut">
              <a:rPr lang="en-US" smtClean="0"/>
              <a:t>12/2/2022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23113256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341B595-366B-43E2-A22E-EA6A78C03F06}" type="datetimeFigureOut">
              <a:rPr lang="en-US" smtClean="0"/>
              <a:t>12/2/2022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11444207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D341B595-366B-43E2-A22E-EA6A78C03F06}" type="datetimeFigureOut">
              <a:rPr lang="en-US" smtClean="0"/>
              <a:t>12/2/2022</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6067986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D341B595-366B-43E2-A22E-EA6A78C03F06}" type="datetimeFigureOut">
              <a:rPr lang="en-US" smtClean="0"/>
              <a:t>12/2/2022</a:t>
            </a:fld>
            <a:endParaRPr lang="en-US"/>
          </a:p>
        </p:txBody>
      </p:sp>
      <p:sp>
        <p:nvSpPr>
          <p:cNvPr id="11" name="Footer Placeholder 10"/>
          <p:cNvSpPr>
            <a:spLocks noGrp="1"/>
          </p:cNvSpPr>
          <p:nvPr>
            <p:ph type="ftr" sz="quarter" idx="11"/>
          </p:nvPr>
        </p:nvSpPr>
        <p:spPr/>
        <p:txBody>
          <a:bodyPr/>
          <a:lstStyle/>
          <a:p>
            <a:endParaRPr lang="en-US"/>
          </a:p>
        </p:txBody>
      </p:sp>
      <p:sp>
        <p:nvSpPr>
          <p:cNvPr id="12" name="Slide Number Placeholder 11"/>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41343370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D341B595-366B-43E2-A22E-EA6A78C03F06}" type="datetimeFigureOut">
              <a:rPr lang="en-US" smtClean="0"/>
              <a:t>12/2/2022</a:t>
            </a:fld>
            <a:endParaRPr lang="en-US"/>
          </a:p>
        </p:txBody>
      </p:sp>
      <p:sp>
        <p:nvSpPr>
          <p:cNvPr id="7" name="Footer Placeholder 6"/>
          <p:cNvSpPr>
            <a:spLocks noGrp="1"/>
          </p:cNvSpPr>
          <p:nvPr>
            <p:ph type="ftr" sz="quarter" idx="11"/>
          </p:nvPr>
        </p:nvSpPr>
        <p:spPr/>
        <p:txBody>
          <a:bodyPr/>
          <a:lstStyle/>
          <a:p>
            <a:endParaRPr lang="en-US"/>
          </a:p>
        </p:txBody>
      </p:sp>
      <p:sp>
        <p:nvSpPr>
          <p:cNvPr id="8" name="Slide Number Placeholder 7"/>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5132308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D341B595-366B-43E2-A22E-EA6A78C03F06}" type="datetimeFigureOut">
              <a:rPr lang="en-US" smtClean="0"/>
              <a:t>12/2/2022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25666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D341B595-366B-43E2-A22E-EA6A78C03F06}" type="datetimeFigureOut">
              <a:rPr lang="en-US" smtClean="0"/>
              <a:t>12/2/2022</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32159059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D341B595-366B-43E2-A22E-EA6A78C03F06}" type="datetimeFigureOut">
              <a:rPr lang="en-US" smtClean="0"/>
              <a:t>12/2/2022</a:t>
            </a:fld>
            <a:endParaRPr lang="en-US"/>
          </a:p>
        </p:txBody>
      </p:sp>
      <p:sp>
        <p:nvSpPr>
          <p:cNvPr id="9" name="Footer Placeholder 8"/>
          <p:cNvSpPr>
            <a:spLocks noGrp="1"/>
          </p:cNvSpPr>
          <p:nvPr>
            <p:ph type="ftr" sz="quarter" idx="11"/>
          </p:nvPr>
        </p:nvSpPr>
        <p:spPr>
          <a:xfrm>
            <a:off x="3499101" y="6356350"/>
            <a:ext cx="5911517" cy="365125"/>
          </a:xfrm>
        </p:spPr>
        <p:txBody>
          <a:bodyPr/>
          <a:lstStyle/>
          <a:p>
            <a:endParaRPr lang="en-US"/>
          </a:p>
        </p:txBody>
      </p:sp>
      <p:sp>
        <p:nvSpPr>
          <p:cNvPr id="10" name="Slide Number Placeholder 9"/>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8553341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D341B595-366B-43E2-A22E-EA6A78C03F06}" type="datetimeFigureOut">
              <a:rPr lang="en-US" smtClean="0"/>
              <a:t>12/2/2022</a:t>
            </a:fld>
            <a:endParaRPr lang="en-US"/>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BA915EE-10CB-4CF1-8569-6154455DA573}" type="slidenum">
              <a:rPr lang="en-US" smtClean="0"/>
              <a:t>‹#›</a:t>
            </a:fld>
            <a:endParaRPr lang="en-US"/>
          </a:p>
        </p:txBody>
      </p:sp>
    </p:spTree>
    <p:extLst>
      <p:ext uri="{BB962C8B-B14F-4D97-AF65-F5344CB8AC3E}">
        <p14:creationId xmlns:p14="http://schemas.microsoft.com/office/powerpoint/2010/main" val="119346053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doi.org/10.1037/h0034147" TargetMode="Externa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A79AA-5B9A-A248-2C40-2B1DB3E1FB17}"/>
              </a:ext>
            </a:extLst>
          </p:cNvPr>
          <p:cNvSpPr>
            <a:spLocks noGrp="1"/>
          </p:cNvSpPr>
          <p:nvPr>
            <p:ph type="ctrTitle"/>
          </p:nvPr>
        </p:nvSpPr>
        <p:spPr>
          <a:xfrm>
            <a:off x="7464614" y="1783959"/>
            <a:ext cx="4087306" cy="2889114"/>
          </a:xfrm>
        </p:spPr>
        <p:txBody>
          <a:bodyPr anchor="b">
            <a:normAutofit/>
          </a:bodyPr>
          <a:lstStyle/>
          <a:p>
            <a:r>
              <a:rPr lang="en-US" sz="5400" dirty="0"/>
              <a:t>Reaction time </a:t>
            </a:r>
          </a:p>
        </p:txBody>
      </p:sp>
      <p:sp>
        <p:nvSpPr>
          <p:cNvPr id="3" name="Subtitle 2">
            <a:extLst>
              <a:ext uri="{FF2B5EF4-FFF2-40B4-BE49-F238E27FC236}">
                <a16:creationId xmlns:a16="http://schemas.microsoft.com/office/drawing/2014/main" id="{C058D738-A57D-18F1-A3FA-C0DA6F75360C}"/>
              </a:ext>
            </a:extLst>
          </p:cNvPr>
          <p:cNvSpPr>
            <a:spLocks noGrp="1"/>
          </p:cNvSpPr>
          <p:nvPr>
            <p:ph type="subTitle" idx="1"/>
          </p:nvPr>
        </p:nvSpPr>
        <p:spPr>
          <a:xfrm>
            <a:off x="7464612" y="4750893"/>
            <a:ext cx="4087305" cy="1147863"/>
          </a:xfrm>
        </p:spPr>
        <p:txBody>
          <a:bodyPr anchor="t">
            <a:normAutofit/>
          </a:bodyPr>
          <a:lstStyle/>
          <a:p>
            <a:r>
              <a:rPr lang="en-US" sz="2000" dirty="0"/>
              <a:t>Research – Daonhan Tran</a:t>
            </a:r>
          </a:p>
          <a:p>
            <a:r>
              <a:rPr lang="en-US" sz="2000" dirty="0"/>
              <a:t>Advisor – Vins Sutlive</a:t>
            </a:r>
          </a:p>
        </p:txBody>
      </p:sp>
      <p:pic>
        <p:nvPicPr>
          <p:cNvPr id="4" name="Picture 3" descr="An abstract genetic concept">
            <a:extLst>
              <a:ext uri="{FF2B5EF4-FFF2-40B4-BE49-F238E27FC236}">
                <a16:creationId xmlns:a16="http://schemas.microsoft.com/office/drawing/2014/main" id="{895EA0B3-D342-DF3B-F2B2-299504460954}"/>
              </a:ext>
            </a:extLst>
          </p:cNvPr>
          <p:cNvPicPr>
            <a:picLocks noChangeAspect="1"/>
          </p:cNvPicPr>
          <p:nvPr/>
        </p:nvPicPr>
        <p:blipFill rotWithShape="1">
          <a:blip r:embed="rId2"/>
          <a:srcRect t="2426" r="-1" b="-1"/>
          <a:stretch/>
        </p:blipFill>
        <p:spPr>
          <a:xfrm>
            <a:off x="1" y="10"/>
            <a:ext cx="7028495" cy="6857990"/>
          </a:xfrm>
          <a:custGeom>
            <a:avLst/>
            <a:gdLst/>
            <a:ahLst/>
            <a:cxnLst/>
            <a:rect l="l" t="t" r="r" b="b"/>
            <a:pathLst>
              <a:path w="7028495" h="6858000">
                <a:moveTo>
                  <a:pt x="0" y="0"/>
                </a:moveTo>
                <a:lnTo>
                  <a:pt x="6915668" y="0"/>
                </a:lnTo>
                <a:lnTo>
                  <a:pt x="6952411" y="219663"/>
                </a:lnTo>
                <a:cubicBezTo>
                  <a:pt x="7002551" y="569921"/>
                  <a:pt x="7028495" y="927986"/>
                  <a:pt x="7028495" y="1292112"/>
                </a:cubicBezTo>
                <a:cubicBezTo>
                  <a:pt x="7028495" y="3343346"/>
                  <a:pt x="6205186" y="5202289"/>
                  <a:pt x="4870994" y="6556512"/>
                </a:cubicBezTo>
                <a:lnTo>
                  <a:pt x="4556185" y="6858000"/>
                </a:lnTo>
                <a:lnTo>
                  <a:pt x="0" y="6858000"/>
                </a:lnTo>
                <a:close/>
              </a:path>
            </a:pathLst>
          </a:custGeom>
        </p:spPr>
      </p:pic>
    </p:spTree>
    <p:extLst>
      <p:ext uri="{BB962C8B-B14F-4D97-AF65-F5344CB8AC3E}">
        <p14:creationId xmlns:p14="http://schemas.microsoft.com/office/powerpoint/2010/main" val="3701918931"/>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ADC4F84-175A-4AB1-916C-1E5796E1E0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Graph on document with pen">
            <a:extLst>
              <a:ext uri="{FF2B5EF4-FFF2-40B4-BE49-F238E27FC236}">
                <a16:creationId xmlns:a16="http://schemas.microsoft.com/office/drawing/2014/main" id="{AEDF9CE8-AAC3-C001-9098-5E5B5B640A01}"/>
              </a:ext>
            </a:extLst>
          </p:cNvPr>
          <p:cNvPicPr>
            <a:picLocks noChangeAspect="1"/>
          </p:cNvPicPr>
          <p:nvPr/>
        </p:nvPicPr>
        <p:blipFill rotWithShape="1">
          <a:blip r:embed="rId2">
            <a:alphaModFix amt="25000"/>
          </a:blip>
          <a:srcRect t="1510" b="14220"/>
          <a:stretch/>
        </p:blipFill>
        <p:spPr>
          <a:xfrm>
            <a:off x="0" y="10"/>
            <a:ext cx="12191980" cy="6857990"/>
          </a:xfrm>
          <a:prstGeom prst="rect">
            <a:avLst/>
          </a:prstGeom>
        </p:spPr>
      </p:pic>
      <p:sp>
        <p:nvSpPr>
          <p:cNvPr id="2" name="Title 1">
            <a:extLst>
              <a:ext uri="{FF2B5EF4-FFF2-40B4-BE49-F238E27FC236}">
                <a16:creationId xmlns:a16="http://schemas.microsoft.com/office/drawing/2014/main" id="{257640AF-2E9B-E122-E0EA-11AF3C50019D}"/>
              </a:ext>
            </a:extLst>
          </p:cNvPr>
          <p:cNvSpPr>
            <a:spLocks noGrp="1"/>
          </p:cNvSpPr>
          <p:nvPr>
            <p:ph type="title"/>
          </p:nvPr>
        </p:nvSpPr>
        <p:spPr>
          <a:xfrm>
            <a:off x="35606" y="1128401"/>
            <a:ext cx="3051113" cy="4601183"/>
          </a:xfrm>
        </p:spPr>
        <p:txBody>
          <a:bodyPr>
            <a:normAutofit/>
          </a:bodyPr>
          <a:lstStyle/>
          <a:p>
            <a:r>
              <a:rPr lang="en-US" dirty="0">
                <a:solidFill>
                  <a:schemeClr val="tx1"/>
                </a:solidFill>
              </a:rPr>
              <a:t>Discussion</a:t>
            </a:r>
          </a:p>
        </p:txBody>
      </p:sp>
      <p:sp>
        <p:nvSpPr>
          <p:cNvPr id="4" name="Rectangle 1">
            <a:extLst>
              <a:ext uri="{FF2B5EF4-FFF2-40B4-BE49-F238E27FC236}">
                <a16:creationId xmlns:a16="http://schemas.microsoft.com/office/drawing/2014/main" id="{DDCAECFC-5DFB-D43D-B085-A81FA6D8AB79}"/>
              </a:ext>
            </a:extLst>
          </p:cNvPr>
          <p:cNvSpPr>
            <a:spLocks noGrp="1" noChangeArrowheads="1"/>
          </p:cNvSpPr>
          <p:nvPr>
            <p:ph idx="1"/>
          </p:nvPr>
        </p:nvSpPr>
        <p:spPr bwMode="auto">
          <a:xfrm>
            <a:off x="2375065" y="-1"/>
            <a:ext cx="9816915" cy="6857989"/>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0" compatLnSpc="1">
            <a:prstTxWarp prst="textNoShape">
              <a:avLst/>
            </a:prstTxWarp>
            <a:normAutofit/>
          </a:bodyPr>
          <a:lstStyle/>
          <a:p>
            <a:pPr eaLnBrk="0" fontAlgn="base" hangingPunct="0">
              <a:spcBef>
                <a:spcPct val="0"/>
              </a:spcBef>
              <a:spcAft>
                <a:spcPts val="600"/>
              </a:spcAft>
              <a:buClrTx/>
            </a:pPr>
            <a:r>
              <a:rPr kumimoji="0" lang="en-US" altLang="en-US" sz="30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This study aims to determine whether reaction time is faster for auditory or visual stimuli and how distraction can be responsible for delayed reaction time.</a:t>
            </a:r>
            <a:r>
              <a:rPr kumimoji="0" lang="en-US" altLang="en-US" sz="3000" b="0" i="0" u="sng"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p>
          <a:p>
            <a:pPr eaLnBrk="0" fontAlgn="base" hangingPunct="0">
              <a:spcBef>
                <a:spcPct val="0"/>
              </a:spcBef>
              <a:spcAft>
                <a:spcPts val="600"/>
              </a:spcAft>
              <a:buClrTx/>
            </a:pPr>
            <a:r>
              <a:rPr lang="en-US" sz="3000" dirty="0">
                <a:solidFill>
                  <a:schemeClr val="tx1"/>
                </a:solidFill>
                <a:latin typeface="Times New Roman" panose="02020603050405020304" pitchFamily="18" charset="0"/>
                <a:ea typeface="Calibri" panose="020F0502020204030204" pitchFamily="34" charset="0"/>
              </a:rPr>
              <a:t>T</a:t>
            </a:r>
            <a:r>
              <a:rPr lang="en-US" sz="3000" dirty="0">
                <a:solidFill>
                  <a:schemeClr val="tx1"/>
                </a:solidFill>
                <a:effectLst/>
                <a:latin typeface="Times New Roman" panose="02020603050405020304" pitchFamily="18" charset="0"/>
                <a:ea typeface="Calibri" panose="020F0502020204030204" pitchFamily="34" charset="0"/>
              </a:rPr>
              <a:t>he mean for the audio reaction time is 243 milliseconds compared to the mean for the visual reaction time of 293.7 milliseconds.</a:t>
            </a:r>
            <a:endParaRPr lang="en-US" sz="3000" u="sng" dirty="0">
              <a:solidFill>
                <a:schemeClr val="tx1"/>
              </a:solidFill>
              <a:latin typeface="Times New Roman" panose="02020603050405020304" pitchFamily="18" charset="0"/>
              <a:ea typeface="Calibri" panose="020F0502020204030204" pitchFamily="34" charset="0"/>
              <a:cs typeface="Times New Roman" panose="02020603050405020304" pitchFamily="18" charset="0"/>
            </a:endParaRPr>
          </a:p>
          <a:p>
            <a:pPr eaLnBrk="0" fontAlgn="base" hangingPunct="0">
              <a:spcBef>
                <a:spcPct val="0"/>
              </a:spcBef>
              <a:spcAft>
                <a:spcPts val="600"/>
              </a:spcAft>
              <a:buClrTx/>
            </a:pPr>
            <a:r>
              <a:rPr lang="en-US" sz="3000" dirty="0">
                <a:solidFill>
                  <a:schemeClr val="tx1"/>
                </a:solidFill>
                <a:effectLst/>
                <a:latin typeface="Times New Roman" panose="02020603050405020304" pitchFamily="18" charset="0"/>
                <a:ea typeface="Calibri" panose="020F0502020204030204" pitchFamily="34" charset="0"/>
              </a:rPr>
              <a:t>Our results also show similar results to the studies done by Shelton &amp; Kumar </a:t>
            </a:r>
          </a:p>
          <a:p>
            <a:pPr eaLnBrk="0" fontAlgn="base" hangingPunct="0">
              <a:spcBef>
                <a:spcPct val="0"/>
              </a:spcBef>
              <a:spcAft>
                <a:spcPts val="600"/>
              </a:spcAft>
              <a:buClrTx/>
            </a:pPr>
            <a:r>
              <a:rPr lang="en-US" sz="3000" dirty="0">
                <a:solidFill>
                  <a:schemeClr val="tx1"/>
                </a:solidFill>
                <a:effectLst/>
                <a:latin typeface="Times New Roman" panose="02020603050405020304" pitchFamily="18" charset="0"/>
                <a:ea typeface="Calibri" panose="020F0502020204030204" pitchFamily="34" charset="0"/>
              </a:rPr>
              <a:t>With the addition of the distraction variable, the reaction times for both audio and visual stimuli increased</a:t>
            </a:r>
            <a:endParaRPr lang="en-US" sz="3000" dirty="0">
              <a:solidFill>
                <a:schemeClr val="tx1"/>
              </a:solidFill>
              <a:latin typeface="Times New Roman" panose="02020603050405020304" pitchFamily="18" charset="0"/>
              <a:ea typeface="Calibri" panose="020F0502020204030204" pitchFamily="34" charset="0"/>
            </a:endParaRPr>
          </a:p>
          <a:p>
            <a:pPr eaLnBrk="0" fontAlgn="base" hangingPunct="0">
              <a:spcBef>
                <a:spcPct val="0"/>
              </a:spcBef>
              <a:spcAft>
                <a:spcPts val="600"/>
              </a:spcAft>
              <a:buClrTx/>
            </a:pPr>
            <a:r>
              <a:rPr lang="en-US" sz="3000" dirty="0">
                <a:solidFill>
                  <a:schemeClr val="tx1"/>
                </a:solidFill>
                <a:latin typeface="Times New Roman" panose="02020603050405020304" pitchFamily="18" charset="0"/>
                <a:ea typeface="Calibri" panose="020F0502020204030204" pitchFamily="34" charset="0"/>
              </a:rPr>
              <a:t>T</a:t>
            </a:r>
            <a:r>
              <a:rPr lang="en-US" sz="3000" dirty="0">
                <a:solidFill>
                  <a:schemeClr val="tx1"/>
                </a:solidFill>
                <a:effectLst/>
                <a:latin typeface="Times New Roman" panose="02020603050405020304" pitchFamily="18" charset="0"/>
                <a:ea typeface="Calibri" panose="020F0502020204030204" pitchFamily="34" charset="0"/>
              </a:rPr>
              <a:t>he mean for the audio reaction time with distraction is 324.6 milliseconds, and the mean for the visual reaction time with distraction is 412.1 milliseconds</a:t>
            </a:r>
            <a:endParaRPr kumimoji="0" lang="en-US" altLang="en-US" sz="3000" b="0" i="0" u="sng"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eaLnBrk="0" fontAlgn="base" hangingPunct="0">
              <a:spcBef>
                <a:spcPct val="0"/>
              </a:spcBef>
              <a:spcAft>
                <a:spcPts val="600"/>
              </a:spcAft>
              <a:buClrTx/>
            </a:pP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8036808"/>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DF7C9B3-01BE-4D46-ACA2-312DFE36A1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2000"/>
            <a:ext cx="3443591" cy="534003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7BDF919F-BB20-94D3-7A59-0BBF33505FAC}"/>
              </a:ext>
            </a:extLst>
          </p:cNvPr>
          <p:cNvSpPr>
            <a:spLocks noGrp="1"/>
          </p:cNvSpPr>
          <p:nvPr>
            <p:ph type="title"/>
          </p:nvPr>
        </p:nvSpPr>
        <p:spPr>
          <a:xfrm>
            <a:off x="252919" y="1123837"/>
            <a:ext cx="2947482" cy="4601183"/>
          </a:xfrm>
        </p:spPr>
        <p:txBody>
          <a:bodyPr>
            <a:normAutofit/>
          </a:bodyPr>
          <a:lstStyle/>
          <a:p>
            <a:r>
              <a:rPr lang="en-US">
                <a:solidFill>
                  <a:schemeClr val="bg1"/>
                </a:solidFill>
              </a:rPr>
              <a:t>Application</a:t>
            </a:r>
          </a:p>
        </p:txBody>
      </p:sp>
      <p:graphicFrame>
        <p:nvGraphicFramePr>
          <p:cNvPr id="5" name="Content Placeholder 2">
            <a:extLst>
              <a:ext uri="{FF2B5EF4-FFF2-40B4-BE49-F238E27FC236}">
                <a16:creationId xmlns:a16="http://schemas.microsoft.com/office/drawing/2014/main" id="{5661039F-DAF6-18FB-E04D-0E1CADC06DC3}"/>
              </a:ext>
            </a:extLst>
          </p:cNvPr>
          <p:cNvGraphicFramePr>
            <a:graphicFrameLocks noGrp="1"/>
          </p:cNvGraphicFramePr>
          <p:nvPr>
            <p:ph idx="1"/>
            <p:extLst>
              <p:ext uri="{D42A27DB-BD31-4B8C-83A1-F6EECF244321}">
                <p14:modId xmlns:p14="http://schemas.microsoft.com/office/powerpoint/2010/main" val="1201558606"/>
              </p:ext>
            </p:extLst>
          </p:nvPr>
        </p:nvGraphicFramePr>
        <p:xfrm>
          <a:off x="4059935" y="758952"/>
          <a:ext cx="7104549" cy="533095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726712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0516254-1D9F-4F3A-9870-3A3280BE2B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FB47CC27-8E95-57E0-659C-410CF5A967AD}"/>
              </a:ext>
            </a:extLst>
          </p:cNvPr>
          <p:cNvSpPr>
            <a:spLocks noGrp="1"/>
          </p:cNvSpPr>
          <p:nvPr>
            <p:ph type="title"/>
          </p:nvPr>
        </p:nvSpPr>
        <p:spPr>
          <a:xfrm>
            <a:off x="1539116" y="864108"/>
            <a:ext cx="3073914" cy="5120639"/>
          </a:xfrm>
        </p:spPr>
        <p:txBody>
          <a:bodyPr>
            <a:normAutofit/>
          </a:bodyPr>
          <a:lstStyle/>
          <a:p>
            <a:pPr algn="r"/>
            <a:r>
              <a:rPr lang="en-US">
                <a:solidFill>
                  <a:schemeClr val="tx1">
                    <a:lumMod val="85000"/>
                    <a:lumOff val="15000"/>
                  </a:schemeClr>
                </a:solidFill>
              </a:rPr>
              <a:t>Future study</a:t>
            </a:r>
          </a:p>
        </p:txBody>
      </p:sp>
      <p:sp>
        <p:nvSpPr>
          <p:cNvPr id="10" name="Rectangle 9">
            <a:extLst>
              <a:ext uri="{FF2B5EF4-FFF2-40B4-BE49-F238E27FC236}">
                <a16:creationId xmlns:a16="http://schemas.microsoft.com/office/drawing/2014/main" id="{FC14672B-27A5-4CDA-ABAF-5E4CF4B41C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1286934"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2" name="Straight Connector 11">
            <a:extLst>
              <a:ext uri="{FF2B5EF4-FFF2-40B4-BE49-F238E27FC236}">
                <a16:creationId xmlns:a16="http://schemas.microsoft.com/office/drawing/2014/main" id="{8D89589C-2C90-4407-A995-05EC3DD7AB1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51129" y="2085681"/>
            <a:ext cx="0" cy="2686639"/>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0E84810-5BC1-E30F-86C3-D841532F810C}"/>
              </a:ext>
            </a:extLst>
          </p:cNvPr>
          <p:cNvSpPr>
            <a:spLocks noGrp="1"/>
          </p:cNvSpPr>
          <p:nvPr>
            <p:ph idx="1"/>
          </p:nvPr>
        </p:nvSpPr>
        <p:spPr>
          <a:xfrm>
            <a:off x="5289229" y="864108"/>
            <a:ext cx="5910677" cy="5120640"/>
          </a:xfrm>
        </p:spPr>
        <p:txBody>
          <a:bodyPr>
            <a:normAutofit/>
          </a:bodyPr>
          <a:lstStyle/>
          <a:p>
            <a:r>
              <a:rPr lang="en-US">
                <a:effectLst/>
                <a:latin typeface="Times New Roman" panose="02020603050405020304" pitchFamily="18" charset="0"/>
                <a:ea typeface="Times New Roman" panose="02020603050405020304" pitchFamily="18" charset="0"/>
                <a:cs typeface="Times New Roman" panose="02020603050405020304" pitchFamily="18" charset="0"/>
              </a:rPr>
              <a:t>Future research should continue to examine the differences in reaction time, dependent on the difference in distraction variables.</a:t>
            </a:r>
            <a:endParaRPr lang="en-US">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4" name="Rectangle 13">
            <a:extLst>
              <a:ext uri="{FF2B5EF4-FFF2-40B4-BE49-F238E27FC236}">
                <a16:creationId xmlns:a16="http://schemas.microsoft.com/office/drawing/2014/main" id="{9A206779-5C74-4555-94BC-5845C92EC3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683988" y="767825"/>
            <a:ext cx="508012" cy="5328173"/>
          </a:xfrm>
          <a:prstGeom prst="rect">
            <a:avLst/>
          </a:prstGeom>
          <a:solidFill>
            <a:srgbClr val="C8C8C8">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56261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3162304-DA60-4C31-9E2B-E22F8DA75F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a:extLst>
              <a:ext uri="{FF2B5EF4-FFF2-40B4-BE49-F238E27FC236}">
                <a16:creationId xmlns:a16="http://schemas.microsoft.com/office/drawing/2014/main" id="{C4AE1EFF-264A-4A42-BEA1-0E875F40D7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2" name="Rectangle 11">
            <a:extLst>
              <a:ext uri="{FF2B5EF4-FFF2-40B4-BE49-F238E27FC236}">
                <a16:creationId xmlns:a16="http://schemas.microsoft.com/office/drawing/2014/main" id="{80516254-1D9F-4F3A-9870-3A3280BE2B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A3B97643-5A47-DDD9-7BFC-0D4FB8ECDDC7}"/>
              </a:ext>
            </a:extLst>
          </p:cNvPr>
          <p:cNvSpPr>
            <a:spLocks noGrp="1"/>
          </p:cNvSpPr>
          <p:nvPr>
            <p:ph type="ctrTitle"/>
          </p:nvPr>
        </p:nvSpPr>
        <p:spPr>
          <a:xfrm>
            <a:off x="1539116" y="864108"/>
            <a:ext cx="3073914" cy="5120639"/>
          </a:xfrm>
        </p:spPr>
        <p:txBody>
          <a:bodyPr vert="horz" lIns="91440" tIns="45720" rIns="91440" bIns="45720" rtlCol="0" anchor="ctr">
            <a:normAutofit/>
          </a:bodyPr>
          <a:lstStyle/>
          <a:p>
            <a:pPr algn="r"/>
            <a:r>
              <a:rPr lang="en-US" sz="3600" spc="-60">
                <a:solidFill>
                  <a:schemeClr val="tx1">
                    <a:lumMod val="85000"/>
                    <a:lumOff val="15000"/>
                  </a:schemeClr>
                </a:solidFill>
              </a:rPr>
              <a:t>References</a:t>
            </a:r>
          </a:p>
        </p:txBody>
      </p:sp>
      <p:sp>
        <p:nvSpPr>
          <p:cNvPr id="14" name="Rectangle 13">
            <a:extLst>
              <a:ext uri="{FF2B5EF4-FFF2-40B4-BE49-F238E27FC236}">
                <a16:creationId xmlns:a16="http://schemas.microsoft.com/office/drawing/2014/main" id="{FC14672B-27A5-4CDA-ABAF-5E4CF4B41C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1286934"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6" name="Straight Connector 15">
            <a:extLst>
              <a:ext uri="{FF2B5EF4-FFF2-40B4-BE49-F238E27FC236}">
                <a16:creationId xmlns:a16="http://schemas.microsoft.com/office/drawing/2014/main" id="{8D89589C-2C90-4407-A995-05EC3DD7AB1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51129" y="2085681"/>
            <a:ext cx="0" cy="2686639"/>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F1FAD5B6-672B-0953-EFBF-2E926A170069}"/>
              </a:ext>
            </a:extLst>
          </p:cNvPr>
          <p:cNvSpPr>
            <a:spLocks noGrp="1"/>
          </p:cNvSpPr>
          <p:nvPr>
            <p:ph type="subTitle" idx="1"/>
          </p:nvPr>
        </p:nvSpPr>
        <p:spPr>
          <a:xfrm>
            <a:off x="5289229" y="864108"/>
            <a:ext cx="5910677" cy="5120640"/>
          </a:xfrm>
        </p:spPr>
        <p:txBody>
          <a:bodyPr vert="horz" lIns="91440" tIns="45720" rIns="91440" bIns="45720" rtlCol="0" anchor="ctr">
            <a:normAutofit/>
          </a:bodyPr>
          <a:lstStyle/>
          <a:p>
            <a:pPr marL="342900" marR="0" lvl="0" indent="-182880">
              <a:spcBef>
                <a:spcPts val="0"/>
              </a:spcBef>
              <a:spcAft>
                <a:spcPts val="0"/>
              </a:spcAft>
              <a:buFont typeface="Wingdings 2" pitchFamily="18" charset="2"/>
              <a:buChar char=""/>
            </a:pPr>
            <a:r>
              <a:rPr lang="en-US" sz="1200">
                <a:solidFill>
                  <a:schemeClr val="tx1">
                    <a:lumMod val="65000"/>
                    <a:lumOff val="35000"/>
                  </a:schemeClr>
                </a:solidFill>
                <a:effectLst/>
              </a:rPr>
              <a:t>Balakrishnan G, Uppinakudru G, Girwar Singh G, Bangera S, Dutt Raghavendra A, Thangavel D. A comparative study on visual choice reaction times for different colors in females. Neurol Res Int. 2014;2014:301473. doi: 10.1155/2014/301473. Epub 2014 Dec 16. PMID: 25580294; PMCID: PMC4280496.</a:t>
            </a:r>
          </a:p>
          <a:p>
            <a:pPr marL="342900" marR="0" lvl="0" indent="-182880">
              <a:spcBef>
                <a:spcPts val="0"/>
              </a:spcBef>
              <a:spcAft>
                <a:spcPts val="0"/>
              </a:spcAft>
              <a:buFont typeface="Wingdings 2" pitchFamily="18" charset="2"/>
              <a:buChar char=""/>
            </a:pPr>
            <a:r>
              <a:rPr lang="en-US" sz="1200">
                <a:solidFill>
                  <a:schemeClr val="tx1">
                    <a:lumMod val="65000"/>
                    <a:lumOff val="35000"/>
                  </a:schemeClr>
                </a:solidFill>
                <a:effectLst/>
              </a:rPr>
              <a:t>Ashnagar Z, Shadmehr A, Jalaei S. The effects of acute bout of cycling on auditory &amp; visual reaction times. J Bodyw Mov Ther. 2015 Apr;19(2):268-72. doi: 10.1016/j.jbmt.2014.05.003. Epub 2014 May 15. PMID: 25892382.</a:t>
            </a:r>
          </a:p>
          <a:p>
            <a:pPr marL="342900" marR="0" lvl="0" indent="-182880">
              <a:spcBef>
                <a:spcPts val="0"/>
              </a:spcBef>
              <a:spcAft>
                <a:spcPts val="0"/>
              </a:spcAft>
              <a:buFont typeface="Wingdings 2" pitchFamily="18" charset="2"/>
              <a:buChar char=""/>
            </a:pPr>
            <a:r>
              <a:rPr lang="en-US" sz="1200">
                <a:solidFill>
                  <a:schemeClr val="tx1">
                    <a:lumMod val="65000"/>
                    <a:lumOff val="35000"/>
                  </a:schemeClr>
                </a:solidFill>
                <a:effectLst/>
              </a:rPr>
              <a:t>Thompson PD, Colebatch JG, Brown P, Rothwell JC, Day BL, Obeso JA, Marsden CD. Voluntary stimulus-sensitive jerks and jumps mimicking myoclonus or pathological startle syndromes. Mov Disord. 1992;7(3):257-62. doi: 10.1002/mds.870070312. PMID: 1620144.</a:t>
            </a:r>
          </a:p>
          <a:p>
            <a:pPr marL="342900" marR="0" lvl="0" indent="-182880">
              <a:spcBef>
                <a:spcPts val="0"/>
              </a:spcBef>
              <a:spcAft>
                <a:spcPts val="0"/>
              </a:spcAft>
              <a:buFont typeface="Wingdings 2" pitchFamily="18" charset="2"/>
              <a:buChar char=""/>
            </a:pPr>
            <a:r>
              <a:rPr lang="en-US" sz="1200">
                <a:solidFill>
                  <a:schemeClr val="tx1">
                    <a:lumMod val="65000"/>
                    <a:lumOff val="35000"/>
                  </a:schemeClr>
                </a:solidFill>
                <a:effectLst/>
              </a:rPr>
              <a:t>Kemp, B. J. (1973). Reaction time of young and elderly subjects in relation to perceptual deprivation and signal-on versus signal-off conditions. Developmental Psychology, 8(2), 268–272. </a:t>
            </a:r>
            <a:r>
              <a:rPr lang="en-US" sz="1200" u="sng">
                <a:solidFill>
                  <a:schemeClr val="tx1">
                    <a:lumMod val="65000"/>
                    <a:lumOff val="35000"/>
                  </a:schemeClr>
                </a:solidFill>
                <a:effectLst/>
                <a:hlinkClick r:id="rId2">
                  <a:extLst>
                    <a:ext uri="{A12FA001-AC4F-418D-AE19-62706E023703}">
                      <ahyp:hlinkClr xmlns:ahyp="http://schemas.microsoft.com/office/drawing/2018/hyperlinkcolor" val="tx"/>
                    </a:ext>
                  </a:extLst>
                </a:hlinkClick>
              </a:rPr>
              <a:t>https://doi.org/10.1037/h0034147</a:t>
            </a:r>
            <a:endParaRPr lang="en-US" sz="1200">
              <a:solidFill>
                <a:schemeClr val="tx1">
                  <a:lumMod val="65000"/>
                  <a:lumOff val="35000"/>
                </a:schemeClr>
              </a:solidFill>
              <a:effectLst/>
            </a:endParaRPr>
          </a:p>
          <a:p>
            <a:pPr marL="342900" marR="0" lvl="0" indent="-182880">
              <a:spcBef>
                <a:spcPts val="0"/>
              </a:spcBef>
              <a:spcAft>
                <a:spcPts val="0"/>
              </a:spcAft>
              <a:buFont typeface="Wingdings 2" pitchFamily="18" charset="2"/>
              <a:buChar char=""/>
            </a:pPr>
            <a:r>
              <a:rPr lang="en-US" sz="1200">
                <a:solidFill>
                  <a:schemeClr val="tx1">
                    <a:lumMod val="65000"/>
                    <a:lumOff val="35000"/>
                  </a:schemeClr>
                </a:solidFill>
                <a:effectLst/>
              </a:rPr>
              <a:t>Der G, Deary IJ. Age and sex differences in reaction time in adulthood: results from the United Kingdom Health and Lifestyle Survey. Psychol Aging. 2006 Mar;21(1):62-73. doi: 10.1037/0882-7974.21.1.62. Erratum in: Psychol Aging. 2009 Mar;24(1):229. PMID: 16594792.</a:t>
            </a:r>
          </a:p>
          <a:p>
            <a:pPr marL="342900" marR="0" lvl="0" indent="-182880">
              <a:spcBef>
                <a:spcPts val="0"/>
              </a:spcBef>
              <a:spcAft>
                <a:spcPts val="0"/>
              </a:spcAft>
              <a:buFont typeface="Wingdings 2" pitchFamily="18" charset="2"/>
              <a:buChar char=""/>
            </a:pPr>
            <a:r>
              <a:rPr lang="en-US" sz="1200">
                <a:solidFill>
                  <a:schemeClr val="tx1">
                    <a:lumMod val="65000"/>
                    <a:lumOff val="35000"/>
                  </a:schemeClr>
                </a:solidFill>
                <a:effectLst/>
              </a:rPr>
              <a:t>Jain A, Bansal R, Kumar A, Singh KD. A comparative study of visual and auditory reaction times on the basis of gender and physical activity levels of medical first year students. Int J Appl Basic Med Res. 2015 May-Aug;5(2):124-7. doi: 10.4103/2229-516X.157168. PMID: 26097821; PMCID: PMC4456887.</a:t>
            </a:r>
          </a:p>
          <a:p>
            <a:pPr marL="342900" marR="0" lvl="0" indent="-182880">
              <a:spcBef>
                <a:spcPts val="0"/>
              </a:spcBef>
              <a:spcAft>
                <a:spcPts val="0"/>
              </a:spcAft>
              <a:buFont typeface="Wingdings 2" pitchFamily="18" charset="2"/>
              <a:buChar char=""/>
            </a:pPr>
            <a:r>
              <a:rPr lang="en-US" sz="1200">
                <a:solidFill>
                  <a:schemeClr val="tx1">
                    <a:lumMod val="65000"/>
                    <a:lumOff val="35000"/>
                  </a:schemeClr>
                </a:solidFill>
                <a:effectLst/>
              </a:rPr>
              <a:t>J. Shelton and G. Kumar, "Comparison between Auditory and Visual Simple Reaction Times," Neuroscience and Medicine, Vol. 1 No. 1, 2010, pp. 30-32. doi: 10.4236/nm.2010.11004.</a:t>
            </a:r>
          </a:p>
          <a:p>
            <a:pPr marL="342900" marR="0" lvl="0" indent="-182880">
              <a:spcBef>
                <a:spcPts val="0"/>
              </a:spcBef>
              <a:spcAft>
                <a:spcPts val="0"/>
              </a:spcAft>
              <a:buFont typeface="Wingdings 2" pitchFamily="18" charset="2"/>
              <a:buChar char=""/>
            </a:pPr>
            <a:r>
              <a:rPr lang="en-US" sz="1200">
                <a:solidFill>
                  <a:schemeClr val="tx1">
                    <a:lumMod val="65000"/>
                    <a:lumOff val="35000"/>
                  </a:schemeClr>
                </a:solidFill>
                <a:effectLst/>
              </a:rPr>
              <a:t>Yager, C. E. (2013). Driver Safety Impacts of Voice-to-Text Mobile Applications. Proceedings of the Human Factors and Ergonomics Society Annual Meeting, 57(1), 1869–1873. https://doi.org/10.1177/1541931213571417</a:t>
            </a:r>
          </a:p>
          <a:p>
            <a:pPr marL="0" marR="0" indent="-182880">
              <a:spcBef>
                <a:spcPts val="0"/>
              </a:spcBef>
              <a:spcAft>
                <a:spcPts val="800"/>
              </a:spcAft>
              <a:buFont typeface="Wingdings 2" pitchFamily="18" charset="2"/>
              <a:buChar char=""/>
            </a:pPr>
            <a:endParaRPr lang="en-US" sz="1200">
              <a:solidFill>
                <a:schemeClr val="tx1">
                  <a:lumMod val="65000"/>
                  <a:lumOff val="35000"/>
                </a:schemeClr>
              </a:solidFill>
              <a:effectLst/>
            </a:endParaRPr>
          </a:p>
          <a:p>
            <a:pPr indent="-182880">
              <a:buFont typeface="Wingdings 2" pitchFamily="18" charset="2"/>
              <a:buChar char=""/>
            </a:pPr>
            <a:endParaRPr lang="en-US" sz="1200">
              <a:solidFill>
                <a:schemeClr val="tx1">
                  <a:lumMod val="65000"/>
                  <a:lumOff val="35000"/>
                </a:schemeClr>
              </a:solidFill>
            </a:endParaRPr>
          </a:p>
        </p:txBody>
      </p:sp>
      <p:sp>
        <p:nvSpPr>
          <p:cNvPr id="18" name="Rectangle 17">
            <a:extLst>
              <a:ext uri="{FF2B5EF4-FFF2-40B4-BE49-F238E27FC236}">
                <a16:creationId xmlns:a16="http://schemas.microsoft.com/office/drawing/2014/main" id="{9A206779-5C74-4555-94BC-5845C92EC3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683988" y="767825"/>
            <a:ext cx="508012" cy="5328173"/>
          </a:xfrm>
          <a:prstGeom prst="rect">
            <a:avLst/>
          </a:prstGeom>
          <a:solidFill>
            <a:srgbClr val="C8C8C8">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719473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4B5CC49-6FAE-42FA-99B6-A3FDA8C688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a:extLst>
              <a:ext uri="{FF2B5EF4-FFF2-40B4-BE49-F238E27FC236}">
                <a16:creationId xmlns:a16="http://schemas.microsoft.com/office/drawing/2014/main" id="{1D4865E6-7A1B-46A4-A898-0DF851CAC7AF}"/>
              </a:ext>
            </a:extLst>
          </p:cNvPr>
          <p:cNvSpPr>
            <a:spLocks noGrp="1"/>
          </p:cNvSpPr>
          <p:nvPr>
            <p:ph type="ctrTitle"/>
          </p:nvPr>
        </p:nvSpPr>
        <p:spPr>
          <a:xfrm>
            <a:off x="1703295" y="1083732"/>
            <a:ext cx="5509628" cy="4690534"/>
          </a:xfrm>
        </p:spPr>
        <p:txBody>
          <a:bodyPr anchor="ctr">
            <a:normAutofit/>
          </a:bodyPr>
          <a:lstStyle/>
          <a:p>
            <a:pPr algn="r"/>
            <a:r>
              <a:rPr lang="en-US" sz="7200">
                <a:solidFill>
                  <a:schemeClr val="tx1">
                    <a:lumMod val="75000"/>
                    <a:lumOff val="25000"/>
                  </a:schemeClr>
                </a:solidFill>
              </a:rPr>
              <a:t>The end</a:t>
            </a:r>
          </a:p>
        </p:txBody>
      </p:sp>
      <p:sp>
        <p:nvSpPr>
          <p:cNvPr id="5" name="Subtitle 4">
            <a:extLst>
              <a:ext uri="{FF2B5EF4-FFF2-40B4-BE49-F238E27FC236}">
                <a16:creationId xmlns:a16="http://schemas.microsoft.com/office/drawing/2014/main" id="{447952ED-4629-4634-95A8-8BC1BF7D50D1}"/>
              </a:ext>
            </a:extLst>
          </p:cNvPr>
          <p:cNvSpPr>
            <a:spLocks noGrp="1"/>
          </p:cNvSpPr>
          <p:nvPr>
            <p:ph type="subTitle" idx="1"/>
          </p:nvPr>
        </p:nvSpPr>
        <p:spPr>
          <a:xfrm>
            <a:off x="7856389" y="1083732"/>
            <a:ext cx="3507654" cy="4690534"/>
          </a:xfrm>
        </p:spPr>
        <p:txBody>
          <a:bodyPr anchor="ctr">
            <a:normAutofit/>
          </a:bodyPr>
          <a:lstStyle/>
          <a:p>
            <a:r>
              <a:rPr lang="en-US" sz="2800">
                <a:solidFill>
                  <a:schemeClr val="tx1">
                    <a:lumMod val="75000"/>
                    <a:lumOff val="25000"/>
                  </a:schemeClr>
                </a:solidFill>
              </a:rPr>
              <a:t>Questions</a:t>
            </a:r>
          </a:p>
        </p:txBody>
      </p:sp>
      <p:sp>
        <p:nvSpPr>
          <p:cNvPr id="12" name="Rectangle 11">
            <a:extLst>
              <a:ext uri="{FF2B5EF4-FFF2-40B4-BE49-F238E27FC236}">
                <a16:creationId xmlns:a16="http://schemas.microsoft.com/office/drawing/2014/main" id="{E6BC9B4A-2119-4645-B4CA-7817D5FAF4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1286934"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4" name="Straight Connector 13">
            <a:extLst>
              <a:ext uri="{FF2B5EF4-FFF2-40B4-BE49-F238E27FC236}">
                <a16:creationId xmlns:a16="http://schemas.microsoft.com/office/drawing/2014/main" id="{158D888F-D87A-4C3C-BD82-273E4C8C5E8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34656" y="2085681"/>
            <a:ext cx="0" cy="2686639"/>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99A2CD81-3BB6-4ED6-A50F-DC14F37A95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685778" y="767825"/>
            <a:ext cx="508012" cy="5328173"/>
          </a:xfrm>
          <a:prstGeom prst="rect">
            <a:avLst/>
          </a:prstGeom>
          <a:solidFill>
            <a:srgbClr val="C8C8C8">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935069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400"/>
                                        <p:tgtEl>
                                          <p:spTgt spid="5">
                                            <p:txEl>
                                              <p:pRg st="0" end="0"/>
                                            </p:txEl>
                                          </p:spTgt>
                                        </p:tgtEl>
                                      </p:cBhvr>
                                    </p:animEffect>
                                  </p:childTnLst>
                                </p:cTn>
                              </p:par>
                              <p:par>
                                <p:cTn id="8" presetID="10" presetClass="entr" presetSubtype="0" fill="hold" grpId="0" nodeType="withEffect">
                                  <p:stCondLst>
                                    <p:cond delay="500"/>
                                  </p:stCondLst>
                                  <p:iterate type="lt">
                                    <p:tmPct val="10000"/>
                                  </p:iterate>
                                  <p:childTnLst>
                                    <p:set>
                                      <p:cBhvr>
                                        <p:cTn id="9" dur="1" fill="hold">
                                          <p:stCondLst>
                                            <p:cond delay="0"/>
                                          </p:stCondLst>
                                        </p:cTn>
                                        <p:tgtEl>
                                          <p:spTgt spid="4"/>
                                        </p:tgtEl>
                                        <p:attrNameLst>
                                          <p:attrName>style.visibility</p:attrName>
                                        </p:attrNameLst>
                                      </p:cBhvr>
                                      <p:to>
                                        <p:strVal val="visible"/>
                                      </p:to>
                                    </p:set>
                                    <p:animEffect transition="in" filter="fade">
                                      <p:cBhvr>
                                        <p:cTn id="10" dur="4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9DC5A77-10C9-4ECF-B7EB-8D917F36A9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FFE28B5-FB16-49A9-B851-3C35FAC0CA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8952"/>
            <a:ext cx="10905976" cy="165113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269909F9-F932-63F3-BC63-D50A5B9877FC}"/>
              </a:ext>
            </a:extLst>
          </p:cNvPr>
          <p:cNvSpPr>
            <a:spLocks noGrp="1"/>
          </p:cNvSpPr>
          <p:nvPr>
            <p:ph type="title"/>
          </p:nvPr>
        </p:nvSpPr>
        <p:spPr>
          <a:xfrm>
            <a:off x="1600754" y="1087374"/>
            <a:ext cx="8983489" cy="1000978"/>
          </a:xfrm>
        </p:spPr>
        <p:txBody>
          <a:bodyPr>
            <a:normAutofit/>
          </a:bodyPr>
          <a:lstStyle/>
          <a:p>
            <a:r>
              <a:rPr lang="en-US" dirty="0"/>
              <a:t>Introduction</a:t>
            </a:r>
          </a:p>
        </p:txBody>
      </p:sp>
      <p:sp>
        <p:nvSpPr>
          <p:cNvPr id="12" name="Rectangle 11">
            <a:extLst>
              <a:ext uri="{FF2B5EF4-FFF2-40B4-BE49-F238E27FC236}">
                <a16:creationId xmlns:a16="http://schemas.microsoft.com/office/drawing/2014/main" id="{01014442-855A-4E0F-8D09-C314661A48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14533" y="758952"/>
            <a:ext cx="1185379" cy="1651133"/>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9B1ABF09-86CF-414E-88A5-2B84CC7232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3" y="2526526"/>
            <a:ext cx="1169701" cy="3563378"/>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3FE91770-CDBB-4D24-94E5-AD484F36CE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79019" y="2526526"/>
            <a:ext cx="10920893" cy="3563377"/>
          </a:xfrm>
          <a:prstGeom prst="rect">
            <a:avLst/>
          </a:prstGeom>
          <a:solidFill>
            <a:schemeClr val="bg2">
              <a:lumMod val="60000"/>
              <a:lumOff val="4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3" name="Content Placeholder 2">
            <a:extLst>
              <a:ext uri="{FF2B5EF4-FFF2-40B4-BE49-F238E27FC236}">
                <a16:creationId xmlns:a16="http://schemas.microsoft.com/office/drawing/2014/main" id="{27BF4C12-EFFA-2BBA-4B84-08B7B39B831C}"/>
              </a:ext>
            </a:extLst>
          </p:cNvPr>
          <p:cNvSpPr>
            <a:spLocks noGrp="1"/>
          </p:cNvSpPr>
          <p:nvPr>
            <p:ph idx="1"/>
          </p:nvPr>
        </p:nvSpPr>
        <p:spPr>
          <a:xfrm>
            <a:off x="1279018" y="3464409"/>
            <a:ext cx="10500203" cy="3554457"/>
          </a:xfrm>
        </p:spPr>
        <p:txBody>
          <a:bodyPr>
            <a:normAutofit lnSpcReduction="10000"/>
          </a:bodyPr>
          <a:lstStyle/>
          <a:p>
            <a:r>
              <a:rPr lang="en-US" sz="3200" dirty="0">
                <a:solidFill>
                  <a:schemeClr val="tx1"/>
                </a:solidFill>
                <a:latin typeface="Times New Roman" panose="02020603050405020304" pitchFamily="18" charset="0"/>
                <a:ea typeface="Calibri" panose="020F0502020204030204" pitchFamily="34" charset="0"/>
              </a:rPr>
              <a:t>R</a:t>
            </a:r>
            <a:r>
              <a:rPr lang="en-US" sz="3200" dirty="0">
                <a:solidFill>
                  <a:schemeClr val="tx1"/>
                </a:solidFill>
                <a:effectLst/>
                <a:latin typeface="Times New Roman" panose="02020603050405020304" pitchFamily="18" charset="0"/>
                <a:ea typeface="Calibri" panose="020F0502020204030204" pitchFamily="34" charset="0"/>
              </a:rPr>
              <a:t>eaction time is the duration between the sensory stimulus's appearance and the consequent behavioral response</a:t>
            </a:r>
          </a:p>
          <a:p>
            <a:r>
              <a:rPr lang="en-US" sz="3200" dirty="0">
                <a:solidFill>
                  <a:schemeClr val="tx1"/>
                </a:solidFill>
                <a:effectLst/>
                <a:latin typeface="Times New Roman" panose="02020603050405020304" pitchFamily="18" charset="0"/>
                <a:ea typeface="Calibri" panose="020F0502020204030204" pitchFamily="34" charset="0"/>
              </a:rPr>
              <a:t>Reaction time involves the central and peripheral components of the human body and is used as a tool to reflect human cognitive and motor functions</a:t>
            </a:r>
          </a:p>
          <a:p>
            <a:r>
              <a:rPr lang="en-US" sz="3200" dirty="0">
                <a:solidFill>
                  <a:schemeClr val="tx1"/>
                </a:solidFill>
                <a:latin typeface="Times New Roman" panose="02020603050405020304" pitchFamily="18" charset="0"/>
              </a:rPr>
              <a:t>Reaction times is a response we use in our everyday life</a:t>
            </a:r>
          </a:p>
          <a:p>
            <a:r>
              <a:rPr lang="en-US" sz="3200" dirty="0">
                <a:solidFill>
                  <a:schemeClr val="tx1"/>
                </a:solidFill>
                <a:effectLst/>
                <a:latin typeface="Times New Roman" panose="02020603050405020304" pitchFamily="18" charset="0"/>
                <a:ea typeface="Calibri" panose="020F0502020204030204" pitchFamily="34" charset="0"/>
              </a:rPr>
              <a:t>Several factors affect the human body's reaction times</a:t>
            </a:r>
            <a:endParaRPr lang="en-US" sz="3200" dirty="0">
              <a:solidFill>
                <a:schemeClr val="tx1"/>
              </a:solidFill>
              <a:latin typeface="Times New Roman" panose="02020603050405020304" pitchFamily="18" charset="0"/>
            </a:endParaRPr>
          </a:p>
          <a:p>
            <a:endParaRPr lang="en-US" dirty="0">
              <a:solidFill>
                <a:schemeClr val="tx1"/>
              </a:solidFill>
              <a:latin typeface="Times New Roman" panose="02020603050405020304" pitchFamily="18" charset="0"/>
            </a:endParaRPr>
          </a:p>
          <a:p>
            <a:pPr marL="0" indent="0">
              <a:buNone/>
            </a:pPr>
            <a:endParaRPr lang="en-US" dirty="0">
              <a:solidFill>
                <a:schemeClr val="tx1"/>
              </a:solidFill>
              <a:latin typeface="Times New Roman" panose="02020603050405020304" pitchFamily="18" charset="0"/>
            </a:endParaRPr>
          </a:p>
          <a:p>
            <a:endParaRPr lang="en-US" dirty="0">
              <a:solidFill>
                <a:schemeClr val="tx1"/>
              </a:solidFill>
              <a:latin typeface="Times New Roman" panose="02020603050405020304" pitchFamily="18" charset="0"/>
            </a:endParaRPr>
          </a:p>
          <a:p>
            <a:endParaRPr lang="en-US" dirty="0">
              <a:solidFill>
                <a:schemeClr val="tx1"/>
              </a:solidFill>
              <a:latin typeface="Times New Roman" panose="02020603050405020304" pitchFamily="18" charset="0"/>
            </a:endParaRPr>
          </a:p>
          <a:p>
            <a:endParaRPr lang="en-US" dirty="0">
              <a:solidFill>
                <a:schemeClr val="tx1"/>
              </a:solidFill>
            </a:endParaRPr>
          </a:p>
        </p:txBody>
      </p:sp>
    </p:spTree>
    <p:extLst>
      <p:ext uri="{BB962C8B-B14F-4D97-AF65-F5344CB8AC3E}">
        <p14:creationId xmlns:p14="http://schemas.microsoft.com/office/powerpoint/2010/main" val="40164615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D012B7-448A-4679-47DB-6BB11206E91E}"/>
              </a:ext>
            </a:extLst>
          </p:cNvPr>
          <p:cNvSpPr>
            <a:spLocks noGrp="1"/>
          </p:cNvSpPr>
          <p:nvPr>
            <p:ph type="title"/>
          </p:nvPr>
        </p:nvSpPr>
        <p:spPr>
          <a:xfrm>
            <a:off x="494260" y="1683144"/>
            <a:ext cx="2774922" cy="3491712"/>
          </a:xfrm>
        </p:spPr>
        <p:txBody>
          <a:bodyPr>
            <a:normAutofit/>
          </a:bodyPr>
          <a:lstStyle/>
          <a:p>
            <a:r>
              <a:rPr lang="en-US" dirty="0"/>
              <a:t>Backgrounds</a:t>
            </a:r>
          </a:p>
        </p:txBody>
      </p:sp>
      <p:sp>
        <p:nvSpPr>
          <p:cNvPr id="3" name="Content Placeholder 2">
            <a:extLst>
              <a:ext uri="{FF2B5EF4-FFF2-40B4-BE49-F238E27FC236}">
                <a16:creationId xmlns:a16="http://schemas.microsoft.com/office/drawing/2014/main" id="{6A3E803D-2225-F14E-F244-7CD8FFC3535E}"/>
              </a:ext>
            </a:extLst>
          </p:cNvPr>
          <p:cNvSpPr>
            <a:spLocks noGrp="1"/>
          </p:cNvSpPr>
          <p:nvPr>
            <p:ph idx="1"/>
          </p:nvPr>
        </p:nvSpPr>
        <p:spPr>
          <a:xfrm>
            <a:off x="4118994" y="81794"/>
            <a:ext cx="7457814" cy="6486786"/>
          </a:xfrm>
        </p:spPr>
        <p:txBody>
          <a:bodyPr>
            <a:normAutofit/>
          </a:bodyPr>
          <a:lstStyle/>
          <a:p>
            <a:r>
              <a:rPr lang="en-US" sz="2200" dirty="0">
                <a:effectLst/>
                <a:latin typeface="Times New Roman" panose="02020603050405020304" pitchFamily="18" charset="0"/>
                <a:ea typeface="Calibri" panose="020F0502020204030204" pitchFamily="34" charset="0"/>
              </a:rPr>
              <a:t>There are two main components of a reaction times test: auditory and visual reaction times</a:t>
            </a:r>
          </a:p>
          <a:p>
            <a:r>
              <a:rPr lang="en-US" sz="2200" dirty="0">
                <a:effectLst/>
                <a:latin typeface="Times New Roman" panose="02020603050405020304" pitchFamily="18" charset="0"/>
                <a:ea typeface="Calibri" panose="020F0502020204030204" pitchFamily="34" charset="0"/>
              </a:rPr>
              <a:t>A research study conducted by Thompson showed that humans have a faster reaction time when it comes to audio stimuli compared to visual stimuli</a:t>
            </a:r>
          </a:p>
          <a:p>
            <a:r>
              <a:rPr lang="en-US" sz="2200" dirty="0">
                <a:effectLst/>
                <a:latin typeface="Times New Roman" panose="02020603050405020304" pitchFamily="18" charset="0"/>
                <a:ea typeface="Calibri" panose="020F0502020204030204" pitchFamily="34" charset="0"/>
              </a:rPr>
              <a:t>(Kemp, et al., 1973) shows that auditory stimuli take only 8-10 millisecond to reach the brain, while on the other hand, a visual stimulus can take up to 20-40 millisecond</a:t>
            </a:r>
          </a:p>
          <a:p>
            <a:r>
              <a:rPr lang="en-US" sz="2200" i="1" dirty="0">
                <a:effectLst/>
                <a:latin typeface="Times New Roman" panose="02020603050405020304" pitchFamily="18" charset="0"/>
                <a:ea typeface="Calibri" panose="020F0502020204030204" pitchFamily="34" charset="0"/>
              </a:rPr>
              <a:t>A 2010 study by Shelton</a:t>
            </a:r>
            <a:r>
              <a:rPr lang="en-US" sz="2200" dirty="0">
                <a:effectLst/>
                <a:latin typeface="Times New Roman" panose="02020603050405020304" pitchFamily="18" charset="0"/>
                <a:ea typeface="Calibri" panose="020F0502020204030204" pitchFamily="34" charset="0"/>
              </a:rPr>
              <a:t> </a:t>
            </a:r>
            <a:r>
              <a:rPr lang="en-US" sz="2200" dirty="0">
                <a:latin typeface="Times New Roman" panose="02020603050405020304" pitchFamily="18" charset="0"/>
                <a:ea typeface="Calibri" panose="020F0502020204030204" pitchFamily="34" charset="0"/>
              </a:rPr>
              <a:t>show that auditory reaction time is faster than visual by 47 milliseconds</a:t>
            </a:r>
          </a:p>
          <a:p>
            <a:r>
              <a:rPr lang="en-US" sz="2200" dirty="0">
                <a:effectLst/>
                <a:latin typeface="Times New Roman" panose="02020603050405020304" pitchFamily="18" charset="0"/>
                <a:ea typeface="Calibri" panose="020F0502020204030204" pitchFamily="34" charset="0"/>
              </a:rPr>
              <a:t>A 2015 study done by Jain et al., 2015 compare visual and auditory reaction times. It result show that the auditory stimulus was significantly less as compared to the visual stimulus. </a:t>
            </a:r>
            <a:endParaRPr lang="en-US" sz="2200" dirty="0"/>
          </a:p>
        </p:txBody>
      </p:sp>
    </p:spTree>
    <p:extLst>
      <p:ext uri="{BB962C8B-B14F-4D97-AF65-F5344CB8AC3E}">
        <p14:creationId xmlns:p14="http://schemas.microsoft.com/office/powerpoint/2010/main" val="1087206706"/>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89DDF5-7E5E-E0E1-EB97-36D5C36EEA54}"/>
              </a:ext>
            </a:extLst>
          </p:cNvPr>
          <p:cNvSpPr>
            <a:spLocks noGrp="1"/>
          </p:cNvSpPr>
          <p:nvPr>
            <p:ph type="title"/>
          </p:nvPr>
        </p:nvSpPr>
        <p:spPr/>
        <p:txBody>
          <a:bodyPr>
            <a:normAutofit/>
          </a:bodyPr>
          <a:lstStyle/>
          <a:p>
            <a:r>
              <a:rPr lang="en-US" dirty="0"/>
              <a:t>Hypothesis</a:t>
            </a:r>
          </a:p>
        </p:txBody>
      </p:sp>
      <p:sp>
        <p:nvSpPr>
          <p:cNvPr id="3" name="Content Placeholder 2">
            <a:extLst>
              <a:ext uri="{FF2B5EF4-FFF2-40B4-BE49-F238E27FC236}">
                <a16:creationId xmlns:a16="http://schemas.microsoft.com/office/drawing/2014/main" id="{B285B7A8-0245-AF70-AFD4-EA779EFAC5A0}"/>
              </a:ext>
            </a:extLst>
          </p:cNvPr>
          <p:cNvSpPr>
            <a:spLocks noGrp="1"/>
          </p:cNvSpPr>
          <p:nvPr>
            <p:ph idx="1"/>
          </p:nvPr>
        </p:nvSpPr>
        <p:spPr>
          <a:xfrm>
            <a:off x="3422469" y="583473"/>
            <a:ext cx="8516612" cy="6348549"/>
          </a:xfrm>
        </p:spPr>
        <p:txBody>
          <a:bodyPr>
            <a:normAutofit/>
          </a:bodyPr>
          <a:lstStyle/>
          <a:p>
            <a:pPr>
              <a:lnSpc>
                <a:spcPct val="100000"/>
              </a:lnSpc>
            </a:pPr>
            <a:r>
              <a:rPr lang="en-US" sz="3200" dirty="0">
                <a:effectLst/>
                <a:latin typeface="Times New Roman" panose="02020603050405020304" pitchFamily="18" charset="0"/>
                <a:ea typeface="Calibri" panose="020F0502020204030204" pitchFamily="34" charset="0"/>
              </a:rPr>
              <a:t>The purpose of this study is to find out whether reaction time is faster for auditory or visual stimuli and how distraction can be responsible for delaying reaction time</a:t>
            </a:r>
          </a:p>
          <a:p>
            <a:pPr>
              <a:lnSpc>
                <a:spcPct val="100000"/>
              </a:lnSpc>
            </a:pPr>
            <a:r>
              <a:rPr lang="en-US" sz="3200" dirty="0">
                <a:effectLst/>
                <a:latin typeface="Times New Roman" panose="02020603050405020304" pitchFamily="18" charset="0"/>
                <a:ea typeface="Calibri" panose="020F0502020204030204" pitchFamily="34" charset="0"/>
              </a:rPr>
              <a:t>Our hypothesis for this study is that audio stimuli reaction time will be faster than visual stimuli.</a:t>
            </a:r>
          </a:p>
          <a:p>
            <a:pPr>
              <a:lnSpc>
                <a:spcPct val="100000"/>
              </a:lnSpc>
            </a:pP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With the addition of the distraction variable, we predict that the reaction time will go up but we still expected for the audio stimuli reaction time to be faster than the visual stimuli</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2800" dirty="0">
              <a:solidFill>
                <a:schemeClr val="tx1"/>
              </a:solidFill>
            </a:endParaRPr>
          </a:p>
        </p:txBody>
      </p:sp>
    </p:spTree>
    <p:extLst>
      <p:ext uri="{BB962C8B-B14F-4D97-AF65-F5344CB8AC3E}">
        <p14:creationId xmlns:p14="http://schemas.microsoft.com/office/powerpoint/2010/main" val="31163774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3" name="Rectangle 39">
            <a:extLst>
              <a:ext uri="{FF2B5EF4-FFF2-40B4-BE49-F238E27FC236}">
                <a16:creationId xmlns:a16="http://schemas.microsoft.com/office/drawing/2014/main" id="{DCCCDCCF-DDE7-4FF9-BA8E-DFD3AC93A6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Complex maths formulae on a blackboard">
            <a:extLst>
              <a:ext uri="{FF2B5EF4-FFF2-40B4-BE49-F238E27FC236}">
                <a16:creationId xmlns:a16="http://schemas.microsoft.com/office/drawing/2014/main" id="{BA9DFD34-2F58-625F-D5B1-52A12430DC7F}"/>
              </a:ext>
            </a:extLst>
          </p:cNvPr>
          <p:cNvPicPr>
            <a:picLocks noChangeAspect="1"/>
          </p:cNvPicPr>
          <p:nvPr/>
        </p:nvPicPr>
        <p:blipFill rotWithShape="1">
          <a:blip r:embed="rId2"/>
          <a:srcRect t="15580" r="-1" b="7345"/>
          <a:stretch/>
        </p:blipFill>
        <p:spPr>
          <a:xfrm>
            <a:off x="20" y="-1"/>
            <a:ext cx="12188932" cy="6858000"/>
          </a:xfrm>
          <a:prstGeom prst="rect">
            <a:avLst/>
          </a:prstGeom>
        </p:spPr>
      </p:pic>
      <p:sp>
        <p:nvSpPr>
          <p:cNvPr id="54" name="Rectangle 41">
            <a:extLst>
              <a:ext uri="{FF2B5EF4-FFF2-40B4-BE49-F238E27FC236}">
                <a16:creationId xmlns:a16="http://schemas.microsoft.com/office/drawing/2014/main" id="{C2352FE0-ACFA-479E-A574-CED1C035D3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3C5833BD-F9E9-645E-A0DE-00812E67A8E1}"/>
              </a:ext>
            </a:extLst>
          </p:cNvPr>
          <p:cNvSpPr>
            <a:spLocks noGrp="1"/>
          </p:cNvSpPr>
          <p:nvPr>
            <p:ph type="title"/>
          </p:nvPr>
        </p:nvSpPr>
        <p:spPr>
          <a:xfrm>
            <a:off x="252919" y="1123837"/>
            <a:ext cx="2947482" cy="4601183"/>
          </a:xfrm>
        </p:spPr>
        <p:txBody>
          <a:bodyPr vert="horz" lIns="91440" tIns="45720" rIns="91440" bIns="45720" rtlCol="0">
            <a:normAutofit/>
          </a:bodyPr>
          <a:lstStyle/>
          <a:p>
            <a:r>
              <a:rPr lang="en-US" spc="-100"/>
              <a:t>Methods</a:t>
            </a:r>
          </a:p>
        </p:txBody>
      </p:sp>
      <p:sp>
        <p:nvSpPr>
          <p:cNvPr id="55" name="Rectangle 43">
            <a:extLst>
              <a:ext uri="{FF2B5EF4-FFF2-40B4-BE49-F238E27FC236}">
                <a16:creationId xmlns:a16="http://schemas.microsoft.com/office/drawing/2014/main" id="{401F5979-1992-492E-ABBD-62EBC1016C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97130" y="754144"/>
            <a:ext cx="7865196" cy="5335760"/>
          </a:xfrm>
          <a:prstGeom prst="rect">
            <a:avLst/>
          </a:prstGeom>
          <a:solidFill>
            <a:schemeClr val="bg1">
              <a:alpha val="88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 name="Rectangle 45">
            <a:extLst>
              <a:ext uri="{FF2B5EF4-FFF2-40B4-BE49-F238E27FC236}">
                <a16:creationId xmlns:a16="http://schemas.microsoft.com/office/drawing/2014/main" id="{377CB93F-A0E2-4BBE-B2FC-E93932C7EC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24" name="TextBox 2">
            <a:extLst>
              <a:ext uri="{FF2B5EF4-FFF2-40B4-BE49-F238E27FC236}">
                <a16:creationId xmlns:a16="http://schemas.microsoft.com/office/drawing/2014/main" id="{D025AC97-89E4-9035-A64D-202ED57A773B}"/>
              </a:ext>
            </a:extLst>
          </p:cNvPr>
          <p:cNvGraphicFramePr/>
          <p:nvPr>
            <p:extLst>
              <p:ext uri="{D42A27DB-BD31-4B8C-83A1-F6EECF244321}">
                <p14:modId xmlns:p14="http://schemas.microsoft.com/office/powerpoint/2010/main" val="737715697"/>
              </p:ext>
            </p:extLst>
          </p:nvPr>
        </p:nvGraphicFramePr>
        <p:xfrm>
          <a:off x="3869268" y="864108"/>
          <a:ext cx="7315200" cy="51206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9562293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2ABBB681-F4D2-40F2-ACC3-DE0B4B4880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09388ED0-1FEF-4E11-B488-BD661D1AC1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58470"/>
            <a:ext cx="11237976" cy="5897880"/>
          </a:xfrm>
          <a:prstGeom prst="rect">
            <a:avLst/>
          </a:prstGeom>
          <a:solidFill>
            <a:srgbClr val="FFFFFF"/>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7" name="Content Placeholder 4">
            <a:extLst>
              <a:ext uri="{FF2B5EF4-FFF2-40B4-BE49-F238E27FC236}">
                <a16:creationId xmlns:a16="http://schemas.microsoft.com/office/drawing/2014/main" id="{440E6114-890F-C580-D774-06D4B9E816BF}"/>
              </a:ext>
            </a:extLst>
          </p:cNvPr>
          <p:cNvGraphicFramePr>
            <a:graphicFrameLocks/>
          </p:cNvGraphicFramePr>
          <p:nvPr>
            <p:extLst>
              <p:ext uri="{D42A27DB-BD31-4B8C-83A1-F6EECF244321}">
                <p14:modId xmlns:p14="http://schemas.microsoft.com/office/powerpoint/2010/main" val="2905305667"/>
              </p:ext>
            </p:extLst>
          </p:nvPr>
        </p:nvGraphicFramePr>
        <p:xfrm>
          <a:off x="794805" y="1647936"/>
          <a:ext cx="10602392" cy="3518950"/>
        </p:xfrm>
        <a:graphic>
          <a:graphicData uri="http://schemas.openxmlformats.org/drawingml/2006/table">
            <a:tbl>
              <a:tblPr firstRow="1" firstCol="1" bandRow="1">
                <a:tableStyleId>{5C22544A-7EE6-4342-B048-85BDC9FD1C3A}</a:tableStyleId>
              </a:tblPr>
              <a:tblGrid>
                <a:gridCol w="2464525">
                  <a:extLst>
                    <a:ext uri="{9D8B030D-6E8A-4147-A177-3AD203B41FA5}">
                      <a16:colId xmlns:a16="http://schemas.microsoft.com/office/drawing/2014/main" val="3029325293"/>
                    </a:ext>
                  </a:extLst>
                </a:gridCol>
                <a:gridCol w="2034467">
                  <a:extLst>
                    <a:ext uri="{9D8B030D-6E8A-4147-A177-3AD203B41FA5}">
                      <a16:colId xmlns:a16="http://schemas.microsoft.com/office/drawing/2014/main" val="3678864889"/>
                    </a:ext>
                  </a:extLst>
                </a:gridCol>
                <a:gridCol w="2034467">
                  <a:extLst>
                    <a:ext uri="{9D8B030D-6E8A-4147-A177-3AD203B41FA5}">
                      <a16:colId xmlns:a16="http://schemas.microsoft.com/office/drawing/2014/main" val="1828287331"/>
                    </a:ext>
                  </a:extLst>
                </a:gridCol>
                <a:gridCol w="2034466">
                  <a:extLst>
                    <a:ext uri="{9D8B030D-6E8A-4147-A177-3AD203B41FA5}">
                      <a16:colId xmlns:a16="http://schemas.microsoft.com/office/drawing/2014/main" val="142922058"/>
                    </a:ext>
                  </a:extLst>
                </a:gridCol>
                <a:gridCol w="2034467">
                  <a:extLst>
                    <a:ext uri="{9D8B030D-6E8A-4147-A177-3AD203B41FA5}">
                      <a16:colId xmlns:a16="http://schemas.microsoft.com/office/drawing/2014/main" val="1034469318"/>
                    </a:ext>
                  </a:extLst>
                </a:gridCol>
              </a:tblGrid>
              <a:tr h="860214">
                <a:tc>
                  <a:txBody>
                    <a:bodyPr/>
                    <a:lstStyle/>
                    <a:p>
                      <a:pPr marL="0" marR="0" algn="l">
                        <a:lnSpc>
                          <a:spcPct val="200000"/>
                        </a:lnSpc>
                        <a:spcBef>
                          <a:spcPts val="0"/>
                        </a:spcBef>
                        <a:spcAft>
                          <a:spcPts val="0"/>
                        </a:spcAft>
                      </a:pPr>
                      <a:r>
                        <a:rPr lang="en-US" sz="3100">
                          <a:effectLst/>
                        </a:rPr>
                        <a:t> </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105560" marR="105560" marT="0" marB="0" anchor="b"/>
                </a:tc>
                <a:tc>
                  <a:txBody>
                    <a:bodyPr/>
                    <a:lstStyle/>
                    <a:p>
                      <a:pPr marL="0" marR="0" algn="l">
                        <a:lnSpc>
                          <a:spcPct val="200000"/>
                        </a:lnSpc>
                        <a:spcBef>
                          <a:spcPts val="0"/>
                        </a:spcBef>
                        <a:spcAft>
                          <a:spcPts val="0"/>
                        </a:spcAft>
                      </a:pPr>
                      <a:r>
                        <a:rPr lang="en-US" sz="3100">
                          <a:effectLst/>
                        </a:rPr>
                        <a:t>VRT</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105560" marR="105560" marT="0" marB="0" anchor="ctr"/>
                </a:tc>
                <a:tc>
                  <a:txBody>
                    <a:bodyPr/>
                    <a:lstStyle/>
                    <a:p>
                      <a:pPr marL="0" marR="0" algn="l">
                        <a:lnSpc>
                          <a:spcPct val="200000"/>
                        </a:lnSpc>
                        <a:spcBef>
                          <a:spcPts val="0"/>
                        </a:spcBef>
                        <a:spcAft>
                          <a:spcPts val="0"/>
                        </a:spcAft>
                      </a:pPr>
                      <a:r>
                        <a:rPr lang="en-US" sz="3100">
                          <a:effectLst/>
                        </a:rPr>
                        <a:t>ART</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105560" marR="105560" marT="0" marB="0" anchor="ctr"/>
                </a:tc>
                <a:tc>
                  <a:txBody>
                    <a:bodyPr/>
                    <a:lstStyle/>
                    <a:p>
                      <a:pPr marL="0" marR="0" algn="l">
                        <a:lnSpc>
                          <a:spcPct val="200000"/>
                        </a:lnSpc>
                        <a:spcBef>
                          <a:spcPts val="0"/>
                        </a:spcBef>
                        <a:spcAft>
                          <a:spcPts val="0"/>
                        </a:spcAft>
                      </a:pPr>
                      <a:r>
                        <a:rPr lang="en-US" sz="3100">
                          <a:effectLst/>
                        </a:rPr>
                        <a:t>VRT-D</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105560" marR="105560" marT="0" marB="0" anchor="ctr"/>
                </a:tc>
                <a:tc>
                  <a:txBody>
                    <a:bodyPr/>
                    <a:lstStyle/>
                    <a:p>
                      <a:pPr marL="0" marR="0" algn="l">
                        <a:lnSpc>
                          <a:spcPct val="200000"/>
                        </a:lnSpc>
                        <a:spcBef>
                          <a:spcPts val="0"/>
                        </a:spcBef>
                        <a:spcAft>
                          <a:spcPts val="0"/>
                        </a:spcAft>
                      </a:pPr>
                      <a:r>
                        <a:rPr lang="en-US" sz="3100">
                          <a:effectLst/>
                        </a:rPr>
                        <a:t>ART-D</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105560" marR="105560" marT="0" marB="0" anchor="ctr"/>
                </a:tc>
                <a:extLst>
                  <a:ext uri="{0D108BD9-81ED-4DB2-BD59-A6C34878D82A}">
                    <a16:rowId xmlns:a16="http://schemas.microsoft.com/office/drawing/2014/main" val="2172492211"/>
                  </a:ext>
                </a:extLst>
              </a:tr>
              <a:tr h="860214">
                <a:tc>
                  <a:txBody>
                    <a:bodyPr/>
                    <a:lstStyle/>
                    <a:p>
                      <a:pPr marL="0" marR="0" algn="l">
                        <a:lnSpc>
                          <a:spcPct val="200000"/>
                        </a:lnSpc>
                        <a:spcBef>
                          <a:spcPts val="0"/>
                        </a:spcBef>
                        <a:spcAft>
                          <a:spcPts val="0"/>
                        </a:spcAft>
                      </a:pPr>
                      <a:r>
                        <a:rPr lang="en-US" sz="3100">
                          <a:effectLst/>
                        </a:rPr>
                        <a:t>Means (ms)</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105560" marR="105560" marT="0" marB="0" anchor="ctr"/>
                </a:tc>
                <a:tc>
                  <a:txBody>
                    <a:bodyPr/>
                    <a:lstStyle/>
                    <a:p>
                      <a:pPr marL="0" marR="0" algn="r">
                        <a:lnSpc>
                          <a:spcPct val="200000"/>
                        </a:lnSpc>
                        <a:spcBef>
                          <a:spcPts val="0"/>
                        </a:spcBef>
                        <a:spcAft>
                          <a:spcPts val="0"/>
                        </a:spcAft>
                      </a:pPr>
                      <a:r>
                        <a:rPr lang="en-US" sz="3100">
                          <a:effectLst/>
                        </a:rPr>
                        <a:t>293.7</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105560" marR="105560" marT="0" marB="0" anchor="ctr"/>
                </a:tc>
                <a:tc>
                  <a:txBody>
                    <a:bodyPr/>
                    <a:lstStyle/>
                    <a:p>
                      <a:pPr marL="0" marR="0" algn="r">
                        <a:lnSpc>
                          <a:spcPct val="200000"/>
                        </a:lnSpc>
                        <a:spcBef>
                          <a:spcPts val="0"/>
                        </a:spcBef>
                        <a:spcAft>
                          <a:spcPts val="0"/>
                        </a:spcAft>
                      </a:pPr>
                      <a:r>
                        <a:rPr lang="en-US" sz="3100">
                          <a:effectLst/>
                        </a:rPr>
                        <a:t>243</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105560" marR="105560" marT="0" marB="0" anchor="ctr"/>
                </a:tc>
                <a:tc>
                  <a:txBody>
                    <a:bodyPr/>
                    <a:lstStyle/>
                    <a:p>
                      <a:pPr marL="0" marR="0" algn="r">
                        <a:lnSpc>
                          <a:spcPct val="200000"/>
                        </a:lnSpc>
                        <a:spcBef>
                          <a:spcPts val="0"/>
                        </a:spcBef>
                        <a:spcAft>
                          <a:spcPts val="0"/>
                        </a:spcAft>
                      </a:pPr>
                      <a:r>
                        <a:rPr lang="en-US" sz="3100">
                          <a:effectLst/>
                        </a:rPr>
                        <a:t>412.1</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105560" marR="105560" marT="0" marB="0" anchor="ctr"/>
                </a:tc>
                <a:tc>
                  <a:txBody>
                    <a:bodyPr/>
                    <a:lstStyle/>
                    <a:p>
                      <a:pPr marL="0" marR="0" algn="r">
                        <a:lnSpc>
                          <a:spcPct val="200000"/>
                        </a:lnSpc>
                        <a:spcBef>
                          <a:spcPts val="0"/>
                        </a:spcBef>
                        <a:spcAft>
                          <a:spcPts val="0"/>
                        </a:spcAft>
                      </a:pPr>
                      <a:r>
                        <a:rPr lang="en-US" sz="3100">
                          <a:effectLst/>
                        </a:rPr>
                        <a:t>324.6</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105560" marR="105560" marT="0" marB="0" anchor="ctr"/>
                </a:tc>
                <a:extLst>
                  <a:ext uri="{0D108BD9-81ED-4DB2-BD59-A6C34878D82A}">
                    <a16:rowId xmlns:a16="http://schemas.microsoft.com/office/drawing/2014/main" val="368207150"/>
                  </a:ext>
                </a:extLst>
              </a:tr>
              <a:tr h="1798522">
                <a:tc>
                  <a:txBody>
                    <a:bodyPr/>
                    <a:lstStyle/>
                    <a:p>
                      <a:pPr marL="0" marR="0" algn="l">
                        <a:lnSpc>
                          <a:spcPct val="200000"/>
                        </a:lnSpc>
                        <a:spcBef>
                          <a:spcPts val="0"/>
                        </a:spcBef>
                        <a:spcAft>
                          <a:spcPts val="0"/>
                        </a:spcAft>
                      </a:pPr>
                      <a:r>
                        <a:rPr lang="en-US" sz="3100">
                          <a:effectLst/>
                        </a:rPr>
                        <a:t>Standard deviations </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105560" marR="105560" marT="0" marB="0" anchor="ctr"/>
                </a:tc>
                <a:tc>
                  <a:txBody>
                    <a:bodyPr/>
                    <a:lstStyle/>
                    <a:p>
                      <a:pPr marL="0" marR="0" algn="r">
                        <a:lnSpc>
                          <a:spcPct val="200000"/>
                        </a:lnSpc>
                        <a:spcBef>
                          <a:spcPts val="0"/>
                        </a:spcBef>
                        <a:spcAft>
                          <a:spcPts val="0"/>
                        </a:spcAft>
                      </a:pPr>
                      <a:r>
                        <a:rPr lang="en-US" sz="3100">
                          <a:effectLst/>
                        </a:rPr>
                        <a:t>39.96123</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105560" marR="105560" marT="0" marB="0" anchor="ctr"/>
                </a:tc>
                <a:tc>
                  <a:txBody>
                    <a:bodyPr/>
                    <a:lstStyle/>
                    <a:p>
                      <a:pPr marL="0" marR="0" algn="r">
                        <a:lnSpc>
                          <a:spcPct val="200000"/>
                        </a:lnSpc>
                        <a:spcBef>
                          <a:spcPts val="0"/>
                        </a:spcBef>
                        <a:spcAft>
                          <a:spcPts val="0"/>
                        </a:spcAft>
                      </a:pPr>
                      <a:r>
                        <a:rPr lang="en-US" sz="3100">
                          <a:effectLst/>
                        </a:rPr>
                        <a:t>29.96665</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105560" marR="105560" marT="0" marB="0" anchor="ctr"/>
                </a:tc>
                <a:tc>
                  <a:txBody>
                    <a:bodyPr/>
                    <a:lstStyle/>
                    <a:p>
                      <a:pPr marL="0" marR="0" algn="r">
                        <a:lnSpc>
                          <a:spcPct val="200000"/>
                        </a:lnSpc>
                        <a:spcBef>
                          <a:spcPts val="0"/>
                        </a:spcBef>
                        <a:spcAft>
                          <a:spcPts val="0"/>
                        </a:spcAft>
                      </a:pPr>
                      <a:r>
                        <a:rPr lang="en-US" sz="3100">
                          <a:effectLst/>
                        </a:rPr>
                        <a:t>76.28084</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105560" marR="105560" marT="0" marB="0" anchor="ctr"/>
                </a:tc>
                <a:tc>
                  <a:txBody>
                    <a:bodyPr/>
                    <a:lstStyle/>
                    <a:p>
                      <a:pPr marL="0" marR="0" algn="r">
                        <a:lnSpc>
                          <a:spcPct val="200000"/>
                        </a:lnSpc>
                        <a:spcBef>
                          <a:spcPts val="0"/>
                        </a:spcBef>
                        <a:spcAft>
                          <a:spcPts val="0"/>
                        </a:spcAft>
                      </a:pPr>
                      <a:r>
                        <a:rPr lang="en-US" sz="3100">
                          <a:effectLst/>
                        </a:rPr>
                        <a:t>48.14838</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105560" marR="105560" marT="0" marB="0" anchor="ctr"/>
                </a:tc>
                <a:extLst>
                  <a:ext uri="{0D108BD9-81ED-4DB2-BD59-A6C34878D82A}">
                    <a16:rowId xmlns:a16="http://schemas.microsoft.com/office/drawing/2014/main" val="2878179194"/>
                  </a:ext>
                </a:extLst>
              </a:tr>
            </a:tbl>
          </a:graphicData>
        </a:graphic>
      </p:graphicFrame>
    </p:spTree>
    <p:extLst>
      <p:ext uri="{BB962C8B-B14F-4D97-AF65-F5344CB8AC3E}">
        <p14:creationId xmlns:p14="http://schemas.microsoft.com/office/powerpoint/2010/main" val="14187880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ABBB681-F4D2-40F2-ACC3-DE0B4B4880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09388ED0-1FEF-4E11-B488-BD661D1AC1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58470"/>
            <a:ext cx="11237976" cy="5897880"/>
          </a:xfrm>
          <a:prstGeom prst="rect">
            <a:avLst/>
          </a:prstGeom>
          <a:solidFill>
            <a:srgbClr val="FFFFFF"/>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 name="Chart 1">
            <a:extLst>
              <a:ext uri="{FF2B5EF4-FFF2-40B4-BE49-F238E27FC236}">
                <a16:creationId xmlns:a16="http://schemas.microsoft.com/office/drawing/2014/main" id="{1E7F2554-3FF1-427C-A56D-A38E19E0A073}"/>
              </a:ext>
            </a:extLst>
          </p:cNvPr>
          <p:cNvGraphicFramePr>
            <a:graphicFrameLocks/>
          </p:cNvGraphicFramePr>
          <p:nvPr>
            <p:extLst>
              <p:ext uri="{D42A27DB-BD31-4B8C-83A1-F6EECF244321}">
                <p14:modId xmlns:p14="http://schemas.microsoft.com/office/powerpoint/2010/main" val="3926345846"/>
              </p:ext>
            </p:extLst>
          </p:nvPr>
        </p:nvGraphicFramePr>
        <p:xfrm>
          <a:off x="794805" y="771434"/>
          <a:ext cx="10602391" cy="527195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8060109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ABBB681-F4D2-40F2-ACC3-DE0B4B4880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9388ED0-1FEF-4E11-B488-BD661D1AC1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58470"/>
            <a:ext cx="11237976" cy="5897880"/>
          </a:xfrm>
          <a:prstGeom prst="rect">
            <a:avLst/>
          </a:prstGeom>
          <a:solidFill>
            <a:srgbClr val="FFFFFF"/>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Table 3">
            <a:extLst>
              <a:ext uri="{FF2B5EF4-FFF2-40B4-BE49-F238E27FC236}">
                <a16:creationId xmlns:a16="http://schemas.microsoft.com/office/drawing/2014/main" id="{03412915-E3D2-5080-7652-915EC5CD1B5B}"/>
              </a:ext>
            </a:extLst>
          </p:cNvPr>
          <p:cNvGraphicFramePr>
            <a:graphicFrameLocks noGrp="1"/>
          </p:cNvGraphicFramePr>
          <p:nvPr>
            <p:extLst>
              <p:ext uri="{D42A27DB-BD31-4B8C-83A1-F6EECF244321}">
                <p14:modId xmlns:p14="http://schemas.microsoft.com/office/powerpoint/2010/main" val="3778933325"/>
              </p:ext>
            </p:extLst>
          </p:nvPr>
        </p:nvGraphicFramePr>
        <p:xfrm>
          <a:off x="794805" y="1620204"/>
          <a:ext cx="10602392" cy="3574413"/>
        </p:xfrm>
        <a:graphic>
          <a:graphicData uri="http://schemas.openxmlformats.org/drawingml/2006/table">
            <a:tbl>
              <a:tblPr firstRow="1" firstCol="1" bandRow="1">
                <a:tableStyleId>{5C22544A-7EE6-4342-B048-85BDC9FD1C3A}</a:tableStyleId>
              </a:tblPr>
              <a:tblGrid>
                <a:gridCol w="2474100">
                  <a:extLst>
                    <a:ext uri="{9D8B030D-6E8A-4147-A177-3AD203B41FA5}">
                      <a16:colId xmlns:a16="http://schemas.microsoft.com/office/drawing/2014/main" val="345363158"/>
                    </a:ext>
                  </a:extLst>
                </a:gridCol>
                <a:gridCol w="2032073">
                  <a:extLst>
                    <a:ext uri="{9D8B030D-6E8A-4147-A177-3AD203B41FA5}">
                      <a16:colId xmlns:a16="http://schemas.microsoft.com/office/drawing/2014/main" val="2724568300"/>
                    </a:ext>
                  </a:extLst>
                </a:gridCol>
                <a:gridCol w="2032073">
                  <a:extLst>
                    <a:ext uri="{9D8B030D-6E8A-4147-A177-3AD203B41FA5}">
                      <a16:colId xmlns:a16="http://schemas.microsoft.com/office/drawing/2014/main" val="251887941"/>
                    </a:ext>
                  </a:extLst>
                </a:gridCol>
                <a:gridCol w="2032073">
                  <a:extLst>
                    <a:ext uri="{9D8B030D-6E8A-4147-A177-3AD203B41FA5}">
                      <a16:colId xmlns:a16="http://schemas.microsoft.com/office/drawing/2014/main" val="228214977"/>
                    </a:ext>
                  </a:extLst>
                </a:gridCol>
                <a:gridCol w="2032073">
                  <a:extLst>
                    <a:ext uri="{9D8B030D-6E8A-4147-A177-3AD203B41FA5}">
                      <a16:colId xmlns:a16="http://schemas.microsoft.com/office/drawing/2014/main" val="1879151733"/>
                    </a:ext>
                  </a:extLst>
                </a:gridCol>
              </a:tblGrid>
              <a:tr h="871210">
                <a:tc>
                  <a:txBody>
                    <a:bodyPr/>
                    <a:lstStyle/>
                    <a:p>
                      <a:pPr>
                        <a:lnSpc>
                          <a:spcPct val="107000"/>
                        </a:lnSpc>
                      </a:pPr>
                      <a:endParaRPr lang="en-US" sz="2600">
                        <a:effectLst/>
                        <a:latin typeface="Calibri" panose="020F0502020204030204" pitchFamily="34" charset="0"/>
                        <a:cs typeface="Times New Roman" panose="02020603050405020304" pitchFamily="18" charset="0"/>
                      </a:endParaRPr>
                    </a:p>
                  </a:txBody>
                  <a:tcPr marL="90073" marR="90073" marT="0" marB="0" anchor="b"/>
                </a:tc>
                <a:tc>
                  <a:txBody>
                    <a:bodyPr/>
                    <a:lstStyle/>
                    <a:p>
                      <a:pPr marL="0" marR="0">
                        <a:lnSpc>
                          <a:spcPct val="200000"/>
                        </a:lnSpc>
                        <a:spcBef>
                          <a:spcPts val="0"/>
                        </a:spcBef>
                        <a:spcAft>
                          <a:spcPts val="0"/>
                        </a:spcAft>
                      </a:pPr>
                      <a:r>
                        <a:rPr lang="en-US" sz="3200">
                          <a:effectLst/>
                        </a:rPr>
                        <a:t>VRT</a:t>
                      </a:r>
                      <a:endParaRPr lang="en-US" sz="2600">
                        <a:effectLst/>
                        <a:latin typeface="Calibri" panose="020F0502020204030204" pitchFamily="34" charset="0"/>
                        <a:ea typeface="Calibri" panose="020F0502020204030204" pitchFamily="34" charset="0"/>
                        <a:cs typeface="Times New Roman" panose="02020603050405020304" pitchFamily="18" charset="0"/>
                      </a:endParaRPr>
                    </a:p>
                  </a:txBody>
                  <a:tcPr marL="90073" marR="90073" marT="0" marB="0" anchor="b"/>
                </a:tc>
                <a:tc>
                  <a:txBody>
                    <a:bodyPr/>
                    <a:lstStyle/>
                    <a:p>
                      <a:pPr marL="0" marR="0">
                        <a:lnSpc>
                          <a:spcPct val="200000"/>
                        </a:lnSpc>
                        <a:spcBef>
                          <a:spcPts val="0"/>
                        </a:spcBef>
                        <a:spcAft>
                          <a:spcPts val="0"/>
                        </a:spcAft>
                      </a:pPr>
                      <a:r>
                        <a:rPr lang="en-US" sz="3200">
                          <a:effectLst/>
                        </a:rPr>
                        <a:t>ART</a:t>
                      </a:r>
                      <a:endParaRPr lang="en-US" sz="2600">
                        <a:effectLst/>
                        <a:latin typeface="Calibri" panose="020F0502020204030204" pitchFamily="34" charset="0"/>
                        <a:ea typeface="Calibri" panose="020F0502020204030204" pitchFamily="34" charset="0"/>
                        <a:cs typeface="Times New Roman" panose="02020603050405020304" pitchFamily="18" charset="0"/>
                      </a:endParaRPr>
                    </a:p>
                  </a:txBody>
                  <a:tcPr marL="90073" marR="90073" marT="0" marB="0" anchor="b"/>
                </a:tc>
                <a:tc>
                  <a:txBody>
                    <a:bodyPr/>
                    <a:lstStyle/>
                    <a:p>
                      <a:pPr marL="0" marR="0">
                        <a:lnSpc>
                          <a:spcPct val="200000"/>
                        </a:lnSpc>
                        <a:spcBef>
                          <a:spcPts val="0"/>
                        </a:spcBef>
                        <a:spcAft>
                          <a:spcPts val="0"/>
                        </a:spcAft>
                      </a:pPr>
                      <a:r>
                        <a:rPr lang="en-US" sz="3200">
                          <a:effectLst/>
                        </a:rPr>
                        <a:t>VRT-D</a:t>
                      </a:r>
                      <a:endParaRPr lang="en-US" sz="2600">
                        <a:effectLst/>
                        <a:latin typeface="Calibri" panose="020F0502020204030204" pitchFamily="34" charset="0"/>
                        <a:ea typeface="Calibri" panose="020F0502020204030204" pitchFamily="34" charset="0"/>
                        <a:cs typeface="Times New Roman" panose="02020603050405020304" pitchFamily="18" charset="0"/>
                      </a:endParaRPr>
                    </a:p>
                  </a:txBody>
                  <a:tcPr marL="90073" marR="90073" marT="0" marB="0" anchor="b"/>
                </a:tc>
                <a:tc>
                  <a:txBody>
                    <a:bodyPr/>
                    <a:lstStyle/>
                    <a:p>
                      <a:pPr marL="0" marR="0">
                        <a:lnSpc>
                          <a:spcPct val="200000"/>
                        </a:lnSpc>
                        <a:spcBef>
                          <a:spcPts val="0"/>
                        </a:spcBef>
                        <a:spcAft>
                          <a:spcPts val="0"/>
                        </a:spcAft>
                      </a:pPr>
                      <a:r>
                        <a:rPr lang="en-US" sz="3200">
                          <a:effectLst/>
                        </a:rPr>
                        <a:t>ART-D</a:t>
                      </a:r>
                      <a:endParaRPr lang="en-US" sz="2600">
                        <a:effectLst/>
                        <a:latin typeface="Calibri" panose="020F0502020204030204" pitchFamily="34" charset="0"/>
                        <a:ea typeface="Calibri" panose="020F0502020204030204" pitchFamily="34" charset="0"/>
                        <a:cs typeface="Times New Roman" panose="02020603050405020304" pitchFamily="18" charset="0"/>
                      </a:endParaRPr>
                    </a:p>
                  </a:txBody>
                  <a:tcPr marL="90073" marR="90073" marT="0" marB="0" anchor="b"/>
                </a:tc>
                <a:extLst>
                  <a:ext uri="{0D108BD9-81ED-4DB2-BD59-A6C34878D82A}">
                    <a16:rowId xmlns:a16="http://schemas.microsoft.com/office/drawing/2014/main" val="4018391524"/>
                  </a:ext>
                </a:extLst>
              </a:tr>
              <a:tr h="871210">
                <a:tc>
                  <a:txBody>
                    <a:bodyPr/>
                    <a:lstStyle/>
                    <a:p>
                      <a:pPr marL="0" marR="0">
                        <a:lnSpc>
                          <a:spcPct val="200000"/>
                        </a:lnSpc>
                        <a:spcBef>
                          <a:spcPts val="0"/>
                        </a:spcBef>
                        <a:spcAft>
                          <a:spcPts val="0"/>
                        </a:spcAft>
                      </a:pPr>
                      <a:r>
                        <a:rPr lang="en-US" sz="3200">
                          <a:effectLst/>
                        </a:rPr>
                        <a:t>Means (ms)</a:t>
                      </a:r>
                      <a:endParaRPr lang="en-US" sz="2600">
                        <a:effectLst/>
                        <a:latin typeface="Calibri" panose="020F0502020204030204" pitchFamily="34" charset="0"/>
                        <a:ea typeface="Calibri" panose="020F0502020204030204" pitchFamily="34" charset="0"/>
                        <a:cs typeface="Times New Roman" panose="02020603050405020304" pitchFamily="18" charset="0"/>
                      </a:endParaRPr>
                    </a:p>
                  </a:txBody>
                  <a:tcPr marL="90073" marR="90073" marT="0" marB="0" anchor="b"/>
                </a:tc>
                <a:tc>
                  <a:txBody>
                    <a:bodyPr/>
                    <a:lstStyle/>
                    <a:p>
                      <a:pPr marL="0" marR="0" algn="r">
                        <a:lnSpc>
                          <a:spcPct val="200000"/>
                        </a:lnSpc>
                        <a:spcBef>
                          <a:spcPts val="0"/>
                        </a:spcBef>
                        <a:spcAft>
                          <a:spcPts val="0"/>
                        </a:spcAft>
                      </a:pPr>
                      <a:r>
                        <a:rPr lang="en-US" sz="3200">
                          <a:effectLst/>
                        </a:rPr>
                        <a:t>268.4</a:t>
                      </a:r>
                      <a:endParaRPr lang="en-US" sz="2600">
                        <a:effectLst/>
                        <a:latin typeface="Calibri" panose="020F0502020204030204" pitchFamily="34" charset="0"/>
                        <a:ea typeface="Calibri" panose="020F0502020204030204" pitchFamily="34" charset="0"/>
                        <a:cs typeface="Times New Roman" panose="02020603050405020304" pitchFamily="18" charset="0"/>
                      </a:endParaRPr>
                    </a:p>
                  </a:txBody>
                  <a:tcPr marL="90073" marR="90073" marT="0" marB="0" anchor="b"/>
                </a:tc>
                <a:tc>
                  <a:txBody>
                    <a:bodyPr/>
                    <a:lstStyle/>
                    <a:p>
                      <a:pPr marL="0" marR="0" algn="r">
                        <a:lnSpc>
                          <a:spcPct val="200000"/>
                        </a:lnSpc>
                        <a:spcBef>
                          <a:spcPts val="0"/>
                        </a:spcBef>
                        <a:spcAft>
                          <a:spcPts val="0"/>
                        </a:spcAft>
                      </a:pPr>
                      <a:r>
                        <a:rPr lang="en-US" sz="3200">
                          <a:effectLst/>
                        </a:rPr>
                        <a:t>225.4</a:t>
                      </a:r>
                      <a:endParaRPr lang="en-US" sz="2600">
                        <a:effectLst/>
                        <a:latin typeface="Calibri" panose="020F0502020204030204" pitchFamily="34" charset="0"/>
                        <a:ea typeface="Calibri" panose="020F0502020204030204" pitchFamily="34" charset="0"/>
                        <a:cs typeface="Times New Roman" panose="02020603050405020304" pitchFamily="18" charset="0"/>
                      </a:endParaRPr>
                    </a:p>
                  </a:txBody>
                  <a:tcPr marL="90073" marR="90073" marT="0" marB="0" anchor="b"/>
                </a:tc>
                <a:tc>
                  <a:txBody>
                    <a:bodyPr/>
                    <a:lstStyle/>
                    <a:p>
                      <a:pPr marL="0" marR="0" algn="r">
                        <a:lnSpc>
                          <a:spcPct val="200000"/>
                        </a:lnSpc>
                        <a:spcBef>
                          <a:spcPts val="0"/>
                        </a:spcBef>
                        <a:spcAft>
                          <a:spcPts val="0"/>
                        </a:spcAft>
                      </a:pPr>
                      <a:r>
                        <a:rPr lang="en-US" sz="3200">
                          <a:effectLst/>
                        </a:rPr>
                        <a:t>355.5</a:t>
                      </a:r>
                      <a:endParaRPr lang="en-US" sz="2600">
                        <a:effectLst/>
                        <a:latin typeface="Calibri" panose="020F0502020204030204" pitchFamily="34" charset="0"/>
                        <a:ea typeface="Calibri" panose="020F0502020204030204" pitchFamily="34" charset="0"/>
                        <a:cs typeface="Times New Roman" panose="02020603050405020304" pitchFamily="18" charset="0"/>
                      </a:endParaRPr>
                    </a:p>
                  </a:txBody>
                  <a:tcPr marL="90073" marR="90073" marT="0" marB="0" anchor="b"/>
                </a:tc>
                <a:tc>
                  <a:txBody>
                    <a:bodyPr/>
                    <a:lstStyle/>
                    <a:p>
                      <a:pPr marL="0" marR="0" algn="r">
                        <a:lnSpc>
                          <a:spcPct val="200000"/>
                        </a:lnSpc>
                        <a:spcBef>
                          <a:spcPts val="0"/>
                        </a:spcBef>
                        <a:spcAft>
                          <a:spcPts val="0"/>
                        </a:spcAft>
                      </a:pPr>
                      <a:r>
                        <a:rPr lang="en-US" sz="3200">
                          <a:effectLst/>
                        </a:rPr>
                        <a:t>317.9</a:t>
                      </a:r>
                      <a:endParaRPr lang="en-US" sz="2600">
                        <a:effectLst/>
                        <a:latin typeface="Calibri" panose="020F0502020204030204" pitchFamily="34" charset="0"/>
                        <a:ea typeface="Calibri" panose="020F0502020204030204" pitchFamily="34" charset="0"/>
                        <a:cs typeface="Times New Roman" panose="02020603050405020304" pitchFamily="18" charset="0"/>
                      </a:endParaRPr>
                    </a:p>
                  </a:txBody>
                  <a:tcPr marL="90073" marR="90073" marT="0" marB="0" anchor="b"/>
                </a:tc>
                <a:extLst>
                  <a:ext uri="{0D108BD9-81ED-4DB2-BD59-A6C34878D82A}">
                    <a16:rowId xmlns:a16="http://schemas.microsoft.com/office/drawing/2014/main" val="1830388998"/>
                  </a:ext>
                </a:extLst>
              </a:tr>
              <a:tr h="1831993">
                <a:tc>
                  <a:txBody>
                    <a:bodyPr/>
                    <a:lstStyle/>
                    <a:p>
                      <a:pPr marL="0" marR="0">
                        <a:lnSpc>
                          <a:spcPct val="200000"/>
                        </a:lnSpc>
                        <a:spcBef>
                          <a:spcPts val="0"/>
                        </a:spcBef>
                        <a:spcAft>
                          <a:spcPts val="0"/>
                        </a:spcAft>
                      </a:pPr>
                      <a:r>
                        <a:rPr lang="en-US" sz="3200">
                          <a:effectLst/>
                        </a:rPr>
                        <a:t>Standard deviations </a:t>
                      </a:r>
                      <a:endParaRPr lang="en-US" sz="2600">
                        <a:effectLst/>
                        <a:latin typeface="Calibri" panose="020F0502020204030204" pitchFamily="34" charset="0"/>
                        <a:ea typeface="Calibri" panose="020F0502020204030204" pitchFamily="34" charset="0"/>
                        <a:cs typeface="Times New Roman" panose="02020603050405020304" pitchFamily="18" charset="0"/>
                      </a:endParaRPr>
                    </a:p>
                  </a:txBody>
                  <a:tcPr marL="90073" marR="90073" marT="0" marB="0" anchor="b"/>
                </a:tc>
                <a:tc>
                  <a:txBody>
                    <a:bodyPr/>
                    <a:lstStyle/>
                    <a:p>
                      <a:pPr marL="0" marR="0" algn="r">
                        <a:lnSpc>
                          <a:spcPct val="200000"/>
                        </a:lnSpc>
                        <a:spcBef>
                          <a:spcPts val="0"/>
                        </a:spcBef>
                        <a:spcAft>
                          <a:spcPts val="0"/>
                        </a:spcAft>
                      </a:pPr>
                      <a:r>
                        <a:rPr lang="en-US" sz="3200">
                          <a:effectLst/>
                        </a:rPr>
                        <a:t>21.05327</a:t>
                      </a:r>
                      <a:endParaRPr lang="en-US" sz="2600">
                        <a:effectLst/>
                        <a:latin typeface="Calibri" panose="020F0502020204030204" pitchFamily="34" charset="0"/>
                        <a:ea typeface="Calibri" panose="020F0502020204030204" pitchFamily="34" charset="0"/>
                        <a:cs typeface="Times New Roman" panose="02020603050405020304" pitchFamily="18" charset="0"/>
                      </a:endParaRPr>
                    </a:p>
                  </a:txBody>
                  <a:tcPr marL="90073" marR="90073" marT="0" marB="0" anchor="b"/>
                </a:tc>
                <a:tc>
                  <a:txBody>
                    <a:bodyPr/>
                    <a:lstStyle/>
                    <a:p>
                      <a:pPr marL="0" marR="0" algn="r">
                        <a:lnSpc>
                          <a:spcPct val="200000"/>
                        </a:lnSpc>
                        <a:spcBef>
                          <a:spcPts val="0"/>
                        </a:spcBef>
                        <a:spcAft>
                          <a:spcPts val="0"/>
                        </a:spcAft>
                      </a:pPr>
                      <a:r>
                        <a:rPr lang="en-US" sz="3200">
                          <a:effectLst/>
                        </a:rPr>
                        <a:t>34.70504</a:t>
                      </a:r>
                      <a:endParaRPr lang="en-US" sz="2600">
                        <a:effectLst/>
                        <a:latin typeface="Calibri" panose="020F0502020204030204" pitchFamily="34" charset="0"/>
                        <a:ea typeface="Calibri" panose="020F0502020204030204" pitchFamily="34" charset="0"/>
                        <a:cs typeface="Times New Roman" panose="02020603050405020304" pitchFamily="18" charset="0"/>
                      </a:endParaRPr>
                    </a:p>
                  </a:txBody>
                  <a:tcPr marL="90073" marR="90073" marT="0" marB="0" anchor="b"/>
                </a:tc>
                <a:tc>
                  <a:txBody>
                    <a:bodyPr/>
                    <a:lstStyle/>
                    <a:p>
                      <a:pPr marL="0" marR="0" algn="r">
                        <a:lnSpc>
                          <a:spcPct val="200000"/>
                        </a:lnSpc>
                        <a:spcBef>
                          <a:spcPts val="0"/>
                        </a:spcBef>
                        <a:spcAft>
                          <a:spcPts val="0"/>
                        </a:spcAft>
                      </a:pPr>
                      <a:r>
                        <a:rPr lang="en-US" sz="3200">
                          <a:effectLst/>
                        </a:rPr>
                        <a:t>63.57712</a:t>
                      </a:r>
                      <a:endParaRPr lang="en-US" sz="2600">
                        <a:effectLst/>
                        <a:latin typeface="Calibri" panose="020F0502020204030204" pitchFamily="34" charset="0"/>
                        <a:ea typeface="Calibri" panose="020F0502020204030204" pitchFamily="34" charset="0"/>
                        <a:cs typeface="Times New Roman" panose="02020603050405020304" pitchFamily="18" charset="0"/>
                      </a:endParaRPr>
                    </a:p>
                  </a:txBody>
                  <a:tcPr marL="90073" marR="90073" marT="0" marB="0" anchor="b"/>
                </a:tc>
                <a:tc>
                  <a:txBody>
                    <a:bodyPr/>
                    <a:lstStyle/>
                    <a:p>
                      <a:pPr marL="0" marR="0" algn="r">
                        <a:lnSpc>
                          <a:spcPct val="200000"/>
                        </a:lnSpc>
                        <a:spcBef>
                          <a:spcPts val="0"/>
                        </a:spcBef>
                        <a:spcAft>
                          <a:spcPts val="0"/>
                        </a:spcAft>
                      </a:pPr>
                      <a:r>
                        <a:rPr lang="en-US" sz="3200">
                          <a:effectLst/>
                        </a:rPr>
                        <a:t>66.59197</a:t>
                      </a:r>
                      <a:endParaRPr lang="en-US" sz="2600">
                        <a:effectLst/>
                        <a:latin typeface="Calibri" panose="020F0502020204030204" pitchFamily="34" charset="0"/>
                        <a:ea typeface="Calibri" panose="020F0502020204030204" pitchFamily="34" charset="0"/>
                        <a:cs typeface="Times New Roman" panose="02020603050405020304" pitchFamily="18" charset="0"/>
                      </a:endParaRPr>
                    </a:p>
                  </a:txBody>
                  <a:tcPr marL="90073" marR="90073" marT="0" marB="0" anchor="b"/>
                </a:tc>
                <a:extLst>
                  <a:ext uri="{0D108BD9-81ED-4DB2-BD59-A6C34878D82A}">
                    <a16:rowId xmlns:a16="http://schemas.microsoft.com/office/drawing/2014/main" val="2906598253"/>
                  </a:ext>
                </a:extLst>
              </a:tr>
            </a:tbl>
          </a:graphicData>
        </a:graphic>
      </p:graphicFrame>
    </p:spTree>
    <p:extLst>
      <p:ext uri="{BB962C8B-B14F-4D97-AF65-F5344CB8AC3E}">
        <p14:creationId xmlns:p14="http://schemas.microsoft.com/office/powerpoint/2010/main" val="2109566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2ABBB681-F4D2-40F2-ACC3-DE0B4B4880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9388ED0-1FEF-4E11-B488-BD661D1AC1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58470"/>
            <a:ext cx="11237976" cy="5897880"/>
          </a:xfrm>
          <a:prstGeom prst="rect">
            <a:avLst/>
          </a:prstGeom>
          <a:solidFill>
            <a:srgbClr val="FFFFFF"/>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8" name="Chart 7">
            <a:extLst>
              <a:ext uri="{FF2B5EF4-FFF2-40B4-BE49-F238E27FC236}">
                <a16:creationId xmlns:a16="http://schemas.microsoft.com/office/drawing/2014/main" id="{DFD92A8E-7610-430A-A717-84435751137F}"/>
              </a:ext>
            </a:extLst>
          </p:cNvPr>
          <p:cNvGraphicFramePr>
            <a:graphicFrameLocks/>
          </p:cNvGraphicFramePr>
          <p:nvPr>
            <p:extLst>
              <p:ext uri="{D42A27DB-BD31-4B8C-83A1-F6EECF244321}">
                <p14:modId xmlns:p14="http://schemas.microsoft.com/office/powerpoint/2010/main" val="165149969"/>
              </p:ext>
            </p:extLst>
          </p:nvPr>
        </p:nvGraphicFramePr>
        <p:xfrm>
          <a:off x="794805" y="771434"/>
          <a:ext cx="10602391" cy="527195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860631548"/>
      </p:ext>
    </p:extLst>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docProps/app.xml><?xml version="1.0" encoding="utf-8"?>
<Properties xmlns="http://schemas.openxmlformats.org/officeDocument/2006/extended-properties" xmlns:vt="http://schemas.openxmlformats.org/officeDocument/2006/docPropsVTypes">
  <Template/>
  <TotalTime>278</TotalTime>
  <Words>979</Words>
  <Application>Microsoft Office PowerPoint</Application>
  <PresentationFormat>Widescreen</PresentationFormat>
  <Paragraphs>84</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Corbel</vt:lpstr>
      <vt:lpstr>Times New Roman</vt:lpstr>
      <vt:lpstr>Wingdings 2</vt:lpstr>
      <vt:lpstr>Frame</vt:lpstr>
      <vt:lpstr>Reaction time </vt:lpstr>
      <vt:lpstr>Introduction</vt:lpstr>
      <vt:lpstr>Backgrounds</vt:lpstr>
      <vt:lpstr>Hypothesis</vt:lpstr>
      <vt:lpstr>Methods</vt:lpstr>
      <vt:lpstr>PowerPoint Presentation</vt:lpstr>
      <vt:lpstr>PowerPoint Presentation</vt:lpstr>
      <vt:lpstr>PowerPoint Presentation</vt:lpstr>
      <vt:lpstr>PowerPoint Presentation</vt:lpstr>
      <vt:lpstr>Discussion</vt:lpstr>
      <vt:lpstr>Application</vt:lpstr>
      <vt:lpstr>Future study</vt:lpstr>
      <vt:lpstr>References</vt:lpstr>
      <vt:lpstr>The end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Reaction time</dc:title>
  <dc:creator>Tran, Dao Nhan</dc:creator>
  <cp:lastModifiedBy>Tran, Dao Nhan</cp:lastModifiedBy>
  <cp:revision>12</cp:revision>
  <dcterms:created xsi:type="dcterms:W3CDTF">2022-11-29T01:58:08Z</dcterms:created>
  <dcterms:modified xsi:type="dcterms:W3CDTF">2022-12-02T20:42:06Z</dcterms:modified>
</cp:coreProperties>
</file>