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0"/>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310" r:id="rId24"/>
    <p:sldId id="278" r:id="rId25"/>
    <p:sldId id="341" r:id="rId26"/>
    <p:sldId id="279" r:id="rId27"/>
    <p:sldId id="280" r:id="rId28"/>
    <p:sldId id="281" r:id="rId29"/>
    <p:sldId id="342" r:id="rId30"/>
    <p:sldId id="282" r:id="rId31"/>
    <p:sldId id="283" r:id="rId32"/>
    <p:sldId id="284" r:id="rId33"/>
    <p:sldId id="285" r:id="rId34"/>
    <p:sldId id="286" r:id="rId35"/>
    <p:sldId id="287" r:id="rId36"/>
    <p:sldId id="288" r:id="rId37"/>
    <p:sldId id="290" r:id="rId38"/>
    <p:sldId id="343" r:id="rId39"/>
    <p:sldId id="289" r:id="rId40"/>
    <p:sldId id="292" r:id="rId41"/>
    <p:sldId id="293" r:id="rId42"/>
    <p:sldId id="294" r:id="rId43"/>
    <p:sldId id="295" r:id="rId44"/>
    <p:sldId id="296" r:id="rId45"/>
    <p:sldId id="298" r:id="rId46"/>
    <p:sldId id="297" r:id="rId47"/>
    <p:sldId id="299" r:id="rId48"/>
    <p:sldId id="300" r:id="rId49"/>
    <p:sldId id="301" r:id="rId50"/>
    <p:sldId id="302" r:id="rId51"/>
    <p:sldId id="303" r:id="rId52"/>
    <p:sldId id="304" r:id="rId53"/>
    <p:sldId id="344" r:id="rId54"/>
    <p:sldId id="306" r:id="rId55"/>
    <p:sldId id="307" r:id="rId56"/>
    <p:sldId id="308" r:id="rId57"/>
    <p:sldId id="309" r:id="rId58"/>
    <p:sldId id="352" r:id="rId59"/>
    <p:sldId id="312" r:id="rId60"/>
    <p:sldId id="315" r:id="rId61"/>
    <p:sldId id="316" r:id="rId62"/>
    <p:sldId id="317" r:id="rId63"/>
    <p:sldId id="311" r:id="rId64"/>
    <p:sldId id="345" r:id="rId65"/>
    <p:sldId id="318" r:id="rId66"/>
    <p:sldId id="314" r:id="rId67"/>
    <p:sldId id="319" r:id="rId68"/>
    <p:sldId id="353" r:id="rId69"/>
    <p:sldId id="320" r:id="rId70"/>
    <p:sldId id="321" r:id="rId71"/>
    <p:sldId id="346" r:id="rId72"/>
    <p:sldId id="313" r:id="rId73"/>
    <p:sldId id="322" r:id="rId74"/>
    <p:sldId id="323" r:id="rId75"/>
    <p:sldId id="325" r:id="rId76"/>
    <p:sldId id="324" r:id="rId77"/>
    <p:sldId id="326" r:id="rId78"/>
    <p:sldId id="305" r:id="rId79"/>
    <p:sldId id="347" r:id="rId80"/>
    <p:sldId id="327" r:id="rId81"/>
    <p:sldId id="328" r:id="rId82"/>
    <p:sldId id="348" r:id="rId83"/>
    <p:sldId id="329" r:id="rId84"/>
    <p:sldId id="330" r:id="rId85"/>
    <p:sldId id="349" r:id="rId86"/>
    <p:sldId id="331" r:id="rId87"/>
    <p:sldId id="332" r:id="rId88"/>
    <p:sldId id="333" r:id="rId89"/>
    <p:sldId id="334" r:id="rId90"/>
    <p:sldId id="335" r:id="rId91"/>
    <p:sldId id="337" r:id="rId92"/>
    <p:sldId id="338" r:id="rId93"/>
    <p:sldId id="339" r:id="rId94"/>
    <p:sldId id="340" r:id="rId95"/>
    <p:sldId id="336" r:id="rId96"/>
    <p:sldId id="351" r:id="rId97"/>
    <p:sldId id="394"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96" r:id="rId125"/>
    <p:sldId id="397" r:id="rId126"/>
    <p:sldId id="398" r:id="rId127"/>
    <p:sldId id="399" r:id="rId128"/>
    <p:sldId id="400" r:id="rId129"/>
    <p:sldId id="380" r:id="rId130"/>
    <p:sldId id="401" r:id="rId131"/>
    <p:sldId id="402" r:id="rId132"/>
    <p:sldId id="403" r:id="rId133"/>
    <p:sldId id="404" r:id="rId134"/>
    <p:sldId id="381" r:id="rId135"/>
    <p:sldId id="382" r:id="rId136"/>
    <p:sldId id="383" r:id="rId137"/>
    <p:sldId id="384" r:id="rId138"/>
    <p:sldId id="385" r:id="rId139"/>
    <p:sldId id="386" r:id="rId140"/>
    <p:sldId id="387" r:id="rId141"/>
    <p:sldId id="412" r:id="rId142"/>
    <p:sldId id="413" r:id="rId143"/>
    <p:sldId id="414" r:id="rId144"/>
    <p:sldId id="415" r:id="rId145"/>
    <p:sldId id="416" r:id="rId146"/>
    <p:sldId id="388" r:id="rId147"/>
    <p:sldId id="389" r:id="rId148"/>
    <p:sldId id="390" r:id="rId149"/>
    <p:sldId id="391" r:id="rId150"/>
    <p:sldId id="405" r:id="rId151"/>
    <p:sldId id="406" r:id="rId152"/>
    <p:sldId id="407" r:id="rId153"/>
    <p:sldId id="408" r:id="rId154"/>
    <p:sldId id="409" r:id="rId155"/>
    <p:sldId id="410" r:id="rId156"/>
    <p:sldId id="411" r:id="rId157"/>
    <p:sldId id="392" r:id="rId158"/>
    <p:sldId id="393" r:id="rId1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p:cViewPr varScale="1">
        <p:scale>
          <a:sx n="78" d="100"/>
          <a:sy n="78"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A3772-7206-440F-A8FB-C400EA7815FA}" type="datetimeFigureOut">
              <a:rPr lang="en-IN" smtClean="0"/>
              <a:t>12-06-2025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094B1-4037-4302-8B36-96BDE3053984}" type="slidenum">
              <a:rPr lang="en-IN" smtClean="0"/>
              <a:t>‹#›</a:t>
            </a:fld>
            <a:endParaRPr lang="en-IN"/>
          </a:p>
        </p:txBody>
      </p:sp>
    </p:spTree>
    <p:extLst>
      <p:ext uri="{BB962C8B-B14F-4D97-AF65-F5344CB8AC3E}">
        <p14:creationId xmlns:p14="http://schemas.microsoft.com/office/powerpoint/2010/main" val="2485726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4A5E4F-D7FC-4EB4-8F43-713C9D5FBA03}" type="slidenum">
              <a:rPr lang="en-IN" smtClean="0"/>
              <a:t>103</a:t>
            </a:fld>
            <a:endParaRPr lang="en-IN"/>
          </a:p>
        </p:txBody>
      </p:sp>
    </p:spTree>
    <p:extLst>
      <p:ext uri="{BB962C8B-B14F-4D97-AF65-F5344CB8AC3E}">
        <p14:creationId xmlns:p14="http://schemas.microsoft.com/office/powerpoint/2010/main" val="3806269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4A5E4F-D7FC-4EB4-8F43-713C9D5FBA03}" type="slidenum">
              <a:rPr lang="en-IN" smtClean="0"/>
              <a:t>121</a:t>
            </a:fld>
            <a:endParaRPr lang="en-IN"/>
          </a:p>
        </p:txBody>
      </p:sp>
    </p:spTree>
    <p:extLst>
      <p:ext uri="{BB962C8B-B14F-4D97-AF65-F5344CB8AC3E}">
        <p14:creationId xmlns:p14="http://schemas.microsoft.com/office/powerpoint/2010/main" val="2527181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150D051-836C-4287-B5A0-92F799B3C9D4}"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38050895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50D051-836C-4287-B5A0-92F799B3C9D4}"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189823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50D051-836C-4287-B5A0-92F799B3C9D4}"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99411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50D051-836C-4287-B5A0-92F799B3C9D4}"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225912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50D051-836C-4287-B5A0-92F799B3C9D4}"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1978256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150D051-836C-4287-B5A0-92F799B3C9D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221766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150D051-836C-4287-B5A0-92F799B3C9D4}" type="datetimeFigureOut">
              <a:rPr lang="en-IN" smtClean="0"/>
              <a:t>12-06-2025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214289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150D051-836C-4287-B5A0-92F799B3C9D4}" type="datetimeFigureOut">
              <a:rPr lang="en-IN" smtClean="0"/>
              <a:t>12-06-2025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73518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50D051-836C-4287-B5A0-92F799B3C9D4}" type="datetimeFigureOut">
              <a:rPr lang="en-IN" smtClean="0"/>
              <a:t>12-06-2025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4165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50D051-836C-4287-B5A0-92F799B3C9D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2644640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50D051-836C-4287-B5A0-92F799B3C9D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3C1D5-5F89-4B86-A9CB-D7C377DBF9C8}" type="slidenum">
              <a:rPr lang="en-IN" smtClean="0"/>
              <a:t>‹#›</a:t>
            </a:fld>
            <a:endParaRPr lang="en-IN"/>
          </a:p>
        </p:txBody>
      </p:sp>
    </p:spTree>
    <p:extLst>
      <p:ext uri="{BB962C8B-B14F-4D97-AF65-F5344CB8AC3E}">
        <p14:creationId xmlns:p14="http://schemas.microsoft.com/office/powerpoint/2010/main" val="2257501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0D051-836C-4287-B5A0-92F799B3C9D4}" type="datetimeFigureOut">
              <a:rPr lang="en-IN" smtClean="0"/>
              <a:t>12-06-2025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3C1D5-5F89-4B86-A9CB-D7C377DBF9C8}" type="slidenum">
              <a:rPr lang="en-IN" smtClean="0"/>
              <a:t>‹#›</a:t>
            </a:fld>
            <a:endParaRPr lang="en-IN"/>
          </a:p>
        </p:txBody>
      </p:sp>
    </p:spTree>
    <p:extLst>
      <p:ext uri="{BB962C8B-B14F-4D97-AF65-F5344CB8AC3E}">
        <p14:creationId xmlns:p14="http://schemas.microsoft.com/office/powerpoint/2010/main" val="1465701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youtu.be/6pqELic7Ewc?feature=shared" TargetMode="External"/><Relationship Id="rId2" Type="http://schemas.openxmlformats.org/officeDocument/2006/relationships/hyperlink" Target="https://youtu.be/-HWRBlPcGXI?feature=shared" TargetMode="External"/><Relationship Id="rId1" Type="http://schemas.openxmlformats.org/officeDocument/2006/relationships/slideLayout" Target="../slideLayouts/slideLayout2.xml"/><Relationship Id="rId5" Type="http://schemas.openxmlformats.org/officeDocument/2006/relationships/hyperlink" Target="https://youtu.be/oNRxTKlqHvs?feature=shared" TargetMode="External"/><Relationship Id="rId4" Type="http://schemas.openxmlformats.org/officeDocument/2006/relationships/hyperlink" Target="https://youtu.be/7khxg0JUwyU?feature=shared"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-3</a:t>
            </a:r>
            <a:endParaRPr lang="en-IN" dirty="0"/>
          </a:p>
        </p:txBody>
      </p:sp>
      <p:sp>
        <p:nvSpPr>
          <p:cNvPr id="3" name="Subtitle 2"/>
          <p:cNvSpPr>
            <a:spLocks noGrp="1"/>
          </p:cNvSpPr>
          <p:nvPr>
            <p:ph type="subTitle" idx="1"/>
          </p:nvPr>
        </p:nvSpPr>
        <p:spPr/>
        <p:txBody>
          <a:bodyPr/>
          <a:lstStyle/>
          <a:p>
            <a:r>
              <a:rPr lang="en-US" dirty="0"/>
              <a:t>BY </a:t>
            </a:r>
            <a:r>
              <a:rPr lang="en-US" dirty="0" err="1"/>
              <a:t>Dr.Srividya.L</a:t>
            </a:r>
            <a:endParaRPr lang="en-US" dirty="0"/>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332659429"/>
              </p:ext>
            </p:extLst>
          </p:nvPr>
        </p:nvGraphicFramePr>
        <p:xfrm>
          <a:off x="2691685" y="4429919"/>
          <a:ext cx="8229600" cy="1595821"/>
        </p:xfrm>
        <a:graphic>
          <a:graphicData uri="http://schemas.openxmlformats.org/drawingml/2006/table">
            <a:tbl>
              <a:tblPr/>
              <a:tblGrid>
                <a:gridCol w="8229600">
                  <a:extLst>
                    <a:ext uri="{9D8B030D-6E8A-4147-A177-3AD203B41FA5}">
                      <a16:colId xmlns:a16="http://schemas.microsoft.com/office/drawing/2014/main" val="20000"/>
                    </a:ext>
                  </a:extLst>
                </a:gridCol>
              </a:tblGrid>
              <a:tr h="1595821">
                <a:tc>
                  <a:txBody>
                    <a:bodyPr/>
                    <a:lstStyle/>
                    <a:p>
                      <a:pPr algn="just">
                        <a:lnSpc>
                          <a:spcPct val="115000"/>
                        </a:lnSpc>
                        <a:spcAft>
                          <a:spcPts val="200"/>
                        </a:spcAft>
                      </a:pPr>
                      <a:r>
                        <a:rPr lang="en-US" sz="2000" b="1" dirty="0">
                          <a:solidFill>
                            <a:srgbClr val="222222"/>
                          </a:solidFill>
                          <a:effectLst/>
                          <a:highlight>
                            <a:srgbClr val="FFFFFF"/>
                          </a:highlight>
                          <a:latin typeface="Book Antiqua" panose="02040602050305030304" pitchFamily="18" charset="0"/>
                          <a:ea typeface="Book Antiqua" panose="02040602050305030304" pitchFamily="18" charset="0"/>
                          <a:cs typeface="Times New Roman" panose="02020603050405020304" pitchFamily="18" charset="0"/>
                        </a:rPr>
                        <a:t>Mobile communication systems:</a:t>
                      </a:r>
                      <a:r>
                        <a:rPr lang="en-US" sz="2000" dirty="0">
                          <a:solidFill>
                            <a:srgbClr val="222222"/>
                          </a:solidFill>
                          <a:effectLst/>
                          <a:highlight>
                            <a:srgbClr val="FFFFFF"/>
                          </a:highlight>
                          <a:latin typeface="Book Antiqua" panose="02040602050305030304" pitchFamily="18" charset="0"/>
                          <a:ea typeface="Book Antiqua" panose="02040602050305030304" pitchFamily="18" charset="0"/>
                          <a:cs typeface="Times New Roman" panose="02020603050405020304" pitchFamily="18" charset="0"/>
                        </a:rPr>
                        <a:t> History of mobile communication systems G to 5G. Global System for Mobile Communication (GSM)- features and services, Architectural review, </a:t>
                      </a:r>
                      <a:r>
                        <a:rPr lang="en-US" sz="2000" dirty="0">
                          <a:effectLst/>
                          <a:latin typeface="Book Antiqua" panose="02040602050305030304" pitchFamily="18" charset="0"/>
                          <a:ea typeface="Times New Roman" panose="02020603050405020304" pitchFamily="18" charset="0"/>
                          <a:cs typeface="Times New Roman" panose="02020603050405020304" pitchFamily="18" charset="0"/>
                        </a:rPr>
                        <a:t>IS-95 and CDMA 2000, Historical Overview, System Overview</a:t>
                      </a:r>
                      <a:r>
                        <a:rPr lang="en-US" sz="2000" dirty="0">
                          <a:solidFill>
                            <a:srgbClr val="222222"/>
                          </a:solidFill>
                          <a:effectLst/>
                          <a:highlight>
                            <a:srgbClr val="FFFFFF"/>
                          </a:highlight>
                          <a:latin typeface="Book Antiqua" panose="02040602050305030304" pitchFamily="18" charset="0"/>
                          <a:ea typeface="Book Antiqua" panose="02040602050305030304" pitchFamily="18" charset="0"/>
                          <a:cs typeface="Times New Roman" panose="02020603050405020304" pitchFamily="18" charset="0"/>
                        </a:rPr>
                        <a:t>.</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3500" marR="6350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23139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ltLang="en-US" b="0" i="0" u="none" strike="noStrike" cap="none" normalizeH="0" baseline="0" dirty="0">
                <a:ln>
                  <a:noFill/>
                </a:ln>
                <a:solidFill>
                  <a:schemeClr val="tx1"/>
                </a:solidFill>
                <a:effectLst/>
                <a:latin typeface="Arial" panose="020B0604020202020204" pitchFamily="34" charset="0"/>
              </a:rPr>
              <a:t>2G: The Shift to Digital Communication </a:t>
            </a:r>
            <a:br>
              <a:rPr kumimoji="0" lang="en-US" altLang="en-US" b="0" i="0" u="none" strike="noStrike" cap="none" normalizeH="0" baseline="0" dirty="0">
                <a:ln>
                  <a:noFill/>
                </a:ln>
                <a:solidFill>
                  <a:schemeClr val="tx1"/>
                </a:solidFill>
                <a:effectLst/>
                <a:latin typeface="Arial" panose="020B0604020202020204" pitchFamily="34" charset="0"/>
              </a:rPr>
            </a:br>
            <a:endParaRPr lang="en-IN" dirty="0"/>
          </a:p>
        </p:txBody>
      </p:sp>
      <p:sp>
        <p:nvSpPr>
          <p:cNvPr id="4" name="Rectangle 1"/>
          <p:cNvSpPr>
            <a:spLocks noGrp="1" noChangeArrowheads="1"/>
          </p:cNvSpPr>
          <p:nvPr>
            <p:ph idx="1"/>
          </p:nvPr>
        </p:nvSpPr>
        <p:spPr bwMode="auto">
          <a:xfrm>
            <a:off x="838200" y="1250030"/>
            <a:ext cx="10515600" cy="5502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1982:</a:t>
            </a:r>
            <a:r>
              <a:rPr kumimoji="0" lang="en-US" altLang="en-US" sz="2000" b="0" i="0" u="none" strike="noStrike" cap="none" normalizeH="0" baseline="0" dirty="0">
                <a:ln>
                  <a:noFill/>
                </a:ln>
                <a:solidFill>
                  <a:schemeClr val="tx1"/>
                </a:solidFill>
                <a:effectLst/>
                <a:latin typeface="Arial" panose="020B0604020202020204" pitchFamily="34" charset="0"/>
              </a:rPr>
              <a:t> CEPT decided to develop a pan-European 2G system.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GSM</a:t>
            </a:r>
            <a:r>
              <a:rPr kumimoji="0" lang="en-US" altLang="en-US" sz="2000" b="0" i="0" u="none" strike="noStrike" cap="none" normalizeH="0" baseline="0" dirty="0">
                <a:ln>
                  <a:noFill/>
                </a:ln>
                <a:solidFill>
                  <a:schemeClr val="tx1"/>
                </a:solidFill>
                <a:effectLst/>
                <a:latin typeface="Arial" panose="020B0604020202020204" pitchFamily="34" charset="0"/>
              </a:rPr>
              <a:t> became the dominant 2G standard.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Deployment:</a:t>
            </a:r>
            <a:r>
              <a:rPr kumimoji="0" lang="en-US" altLang="en-US" sz="2000" b="0" i="0" u="none" strike="noStrike" cap="none" normalizeH="0" baseline="0" dirty="0">
                <a:ln>
                  <a:noFill/>
                </a:ln>
                <a:solidFill>
                  <a:schemeClr val="tx1"/>
                </a:solidFill>
                <a:effectLst/>
                <a:latin typeface="Arial" panose="020B0604020202020204" pitchFamily="34" charset="0"/>
              </a:rPr>
              <a:t> 1991 onwards.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Introduction of digital transmission and switching technology.</a:t>
            </a:r>
          </a:p>
          <a:p>
            <a:pPr lvl="1"/>
            <a:r>
              <a:rPr lang="en-US" sz="2800" b="1" dirty="0"/>
              <a:t>Key Features of GSM:</a:t>
            </a:r>
            <a:r>
              <a:rPr lang="en-US" sz="2800" dirty="0"/>
              <a:t> </a:t>
            </a:r>
          </a:p>
          <a:p>
            <a:pPr lvl="2"/>
            <a:r>
              <a:rPr lang="en-US" sz="2400" dirty="0"/>
              <a:t>Digital transmission and switching.</a:t>
            </a:r>
          </a:p>
          <a:p>
            <a:pPr lvl="2"/>
            <a:r>
              <a:rPr lang="en-US" sz="2400" dirty="0"/>
              <a:t>Improved voice quality and network capacity.</a:t>
            </a:r>
          </a:p>
          <a:p>
            <a:pPr lvl="2"/>
            <a:r>
              <a:rPr lang="en-US" sz="2400" dirty="0"/>
              <a:t>International roaming across Europe.</a:t>
            </a:r>
          </a:p>
          <a:p>
            <a:pPr lvl="2"/>
            <a:r>
              <a:rPr lang="en-US" sz="2400" dirty="0"/>
              <a:t>Introduction of supplementary services like SMS (Short Message Service).</a:t>
            </a:r>
          </a:p>
          <a:p>
            <a:pPr lvl="2"/>
            <a:endParaRPr lang="en-US" sz="2400" dirty="0"/>
          </a:p>
          <a:p>
            <a:pPr lvl="1"/>
            <a:r>
              <a:rPr lang="en-US" sz="2800" b="1" dirty="0"/>
              <a:t>Technology:</a:t>
            </a:r>
            <a:r>
              <a:rPr lang="en-US" sz="2800" dirty="0"/>
              <a:t> Hybrid TDMA/FDMA (in contrast to 1G’s FDMA).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52514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C0D8-CC92-CF40-840A-7995BA6276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368CEB-E207-F628-B923-EA7D4E1733C0}"/>
              </a:ext>
            </a:extLst>
          </p:cNvPr>
          <p:cNvSpPr>
            <a:spLocks noGrp="1"/>
          </p:cNvSpPr>
          <p:nvPr>
            <p:ph idx="1"/>
          </p:nvPr>
        </p:nvSpPr>
        <p:spPr/>
        <p:txBody>
          <a:bodyPr>
            <a:normAutofit/>
          </a:bodyPr>
          <a:lstStyle/>
          <a:p>
            <a:pPr algn="l">
              <a:lnSpc>
                <a:spcPts val="2143"/>
              </a:lnSpc>
              <a:spcBef>
                <a:spcPts val="1372"/>
              </a:spcBef>
              <a:spcAft>
                <a:spcPts val="1029"/>
              </a:spcAft>
              <a:buNone/>
            </a:pPr>
            <a:r>
              <a:rPr lang="en-US" sz="2400" b="1" i="0" dirty="0">
                <a:solidFill>
                  <a:srgbClr val="404040"/>
                </a:solidFill>
                <a:effectLst/>
              </a:rPr>
              <a:t>3G CDMA Standards</a:t>
            </a:r>
            <a:endParaRPr lang="en-US" sz="2400" b="0" i="0" dirty="0">
              <a:solidFill>
                <a:srgbClr val="404040"/>
              </a:solidFill>
              <a:effectLst/>
            </a:endParaRPr>
          </a:p>
          <a:p>
            <a:pPr algn="l">
              <a:lnSpc>
                <a:spcPts val="2143"/>
              </a:lnSpc>
              <a:spcBef>
                <a:spcPts val="1029"/>
              </a:spcBef>
              <a:spcAft>
                <a:spcPts val="300"/>
              </a:spcAft>
              <a:buFont typeface="+mj-lt"/>
              <a:buAutoNum type="arabicPeriod"/>
            </a:pPr>
            <a:r>
              <a:rPr lang="en-US" sz="2400" b="1" i="0" dirty="0">
                <a:solidFill>
                  <a:srgbClr val="404040"/>
                </a:solidFill>
                <a:effectLst/>
              </a:rPr>
              <a:t>CDMA2000</a:t>
            </a:r>
            <a:r>
              <a:rPr lang="en-US" sz="2400" b="0" i="0" dirty="0">
                <a:solidFill>
                  <a:srgbClr val="404040"/>
                </a:solidFill>
                <a:effectLst/>
              </a:rPr>
              <a:t> (U.S./IS-95 legacy):</a:t>
            </a:r>
          </a:p>
          <a:p>
            <a:pPr marL="742950" lvl="1" indent="-285750" algn="l">
              <a:lnSpc>
                <a:spcPts val="2143"/>
              </a:lnSpc>
              <a:spcBef>
                <a:spcPts val="300"/>
              </a:spcBef>
              <a:spcAft>
                <a:spcPts val="1029"/>
              </a:spcAft>
              <a:buFont typeface="+mj-lt"/>
              <a:buAutoNum type="arabicPeriod"/>
            </a:pPr>
            <a:r>
              <a:rPr lang="en-US" b="0" i="0" dirty="0">
                <a:solidFill>
                  <a:srgbClr val="404040"/>
                </a:solidFill>
                <a:effectLst/>
              </a:rPr>
              <a:t>Backward-compatible with IS-95.</a:t>
            </a:r>
          </a:p>
          <a:p>
            <a:pPr marL="742950" lvl="1" indent="-285750" algn="l">
              <a:lnSpc>
                <a:spcPts val="2143"/>
              </a:lnSpc>
              <a:spcBef>
                <a:spcPts val="300"/>
              </a:spcBef>
              <a:spcAft>
                <a:spcPts val="1029"/>
              </a:spcAft>
              <a:buFont typeface="+mj-lt"/>
              <a:buAutoNum type="arabicPeriod"/>
            </a:pPr>
            <a:r>
              <a:rPr lang="en-US" b="0" i="0" dirty="0">
                <a:solidFill>
                  <a:srgbClr val="404040"/>
                </a:solidFill>
                <a:effectLst/>
              </a:rPr>
              <a:t>Seamless transition for existing operators.</a:t>
            </a:r>
          </a:p>
          <a:p>
            <a:pPr algn="l">
              <a:lnSpc>
                <a:spcPts val="2143"/>
              </a:lnSpc>
              <a:spcBef>
                <a:spcPts val="300"/>
              </a:spcBef>
              <a:spcAft>
                <a:spcPts val="300"/>
              </a:spcAft>
              <a:buFont typeface="+mj-lt"/>
              <a:buAutoNum type="arabicPeriod"/>
            </a:pPr>
            <a:r>
              <a:rPr lang="en-US" sz="2400" b="1" i="0" dirty="0">
                <a:solidFill>
                  <a:srgbClr val="404040"/>
                </a:solidFill>
                <a:effectLst/>
              </a:rPr>
              <a:t>WCDMA</a:t>
            </a:r>
            <a:r>
              <a:rPr lang="en-US" sz="2400" b="0" i="0" dirty="0">
                <a:solidFill>
                  <a:srgbClr val="404040"/>
                </a:solidFill>
                <a:effectLst/>
              </a:rPr>
              <a:t> (GSM legacy):</a:t>
            </a:r>
          </a:p>
          <a:p>
            <a:pPr marL="742950" lvl="1" indent="-285750" algn="l">
              <a:lnSpc>
                <a:spcPts val="2143"/>
              </a:lnSpc>
              <a:spcBef>
                <a:spcPts val="300"/>
              </a:spcBef>
              <a:spcAft>
                <a:spcPts val="1029"/>
              </a:spcAft>
              <a:buFont typeface="+mj-lt"/>
              <a:buAutoNum type="arabicPeriod"/>
            </a:pPr>
            <a:r>
              <a:rPr lang="en-US" b="0" i="0" dirty="0">
                <a:solidFill>
                  <a:srgbClr val="404040"/>
                </a:solidFill>
                <a:effectLst/>
              </a:rPr>
              <a:t>Adopted by GSM-based operators.</a:t>
            </a:r>
          </a:p>
          <a:p>
            <a:pPr marL="742950" lvl="1" indent="-285750" algn="l">
              <a:lnSpc>
                <a:spcPts val="2143"/>
              </a:lnSpc>
              <a:spcBef>
                <a:spcPts val="300"/>
              </a:spcBef>
              <a:spcAft>
                <a:spcPts val="1029"/>
              </a:spcAft>
              <a:buFont typeface="+mj-lt"/>
              <a:buAutoNum type="arabicPeriod"/>
            </a:pPr>
            <a:r>
              <a:rPr lang="en-US" b="1" i="0" dirty="0">
                <a:solidFill>
                  <a:srgbClr val="404040"/>
                </a:solidFill>
                <a:effectLst/>
              </a:rPr>
              <a:t>Incompatible</a:t>
            </a:r>
            <a:r>
              <a:rPr lang="en-US" b="0" i="0" dirty="0">
                <a:solidFill>
                  <a:srgbClr val="404040"/>
                </a:solidFill>
                <a:effectLst/>
              </a:rPr>
              <a:t> with CDMA2000 despite similarities.</a:t>
            </a:r>
          </a:p>
          <a:p>
            <a:pPr algn="l">
              <a:lnSpc>
                <a:spcPts val="2143"/>
              </a:lnSpc>
              <a:spcBef>
                <a:spcPts val="1372"/>
              </a:spcBef>
              <a:spcAft>
                <a:spcPts val="1029"/>
              </a:spcAft>
              <a:buNone/>
            </a:pPr>
            <a:r>
              <a:rPr lang="en-US" sz="2400" b="1" i="0" dirty="0">
                <a:solidFill>
                  <a:srgbClr val="404040"/>
                </a:solidFill>
                <a:effectLst/>
              </a:rPr>
              <a:t>Market Impact</a:t>
            </a:r>
            <a:endParaRPr lang="en-US" sz="2400" b="0" i="0" dirty="0">
              <a:solidFill>
                <a:srgbClr val="404040"/>
              </a:solidFill>
              <a:effectLst/>
            </a:endParaRPr>
          </a:p>
          <a:p>
            <a:pPr algn="l">
              <a:lnSpc>
                <a:spcPts val="2143"/>
              </a:lnSpc>
              <a:spcBef>
                <a:spcPts val="1029"/>
              </a:spcBef>
              <a:spcAft>
                <a:spcPts val="1029"/>
              </a:spcAft>
              <a:buFont typeface="Arial" panose="020B0604020202020204" pitchFamily="34" charset="0"/>
              <a:buChar char="•"/>
            </a:pPr>
            <a:r>
              <a:rPr lang="en-US" sz="2400" b="0" i="0" dirty="0">
                <a:solidFill>
                  <a:srgbClr val="404040"/>
                </a:solidFill>
                <a:effectLst/>
              </a:rPr>
              <a:t>Dominant in South Korea; used by 2/4 major U.S. </a:t>
            </a:r>
            <a:r>
              <a:rPr lang="en-US" sz="2400" dirty="0">
                <a:solidFill>
                  <a:srgbClr val="404040"/>
                </a:solidFill>
              </a:rPr>
              <a:t>operators</a:t>
            </a:r>
            <a:r>
              <a:rPr lang="en-US" sz="2400" b="0" i="0" dirty="0">
                <a:solidFill>
                  <a:srgbClr val="404040"/>
                </a:solidFill>
                <a:effectLst/>
              </a:rPr>
              <a:t> by 2005.</a:t>
            </a:r>
            <a:endParaRPr lang="en-IN" sz="2400" dirty="0"/>
          </a:p>
        </p:txBody>
      </p:sp>
    </p:spTree>
    <p:extLst>
      <p:ext uri="{BB962C8B-B14F-4D97-AF65-F5344CB8AC3E}">
        <p14:creationId xmlns:p14="http://schemas.microsoft.com/office/powerpoint/2010/main" val="41036015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B210A-B867-A372-5A83-444E22F40B44}"/>
              </a:ext>
            </a:extLst>
          </p:cNvPr>
          <p:cNvSpPr>
            <a:spLocks noGrp="1"/>
          </p:cNvSpPr>
          <p:nvPr>
            <p:ph type="title"/>
          </p:nvPr>
        </p:nvSpPr>
        <p:spPr/>
        <p:txBody>
          <a:bodyPr/>
          <a:lstStyle/>
          <a:p>
            <a:r>
              <a:rPr lang="en-IN" b="1" i="0" dirty="0">
                <a:solidFill>
                  <a:srgbClr val="FF0000"/>
                </a:solidFill>
                <a:effectLst/>
                <a:latin typeface="DeepSeek-CJK-patch"/>
              </a:rPr>
              <a:t>2. IS-95 System Overview</a:t>
            </a:r>
            <a:br>
              <a:rPr lang="en-IN" b="0" i="0" dirty="0">
                <a:solidFill>
                  <a:srgbClr val="404040"/>
                </a:solidFill>
                <a:effectLst/>
                <a:latin typeface="DeepSeek-CJK-patch"/>
              </a:rPr>
            </a:br>
            <a:endParaRPr lang="en-IN" dirty="0"/>
          </a:p>
        </p:txBody>
      </p:sp>
      <p:sp>
        <p:nvSpPr>
          <p:cNvPr id="3" name="Content Placeholder 2">
            <a:extLst>
              <a:ext uri="{FF2B5EF4-FFF2-40B4-BE49-F238E27FC236}">
                <a16:creationId xmlns:a16="http://schemas.microsoft.com/office/drawing/2014/main" id="{CAEB446B-21CB-332A-D5B4-97C56F0533A9}"/>
              </a:ext>
            </a:extLst>
          </p:cNvPr>
          <p:cNvSpPr>
            <a:spLocks noGrp="1"/>
          </p:cNvSpPr>
          <p:nvPr>
            <p:ph idx="1"/>
          </p:nvPr>
        </p:nvSpPr>
        <p:spPr>
          <a:xfrm>
            <a:off x="838200" y="1394460"/>
            <a:ext cx="10515600" cy="5257800"/>
          </a:xfrm>
        </p:spPr>
        <p:txBody>
          <a:bodyPr>
            <a:normAutofit fontScale="32500" lnSpcReduction="20000"/>
          </a:bodyPr>
          <a:lstStyle/>
          <a:p>
            <a:pPr algn="l">
              <a:lnSpc>
                <a:spcPct val="120000"/>
              </a:lnSpc>
              <a:spcBef>
                <a:spcPts val="1372"/>
              </a:spcBef>
              <a:spcAft>
                <a:spcPts val="1029"/>
              </a:spcAft>
              <a:buNone/>
            </a:pPr>
            <a:r>
              <a:rPr lang="en-IN" sz="7400" b="1" i="0" dirty="0">
                <a:solidFill>
                  <a:srgbClr val="404040"/>
                </a:solidFill>
                <a:effectLst/>
              </a:rPr>
              <a:t>Frequency Allocation &amp; Duplexing</a:t>
            </a:r>
            <a:endParaRPr lang="en-IN" sz="7400" b="0" i="0" dirty="0">
              <a:solidFill>
                <a:srgbClr val="404040"/>
              </a:solidFill>
              <a:effectLst/>
            </a:endParaRPr>
          </a:p>
          <a:p>
            <a:pPr algn="l">
              <a:lnSpc>
                <a:spcPct val="120000"/>
              </a:lnSpc>
              <a:spcBef>
                <a:spcPts val="1029"/>
              </a:spcBef>
              <a:spcAft>
                <a:spcPts val="1029"/>
              </a:spcAft>
              <a:buFont typeface="Arial" panose="020B0604020202020204" pitchFamily="34" charset="0"/>
              <a:buChar char="•"/>
            </a:pPr>
            <a:r>
              <a:rPr lang="en-IN" sz="5600" b="1" i="0" dirty="0">
                <a:solidFill>
                  <a:srgbClr val="404040"/>
                </a:solidFill>
                <a:effectLst/>
              </a:rPr>
              <a:t>FDMA Component</a:t>
            </a:r>
            <a:r>
              <a:rPr lang="en-IN" sz="5600" b="0" i="0" dirty="0">
                <a:solidFill>
                  <a:srgbClr val="404040"/>
                </a:solidFill>
                <a:effectLst/>
              </a:rPr>
              <a:t>: 1.25 MHz bands per channel.</a:t>
            </a:r>
          </a:p>
          <a:p>
            <a:pPr algn="l">
              <a:lnSpc>
                <a:spcPct val="120000"/>
              </a:lnSpc>
              <a:spcBef>
                <a:spcPts val="300"/>
              </a:spcBef>
              <a:spcAft>
                <a:spcPts val="300"/>
              </a:spcAft>
              <a:buFont typeface="Arial" panose="020B0604020202020204" pitchFamily="34" charset="0"/>
              <a:buChar char="•"/>
            </a:pPr>
            <a:r>
              <a:rPr lang="en-IN" sz="5600" b="1" i="0" dirty="0">
                <a:solidFill>
                  <a:srgbClr val="404040"/>
                </a:solidFill>
                <a:effectLst/>
              </a:rPr>
              <a:t>U.S. Spectrum</a:t>
            </a:r>
            <a:r>
              <a:rPr lang="en-IN" sz="5600" b="0" i="0" dirty="0">
                <a:solidFill>
                  <a:srgbClr val="404040"/>
                </a:solidFill>
                <a:effectLst/>
              </a:rPr>
              <a:t>:</a:t>
            </a:r>
          </a:p>
          <a:p>
            <a:pPr marL="742950" lvl="1" indent="-285750" algn="l">
              <a:lnSpc>
                <a:spcPct val="120000"/>
              </a:lnSpc>
              <a:spcBef>
                <a:spcPts val="300"/>
              </a:spcBef>
              <a:spcAft>
                <a:spcPts val="1029"/>
              </a:spcAft>
              <a:buFont typeface="Arial" panose="020B0604020202020204" pitchFamily="34" charset="0"/>
              <a:buChar char="•"/>
            </a:pPr>
            <a:r>
              <a:rPr lang="en-IN" sz="5600" b="1" i="0" dirty="0">
                <a:solidFill>
                  <a:srgbClr val="404040"/>
                </a:solidFill>
                <a:effectLst/>
              </a:rPr>
              <a:t>Uplink</a:t>
            </a:r>
            <a:r>
              <a:rPr lang="en-IN" sz="5600" b="0" i="0" dirty="0">
                <a:solidFill>
                  <a:srgbClr val="404040"/>
                </a:solidFill>
                <a:effectLst/>
              </a:rPr>
              <a:t>: 1850–1910 MHz</a:t>
            </a:r>
          </a:p>
          <a:p>
            <a:pPr marL="742950" lvl="1" indent="-285750" algn="l">
              <a:lnSpc>
                <a:spcPct val="120000"/>
              </a:lnSpc>
              <a:spcBef>
                <a:spcPts val="300"/>
              </a:spcBef>
              <a:spcAft>
                <a:spcPts val="1029"/>
              </a:spcAft>
              <a:buFont typeface="Arial" panose="020B0604020202020204" pitchFamily="34" charset="0"/>
              <a:buChar char="•"/>
            </a:pPr>
            <a:r>
              <a:rPr lang="en-IN" sz="5600" b="1" i="0" dirty="0">
                <a:solidFill>
                  <a:srgbClr val="404040"/>
                </a:solidFill>
                <a:effectLst/>
              </a:rPr>
              <a:t>Downlink</a:t>
            </a:r>
            <a:r>
              <a:rPr lang="en-IN" sz="5600" b="0" i="0" dirty="0">
                <a:solidFill>
                  <a:srgbClr val="404040"/>
                </a:solidFill>
                <a:effectLst/>
              </a:rPr>
              <a:t>: 1930–1990 MHz</a:t>
            </a:r>
          </a:p>
          <a:p>
            <a:pPr algn="l">
              <a:lnSpc>
                <a:spcPct val="120000"/>
              </a:lnSpc>
              <a:spcBef>
                <a:spcPts val="300"/>
              </a:spcBef>
              <a:spcAft>
                <a:spcPts val="1029"/>
              </a:spcAft>
              <a:buFont typeface="Arial" panose="020B0604020202020204" pitchFamily="34" charset="0"/>
              <a:buChar char="•"/>
            </a:pPr>
            <a:r>
              <a:rPr lang="en-IN" sz="5600" b="1" i="0" dirty="0">
                <a:solidFill>
                  <a:srgbClr val="404040"/>
                </a:solidFill>
                <a:effectLst/>
              </a:rPr>
              <a:t>Duplexing</a:t>
            </a:r>
            <a:r>
              <a:rPr lang="en-IN" sz="5600" b="0" i="0" dirty="0">
                <a:solidFill>
                  <a:srgbClr val="404040"/>
                </a:solidFill>
                <a:effectLst/>
              </a:rPr>
              <a:t>: Frequency Division Duplex (FDD).</a:t>
            </a:r>
          </a:p>
          <a:p>
            <a:pPr marL="0" indent="0" algn="l">
              <a:lnSpc>
                <a:spcPct val="120000"/>
              </a:lnSpc>
              <a:spcBef>
                <a:spcPts val="300"/>
              </a:spcBef>
              <a:spcAft>
                <a:spcPts val="1029"/>
              </a:spcAft>
              <a:buNone/>
            </a:pPr>
            <a:r>
              <a:rPr lang="en-IN" sz="7400" b="1" i="0" dirty="0">
                <a:solidFill>
                  <a:srgbClr val="404040"/>
                </a:solidFill>
                <a:effectLst/>
              </a:rPr>
              <a:t>Channel Structure &amp; Spreading</a:t>
            </a:r>
            <a:endParaRPr lang="en-IN" sz="7400" i="0" dirty="0">
              <a:solidFill>
                <a:srgbClr val="404040"/>
              </a:solidFill>
              <a:effectLst/>
            </a:endParaRPr>
          </a:p>
          <a:p>
            <a:pPr algn="l">
              <a:lnSpc>
                <a:spcPct val="120000"/>
              </a:lnSpc>
              <a:spcBef>
                <a:spcPts val="1029"/>
              </a:spcBef>
              <a:spcAft>
                <a:spcPts val="1029"/>
              </a:spcAft>
              <a:buFont typeface="Arial" panose="020B0604020202020204" pitchFamily="34" charset="0"/>
              <a:buChar char="•"/>
            </a:pPr>
            <a:r>
              <a:rPr lang="en-IN" sz="5600" b="1" i="0" dirty="0">
                <a:solidFill>
                  <a:srgbClr val="404040"/>
                </a:solidFill>
                <a:effectLst/>
              </a:rPr>
              <a:t>Channels Separated by Codes</a:t>
            </a:r>
            <a:r>
              <a:rPr lang="en-IN" sz="5600" b="0" i="0" dirty="0">
                <a:solidFill>
                  <a:srgbClr val="404040"/>
                </a:solidFill>
                <a:effectLst/>
              </a:rPr>
              <a:t>: Traffic, control, pilot use unique chip sequences.</a:t>
            </a:r>
          </a:p>
          <a:p>
            <a:pPr algn="l">
              <a:lnSpc>
                <a:spcPct val="120000"/>
              </a:lnSpc>
              <a:spcBef>
                <a:spcPts val="300"/>
              </a:spcBef>
              <a:spcAft>
                <a:spcPts val="1029"/>
              </a:spcAft>
              <a:buFont typeface="Arial" panose="020B0604020202020204" pitchFamily="34" charset="0"/>
              <a:buChar char="•"/>
            </a:pPr>
            <a:r>
              <a:rPr lang="en-IN" sz="5600" b="1" i="0" dirty="0">
                <a:solidFill>
                  <a:srgbClr val="404040"/>
                </a:solidFill>
                <a:effectLst/>
              </a:rPr>
              <a:t>Speech Coding</a:t>
            </a:r>
            <a:r>
              <a:rPr lang="en-IN" sz="5600" b="0" i="0" dirty="0">
                <a:solidFill>
                  <a:srgbClr val="404040"/>
                </a:solidFill>
                <a:effectLst/>
              </a:rPr>
              <a:t>: 13.3 or 8.6 kbit/s → encoded to </a:t>
            </a:r>
            <a:r>
              <a:rPr lang="en-IN" sz="5600" b="1" i="0" dirty="0">
                <a:solidFill>
                  <a:srgbClr val="404040"/>
                </a:solidFill>
                <a:effectLst/>
              </a:rPr>
              <a:t>28.8 kbit/s</a:t>
            </a:r>
            <a:r>
              <a:rPr lang="en-IN" sz="5600" b="0" i="0" dirty="0">
                <a:solidFill>
                  <a:srgbClr val="404040"/>
                </a:solidFill>
                <a:effectLst/>
              </a:rPr>
              <a:t>.</a:t>
            </a:r>
          </a:p>
          <a:p>
            <a:pPr algn="l">
              <a:lnSpc>
                <a:spcPct val="120000"/>
              </a:lnSpc>
              <a:spcBef>
                <a:spcPts val="300"/>
              </a:spcBef>
              <a:spcAft>
                <a:spcPts val="1029"/>
              </a:spcAft>
              <a:buFont typeface="Arial" panose="020B0604020202020204" pitchFamily="34" charset="0"/>
              <a:buChar char="•"/>
            </a:pPr>
            <a:r>
              <a:rPr lang="en-IN" sz="5600" b="1" i="0" dirty="0">
                <a:solidFill>
                  <a:srgbClr val="404040"/>
                </a:solidFill>
                <a:effectLst/>
              </a:rPr>
              <a:t>Spreading Factor</a:t>
            </a:r>
            <a:r>
              <a:rPr lang="en-IN" sz="5600" b="0" i="0" dirty="0">
                <a:solidFill>
                  <a:srgbClr val="404040"/>
                </a:solidFill>
                <a:effectLst/>
              </a:rPr>
              <a:t>: 64 → </a:t>
            </a:r>
            <a:r>
              <a:rPr lang="en-IN" sz="5600" b="1" i="0" dirty="0">
                <a:solidFill>
                  <a:srgbClr val="404040"/>
                </a:solidFill>
                <a:effectLst/>
              </a:rPr>
              <a:t>Chip rate = 1.2288 Mchip/s</a:t>
            </a:r>
            <a:r>
              <a:rPr lang="en-IN" sz="5600" b="0" i="0" dirty="0">
                <a:solidFill>
                  <a:srgbClr val="404040"/>
                </a:solidFill>
                <a:effectLst/>
              </a:rPr>
              <a:t>.</a:t>
            </a:r>
          </a:p>
          <a:p>
            <a:pPr algn="l">
              <a:lnSpc>
                <a:spcPct val="120000"/>
              </a:lnSpc>
              <a:spcBef>
                <a:spcPts val="300"/>
              </a:spcBef>
              <a:spcAft>
                <a:spcPts val="1029"/>
              </a:spcAft>
              <a:buFont typeface="Arial" panose="020B0604020202020204" pitchFamily="34" charset="0"/>
              <a:buChar char="•"/>
            </a:pPr>
            <a:r>
              <a:rPr lang="en-IN" sz="5600" b="1" i="0" dirty="0">
                <a:solidFill>
                  <a:srgbClr val="404040"/>
                </a:solidFill>
                <a:effectLst/>
              </a:rPr>
              <a:t>Theoretical Users/Cell</a:t>
            </a:r>
            <a:r>
              <a:rPr lang="en-IN" sz="5600" b="0" i="0" dirty="0">
                <a:solidFill>
                  <a:srgbClr val="404040"/>
                </a:solidFill>
                <a:effectLst/>
              </a:rPr>
              <a:t>: 64 (practical: </a:t>
            </a:r>
            <a:r>
              <a:rPr lang="en-IN" sz="5600" b="1" i="0" dirty="0">
                <a:solidFill>
                  <a:srgbClr val="404040"/>
                </a:solidFill>
                <a:effectLst/>
              </a:rPr>
              <a:t>12–18</a:t>
            </a:r>
            <a:r>
              <a:rPr lang="en-IN" sz="5600" b="0" i="0" dirty="0">
                <a:solidFill>
                  <a:srgbClr val="404040"/>
                </a:solidFill>
                <a:effectLst/>
              </a:rPr>
              <a:t> due to interference/power control).</a:t>
            </a:r>
          </a:p>
          <a:p>
            <a:endParaRPr lang="en-IN" dirty="0"/>
          </a:p>
        </p:txBody>
      </p:sp>
    </p:spTree>
    <p:extLst>
      <p:ext uri="{BB962C8B-B14F-4D97-AF65-F5344CB8AC3E}">
        <p14:creationId xmlns:p14="http://schemas.microsoft.com/office/powerpoint/2010/main" val="6227389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184CF-B1F4-AC3C-0603-004C3BCEBB8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C6119D4-1759-6C89-C774-07E1E0A105D8}"/>
              </a:ext>
            </a:extLst>
          </p:cNvPr>
          <p:cNvSpPr>
            <a:spLocks noGrp="1"/>
          </p:cNvSpPr>
          <p:nvPr>
            <p:ph idx="1"/>
          </p:nvPr>
        </p:nvSpPr>
        <p:spPr/>
        <p:txBody>
          <a:bodyPr/>
          <a:lstStyle/>
          <a:p>
            <a:pPr algn="l">
              <a:lnSpc>
                <a:spcPts val="2143"/>
              </a:lnSpc>
              <a:spcBef>
                <a:spcPts val="1372"/>
              </a:spcBef>
              <a:spcAft>
                <a:spcPts val="1029"/>
              </a:spcAft>
              <a:buNone/>
            </a:pPr>
            <a:r>
              <a:rPr lang="en-IN" sz="3200" b="1" i="0" dirty="0">
                <a:solidFill>
                  <a:srgbClr val="404040"/>
                </a:solidFill>
                <a:effectLst/>
                <a:latin typeface="DeepSeek-CJK-patch"/>
              </a:rPr>
              <a:t>Key Features</a:t>
            </a:r>
            <a:endParaRPr lang="en-IN" sz="3200" b="0" i="0" dirty="0">
              <a:solidFill>
                <a:srgbClr val="404040"/>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IN" sz="2400" b="1" i="0" dirty="0">
                <a:solidFill>
                  <a:srgbClr val="404040"/>
                </a:solidFill>
                <a:effectLst/>
                <a:latin typeface="DeepSeek-CJK-patch"/>
              </a:rPr>
              <a:t>Downlink</a:t>
            </a:r>
            <a:r>
              <a:rPr lang="en-IN" sz="2400" b="0" i="0" dirty="0">
                <a:solidFill>
                  <a:srgbClr val="404040"/>
                </a:solidFill>
                <a:effectLst/>
                <a:latin typeface="DeepSeek-CJK-patch"/>
              </a:rPr>
              <a:t>: Walsh-Hadamard codes (orthogonal, max 64 channels).</a:t>
            </a:r>
          </a:p>
          <a:p>
            <a:pPr algn="l">
              <a:lnSpc>
                <a:spcPts val="2143"/>
              </a:lnSpc>
              <a:spcBef>
                <a:spcPts val="300"/>
              </a:spcBef>
              <a:spcAft>
                <a:spcPts val="1029"/>
              </a:spcAft>
              <a:buFont typeface="Arial" panose="020B0604020202020204" pitchFamily="34" charset="0"/>
              <a:buChar char="•"/>
            </a:pPr>
            <a:r>
              <a:rPr lang="en-IN" sz="2400" b="1" i="0" dirty="0">
                <a:solidFill>
                  <a:srgbClr val="404040"/>
                </a:solidFill>
                <a:effectLst/>
                <a:latin typeface="DeepSeek-CJK-patch"/>
              </a:rPr>
              <a:t>Uplink</a:t>
            </a:r>
            <a:r>
              <a:rPr lang="en-IN" sz="2400" b="0" i="0" dirty="0">
                <a:solidFill>
                  <a:srgbClr val="404040"/>
                </a:solidFill>
                <a:effectLst/>
                <a:latin typeface="DeepSeek-CJK-patch"/>
              </a:rPr>
              <a:t>: Non-orthogonal codes + inter-cell interference.</a:t>
            </a:r>
          </a:p>
          <a:p>
            <a:pPr algn="l">
              <a:lnSpc>
                <a:spcPts val="2143"/>
              </a:lnSpc>
              <a:spcBef>
                <a:spcPts val="300"/>
              </a:spcBef>
              <a:spcAft>
                <a:spcPts val="300"/>
              </a:spcAft>
              <a:buFont typeface="Arial" panose="020B0604020202020204" pitchFamily="34" charset="0"/>
              <a:buChar char="•"/>
            </a:pPr>
            <a:r>
              <a:rPr lang="en-IN" sz="2400" b="1" i="0" dirty="0">
                <a:solidFill>
                  <a:srgbClr val="404040"/>
                </a:solidFill>
                <a:effectLst/>
                <a:latin typeface="DeepSeek-CJK-patch"/>
              </a:rPr>
              <a:t>Power Control</a:t>
            </a:r>
            <a:r>
              <a:rPr lang="en-IN" sz="2400" b="0" i="0" dirty="0">
                <a:solidFill>
                  <a:srgbClr val="404040"/>
                </a:solidFill>
                <a:effectLst/>
                <a:latin typeface="DeepSeek-CJK-patch"/>
              </a:rPr>
              <a:t>:</a:t>
            </a:r>
          </a:p>
          <a:p>
            <a:pPr marL="742950" lvl="1" indent="-285750" algn="l">
              <a:lnSpc>
                <a:spcPts val="2143"/>
              </a:lnSpc>
              <a:spcBef>
                <a:spcPts val="300"/>
              </a:spcBef>
              <a:spcAft>
                <a:spcPts val="1029"/>
              </a:spcAft>
              <a:buFont typeface="Arial" panose="020B0604020202020204" pitchFamily="34" charset="0"/>
              <a:buChar char="•"/>
            </a:pPr>
            <a:r>
              <a:rPr lang="en-IN" sz="2000" b="1" i="0" dirty="0">
                <a:solidFill>
                  <a:srgbClr val="404040"/>
                </a:solidFill>
                <a:effectLst/>
                <a:latin typeface="DeepSeek-CJK-patch"/>
              </a:rPr>
              <a:t>BS</a:t>
            </a:r>
            <a:r>
              <a:rPr lang="en-IN" sz="2000" b="0" i="0" dirty="0">
                <a:solidFill>
                  <a:srgbClr val="404040"/>
                </a:solidFill>
                <a:effectLst/>
                <a:latin typeface="DeepSeek-CJK-patch"/>
              </a:rPr>
              <a:t>: 8–50 W (adjustable coverage).</a:t>
            </a:r>
          </a:p>
          <a:p>
            <a:pPr marL="742950" lvl="1" indent="-285750" algn="l">
              <a:lnSpc>
                <a:spcPts val="2143"/>
              </a:lnSpc>
              <a:spcBef>
                <a:spcPts val="300"/>
              </a:spcBef>
              <a:spcAft>
                <a:spcPts val="1029"/>
              </a:spcAft>
              <a:buFont typeface="Arial" panose="020B0604020202020204" pitchFamily="34" charset="0"/>
              <a:buChar char="•"/>
            </a:pPr>
            <a:r>
              <a:rPr lang="en-IN" sz="2000" b="1" i="0" dirty="0">
                <a:solidFill>
                  <a:srgbClr val="404040"/>
                </a:solidFill>
                <a:effectLst/>
                <a:latin typeface="DeepSeek-CJK-patch"/>
              </a:rPr>
              <a:t>MS</a:t>
            </a:r>
            <a:r>
              <a:rPr lang="en-IN" sz="2000" b="0" i="0" dirty="0">
                <a:solidFill>
                  <a:srgbClr val="404040"/>
                </a:solidFill>
                <a:effectLst/>
                <a:latin typeface="DeepSeek-CJK-patch"/>
              </a:rPr>
              <a:t>: ~200 </a:t>
            </a:r>
            <a:r>
              <a:rPr lang="en-IN" sz="2000" b="0" i="0" dirty="0" err="1">
                <a:solidFill>
                  <a:srgbClr val="404040"/>
                </a:solidFill>
                <a:effectLst/>
                <a:latin typeface="DeepSeek-CJK-patch"/>
              </a:rPr>
              <a:t>mW</a:t>
            </a:r>
            <a:r>
              <a:rPr lang="en-IN" sz="2000" b="0" i="0" dirty="0">
                <a:solidFill>
                  <a:srgbClr val="404040"/>
                </a:solidFill>
                <a:effectLst/>
                <a:latin typeface="DeepSeek-CJK-patch"/>
              </a:rPr>
              <a:t> (tight power control for equal received power).</a:t>
            </a:r>
          </a:p>
          <a:p>
            <a:pPr algn="l">
              <a:lnSpc>
                <a:spcPts val="2143"/>
              </a:lnSpc>
              <a:spcBef>
                <a:spcPts val="300"/>
              </a:spcBef>
              <a:spcAft>
                <a:spcPts val="1029"/>
              </a:spcAft>
              <a:buFont typeface="Arial" panose="020B0604020202020204" pitchFamily="34" charset="0"/>
              <a:buChar char="•"/>
            </a:pPr>
            <a:r>
              <a:rPr lang="en-IN" sz="2400" b="1" i="0" dirty="0">
                <a:solidFill>
                  <a:srgbClr val="404040"/>
                </a:solidFill>
                <a:effectLst/>
                <a:latin typeface="DeepSeek-CJK-patch"/>
              </a:rPr>
              <a:t>Synchronization</a:t>
            </a:r>
            <a:r>
              <a:rPr lang="en-IN" sz="2400" b="0" i="0" dirty="0">
                <a:solidFill>
                  <a:srgbClr val="404040"/>
                </a:solidFill>
                <a:effectLst/>
                <a:latin typeface="DeepSeek-CJK-patch"/>
              </a:rPr>
              <a:t>: GPS timing for BSs (eases handovers).</a:t>
            </a:r>
          </a:p>
          <a:p>
            <a:endParaRPr lang="en-IN" dirty="0"/>
          </a:p>
        </p:txBody>
      </p:sp>
    </p:spTree>
    <p:extLst>
      <p:ext uri="{BB962C8B-B14F-4D97-AF65-F5344CB8AC3E}">
        <p14:creationId xmlns:p14="http://schemas.microsoft.com/office/powerpoint/2010/main" val="32208356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54C12-A7C8-E8E4-243A-75EE208C3C66}"/>
              </a:ext>
            </a:extLst>
          </p:cNvPr>
          <p:cNvSpPr>
            <a:spLocks noGrp="1"/>
          </p:cNvSpPr>
          <p:nvPr>
            <p:ph type="title"/>
          </p:nvPr>
        </p:nvSpPr>
        <p:spPr>
          <a:xfrm>
            <a:off x="867513" y="172257"/>
            <a:ext cx="10515600" cy="1325563"/>
          </a:xfrm>
        </p:spPr>
        <p:txBody>
          <a:bodyPr>
            <a:normAutofit fontScale="90000"/>
          </a:bodyPr>
          <a:lstStyle/>
          <a:p>
            <a:r>
              <a:rPr lang="en-IN" sz="4900" b="1" dirty="0">
                <a:solidFill>
                  <a:srgbClr val="FF0000"/>
                </a:solidFill>
              </a:rPr>
              <a:t>3. AIR INTERFACE</a:t>
            </a:r>
            <a:br>
              <a:rPr lang="en-IN" sz="4000" dirty="0"/>
            </a:br>
            <a:br>
              <a:rPr lang="en-IN" sz="4000" dirty="0"/>
            </a:br>
            <a:r>
              <a:rPr lang="en-IN" sz="2800" b="1" dirty="0">
                <a:solidFill>
                  <a:schemeClr val="accent1"/>
                </a:solidFill>
              </a:rPr>
              <a:t>1. </a:t>
            </a:r>
            <a:r>
              <a:rPr lang="en-IN" sz="3200" b="1" dirty="0">
                <a:solidFill>
                  <a:schemeClr val="accent1"/>
                </a:solidFill>
              </a:rPr>
              <a:t>Frequency Bands and Duplexing</a:t>
            </a:r>
            <a:endParaRPr lang="en-IN" dirty="0"/>
          </a:p>
        </p:txBody>
      </p:sp>
      <p:sp>
        <p:nvSpPr>
          <p:cNvPr id="3" name="Content Placeholder 2">
            <a:extLst>
              <a:ext uri="{FF2B5EF4-FFF2-40B4-BE49-F238E27FC236}">
                <a16:creationId xmlns:a16="http://schemas.microsoft.com/office/drawing/2014/main" id="{B6BA13F9-F4B2-3535-FFB1-DE3B33991DA3}"/>
              </a:ext>
            </a:extLst>
          </p:cNvPr>
          <p:cNvSpPr>
            <a:spLocks noGrp="1"/>
          </p:cNvSpPr>
          <p:nvPr>
            <p:ph idx="1"/>
          </p:nvPr>
        </p:nvSpPr>
        <p:spPr>
          <a:xfrm>
            <a:off x="808887" y="1248330"/>
            <a:ext cx="10515600" cy="5239545"/>
          </a:xfrm>
        </p:spPr>
        <p:txBody>
          <a:bodyPr>
            <a:normAutofit lnSpcReduction="10000"/>
          </a:bodyPr>
          <a:lstStyle/>
          <a:p>
            <a:pPr>
              <a:buNone/>
            </a:pPr>
            <a:endParaRPr lang="en-IN" sz="2400" b="1" dirty="0"/>
          </a:p>
          <a:p>
            <a:pPr>
              <a:buFont typeface="Arial" panose="020B0604020202020204" pitchFamily="34" charset="0"/>
              <a:buChar char="•"/>
            </a:pPr>
            <a:r>
              <a:rPr lang="en-IN" sz="2400" b="1" dirty="0"/>
              <a:t>Uplink and Downlink Separation</a:t>
            </a:r>
            <a:r>
              <a:rPr lang="en-IN" sz="2400" dirty="0"/>
              <a:t>: Utilizes FDD for simultaneous communication.</a:t>
            </a:r>
          </a:p>
          <a:p>
            <a:pPr>
              <a:buNone/>
            </a:pPr>
            <a:r>
              <a:rPr lang="en-IN" sz="2400" b="1" dirty="0"/>
              <a:t>Frequency Bands</a:t>
            </a:r>
          </a:p>
          <a:p>
            <a:pPr>
              <a:buFont typeface="Arial" panose="020B0604020202020204" pitchFamily="34" charset="0"/>
              <a:buChar char="•"/>
            </a:pPr>
            <a:r>
              <a:rPr lang="en-IN" sz="2400" b="1" dirty="0"/>
              <a:t>Operating Band</a:t>
            </a:r>
            <a:r>
              <a:rPr lang="en-IN" sz="2400" dirty="0"/>
              <a:t>: 1850–1990 MHz (Personal Communication System - PCS band).</a:t>
            </a:r>
          </a:p>
          <a:p>
            <a:pPr>
              <a:buFont typeface="Arial" panose="020B0604020202020204" pitchFamily="34" charset="0"/>
              <a:buChar char="•"/>
            </a:pPr>
            <a:r>
              <a:rPr lang="en-IN" sz="2400" b="1" dirty="0"/>
              <a:t>Channel Width</a:t>
            </a:r>
            <a:r>
              <a:rPr lang="en-IN" sz="2400" dirty="0"/>
              <a:t>: Divided into </a:t>
            </a:r>
            <a:r>
              <a:rPr lang="en-IN" sz="2400" b="1" dirty="0"/>
              <a:t>50 kHz</a:t>
            </a:r>
            <a:r>
              <a:rPr lang="en-IN" sz="2400" dirty="0"/>
              <a:t> units.</a:t>
            </a:r>
          </a:p>
          <a:p>
            <a:pPr>
              <a:buNone/>
            </a:pPr>
            <a:r>
              <a:rPr lang="en-IN" sz="2400" b="1" dirty="0"/>
              <a:t>Channel Frequency Calculations</a:t>
            </a:r>
          </a:p>
          <a:p>
            <a:pPr>
              <a:buFont typeface="Arial" panose="020B0604020202020204" pitchFamily="34" charset="0"/>
              <a:buChar char="•"/>
            </a:pPr>
            <a:r>
              <a:rPr lang="en-IN" sz="2400" b="1" dirty="0"/>
              <a:t>Uplink Frequencies</a:t>
            </a:r>
            <a:r>
              <a:rPr lang="en-IN" sz="2400" dirty="0"/>
              <a:t>:</a:t>
            </a:r>
          </a:p>
          <a:p>
            <a:pPr>
              <a:buFont typeface="Arial" panose="020B0604020202020204" pitchFamily="34" charset="0"/>
              <a:buChar char="•"/>
            </a:pPr>
            <a:endParaRPr lang="en-IN" sz="2400" dirty="0"/>
          </a:p>
          <a:p>
            <a:r>
              <a:rPr lang="en-IN" sz="2400" b="1" dirty="0"/>
              <a:t>Downlink Frequencies</a:t>
            </a:r>
            <a:r>
              <a:rPr lang="en-IN" sz="2400" dirty="0"/>
              <a:t>:</a:t>
            </a:r>
          </a:p>
          <a:p>
            <a:endParaRPr lang="en-IN" sz="2400" dirty="0"/>
          </a:p>
          <a:p>
            <a:r>
              <a:rPr lang="en-US" sz="2400" dirty="0"/>
              <a:t>where </a:t>
            </a:r>
            <a:r>
              <a:rPr lang="en-US" sz="2400" dirty="0" err="1"/>
              <a:t>n</a:t>
            </a:r>
            <a:r>
              <a:rPr lang="en-US" sz="1800" dirty="0" err="1"/>
              <a:t>ch</a:t>
            </a:r>
            <a:r>
              <a:rPr lang="en-US" sz="2400" dirty="0"/>
              <a:t> = 1,...,1199. An IS-95 system requires 1.25MHz– i.e., 25 of these channels</a:t>
            </a:r>
            <a:endParaRPr lang="en-IN" sz="3600" dirty="0"/>
          </a:p>
          <a:p>
            <a:pPr>
              <a:buFont typeface="Arial" panose="020B0604020202020204" pitchFamily="34" charset="0"/>
              <a:buChar char="•"/>
            </a:pPr>
            <a:endParaRPr lang="en-IN" sz="2400" dirty="0"/>
          </a:p>
          <a:p>
            <a:pPr>
              <a:buFont typeface="Arial" panose="020B0604020202020204" pitchFamily="34" charset="0"/>
              <a:buChar char="•"/>
            </a:pPr>
            <a:endParaRPr lang="en-IN" sz="2400" dirty="0"/>
          </a:p>
          <a:p>
            <a:endParaRPr lang="en-IN" dirty="0"/>
          </a:p>
        </p:txBody>
      </p:sp>
      <p:pic>
        <p:nvPicPr>
          <p:cNvPr id="5" name="Picture 4">
            <a:extLst>
              <a:ext uri="{FF2B5EF4-FFF2-40B4-BE49-F238E27FC236}">
                <a16:creationId xmlns:a16="http://schemas.microsoft.com/office/drawing/2014/main" id="{5E36AA3B-546E-3D39-8AB7-DF0A4F818FA5}"/>
              </a:ext>
            </a:extLst>
          </p:cNvPr>
          <p:cNvPicPr>
            <a:picLocks noChangeAspect="1"/>
          </p:cNvPicPr>
          <p:nvPr/>
        </p:nvPicPr>
        <p:blipFill>
          <a:blip r:embed="rId3"/>
          <a:stretch>
            <a:fillRect/>
          </a:stretch>
        </p:blipFill>
        <p:spPr>
          <a:xfrm>
            <a:off x="1389332" y="4105686"/>
            <a:ext cx="5287113" cy="447737"/>
          </a:xfrm>
          <a:prstGeom prst="rect">
            <a:avLst/>
          </a:prstGeom>
        </p:spPr>
      </p:pic>
      <p:pic>
        <p:nvPicPr>
          <p:cNvPr id="7" name="Picture 6">
            <a:extLst>
              <a:ext uri="{FF2B5EF4-FFF2-40B4-BE49-F238E27FC236}">
                <a16:creationId xmlns:a16="http://schemas.microsoft.com/office/drawing/2014/main" id="{00698104-2839-FB27-67A0-F17FCD58F783}"/>
              </a:ext>
            </a:extLst>
          </p:cNvPr>
          <p:cNvPicPr>
            <a:picLocks noChangeAspect="1"/>
          </p:cNvPicPr>
          <p:nvPr/>
        </p:nvPicPr>
        <p:blipFill>
          <a:blip r:embed="rId4"/>
          <a:stretch>
            <a:fillRect/>
          </a:stretch>
        </p:blipFill>
        <p:spPr>
          <a:xfrm>
            <a:off x="1332174" y="4867591"/>
            <a:ext cx="5344271" cy="447737"/>
          </a:xfrm>
          <a:prstGeom prst="rect">
            <a:avLst/>
          </a:prstGeom>
        </p:spPr>
      </p:pic>
    </p:spTree>
    <p:extLst>
      <p:ext uri="{BB962C8B-B14F-4D97-AF65-F5344CB8AC3E}">
        <p14:creationId xmlns:p14="http://schemas.microsoft.com/office/powerpoint/2010/main" val="318487733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205E-359D-302F-90A8-BD8AEDA241D9}"/>
              </a:ext>
            </a:extLst>
          </p:cNvPr>
          <p:cNvSpPr>
            <a:spLocks noGrp="1"/>
          </p:cNvSpPr>
          <p:nvPr>
            <p:ph type="title"/>
          </p:nvPr>
        </p:nvSpPr>
        <p:spPr>
          <a:xfrm>
            <a:off x="323850" y="273685"/>
            <a:ext cx="10515600" cy="1325563"/>
          </a:xfrm>
        </p:spPr>
        <p:txBody>
          <a:bodyPr>
            <a:normAutofit/>
          </a:bodyPr>
          <a:lstStyle/>
          <a:p>
            <a:r>
              <a:rPr lang="en-IN" sz="4000" b="1" dirty="0">
                <a:solidFill>
                  <a:schemeClr val="accent1"/>
                </a:solidFill>
              </a:rPr>
              <a:t>2. Spreading and Modulation</a:t>
            </a:r>
          </a:p>
        </p:txBody>
      </p:sp>
      <p:sp>
        <p:nvSpPr>
          <p:cNvPr id="3" name="Content Placeholder 2">
            <a:extLst>
              <a:ext uri="{FF2B5EF4-FFF2-40B4-BE49-F238E27FC236}">
                <a16:creationId xmlns:a16="http://schemas.microsoft.com/office/drawing/2014/main" id="{B90FB3FE-4BAD-0A4D-67C5-170BCB033525}"/>
              </a:ext>
            </a:extLst>
          </p:cNvPr>
          <p:cNvSpPr>
            <a:spLocks noGrp="1"/>
          </p:cNvSpPr>
          <p:nvPr>
            <p:ph idx="1"/>
          </p:nvPr>
        </p:nvSpPr>
        <p:spPr>
          <a:xfrm>
            <a:off x="449580" y="1337310"/>
            <a:ext cx="10515600" cy="5052060"/>
          </a:xfrm>
        </p:spPr>
        <p:txBody>
          <a:bodyPr>
            <a:noAutofit/>
          </a:bodyPr>
          <a:lstStyle/>
          <a:p>
            <a:pPr>
              <a:buFont typeface="Arial" panose="020B0604020202020204" pitchFamily="34" charset="0"/>
              <a:buChar char="•"/>
            </a:pPr>
            <a:r>
              <a:rPr lang="en-US" b="1" dirty="0"/>
              <a:t>Source Data Rate:</a:t>
            </a:r>
            <a:endParaRPr lang="en-US" dirty="0"/>
          </a:p>
          <a:p>
            <a:pPr marL="742950" lvl="1" indent="-285750">
              <a:buFont typeface="Arial" panose="020B0604020202020204" pitchFamily="34" charset="0"/>
              <a:buChar char="•"/>
            </a:pPr>
            <a:r>
              <a:rPr lang="en-US" b="1" dirty="0"/>
              <a:t>Rate-set 1:</a:t>
            </a:r>
            <a:r>
              <a:rPr lang="en-US" dirty="0"/>
              <a:t> 8.6 kbit/s</a:t>
            </a:r>
          </a:p>
          <a:p>
            <a:pPr marL="742950" lvl="1" indent="-285750">
              <a:buFont typeface="Arial" panose="020B0604020202020204" pitchFamily="34" charset="0"/>
              <a:buChar char="•"/>
            </a:pPr>
            <a:r>
              <a:rPr lang="en-US" b="1" dirty="0"/>
              <a:t>Rate-set 2:</a:t>
            </a:r>
            <a:r>
              <a:rPr lang="en-US" dirty="0"/>
              <a:t> 13.3 kbit/s</a:t>
            </a:r>
          </a:p>
          <a:p>
            <a:pPr>
              <a:buFont typeface="Arial" panose="020B0604020202020204" pitchFamily="34" charset="0"/>
              <a:buChar char="•"/>
            </a:pPr>
            <a:r>
              <a:rPr lang="en-US" b="1" dirty="0"/>
              <a:t>Chip Rate:</a:t>
            </a:r>
            <a:r>
              <a:rPr lang="en-US" dirty="0"/>
              <a:t> 1.2288 Mchip/s</a:t>
            </a:r>
          </a:p>
          <a:p>
            <a:pPr>
              <a:buNone/>
            </a:pPr>
            <a:r>
              <a:rPr lang="en-US" b="1" dirty="0"/>
              <a:t>Spreading Techniques:</a:t>
            </a:r>
          </a:p>
          <a:p>
            <a:pPr>
              <a:buFont typeface="Arial" panose="020B0604020202020204" pitchFamily="34" charset="0"/>
              <a:buChar char="•"/>
            </a:pPr>
            <a:r>
              <a:rPr lang="en-US" b="1" dirty="0"/>
              <a:t>M-</a:t>
            </a:r>
            <a:r>
              <a:rPr lang="en-US" b="1" dirty="0" err="1"/>
              <a:t>ary</a:t>
            </a:r>
            <a:r>
              <a:rPr lang="en-US" b="1" dirty="0"/>
              <a:t> Orthogonal Keying (MOK):</a:t>
            </a:r>
            <a:endParaRPr lang="en-US" dirty="0"/>
          </a:p>
          <a:p>
            <a:pPr marL="742950" lvl="1" indent="-285750">
              <a:buFont typeface="Arial" panose="020B0604020202020204" pitchFamily="34" charset="0"/>
              <a:buChar char="•"/>
            </a:pPr>
            <a:r>
              <a:rPr lang="en-US" dirty="0"/>
              <a:t>Used to spread the data over multiple orthogonal channels.</a:t>
            </a:r>
          </a:p>
          <a:p>
            <a:pPr>
              <a:buFont typeface="Arial" panose="020B0604020202020204" pitchFamily="34" charset="0"/>
              <a:buChar char="•"/>
            </a:pPr>
            <a:r>
              <a:rPr lang="en-US" b="1" dirty="0"/>
              <a:t>Multiplication by Spreading Sequences:</a:t>
            </a:r>
            <a:endParaRPr lang="en-US" dirty="0"/>
          </a:p>
          <a:p>
            <a:pPr marL="742950" lvl="1" indent="-285750">
              <a:buFont typeface="Arial" panose="020B0604020202020204" pitchFamily="34" charset="0"/>
              <a:buChar char="•"/>
            </a:pPr>
            <a:r>
              <a:rPr lang="en-US" dirty="0"/>
              <a:t>Uses </a:t>
            </a:r>
            <a:r>
              <a:rPr lang="en-US" b="1" dirty="0"/>
              <a:t>Pseudo-Noise (PN) codes</a:t>
            </a:r>
            <a:r>
              <a:rPr lang="en-US" dirty="0"/>
              <a:t> to spread the signal across a wide bandwidth.</a:t>
            </a:r>
          </a:p>
          <a:p>
            <a:pPr>
              <a:lnSpc>
                <a:spcPct val="120000"/>
              </a:lnSpc>
            </a:pPr>
            <a:endParaRPr lang="en-IN" sz="1400" dirty="0"/>
          </a:p>
        </p:txBody>
      </p:sp>
    </p:spTree>
    <p:extLst>
      <p:ext uri="{BB962C8B-B14F-4D97-AF65-F5344CB8AC3E}">
        <p14:creationId xmlns:p14="http://schemas.microsoft.com/office/powerpoint/2010/main" val="3753499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8D90-214D-B798-2D3E-E3C5E07AB6C1}"/>
              </a:ext>
            </a:extLst>
          </p:cNvPr>
          <p:cNvSpPr>
            <a:spLocks noGrp="1"/>
          </p:cNvSpPr>
          <p:nvPr>
            <p:ph type="title"/>
          </p:nvPr>
        </p:nvSpPr>
        <p:spPr/>
        <p:txBody>
          <a:bodyPr>
            <a:normAutofit/>
          </a:bodyPr>
          <a:lstStyle/>
          <a:p>
            <a:r>
              <a:rPr lang="en-IN" sz="4000" b="1" dirty="0">
                <a:solidFill>
                  <a:schemeClr val="accent1"/>
                </a:solidFill>
              </a:rPr>
              <a:t>3. Power Control</a:t>
            </a:r>
          </a:p>
        </p:txBody>
      </p:sp>
      <p:sp>
        <p:nvSpPr>
          <p:cNvPr id="3" name="Content Placeholder 2">
            <a:extLst>
              <a:ext uri="{FF2B5EF4-FFF2-40B4-BE49-F238E27FC236}">
                <a16:creationId xmlns:a16="http://schemas.microsoft.com/office/drawing/2014/main" id="{4B21E749-5F13-CFBE-92F3-20965EA07C99}"/>
              </a:ext>
            </a:extLst>
          </p:cNvPr>
          <p:cNvSpPr>
            <a:spLocks noGrp="1"/>
          </p:cNvSpPr>
          <p:nvPr>
            <p:ph idx="1"/>
          </p:nvPr>
        </p:nvSpPr>
        <p:spPr/>
        <p:txBody>
          <a:bodyPr/>
          <a:lstStyle/>
          <a:p>
            <a:pPr>
              <a:buFont typeface="Arial" panose="020B0604020202020204" pitchFamily="34" charset="0"/>
              <a:buChar char="•"/>
            </a:pPr>
            <a:r>
              <a:rPr lang="en-US" dirty="0"/>
              <a:t>Power control is critical for maintaining the capacity and performance of a CDMA cellular system.</a:t>
            </a:r>
          </a:p>
          <a:p>
            <a:pPr>
              <a:buFont typeface="Arial" panose="020B0604020202020204" pitchFamily="34" charset="0"/>
              <a:buChar char="•"/>
            </a:pPr>
            <a:r>
              <a:rPr lang="en-US" dirty="0"/>
              <a:t>It compensates for both </a:t>
            </a:r>
            <a:r>
              <a:rPr lang="en-US" b="1" dirty="0"/>
              <a:t>large-scale fading</a:t>
            </a:r>
            <a:r>
              <a:rPr lang="en-US" dirty="0"/>
              <a:t> and </a:t>
            </a:r>
            <a:r>
              <a:rPr lang="en-US" b="1" dirty="0"/>
              <a:t>Small-Scale Fading (SSF)</a:t>
            </a:r>
            <a:r>
              <a:rPr lang="en-US" dirty="0"/>
              <a:t>.</a:t>
            </a:r>
          </a:p>
          <a:p>
            <a:pPr>
              <a:buNone/>
            </a:pPr>
            <a:r>
              <a:rPr lang="en-US" b="1" dirty="0"/>
              <a:t>Quality of Power Control:</a:t>
            </a:r>
          </a:p>
          <a:p>
            <a:pPr>
              <a:buFont typeface="Arial" panose="020B0604020202020204" pitchFamily="34" charset="0"/>
              <a:buChar char="•"/>
            </a:pPr>
            <a:r>
              <a:rPr lang="en-US" b="1" dirty="0"/>
              <a:t>Accuracy:</a:t>
            </a:r>
            <a:r>
              <a:rPr lang="en-US" dirty="0"/>
              <a:t> Measures the deviation of received power from the ideal level in steady-state conditions.</a:t>
            </a:r>
          </a:p>
          <a:p>
            <a:pPr>
              <a:buFont typeface="Arial" panose="020B0604020202020204" pitchFamily="34" charset="0"/>
              <a:buChar char="•"/>
            </a:pPr>
            <a:r>
              <a:rPr lang="en-US" b="1" dirty="0"/>
              <a:t>Speed:</a:t>
            </a:r>
            <a:r>
              <a:rPr lang="en-US" dirty="0"/>
              <a:t> Determines how quickly power control adapts to changing channel conditions.</a:t>
            </a:r>
          </a:p>
          <a:p>
            <a:endParaRPr lang="en-IN" dirty="0"/>
          </a:p>
        </p:txBody>
      </p:sp>
    </p:spTree>
    <p:extLst>
      <p:ext uri="{BB962C8B-B14F-4D97-AF65-F5344CB8AC3E}">
        <p14:creationId xmlns:p14="http://schemas.microsoft.com/office/powerpoint/2010/main" val="40742238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9DA6-EEBD-91E7-69C0-C860CA037A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4352CC-0B5E-5467-C391-42EA748D9A3A}"/>
              </a:ext>
            </a:extLst>
          </p:cNvPr>
          <p:cNvSpPr>
            <a:spLocks noGrp="1"/>
          </p:cNvSpPr>
          <p:nvPr>
            <p:ph idx="1"/>
          </p:nvPr>
        </p:nvSpPr>
        <p:spPr>
          <a:xfrm>
            <a:off x="838200" y="1825624"/>
            <a:ext cx="10515600" cy="4849495"/>
          </a:xfrm>
        </p:spPr>
        <p:txBody>
          <a:bodyPr>
            <a:normAutofit fontScale="92500" lnSpcReduction="20000"/>
          </a:bodyPr>
          <a:lstStyle/>
          <a:p>
            <a:pPr>
              <a:buNone/>
            </a:pPr>
            <a:r>
              <a:rPr lang="en-US" b="1" dirty="0"/>
              <a:t>1. Open-Loop Power Control:</a:t>
            </a:r>
          </a:p>
          <a:p>
            <a:pPr>
              <a:buFont typeface="Arial" panose="020B0604020202020204" pitchFamily="34" charset="0"/>
              <a:buChar char="•"/>
            </a:pPr>
            <a:r>
              <a:rPr lang="en-US" dirty="0"/>
              <a:t>The </a:t>
            </a:r>
            <a:r>
              <a:rPr lang="en-US" b="1" dirty="0"/>
              <a:t>Mobile Station (MS)</a:t>
            </a:r>
            <a:r>
              <a:rPr lang="en-US" dirty="0"/>
              <a:t> observes downlink power, estimates path loss, and adjusts transmit power.</a:t>
            </a:r>
          </a:p>
          <a:p>
            <a:pPr>
              <a:buFont typeface="Arial" panose="020B0604020202020204" pitchFamily="34" charset="0"/>
              <a:buChar char="•"/>
            </a:pPr>
            <a:r>
              <a:rPr lang="en-US" dirty="0"/>
              <a:t>Compensates for </a:t>
            </a:r>
            <a:r>
              <a:rPr lang="en-US" b="1" dirty="0"/>
              <a:t>shadowing</a:t>
            </a:r>
            <a:r>
              <a:rPr lang="en-US" dirty="0"/>
              <a:t> and </a:t>
            </a:r>
            <a:r>
              <a:rPr lang="en-US" b="1" dirty="0"/>
              <a:t>average path loss</a:t>
            </a:r>
            <a:r>
              <a:rPr lang="en-US" dirty="0"/>
              <a:t>, but </a:t>
            </a:r>
            <a:r>
              <a:rPr lang="en-US" b="1" dirty="0"/>
              <a:t>not SSF</a:t>
            </a:r>
            <a:r>
              <a:rPr lang="en-US" dirty="0"/>
              <a:t>.</a:t>
            </a:r>
          </a:p>
          <a:p>
            <a:pPr>
              <a:buFont typeface="Arial" panose="020B0604020202020204" pitchFamily="34" charset="0"/>
              <a:buChar char="•"/>
            </a:pPr>
            <a:r>
              <a:rPr lang="en-US" dirty="0"/>
              <a:t>Used at the </a:t>
            </a:r>
            <a:r>
              <a:rPr lang="en-US" b="1" dirty="0"/>
              <a:t>start of a call</a:t>
            </a:r>
            <a:r>
              <a:rPr lang="en-US" dirty="0"/>
              <a:t> when no closed-loop control is available</a:t>
            </a:r>
          </a:p>
          <a:p>
            <a:pPr>
              <a:buNone/>
            </a:pPr>
            <a:r>
              <a:rPr lang="en-IN" b="1" dirty="0"/>
              <a:t>2. Closed-Loop Power Control:</a:t>
            </a:r>
          </a:p>
          <a:p>
            <a:pPr>
              <a:buFont typeface="Arial" panose="020B0604020202020204" pitchFamily="34" charset="0"/>
              <a:buChar char="•"/>
            </a:pPr>
            <a:r>
              <a:rPr lang="en-IN" b="1" dirty="0"/>
              <a:t>Inner Loop:</a:t>
            </a:r>
            <a:endParaRPr lang="en-IN" dirty="0"/>
          </a:p>
          <a:p>
            <a:pPr marL="742950" lvl="1" indent="-285750">
              <a:buFont typeface="Arial" panose="020B0604020202020204" pitchFamily="34" charset="0"/>
              <a:buChar char="•"/>
            </a:pPr>
            <a:r>
              <a:rPr lang="en-IN" dirty="0"/>
              <a:t>BS adjusts MS power based on </a:t>
            </a:r>
            <a:r>
              <a:rPr lang="en-IN" b="1" dirty="0"/>
              <a:t>SINR</a:t>
            </a:r>
            <a:r>
              <a:rPr lang="en-IN" dirty="0"/>
              <a:t> (Signal-to-Interference-and-Noise Ratio) every </a:t>
            </a:r>
            <a:r>
              <a:rPr lang="en-IN" b="1" dirty="0"/>
              <a:t>1.25ms</a:t>
            </a:r>
            <a:r>
              <a:rPr lang="en-IN" dirty="0"/>
              <a:t>.</a:t>
            </a:r>
          </a:p>
          <a:p>
            <a:pPr marL="742950" lvl="1" indent="-285750">
              <a:buFont typeface="Arial" panose="020B0604020202020204" pitchFamily="34" charset="0"/>
              <a:buChar char="•"/>
            </a:pPr>
            <a:r>
              <a:rPr lang="en-IN" dirty="0"/>
              <a:t>Command to MS: Adjust power by </a:t>
            </a:r>
            <a:r>
              <a:rPr lang="en-IN" b="1" dirty="0"/>
              <a:t>±1 </a:t>
            </a:r>
            <a:r>
              <a:rPr lang="en-IN" b="1" dirty="0" err="1"/>
              <a:t>dB</a:t>
            </a:r>
            <a:r>
              <a:rPr lang="en-IN" dirty="0" err="1"/>
              <a:t>.</a:t>
            </a:r>
            <a:endParaRPr lang="en-IN" dirty="0"/>
          </a:p>
          <a:p>
            <a:pPr>
              <a:buFont typeface="Arial" panose="020B0604020202020204" pitchFamily="34" charset="0"/>
              <a:buChar char="•"/>
            </a:pPr>
            <a:r>
              <a:rPr lang="en-IN" b="1" dirty="0"/>
              <a:t>Outer Loop:</a:t>
            </a:r>
            <a:endParaRPr lang="en-IN" dirty="0"/>
          </a:p>
          <a:p>
            <a:pPr marL="742950" lvl="1" indent="-285750">
              <a:buFont typeface="Arial" panose="020B0604020202020204" pitchFamily="34" charset="0"/>
              <a:buChar char="•"/>
            </a:pPr>
            <a:r>
              <a:rPr lang="en-IN" dirty="0"/>
              <a:t>BS evaluates uplink performance via </a:t>
            </a:r>
            <a:r>
              <a:rPr lang="en-IN" b="1" dirty="0"/>
              <a:t>frame quality</a:t>
            </a:r>
            <a:r>
              <a:rPr lang="en-IN" dirty="0"/>
              <a:t>.</a:t>
            </a:r>
          </a:p>
          <a:p>
            <a:pPr marL="742950" lvl="1" indent="-285750">
              <a:buFont typeface="Arial" panose="020B0604020202020204" pitchFamily="34" charset="0"/>
              <a:buChar char="•"/>
            </a:pPr>
            <a:r>
              <a:rPr lang="en-IN" dirty="0"/>
              <a:t>If the </a:t>
            </a:r>
            <a:r>
              <a:rPr lang="en-IN" b="1" dirty="0"/>
              <a:t>frame error rate</a:t>
            </a:r>
            <a:r>
              <a:rPr lang="en-IN" dirty="0"/>
              <a:t> is high, SINR target is adjusted every </a:t>
            </a:r>
            <a:r>
              <a:rPr lang="en-IN" b="1" dirty="0"/>
              <a:t>20ms</a:t>
            </a:r>
            <a:r>
              <a:rPr lang="en-IN" dirty="0"/>
              <a:t>.</a:t>
            </a:r>
          </a:p>
          <a:p>
            <a:pPr marL="0" indent="0">
              <a:buNone/>
            </a:pPr>
            <a:endParaRPr lang="en-US" dirty="0"/>
          </a:p>
          <a:p>
            <a:endParaRPr lang="en-IN" dirty="0"/>
          </a:p>
        </p:txBody>
      </p:sp>
    </p:spTree>
    <p:extLst>
      <p:ext uri="{BB962C8B-B14F-4D97-AF65-F5344CB8AC3E}">
        <p14:creationId xmlns:p14="http://schemas.microsoft.com/office/powerpoint/2010/main" val="12329200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1D62-AC5B-6F25-6CD9-7A990F878726}"/>
              </a:ext>
            </a:extLst>
          </p:cNvPr>
          <p:cNvSpPr>
            <a:spLocks noGrp="1"/>
          </p:cNvSpPr>
          <p:nvPr>
            <p:ph type="title"/>
          </p:nvPr>
        </p:nvSpPr>
        <p:spPr/>
        <p:txBody>
          <a:bodyPr/>
          <a:lstStyle/>
          <a:p>
            <a:r>
              <a:rPr lang="en-IN" b="1" dirty="0">
                <a:solidFill>
                  <a:schemeClr val="accent1"/>
                </a:solidFill>
              </a:rPr>
              <a:t>4. Pilot Signal</a:t>
            </a:r>
          </a:p>
        </p:txBody>
      </p:sp>
      <p:sp>
        <p:nvSpPr>
          <p:cNvPr id="3" name="Content Placeholder 2">
            <a:extLst>
              <a:ext uri="{FF2B5EF4-FFF2-40B4-BE49-F238E27FC236}">
                <a16:creationId xmlns:a16="http://schemas.microsoft.com/office/drawing/2014/main" id="{311ED1F4-B8C4-4B6B-0A8A-98A6CFA30615}"/>
              </a:ext>
            </a:extLst>
          </p:cNvPr>
          <p:cNvSpPr>
            <a:spLocks noGrp="1"/>
          </p:cNvSpPr>
          <p:nvPr>
            <p:ph idx="1"/>
          </p:nvPr>
        </p:nvSpPr>
        <p:spPr>
          <a:xfrm>
            <a:off x="963930" y="1334134"/>
            <a:ext cx="10515600" cy="4952365"/>
          </a:xfrm>
        </p:spPr>
        <p:txBody>
          <a:bodyPr>
            <a:normAutofit/>
          </a:bodyPr>
          <a:lstStyle/>
          <a:p>
            <a:pPr>
              <a:buNone/>
            </a:pPr>
            <a:endParaRPr lang="en-US" b="1" dirty="0"/>
          </a:p>
          <a:p>
            <a:pPr>
              <a:buFont typeface="Arial" panose="020B0604020202020204" pitchFamily="34" charset="0"/>
              <a:buChar char="•"/>
            </a:pPr>
            <a:r>
              <a:rPr lang="en-US" b="1" dirty="0"/>
              <a:t>Purpose: Timing acquisition</a:t>
            </a:r>
            <a:r>
              <a:rPr lang="en-US" dirty="0"/>
              <a:t>, </a:t>
            </a:r>
            <a:r>
              <a:rPr lang="en-US" b="1" dirty="0"/>
              <a:t>channel estimation</a:t>
            </a:r>
            <a:r>
              <a:rPr lang="en-US" dirty="0"/>
              <a:t>, and </a:t>
            </a:r>
            <a:r>
              <a:rPr lang="en-US" b="1" dirty="0"/>
              <a:t>handover process</a:t>
            </a:r>
            <a:r>
              <a:rPr lang="en-US" dirty="0"/>
              <a:t> support.</a:t>
            </a:r>
          </a:p>
          <a:p>
            <a:pPr>
              <a:buNone/>
            </a:pPr>
            <a:r>
              <a:rPr lang="en-US" b="1" dirty="0"/>
              <a:t>Pilot Signal Characteristics:</a:t>
            </a:r>
          </a:p>
          <a:p>
            <a:pPr>
              <a:buFont typeface="Arial" panose="020B0604020202020204" pitchFamily="34" charset="0"/>
              <a:buChar char="•"/>
            </a:pPr>
            <a:r>
              <a:rPr lang="en-US" b="1" dirty="0"/>
              <a:t>Pseudo Noise (PN)-Sequence</a:t>
            </a:r>
            <a:r>
              <a:rPr lang="en-US" dirty="0"/>
              <a:t> with </a:t>
            </a:r>
            <a:r>
              <a:rPr lang="en-US" b="1" dirty="0"/>
              <a:t>32,768 chips</a:t>
            </a:r>
            <a:r>
              <a:rPr lang="en-US" dirty="0"/>
              <a:t> (26.7ms long).</a:t>
            </a:r>
          </a:p>
          <a:p>
            <a:pPr>
              <a:buFont typeface="Arial" panose="020B0604020202020204" pitchFamily="34" charset="0"/>
              <a:buChar char="•"/>
            </a:pPr>
            <a:r>
              <a:rPr lang="en-US" dirty="0"/>
              <a:t>Pilots from different </a:t>
            </a:r>
            <a:r>
              <a:rPr lang="en-US" b="1" dirty="0"/>
              <a:t>Base Stations (BSs)</a:t>
            </a:r>
            <a:r>
              <a:rPr lang="en-US" dirty="0"/>
              <a:t> are offset by </a:t>
            </a:r>
            <a:r>
              <a:rPr lang="en-US" b="1" dirty="0"/>
              <a:t>64 chips</a:t>
            </a:r>
            <a:r>
              <a:rPr lang="en-US" dirty="0"/>
              <a:t> (52.08μs), reducing interference from long-delayed echoes.</a:t>
            </a:r>
          </a:p>
          <a:p>
            <a:pPr>
              <a:buNone/>
            </a:pPr>
            <a:r>
              <a:rPr lang="en-US" b="1" dirty="0"/>
              <a:t>Usage by MS (Mobile Station):</a:t>
            </a:r>
          </a:p>
          <a:p>
            <a:pPr>
              <a:buFont typeface="Arial" panose="020B0604020202020204" pitchFamily="34" charset="0"/>
              <a:buChar char="•"/>
            </a:pPr>
            <a:r>
              <a:rPr lang="en-US" dirty="0"/>
              <a:t>MS </a:t>
            </a:r>
            <a:r>
              <a:rPr lang="en-US" b="1" dirty="0"/>
              <a:t>correlates</a:t>
            </a:r>
            <a:r>
              <a:rPr lang="en-US" dirty="0"/>
              <a:t> received signal with pilot PN-sequence.</a:t>
            </a:r>
          </a:p>
          <a:p>
            <a:pPr>
              <a:buFont typeface="Arial" panose="020B0604020202020204" pitchFamily="34" charset="0"/>
              <a:buChar char="•"/>
            </a:pPr>
            <a:r>
              <a:rPr lang="en-US" dirty="0"/>
              <a:t>Enables MS to determine </a:t>
            </a:r>
            <a:r>
              <a:rPr lang="en-US" b="1" dirty="0"/>
              <a:t>signal strength</a:t>
            </a:r>
            <a:r>
              <a:rPr lang="en-US" dirty="0"/>
              <a:t> from </a:t>
            </a:r>
            <a:r>
              <a:rPr lang="en-US" b="1" dirty="0"/>
              <a:t>all BSs</a:t>
            </a:r>
            <a:r>
              <a:rPr lang="en-US" dirty="0"/>
              <a:t> in its vicinity.</a:t>
            </a:r>
          </a:p>
          <a:p>
            <a:endParaRPr lang="en-IN" dirty="0"/>
          </a:p>
        </p:txBody>
      </p:sp>
    </p:spTree>
    <p:extLst>
      <p:ext uri="{BB962C8B-B14F-4D97-AF65-F5344CB8AC3E}">
        <p14:creationId xmlns:p14="http://schemas.microsoft.com/office/powerpoint/2010/main" val="368899139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43AE-4A74-B243-9773-FC2F0A9F93C9}"/>
              </a:ext>
            </a:extLst>
          </p:cNvPr>
          <p:cNvSpPr>
            <a:spLocks noGrp="1"/>
          </p:cNvSpPr>
          <p:nvPr>
            <p:ph type="title"/>
          </p:nvPr>
        </p:nvSpPr>
        <p:spPr/>
        <p:txBody>
          <a:bodyPr/>
          <a:lstStyle/>
          <a:p>
            <a:r>
              <a:rPr lang="en-IN" b="1" dirty="0">
                <a:solidFill>
                  <a:srgbClr val="FF0000"/>
                </a:solidFill>
              </a:rPr>
              <a:t>4. CODING</a:t>
            </a:r>
          </a:p>
        </p:txBody>
      </p:sp>
      <p:sp>
        <p:nvSpPr>
          <p:cNvPr id="3" name="Content Placeholder 2">
            <a:extLst>
              <a:ext uri="{FF2B5EF4-FFF2-40B4-BE49-F238E27FC236}">
                <a16:creationId xmlns:a16="http://schemas.microsoft.com/office/drawing/2014/main" id="{4625906D-4B74-F5C4-ECC0-269A87E63D3D}"/>
              </a:ext>
            </a:extLst>
          </p:cNvPr>
          <p:cNvSpPr>
            <a:spLocks noGrp="1"/>
          </p:cNvSpPr>
          <p:nvPr>
            <p:ph idx="1"/>
          </p:nvPr>
        </p:nvSpPr>
        <p:spPr/>
        <p:txBody>
          <a:bodyPr/>
          <a:lstStyle/>
          <a:p>
            <a:r>
              <a:rPr lang="en-US" dirty="0"/>
              <a:t>Before a speech signal can be transmitted over the air interface, it first has to be digitized and encoded. </a:t>
            </a:r>
          </a:p>
          <a:p>
            <a:r>
              <a:rPr lang="en-US" dirty="0"/>
              <a:t>IS-95 foresees the use of different speech coders with </a:t>
            </a:r>
            <a:r>
              <a:rPr lang="en-IN" dirty="0"/>
              <a:t>different bit rates</a:t>
            </a:r>
          </a:p>
          <a:p>
            <a:r>
              <a:rPr lang="en-US" dirty="0"/>
              <a:t>It has to be designed in such a way that output from the channel coder is always 19.2 kbit/s for the downlink and 28.8 kbit/s for the uplink</a:t>
            </a:r>
            <a:endParaRPr lang="en-IN" dirty="0"/>
          </a:p>
        </p:txBody>
      </p:sp>
    </p:spTree>
    <p:extLst>
      <p:ext uri="{BB962C8B-B14F-4D97-AF65-F5344CB8AC3E}">
        <p14:creationId xmlns:p14="http://schemas.microsoft.com/office/powerpoint/2010/main" val="57197048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5E3F8-E93D-2948-1780-B2E7B6FB3901}"/>
              </a:ext>
            </a:extLst>
          </p:cNvPr>
          <p:cNvSpPr>
            <a:spLocks noGrp="1"/>
          </p:cNvSpPr>
          <p:nvPr>
            <p:ph type="title"/>
          </p:nvPr>
        </p:nvSpPr>
        <p:spPr>
          <a:xfrm>
            <a:off x="838200" y="365125"/>
            <a:ext cx="10515600" cy="937895"/>
          </a:xfrm>
        </p:spPr>
        <p:txBody>
          <a:bodyPr/>
          <a:lstStyle/>
          <a:p>
            <a:r>
              <a:rPr lang="en-IN" b="1" dirty="0">
                <a:solidFill>
                  <a:schemeClr val="accent1"/>
                </a:solidFill>
              </a:rPr>
              <a:t>1. Speech Coders</a:t>
            </a:r>
          </a:p>
        </p:txBody>
      </p:sp>
      <p:sp>
        <p:nvSpPr>
          <p:cNvPr id="4" name="Rectangle 1">
            <a:extLst>
              <a:ext uri="{FF2B5EF4-FFF2-40B4-BE49-F238E27FC236}">
                <a16:creationId xmlns:a16="http://schemas.microsoft.com/office/drawing/2014/main" id="{5D7FE1AB-0456-3955-8513-93CD21A1F764}"/>
              </a:ext>
            </a:extLst>
          </p:cNvPr>
          <p:cNvSpPr>
            <a:spLocks noGrp="1" noChangeArrowheads="1"/>
          </p:cNvSpPr>
          <p:nvPr>
            <p:ph idx="1"/>
          </p:nvPr>
        </p:nvSpPr>
        <p:spPr bwMode="auto">
          <a:xfrm>
            <a:off x="838200" y="1692972"/>
            <a:ext cx="1106043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Initial Coder: IS-96A</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Bit Rate:</a:t>
            </a:r>
            <a:r>
              <a:rPr kumimoji="0" lang="en-US" altLang="en-US" sz="2000" b="0" i="0" u="none" strike="noStrike" cap="none" normalizeH="0" baseline="0" dirty="0">
                <a:ln>
                  <a:noFill/>
                </a:ln>
                <a:solidFill>
                  <a:schemeClr val="tx1"/>
                </a:solidFill>
                <a:effectLst/>
                <a:latin typeface="Arial" panose="020B0604020202020204" pitchFamily="34" charset="0"/>
              </a:rPr>
              <a:t> 8.6 kbit/s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Issue:</a:t>
            </a:r>
            <a:r>
              <a:rPr kumimoji="0" lang="en-US" altLang="en-US" sz="2000" b="0" i="0" u="none" strike="noStrike" cap="none" normalizeH="0" baseline="0" dirty="0">
                <a:ln>
                  <a:noFill/>
                </a:ln>
                <a:solidFill>
                  <a:schemeClr val="tx1"/>
                </a:solidFill>
                <a:effectLst/>
                <a:latin typeface="Arial" panose="020B0604020202020204" pitchFamily="34" charset="0"/>
              </a:rPr>
              <a:t> Poor speech quality, degraded with increased frame error rates.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CDG-13 Vocoder (QCELP)</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Variable-rate speech coder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Dynamic Bit Rates:</a:t>
            </a:r>
            <a:r>
              <a:rPr kumimoji="0" lang="en-US" altLang="en-US" sz="2000" b="0" i="0" u="none" strike="noStrike" cap="none" normalizeH="0" baseline="0" dirty="0">
                <a:ln>
                  <a:noFill/>
                </a:ln>
                <a:solidFill>
                  <a:schemeClr val="tx1"/>
                </a:solidFill>
                <a:effectLst/>
                <a:latin typeface="Arial" panose="020B0604020202020204" pitchFamily="34" charset="0"/>
              </a:rPr>
              <a:t> 13.3, 6.2, 1, and possibly 2.7 kbit/s based on voice activity.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Frame Duration:</a:t>
            </a:r>
            <a:r>
              <a:rPr kumimoji="0" lang="en-US" altLang="en-US" sz="2000" b="0" i="0" u="none" strike="noStrike" cap="none" normalizeH="0" baseline="0" dirty="0">
                <a:ln>
                  <a:noFill/>
                </a:ln>
                <a:solidFill>
                  <a:schemeClr val="tx1"/>
                </a:solidFill>
                <a:effectLst/>
                <a:latin typeface="Arial" panose="020B0604020202020204" pitchFamily="34" charset="0"/>
              </a:rPr>
              <a:t> 20 </a:t>
            </a:r>
            <a:r>
              <a:rPr kumimoji="0" lang="en-US" altLang="en-US" sz="2000" b="0" i="0" u="none" strike="noStrike" cap="none" normalizeH="0" baseline="0" dirty="0" err="1">
                <a:ln>
                  <a:noFill/>
                </a:ln>
                <a:solidFill>
                  <a:schemeClr val="tx1"/>
                </a:solidFill>
                <a:effectLst/>
                <a:latin typeface="Arial" panose="020B0604020202020204" pitchFamily="34" charset="0"/>
              </a:rPr>
              <a:t>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Parameters:</a:t>
            </a:r>
            <a:r>
              <a:rPr kumimoji="0" lang="en-US" altLang="en-US" sz="2000" b="0" i="0" u="none" strike="noStrike" cap="none" normalizeH="0" baseline="0" dirty="0">
                <a:ln>
                  <a:noFill/>
                </a:ln>
                <a:solidFill>
                  <a:schemeClr val="tx1"/>
                </a:solidFill>
                <a:effectLst/>
                <a:latin typeface="Arial" panose="020B0604020202020204" pitchFamily="34" charset="0"/>
              </a:rPr>
              <a:t> Formant, pitch, and codebook determined via “analysis by synthesis.”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Complexity </a:t>
            </a:r>
            <a:r>
              <a:rPr kumimoji="0" lang="en-US" altLang="en-US" sz="2000" b="1" i="0" u="none" strike="noStrike" cap="none" normalizeH="0" baseline="0" dirty="0" err="1">
                <a:ln>
                  <a:noFill/>
                </a:ln>
                <a:solidFill>
                  <a:schemeClr val="tx1"/>
                </a:solidFill>
                <a:effectLst/>
                <a:latin typeface="Arial" panose="020B0604020202020204" pitchFamily="34" charset="0"/>
              </a:rPr>
              <a:t>Factors:</a:t>
            </a:r>
            <a:r>
              <a:rPr kumimoji="0" lang="en-US" altLang="en-US" sz="2000" b="0" i="0" u="none" strike="noStrike" cap="none" normalizeH="0" baseline="0" dirty="0" err="1">
                <a:ln>
                  <a:noFill/>
                </a:ln>
                <a:solidFill>
                  <a:schemeClr val="tx1"/>
                </a:solidFill>
                <a:effectLst/>
                <a:latin typeface="Arial" panose="020B0604020202020204" pitchFamily="34" charset="0"/>
              </a:rPr>
              <a:t>Intensive</a:t>
            </a:r>
            <a:r>
              <a:rPr kumimoji="0" lang="en-US" altLang="en-US" sz="2000" b="0" i="0" u="none" strike="noStrike" cap="none" normalizeH="0" baseline="0" dirty="0">
                <a:ln>
                  <a:noFill/>
                </a:ln>
                <a:solidFill>
                  <a:schemeClr val="tx1"/>
                </a:solidFill>
                <a:effectLst/>
                <a:latin typeface="Arial" panose="020B0604020202020204" pitchFamily="34" charset="0"/>
              </a:rPr>
              <a:t> computational demands for parameter search.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8932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idx="1"/>
          </p:nvPr>
        </p:nvSpPr>
        <p:spPr bwMode="auto">
          <a:xfrm>
            <a:off x="625183" y="136417"/>
            <a:ext cx="991367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Other 2G Digital Systems Worldwide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TIA/EIA-136 (NA-TDMA)</a:t>
            </a:r>
            <a:r>
              <a:rPr kumimoji="0" lang="en-US" altLang="en-US" b="0" i="0" u="none" strike="noStrike" cap="none" normalizeH="0" baseline="0" dirty="0">
                <a:ln>
                  <a:noFill/>
                </a:ln>
                <a:solidFill>
                  <a:schemeClr val="tx1"/>
                </a:solidFill>
                <a:effectLst/>
                <a:latin typeface="Arial" panose="020B0604020202020204" pitchFamily="34" charset="0"/>
              </a:rPr>
              <a:t> - North American TDMA standard.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TIA/EIA IS-95A (CDMA One)</a:t>
            </a:r>
            <a:r>
              <a:rPr kumimoji="0" lang="en-US" altLang="en-US" b="0" i="0" u="none" strike="noStrike" cap="none" normalizeH="0" baseline="0" dirty="0">
                <a:ln>
                  <a:noFill/>
                </a:ln>
                <a:solidFill>
                  <a:schemeClr val="tx1"/>
                </a:solidFill>
                <a:effectLst/>
                <a:latin typeface="Arial" panose="020B0604020202020204" pitchFamily="34" charset="0"/>
              </a:rPr>
              <a:t> - CDMA-based standard.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PDC (Personal Digital Cellular)</a:t>
            </a:r>
            <a:r>
              <a:rPr kumimoji="0" lang="en-US" altLang="en-US" b="0" i="0" u="none" strike="noStrike" cap="none" normalizeH="0" baseline="0" dirty="0">
                <a:ln>
                  <a:noFill/>
                </a:ln>
                <a:solidFill>
                  <a:schemeClr val="tx1"/>
                </a:solidFill>
                <a:effectLst/>
                <a:latin typeface="Arial" panose="020B0604020202020204" pitchFamily="34" charset="0"/>
              </a:rPr>
              <a:t> - Exclusively in Japan.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553207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86AA-1C04-39FB-50C6-C03ED1C94D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088856-F646-DED6-BF84-AF36B17D0D80}"/>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Arial" panose="020B0604020202020204" pitchFamily="34" charset="0"/>
              </a:rPr>
              <a:t>Enhanced Variable Rate Coder (EVRC)</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Active Bit Rate:</a:t>
            </a:r>
            <a:r>
              <a:rPr kumimoji="0" lang="en-US" altLang="en-US" sz="2400" b="0" i="0" u="none" strike="noStrike" cap="none" normalizeH="0" baseline="0" dirty="0">
                <a:ln>
                  <a:noFill/>
                </a:ln>
                <a:solidFill>
                  <a:schemeClr val="tx1"/>
                </a:solidFill>
                <a:effectLst/>
                <a:latin typeface="Arial" panose="020B0604020202020204" pitchFamily="34" charset="0"/>
              </a:rPr>
              <a:t> 170 bits per 20 </a:t>
            </a:r>
            <a:r>
              <a:rPr kumimoji="0" lang="en-US" altLang="en-US" sz="2400" b="0" i="0" u="none" strike="noStrike" cap="none" normalizeH="0" baseline="0" dirty="0" err="1">
                <a:ln>
                  <a:noFill/>
                </a:ln>
                <a:solidFill>
                  <a:schemeClr val="tx1"/>
                </a:solidFill>
                <a:effectLst/>
                <a:latin typeface="Arial" panose="020B0604020202020204" pitchFamily="34" charset="0"/>
              </a:rPr>
              <a:t>ms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Features:</a:t>
            </a:r>
            <a:r>
              <a:rPr kumimoji="0" lang="en-US" altLang="en-US" sz="2400" b="0" i="0" u="none" strike="noStrike" cap="none" normalizeH="0" baseline="0" dirty="0">
                <a:ln>
                  <a:noFill/>
                </a:ln>
                <a:solidFill>
                  <a:schemeClr val="tx1"/>
                </a:solidFill>
                <a:effectLst/>
                <a:latin typeface="Arial" panose="020B0604020202020204" pitchFamily="34" charset="0"/>
              </a:rPr>
              <a:t> Adaptive noise suppression, improved speech quality.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Variable Data Rate Advantage: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Reduced to ~1 kbit/s during silence (approx. 50% of the time), increasing overall capacity.</a:t>
            </a:r>
          </a:p>
          <a:p>
            <a:endParaRPr lang="en-IN" dirty="0"/>
          </a:p>
        </p:txBody>
      </p:sp>
    </p:spTree>
    <p:extLst>
      <p:ext uri="{BB962C8B-B14F-4D97-AF65-F5344CB8AC3E}">
        <p14:creationId xmlns:p14="http://schemas.microsoft.com/office/powerpoint/2010/main" val="7379100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D5B1-BF51-2193-77AF-2F2877666624}"/>
              </a:ext>
            </a:extLst>
          </p:cNvPr>
          <p:cNvSpPr>
            <a:spLocks noGrp="1"/>
          </p:cNvSpPr>
          <p:nvPr>
            <p:ph type="title"/>
          </p:nvPr>
        </p:nvSpPr>
        <p:spPr/>
        <p:txBody>
          <a:bodyPr>
            <a:normAutofit fontScale="90000"/>
          </a:bodyPr>
          <a:lstStyle/>
          <a:p>
            <a:r>
              <a:rPr lang="en-IN" b="1" dirty="0">
                <a:solidFill>
                  <a:srgbClr val="002060"/>
                </a:solidFill>
              </a:rPr>
              <a:t>2. Error Correction and Coding</a:t>
            </a:r>
            <a:br>
              <a:rPr lang="en-IN" b="1" dirty="0"/>
            </a:br>
            <a:r>
              <a:rPr lang="en-IN" sz="3600" b="1" dirty="0">
                <a:solidFill>
                  <a:schemeClr val="accent1"/>
                </a:solidFill>
              </a:rPr>
              <a:t>Error Correction Coding for 8.6 kbit/s Uplink</a:t>
            </a:r>
            <a:br>
              <a:rPr lang="en-IN" b="1" dirty="0"/>
            </a:br>
            <a:endParaRPr lang="en-IN" dirty="0"/>
          </a:p>
        </p:txBody>
      </p:sp>
      <p:sp>
        <p:nvSpPr>
          <p:cNvPr id="3" name="Content Placeholder 2">
            <a:extLst>
              <a:ext uri="{FF2B5EF4-FFF2-40B4-BE49-F238E27FC236}">
                <a16:creationId xmlns:a16="http://schemas.microsoft.com/office/drawing/2014/main" id="{C8E3A5E9-EE0E-E690-B68A-C588DB3420FC}"/>
              </a:ext>
            </a:extLst>
          </p:cNvPr>
          <p:cNvSpPr>
            <a:spLocks noGrp="1"/>
          </p:cNvSpPr>
          <p:nvPr>
            <p:ph idx="1"/>
          </p:nvPr>
        </p:nvSpPr>
        <p:spPr>
          <a:xfrm>
            <a:off x="838200" y="1371600"/>
            <a:ext cx="10515600" cy="5486400"/>
          </a:xfrm>
        </p:spPr>
        <p:txBody>
          <a:bodyPr>
            <a:normAutofit fontScale="92500" lnSpcReduction="20000"/>
          </a:bodyPr>
          <a:lstStyle/>
          <a:p>
            <a:pPr>
              <a:buFont typeface="Arial" panose="020B0604020202020204" pitchFamily="34" charset="0"/>
              <a:buChar char="•"/>
            </a:pPr>
            <a:r>
              <a:rPr lang="en-IN" b="1" dirty="0"/>
              <a:t>Forward Error Correction Overview:</a:t>
            </a:r>
            <a:endParaRPr lang="en-IN" dirty="0"/>
          </a:p>
          <a:p>
            <a:pPr marL="742950" lvl="1" indent="-285750">
              <a:buFont typeface="Arial" panose="020B0604020202020204" pitchFamily="34" charset="0"/>
              <a:buChar char="•"/>
            </a:pPr>
            <a:r>
              <a:rPr lang="en-IN" dirty="0"/>
              <a:t>Different for 8.6 kbit/s vs. 13.3 kbit/s.</a:t>
            </a:r>
          </a:p>
          <a:p>
            <a:pPr marL="742950" lvl="1" indent="-285750">
              <a:buFont typeface="Arial" panose="020B0604020202020204" pitchFamily="34" charset="0"/>
              <a:buChar char="•"/>
            </a:pPr>
            <a:r>
              <a:rPr lang="en-IN" dirty="0"/>
              <a:t>Identical for IS-96A and EVRC vocoders (Rate-Set-1).</a:t>
            </a:r>
          </a:p>
          <a:p>
            <a:pPr>
              <a:buFont typeface="Arial" panose="020B0604020202020204" pitchFamily="34" charset="0"/>
              <a:buChar char="•"/>
            </a:pPr>
            <a:r>
              <a:rPr lang="en-IN" b="1" dirty="0"/>
              <a:t>Encoding Steps:</a:t>
            </a:r>
            <a:endParaRPr lang="en-IN" dirty="0"/>
          </a:p>
          <a:p>
            <a:pPr marL="914400" lvl="1" indent="-457200">
              <a:buFont typeface="+mj-lt"/>
              <a:buAutoNum type="arabicPeriod"/>
            </a:pPr>
            <a:r>
              <a:rPr lang="en-IN" b="1" dirty="0"/>
              <a:t>Initial Bits:</a:t>
            </a:r>
            <a:r>
              <a:rPr lang="en-IN" dirty="0"/>
              <a:t> 172 bits from vocoder for each 20 </a:t>
            </a:r>
            <a:r>
              <a:rPr lang="en-IN" dirty="0" err="1"/>
              <a:t>ms</a:t>
            </a:r>
            <a:r>
              <a:rPr lang="en-IN" dirty="0"/>
              <a:t> frame.</a:t>
            </a:r>
          </a:p>
          <a:p>
            <a:pPr marL="914400" lvl="1" indent="-457200">
              <a:buFont typeface="+mj-lt"/>
              <a:buAutoNum type="arabicPeriod"/>
            </a:pPr>
            <a:r>
              <a:rPr lang="en-IN" b="1" dirty="0"/>
              <a:t>Add Frame Quality Indicator (FQI):</a:t>
            </a:r>
            <a:endParaRPr lang="en-IN" dirty="0"/>
          </a:p>
          <a:p>
            <a:pPr marL="914400" lvl="2" indent="0">
              <a:buNone/>
            </a:pPr>
            <a:r>
              <a:rPr lang="en-IN" dirty="0"/>
              <a:t>12 bits added as parity check bits.</a:t>
            </a:r>
          </a:p>
          <a:p>
            <a:pPr marL="914400" lvl="1" indent="-457200">
              <a:buFont typeface="+mj-lt"/>
              <a:buAutoNum type="arabicPeriod"/>
            </a:pPr>
            <a:r>
              <a:rPr lang="en-IN" b="1" dirty="0"/>
              <a:t>Encoder Tail:</a:t>
            </a:r>
            <a:endParaRPr lang="en-IN" dirty="0"/>
          </a:p>
          <a:p>
            <a:pPr marL="914400" lvl="2" indent="0">
              <a:buNone/>
            </a:pPr>
            <a:r>
              <a:rPr lang="en-IN" dirty="0"/>
              <a:t>8-bit tail added, </a:t>
            </a:r>
            <a:r>
              <a:rPr lang="en-IN" dirty="0" err="1"/>
              <a:t>totaling</a:t>
            </a:r>
            <a:r>
              <a:rPr lang="en-IN" dirty="0"/>
              <a:t> 192 bits.</a:t>
            </a:r>
          </a:p>
          <a:p>
            <a:pPr marL="914400" lvl="1" indent="-457200">
              <a:buFont typeface="+mj-lt"/>
              <a:buAutoNum type="arabicPeriod"/>
            </a:pPr>
            <a:r>
              <a:rPr lang="en-IN" b="1" dirty="0"/>
              <a:t>Convolutional Encoding:</a:t>
            </a:r>
            <a:endParaRPr lang="en-IN" dirty="0"/>
          </a:p>
          <a:p>
            <a:pPr marL="1143000" lvl="2" indent="-228600">
              <a:buFont typeface="Arial" panose="020B0604020202020204" pitchFamily="34" charset="0"/>
              <a:buChar char="•"/>
            </a:pPr>
            <a:r>
              <a:rPr lang="en-IN" dirty="0"/>
              <a:t>Encoded with a rate-1/3 convolutional encoder (constraint length 9).</a:t>
            </a:r>
          </a:p>
          <a:p>
            <a:pPr marL="1143000" lvl="2" indent="-228600">
              <a:buFont typeface="Arial" panose="020B0604020202020204" pitchFamily="34" charset="0"/>
              <a:buChar char="•"/>
            </a:pPr>
            <a:r>
              <a:rPr lang="en-IN" dirty="0"/>
              <a:t>Generator Polynomials:</a:t>
            </a:r>
          </a:p>
          <a:p>
            <a:pPr marL="1600200" lvl="3" indent="-228600">
              <a:buFont typeface="Arial" panose="020B0604020202020204" pitchFamily="34" charset="0"/>
              <a:buChar char="•"/>
            </a:pPr>
            <a:r>
              <a:rPr lang="en-IN" dirty="0"/>
              <a:t>G1(D) = 1 + D² + D³ + D⁵ + D⁶ + D⁷ + D⁸</a:t>
            </a:r>
          </a:p>
          <a:p>
            <a:pPr marL="1600200" lvl="3" indent="-228600">
              <a:buFont typeface="Arial" panose="020B0604020202020204" pitchFamily="34" charset="0"/>
              <a:buChar char="•"/>
            </a:pPr>
            <a:r>
              <a:rPr lang="en-IN" dirty="0"/>
              <a:t>G2(D) = 1 + D + D³ + D⁴ + D⁷ + D⁸</a:t>
            </a:r>
          </a:p>
          <a:p>
            <a:pPr marL="1600200" lvl="3" indent="-228600">
              <a:buFont typeface="Arial" panose="020B0604020202020204" pitchFamily="34" charset="0"/>
              <a:buChar char="•"/>
            </a:pPr>
            <a:r>
              <a:rPr lang="en-IN" dirty="0"/>
              <a:t>G3(D) = 1 + D + D² + D³ + D⁴ + D⁵ + D⁸</a:t>
            </a:r>
          </a:p>
          <a:p>
            <a:pPr marL="0" indent="0">
              <a:buNone/>
            </a:pPr>
            <a:r>
              <a:rPr lang="en-IN" sz="2600" b="1" dirty="0"/>
              <a:t>Final Bit Rate:</a:t>
            </a:r>
            <a:endParaRPr lang="en-IN" sz="2600" dirty="0"/>
          </a:p>
          <a:p>
            <a:pPr marL="742950" lvl="1" indent="-285750">
              <a:buFont typeface="Arial" panose="020B0604020202020204" pitchFamily="34" charset="0"/>
              <a:buChar char="•"/>
            </a:pPr>
            <a:r>
              <a:rPr lang="en-IN" sz="2200" dirty="0"/>
              <a:t>Increases to 28.8 kbit/s after encoding.</a:t>
            </a:r>
          </a:p>
          <a:p>
            <a:endParaRPr lang="en-IN" dirty="0"/>
          </a:p>
        </p:txBody>
      </p:sp>
    </p:spTree>
    <p:extLst>
      <p:ext uri="{BB962C8B-B14F-4D97-AF65-F5344CB8AC3E}">
        <p14:creationId xmlns:p14="http://schemas.microsoft.com/office/powerpoint/2010/main" val="31181605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2D8E-F845-D68C-9265-0760295A6ACE}"/>
              </a:ext>
            </a:extLst>
          </p:cNvPr>
          <p:cNvSpPr>
            <a:spLocks noGrp="1"/>
          </p:cNvSpPr>
          <p:nvPr>
            <p:ph type="title"/>
          </p:nvPr>
        </p:nvSpPr>
        <p:spPr/>
        <p:txBody>
          <a:bodyPr/>
          <a:lstStyle/>
          <a:p>
            <a:r>
              <a:rPr lang="en-IN" sz="3600" b="1" dirty="0">
                <a:solidFill>
                  <a:schemeClr val="accent1"/>
                </a:solidFill>
              </a:rPr>
              <a:t>Error Correction Coding for 13.3 kbit/s Uplink</a:t>
            </a:r>
            <a:br>
              <a:rPr lang="en-IN" b="1" dirty="0"/>
            </a:br>
            <a:endParaRPr lang="en-IN" dirty="0"/>
          </a:p>
        </p:txBody>
      </p:sp>
      <p:sp>
        <p:nvSpPr>
          <p:cNvPr id="3" name="Content Placeholder 2">
            <a:extLst>
              <a:ext uri="{FF2B5EF4-FFF2-40B4-BE49-F238E27FC236}">
                <a16:creationId xmlns:a16="http://schemas.microsoft.com/office/drawing/2014/main" id="{944F3BA8-CC56-F52F-68A9-CD81A8A3F475}"/>
              </a:ext>
            </a:extLst>
          </p:cNvPr>
          <p:cNvSpPr>
            <a:spLocks noGrp="1"/>
          </p:cNvSpPr>
          <p:nvPr>
            <p:ph idx="1"/>
          </p:nvPr>
        </p:nvSpPr>
        <p:spPr>
          <a:xfrm>
            <a:off x="838200" y="1131570"/>
            <a:ext cx="10515600" cy="5726430"/>
          </a:xfrm>
        </p:spPr>
        <p:txBody>
          <a:bodyPr>
            <a:normAutofit lnSpcReduction="10000"/>
          </a:bodyPr>
          <a:lstStyle/>
          <a:p>
            <a:pPr>
              <a:buFont typeface="Arial" panose="020B0604020202020204" pitchFamily="34" charset="0"/>
              <a:buChar char="•"/>
            </a:pPr>
            <a:r>
              <a:rPr lang="en-IN" dirty="0"/>
              <a:t>Similar encoding steps to the 8.6 kbit/s vocoders but with different values.</a:t>
            </a:r>
          </a:p>
          <a:p>
            <a:pPr marL="514350" indent="-514350">
              <a:buFont typeface="+mj-lt"/>
              <a:buAutoNum type="arabicPeriod"/>
            </a:pPr>
            <a:r>
              <a:rPr lang="en-IN" b="1" dirty="0"/>
              <a:t>Encoding Steps:</a:t>
            </a:r>
            <a:endParaRPr lang="en-IN" dirty="0"/>
          </a:p>
          <a:p>
            <a:pPr marL="914400" lvl="1" indent="-457200">
              <a:buFont typeface="+mj-lt"/>
              <a:buAutoNum type="arabicPeriod"/>
            </a:pPr>
            <a:r>
              <a:rPr lang="en-IN" b="1" dirty="0"/>
              <a:t>Initial Bits:</a:t>
            </a:r>
            <a:r>
              <a:rPr lang="en-IN" dirty="0"/>
              <a:t> 267 bits (including unused bits) per 20 </a:t>
            </a:r>
            <a:r>
              <a:rPr lang="en-IN" dirty="0" err="1"/>
              <a:t>ms</a:t>
            </a:r>
            <a:r>
              <a:rPr lang="en-IN" dirty="0"/>
              <a:t> frame.</a:t>
            </a:r>
          </a:p>
          <a:p>
            <a:pPr marL="914400" lvl="1" indent="-457200">
              <a:buFont typeface="+mj-lt"/>
              <a:buAutoNum type="arabicPeriod"/>
            </a:pPr>
            <a:r>
              <a:rPr lang="en-IN" b="1" dirty="0"/>
              <a:t>Add Frame Erasure Bit:</a:t>
            </a:r>
            <a:r>
              <a:rPr lang="en-IN" dirty="0"/>
              <a:t> Indicates frame status.</a:t>
            </a:r>
          </a:p>
          <a:p>
            <a:pPr marL="914400" lvl="1" indent="-457200">
              <a:buFont typeface="+mj-lt"/>
              <a:buAutoNum type="arabicPeriod"/>
            </a:pPr>
            <a:r>
              <a:rPr lang="en-IN" b="1" dirty="0"/>
              <a:t>Add Frame Quality Indicator (FQI):</a:t>
            </a:r>
            <a:endParaRPr lang="en-IN" dirty="0"/>
          </a:p>
          <a:p>
            <a:pPr marL="1371600" lvl="2" indent="-457200">
              <a:buFont typeface="+mj-lt"/>
              <a:buAutoNum type="arabicPeriod"/>
            </a:pPr>
            <a:r>
              <a:rPr lang="en-IN" dirty="0"/>
              <a:t>12 bits to check frame integrity.</a:t>
            </a:r>
          </a:p>
          <a:p>
            <a:pPr marL="914400" lvl="1" indent="-457200">
              <a:buFont typeface="+mj-lt"/>
              <a:buAutoNum type="arabicPeriod"/>
            </a:pPr>
            <a:r>
              <a:rPr lang="en-IN" b="1" dirty="0"/>
              <a:t>Add Encoder Tail:</a:t>
            </a:r>
            <a:endParaRPr lang="en-IN" dirty="0"/>
          </a:p>
          <a:p>
            <a:pPr marL="1371600" lvl="2" indent="-457200">
              <a:buFont typeface="+mj-lt"/>
              <a:buAutoNum type="arabicPeriod"/>
            </a:pPr>
            <a:r>
              <a:rPr lang="en-IN" dirty="0"/>
              <a:t>8-bit tail for Viterbi decoder assistance.</a:t>
            </a:r>
          </a:p>
          <a:p>
            <a:pPr marL="457200" lvl="1" indent="0">
              <a:buNone/>
            </a:pPr>
            <a:r>
              <a:rPr lang="en-IN" b="1" dirty="0"/>
              <a:t>      Total Bits:</a:t>
            </a:r>
            <a:r>
              <a:rPr lang="en-IN" dirty="0"/>
              <a:t> 288 bits per 20 </a:t>
            </a:r>
            <a:r>
              <a:rPr lang="en-IN" dirty="0" err="1"/>
              <a:t>ms</a:t>
            </a:r>
            <a:r>
              <a:rPr lang="en-IN" dirty="0"/>
              <a:t> frame.</a:t>
            </a:r>
          </a:p>
          <a:p>
            <a:pPr marL="457200" lvl="1" indent="0">
              <a:buNone/>
            </a:pPr>
            <a:r>
              <a:rPr lang="en-IN" b="1" dirty="0"/>
              <a:t>5.   Convolutional Encoding:</a:t>
            </a:r>
            <a:endParaRPr lang="en-IN" dirty="0"/>
          </a:p>
          <a:p>
            <a:pPr lvl="1"/>
            <a:r>
              <a:rPr lang="en-IN" dirty="0"/>
              <a:t>       Encoded with a rate-1/2 convolutional encoder (constraint length 9).</a:t>
            </a:r>
          </a:p>
          <a:p>
            <a:pPr lvl="1"/>
            <a:r>
              <a:rPr lang="en-IN" dirty="0"/>
              <a:t>       Generator Polynomials:</a:t>
            </a:r>
          </a:p>
          <a:p>
            <a:pPr marL="914400" lvl="2" indent="0">
              <a:buNone/>
            </a:pPr>
            <a:r>
              <a:rPr lang="en-IN" dirty="0"/>
              <a:t>     G1(D) = 1 + D + D² + D³ + D⁵ + D⁷ + D⁸</a:t>
            </a:r>
          </a:p>
          <a:p>
            <a:pPr marL="914400" lvl="2" indent="0">
              <a:buNone/>
            </a:pPr>
            <a:r>
              <a:rPr lang="en-IN" dirty="0"/>
              <a:t>     G2(D) = 1 + D² + D³ + D⁴ + D⁸</a:t>
            </a:r>
          </a:p>
          <a:p>
            <a:endParaRPr lang="en-IN" dirty="0"/>
          </a:p>
        </p:txBody>
      </p:sp>
    </p:spTree>
    <p:extLst>
      <p:ext uri="{BB962C8B-B14F-4D97-AF65-F5344CB8AC3E}">
        <p14:creationId xmlns:p14="http://schemas.microsoft.com/office/powerpoint/2010/main" val="411490133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9601-BEC2-511A-634F-A74906551991}"/>
              </a:ext>
            </a:extLst>
          </p:cNvPr>
          <p:cNvSpPr>
            <a:spLocks noGrp="1"/>
          </p:cNvSpPr>
          <p:nvPr>
            <p:ph type="title"/>
          </p:nvPr>
        </p:nvSpPr>
        <p:spPr>
          <a:xfrm>
            <a:off x="838200" y="227965"/>
            <a:ext cx="10515600" cy="1325563"/>
          </a:xfrm>
        </p:spPr>
        <p:txBody>
          <a:bodyPr/>
          <a:lstStyle/>
          <a:p>
            <a:r>
              <a:rPr lang="en-US" b="1" dirty="0"/>
              <a:t>Error Correction Coding in the Downlink</a:t>
            </a:r>
            <a:br>
              <a:rPr lang="en-US" b="1" dirty="0"/>
            </a:br>
            <a:endParaRPr lang="en-IN" dirty="0"/>
          </a:p>
        </p:txBody>
      </p:sp>
      <p:sp>
        <p:nvSpPr>
          <p:cNvPr id="3" name="Content Placeholder 2">
            <a:extLst>
              <a:ext uri="{FF2B5EF4-FFF2-40B4-BE49-F238E27FC236}">
                <a16:creationId xmlns:a16="http://schemas.microsoft.com/office/drawing/2014/main" id="{0C47301E-E2FB-82EA-8F10-51442CBCE8C0}"/>
              </a:ext>
            </a:extLst>
          </p:cNvPr>
          <p:cNvSpPr>
            <a:spLocks noGrp="1"/>
          </p:cNvSpPr>
          <p:nvPr>
            <p:ph idx="1"/>
          </p:nvPr>
        </p:nvSpPr>
        <p:spPr>
          <a:xfrm>
            <a:off x="838200" y="971550"/>
            <a:ext cx="10515600" cy="5406390"/>
          </a:xfrm>
        </p:spPr>
        <p:txBody>
          <a:bodyPr>
            <a:normAutofit fontScale="92500" lnSpcReduction="10000"/>
          </a:bodyPr>
          <a:lstStyle/>
          <a:p>
            <a:pPr>
              <a:buNone/>
            </a:pPr>
            <a:r>
              <a:rPr lang="en-US" sz="3400" b="1" dirty="0">
                <a:solidFill>
                  <a:schemeClr val="accent1"/>
                </a:solidFill>
              </a:rPr>
              <a:t>Error Correction Coding for 8.6 kbit/s Downlink</a:t>
            </a:r>
            <a:endParaRPr lang="en-US" sz="3400" dirty="0">
              <a:solidFill>
                <a:schemeClr val="accent1"/>
              </a:solidFill>
            </a:endParaRPr>
          </a:p>
          <a:p>
            <a:pPr marL="742950" lvl="1" indent="-285750">
              <a:buFont typeface="Arial" panose="020B0604020202020204" pitchFamily="34" charset="0"/>
              <a:buChar char="•"/>
            </a:pPr>
            <a:r>
              <a:rPr lang="en-US" dirty="0"/>
              <a:t>Similar FQI and tail bits as uplink.</a:t>
            </a:r>
          </a:p>
          <a:p>
            <a:pPr marL="742950" lvl="1" indent="-285750">
              <a:buFont typeface="Arial" panose="020B0604020202020204" pitchFamily="34" charset="0"/>
              <a:buChar char="•"/>
            </a:pPr>
            <a:r>
              <a:rPr lang="en-US" dirty="0"/>
              <a:t>Uses a </a:t>
            </a:r>
            <a:r>
              <a:rPr lang="en-US" b="1" dirty="0"/>
              <a:t>rate-1/2 convolutional encoder</a:t>
            </a:r>
            <a:r>
              <a:rPr lang="en-US" dirty="0"/>
              <a:t>.</a:t>
            </a:r>
          </a:p>
          <a:p>
            <a:pPr>
              <a:buFont typeface="Arial" panose="020B0604020202020204" pitchFamily="34" charset="0"/>
              <a:buChar char="•"/>
            </a:pPr>
            <a:r>
              <a:rPr lang="en-US" b="1" dirty="0"/>
              <a:t>Bit Rate:</a:t>
            </a:r>
            <a:endParaRPr lang="en-US" dirty="0"/>
          </a:p>
          <a:p>
            <a:pPr marL="742950" lvl="1" indent="-285750">
              <a:buFont typeface="Arial" panose="020B0604020202020204" pitchFamily="34" charset="0"/>
              <a:buChar char="•"/>
            </a:pPr>
            <a:r>
              <a:rPr lang="en-US" dirty="0"/>
              <a:t>Increases to </a:t>
            </a:r>
            <a:r>
              <a:rPr lang="en-US" b="1" dirty="0"/>
              <a:t>19.2 kbit/s</a:t>
            </a:r>
            <a:r>
              <a:rPr lang="en-US" dirty="0"/>
              <a:t>.</a:t>
            </a:r>
          </a:p>
          <a:p>
            <a:pPr>
              <a:buNone/>
            </a:pPr>
            <a:r>
              <a:rPr lang="en-US" sz="3500" b="1" dirty="0">
                <a:solidFill>
                  <a:schemeClr val="accent1"/>
                </a:solidFill>
              </a:rPr>
              <a:t>Error Correction Coding for 13.3 kbit/s Downlink</a:t>
            </a:r>
          </a:p>
          <a:p>
            <a:pPr marL="742950" lvl="1" indent="-285750">
              <a:buFont typeface="Arial" panose="020B0604020202020204" pitchFamily="34" charset="0"/>
              <a:buChar char="•"/>
            </a:pPr>
            <a:r>
              <a:rPr lang="en-US" dirty="0"/>
              <a:t>Follows the </a:t>
            </a:r>
            <a:r>
              <a:rPr lang="en-US" b="1" dirty="0"/>
              <a:t>13.3 kbit/s uplink procedure</a:t>
            </a:r>
            <a:r>
              <a:rPr lang="en-US" dirty="0"/>
              <a:t>.</a:t>
            </a:r>
          </a:p>
          <a:p>
            <a:pPr>
              <a:buFont typeface="Arial" panose="020B0604020202020204" pitchFamily="34" charset="0"/>
              <a:buChar char="•"/>
            </a:pPr>
            <a:r>
              <a:rPr lang="en-US" b="1" dirty="0"/>
              <a:t>Bit Rate:</a:t>
            </a:r>
            <a:endParaRPr lang="en-US" dirty="0"/>
          </a:p>
          <a:p>
            <a:pPr marL="742950" lvl="1" indent="-285750">
              <a:buFont typeface="Arial" panose="020B0604020202020204" pitchFamily="34" charset="0"/>
              <a:buChar char="•"/>
            </a:pPr>
            <a:r>
              <a:rPr lang="en-US" dirty="0"/>
              <a:t>Initial rate: </a:t>
            </a:r>
            <a:r>
              <a:rPr lang="en-US" b="1" dirty="0"/>
              <a:t>28.8 kbit/s</a:t>
            </a:r>
            <a:r>
              <a:rPr lang="en-US" dirty="0"/>
              <a:t>.</a:t>
            </a:r>
          </a:p>
          <a:p>
            <a:pPr marL="742950" lvl="1" indent="-285750">
              <a:buFont typeface="Arial" panose="020B0604020202020204" pitchFamily="34" charset="0"/>
              <a:buChar char="•"/>
            </a:pPr>
            <a:r>
              <a:rPr lang="en-US" b="1" dirty="0"/>
              <a:t>Puncturing</a:t>
            </a:r>
            <a:r>
              <a:rPr lang="en-US" dirty="0"/>
              <a:t> applied to achieve 19.2 kbit/s.</a:t>
            </a:r>
          </a:p>
          <a:p>
            <a:pPr>
              <a:buFont typeface="Arial" panose="020B0604020202020204" pitchFamily="34" charset="0"/>
              <a:buChar char="•"/>
            </a:pPr>
            <a:r>
              <a:rPr lang="en-US" b="1" dirty="0"/>
              <a:t>Interpretation:</a:t>
            </a:r>
            <a:endParaRPr lang="en-US" dirty="0"/>
          </a:p>
          <a:p>
            <a:pPr marL="742950" lvl="1" indent="-285750">
              <a:buFont typeface="Arial" panose="020B0604020202020204" pitchFamily="34" charset="0"/>
              <a:buChar char="•"/>
            </a:pPr>
            <a:r>
              <a:rPr lang="en-US" dirty="0"/>
              <a:t>Encodes vocoder output using a </a:t>
            </a:r>
            <a:r>
              <a:rPr lang="en-US" b="1" dirty="0"/>
              <a:t>rate-3/4 convolutional code</a:t>
            </a:r>
            <a:r>
              <a:rPr lang="en-US" dirty="0"/>
              <a:t>.</a:t>
            </a:r>
          </a:p>
          <a:p>
            <a:pPr marL="742950" lvl="1" indent="-285750">
              <a:buFont typeface="Arial" panose="020B0604020202020204" pitchFamily="34" charset="0"/>
              <a:buChar char="•"/>
            </a:pPr>
            <a:r>
              <a:rPr lang="en-US" dirty="0"/>
              <a:t>Puncturing eliminates the </a:t>
            </a:r>
            <a:r>
              <a:rPr lang="en-US" b="1" dirty="0"/>
              <a:t>3rd and 5th bits</a:t>
            </a:r>
            <a:r>
              <a:rPr lang="en-US" dirty="0"/>
              <a:t> from 6-bit symbol blocks.</a:t>
            </a:r>
          </a:p>
          <a:p>
            <a:pPr marL="742950" lvl="1" indent="-285750">
              <a:buFont typeface="Arial" panose="020B0604020202020204" pitchFamily="34" charset="0"/>
              <a:buChar char="•"/>
            </a:pPr>
            <a:r>
              <a:rPr lang="en-US" dirty="0"/>
              <a:t>Preserves all bits from </a:t>
            </a:r>
            <a:r>
              <a:rPr lang="en-US" b="1" dirty="0"/>
              <a:t>G1(D)</a:t>
            </a:r>
            <a:r>
              <a:rPr lang="en-US" dirty="0"/>
              <a:t> while selectively removing bits from </a:t>
            </a:r>
            <a:r>
              <a:rPr lang="en-US" b="1" dirty="0"/>
              <a:t>G2(D)</a:t>
            </a:r>
            <a:r>
              <a:rPr lang="en-US" dirty="0"/>
              <a:t>.</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40978718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50602-E7E8-852B-F791-4A6BC3C550D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303D05-3DA3-8C77-AE00-24D1B13D0B05}"/>
              </a:ext>
            </a:extLst>
          </p:cNvPr>
          <p:cNvSpPr>
            <a:spLocks noGrp="1"/>
          </p:cNvSpPr>
          <p:nvPr>
            <p:ph idx="1"/>
          </p:nvPr>
        </p:nvSpPr>
        <p:spPr/>
        <p:txBody>
          <a:bodyPr/>
          <a:lstStyle/>
          <a:p>
            <a:pPr marL="0" indent="0">
              <a:buNone/>
            </a:pPr>
            <a:r>
              <a:rPr lang="en-US" sz="3200" b="1" dirty="0"/>
              <a:t>Interleaving</a:t>
            </a:r>
          </a:p>
          <a:p>
            <a:r>
              <a:rPr lang="en-US" dirty="0"/>
              <a:t>Output from the convolutional encoder is sent through a block </a:t>
            </a:r>
            <a:r>
              <a:rPr lang="en-US" dirty="0" err="1"/>
              <a:t>interleaver</a:t>
            </a:r>
            <a:r>
              <a:rPr lang="en-US" dirty="0"/>
              <a:t> of length 576 for rate set 2. </a:t>
            </a:r>
          </a:p>
        </p:txBody>
      </p:sp>
    </p:spTree>
    <p:extLst>
      <p:ext uri="{BB962C8B-B14F-4D97-AF65-F5344CB8AC3E}">
        <p14:creationId xmlns:p14="http://schemas.microsoft.com/office/powerpoint/2010/main" val="107299270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5DCD-8208-DFC1-7470-00733F943D0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8B2EC2-ADC2-2EC8-72D0-B865F0803A35}"/>
              </a:ext>
            </a:extLst>
          </p:cNvPr>
          <p:cNvSpPr>
            <a:spLocks noGrp="1"/>
          </p:cNvSpPr>
          <p:nvPr>
            <p:ph idx="1"/>
          </p:nvPr>
        </p:nvSpPr>
        <p:spPr/>
        <p:txBody>
          <a:bodyPr>
            <a:normAutofit/>
          </a:bodyPr>
          <a:lstStyle/>
          <a:p>
            <a:pPr marL="0" indent="0" algn="ctr">
              <a:buNone/>
            </a:pPr>
            <a:endParaRPr lang="en-IN" sz="3200" b="1" dirty="0"/>
          </a:p>
          <a:p>
            <a:pPr marL="0" indent="0" algn="ctr">
              <a:buNone/>
            </a:pPr>
            <a:endParaRPr lang="en-IN" sz="3200" b="1" dirty="0"/>
          </a:p>
          <a:p>
            <a:pPr marL="0" indent="0" algn="ctr">
              <a:buNone/>
            </a:pPr>
            <a:endParaRPr lang="en-IN" sz="3200" b="1" dirty="0"/>
          </a:p>
          <a:p>
            <a:pPr marL="0" indent="0" algn="ctr">
              <a:buNone/>
            </a:pPr>
            <a:r>
              <a:rPr lang="en-IN" sz="3600" b="1" dirty="0">
                <a:solidFill>
                  <a:srgbClr val="FF0000"/>
                </a:solidFill>
              </a:rPr>
              <a:t>5. SPREADING AND MODULATION</a:t>
            </a:r>
          </a:p>
        </p:txBody>
      </p:sp>
    </p:spTree>
    <p:extLst>
      <p:ext uri="{BB962C8B-B14F-4D97-AF65-F5344CB8AC3E}">
        <p14:creationId xmlns:p14="http://schemas.microsoft.com/office/powerpoint/2010/main" val="321120104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FE59-1992-DA07-AB59-4003CF44DAEA}"/>
              </a:ext>
            </a:extLst>
          </p:cNvPr>
          <p:cNvSpPr>
            <a:spLocks noGrp="1"/>
          </p:cNvSpPr>
          <p:nvPr>
            <p:ph type="title"/>
          </p:nvPr>
        </p:nvSpPr>
        <p:spPr>
          <a:xfrm>
            <a:off x="838200" y="365125"/>
            <a:ext cx="10991850" cy="972185"/>
          </a:xfrm>
        </p:spPr>
        <p:txBody>
          <a:bodyPr>
            <a:normAutofit fontScale="90000"/>
          </a:bodyPr>
          <a:lstStyle/>
          <a:p>
            <a:r>
              <a:rPr lang="en-US" b="1" dirty="0">
                <a:solidFill>
                  <a:srgbClr val="002060"/>
                </a:solidFill>
              </a:rPr>
              <a:t>1. Long and Short Spreading Codes and Walsh Codes</a:t>
            </a:r>
            <a:br>
              <a:rPr lang="en-US" b="1" dirty="0">
                <a:solidFill>
                  <a:srgbClr val="002060"/>
                </a:solidFill>
              </a:rPr>
            </a:br>
            <a:endParaRPr lang="en-IN" dirty="0">
              <a:solidFill>
                <a:srgbClr val="002060"/>
              </a:solidFill>
            </a:endParaRPr>
          </a:p>
        </p:txBody>
      </p:sp>
      <p:sp>
        <p:nvSpPr>
          <p:cNvPr id="3" name="Content Placeholder 2">
            <a:extLst>
              <a:ext uri="{FF2B5EF4-FFF2-40B4-BE49-F238E27FC236}">
                <a16:creationId xmlns:a16="http://schemas.microsoft.com/office/drawing/2014/main" id="{297FE288-22E9-D666-F8E8-62A8B4193DBF}"/>
              </a:ext>
            </a:extLst>
          </p:cNvPr>
          <p:cNvSpPr>
            <a:spLocks noGrp="1"/>
          </p:cNvSpPr>
          <p:nvPr>
            <p:ph idx="1"/>
          </p:nvPr>
        </p:nvSpPr>
        <p:spPr>
          <a:xfrm>
            <a:off x="838200" y="982980"/>
            <a:ext cx="10515600" cy="5509895"/>
          </a:xfrm>
        </p:spPr>
        <p:txBody>
          <a:bodyPr>
            <a:normAutofit/>
          </a:bodyPr>
          <a:lstStyle/>
          <a:p>
            <a:r>
              <a:rPr lang="en-US" dirty="0"/>
              <a:t>IS-95 uses three types of spreading codes: long spreading codes, short spreading codes, and Walsh codes. </a:t>
            </a:r>
          </a:p>
          <a:p>
            <a:pPr>
              <a:buNone/>
            </a:pPr>
            <a:r>
              <a:rPr lang="en-IN" sz="3200" b="1" dirty="0">
                <a:solidFill>
                  <a:srgbClr val="0070C0"/>
                </a:solidFill>
              </a:rPr>
              <a:t>Walsh Codes</a:t>
            </a:r>
          </a:p>
          <a:p>
            <a:pPr>
              <a:buFont typeface="Arial" panose="020B0604020202020204" pitchFamily="34" charset="0"/>
              <a:buChar char="•"/>
            </a:pPr>
            <a:r>
              <a:rPr lang="en-IN" dirty="0"/>
              <a:t>Strictly orthogonal codes constructed systematically.</a:t>
            </a:r>
          </a:p>
          <a:p>
            <a:pPr>
              <a:buFont typeface="Arial" panose="020B0604020202020204" pitchFamily="34" charset="0"/>
              <a:buChar char="•"/>
            </a:pPr>
            <a:r>
              <a:rPr lang="en-IN" sz="2400" b="1" dirty="0"/>
              <a:t>Walsh–Hadamard Matrix</a:t>
            </a:r>
            <a:r>
              <a:rPr lang="en-IN" sz="2400" dirty="0"/>
              <a:t>:</a:t>
            </a:r>
          </a:p>
          <a:p>
            <a:pPr>
              <a:buFont typeface="Arial" panose="020B0604020202020204" pitchFamily="34" charset="0"/>
              <a:buChar char="•"/>
            </a:pPr>
            <a:endParaRPr lang="en-IN" dirty="0"/>
          </a:p>
          <a:p>
            <a:endParaRPr lang="en-IN" dirty="0"/>
          </a:p>
        </p:txBody>
      </p:sp>
      <p:pic>
        <p:nvPicPr>
          <p:cNvPr id="8" name="Content Placeholder 4">
            <a:extLst>
              <a:ext uri="{FF2B5EF4-FFF2-40B4-BE49-F238E27FC236}">
                <a16:creationId xmlns:a16="http://schemas.microsoft.com/office/drawing/2014/main" id="{D96107F7-80C1-A492-E5BF-3004826B32A8}"/>
              </a:ext>
            </a:extLst>
          </p:cNvPr>
          <p:cNvPicPr>
            <a:picLocks noChangeAspect="1"/>
          </p:cNvPicPr>
          <p:nvPr/>
        </p:nvPicPr>
        <p:blipFill>
          <a:blip r:embed="rId2"/>
          <a:stretch>
            <a:fillRect/>
          </a:stretch>
        </p:blipFill>
        <p:spPr>
          <a:xfrm>
            <a:off x="918210" y="3429000"/>
            <a:ext cx="9494520" cy="3326130"/>
          </a:xfrm>
          <a:prstGeom prst="rect">
            <a:avLst/>
          </a:prstGeom>
        </p:spPr>
      </p:pic>
    </p:spTree>
    <p:extLst>
      <p:ext uri="{BB962C8B-B14F-4D97-AF65-F5344CB8AC3E}">
        <p14:creationId xmlns:p14="http://schemas.microsoft.com/office/powerpoint/2010/main" val="5287041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ECF6E-81F7-5AC2-4E38-77B63345EE5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1F6964-CC39-ED4B-F73C-D7F834F2A8C2}"/>
              </a:ext>
            </a:extLst>
          </p:cNvPr>
          <p:cNvSpPr>
            <a:spLocks noGrp="1"/>
          </p:cNvSpPr>
          <p:nvPr>
            <p:ph idx="1"/>
          </p:nvPr>
        </p:nvSpPr>
        <p:spPr/>
        <p:txBody>
          <a:bodyPr>
            <a:normAutofit/>
          </a:bodyPr>
          <a:lstStyle/>
          <a:p>
            <a:pPr>
              <a:buNone/>
            </a:pPr>
            <a:r>
              <a:rPr lang="en-IN" sz="3600" b="1" dirty="0">
                <a:solidFill>
                  <a:srgbClr val="0070C0"/>
                </a:solidFill>
              </a:rPr>
              <a:t>Short Spreading Codes</a:t>
            </a:r>
          </a:p>
          <a:p>
            <a:pPr>
              <a:buFont typeface="Arial" panose="020B0604020202020204" pitchFamily="34" charset="0"/>
              <a:buChar char="•"/>
            </a:pPr>
            <a:r>
              <a:rPr lang="en-IN" b="1" dirty="0"/>
              <a:t>PN-Sequences</a:t>
            </a:r>
            <a:r>
              <a:rPr lang="en-IN" dirty="0"/>
              <a:t>:</a:t>
            </a:r>
          </a:p>
          <a:p>
            <a:pPr marL="742950" lvl="1" indent="-285750">
              <a:buFont typeface="Arial" panose="020B0604020202020204" pitchFamily="34" charset="0"/>
              <a:buChar char="•"/>
            </a:pPr>
            <a:r>
              <a:rPr lang="en-IN" dirty="0"/>
              <a:t>Generated using a shift register of length 15.</a:t>
            </a:r>
          </a:p>
          <a:p>
            <a:pPr marL="742950" lvl="1" indent="-285750">
              <a:buFont typeface="Arial" panose="020B0604020202020204" pitchFamily="34" charset="0"/>
              <a:buChar char="•"/>
            </a:pPr>
            <a:r>
              <a:rPr lang="en-IN" dirty="0"/>
              <a:t>Periodicity: 215−12^{15} - 1215−1.</a:t>
            </a:r>
          </a:p>
          <a:p>
            <a:pPr marL="742950" lvl="1" indent="-285750">
              <a:buFont typeface="Arial" panose="020B0604020202020204" pitchFamily="34" charset="0"/>
              <a:buChar char="•"/>
            </a:pPr>
            <a:r>
              <a:rPr lang="en-IN" dirty="0"/>
              <a:t>Adjusted Periodicity: 215=32,7682^{15} = 32,768215=32,768 chips (26.7 </a:t>
            </a:r>
            <a:r>
              <a:rPr lang="en-IN" dirty="0" err="1"/>
              <a:t>ms</a:t>
            </a:r>
            <a:r>
              <a:rPr lang="en-IN" dirty="0"/>
              <a:t>).</a:t>
            </a:r>
          </a:p>
          <a:p>
            <a:pPr>
              <a:buFont typeface="Arial" panose="020B0604020202020204" pitchFamily="34" charset="0"/>
              <a:buChar char="•"/>
            </a:pPr>
            <a:r>
              <a:rPr lang="en-IN" b="1" dirty="0"/>
              <a:t>Generator Polynomials</a:t>
            </a:r>
            <a:r>
              <a:rPr lang="en-IN" dirty="0"/>
              <a:t>:</a:t>
            </a:r>
          </a:p>
          <a:p>
            <a:endParaRPr lang="en-IN" dirty="0"/>
          </a:p>
        </p:txBody>
      </p:sp>
      <p:pic>
        <p:nvPicPr>
          <p:cNvPr id="5" name="Picture 4">
            <a:extLst>
              <a:ext uri="{FF2B5EF4-FFF2-40B4-BE49-F238E27FC236}">
                <a16:creationId xmlns:a16="http://schemas.microsoft.com/office/drawing/2014/main" id="{573E0BF7-3EE9-B932-D236-0183E09334FC}"/>
              </a:ext>
            </a:extLst>
          </p:cNvPr>
          <p:cNvPicPr>
            <a:picLocks noChangeAspect="1"/>
          </p:cNvPicPr>
          <p:nvPr/>
        </p:nvPicPr>
        <p:blipFill>
          <a:blip r:embed="rId2"/>
          <a:stretch>
            <a:fillRect/>
          </a:stretch>
        </p:blipFill>
        <p:spPr>
          <a:xfrm>
            <a:off x="1371108" y="4649078"/>
            <a:ext cx="7049484" cy="1057423"/>
          </a:xfrm>
          <a:prstGeom prst="rect">
            <a:avLst/>
          </a:prstGeom>
        </p:spPr>
      </p:pic>
    </p:spTree>
    <p:extLst>
      <p:ext uri="{BB962C8B-B14F-4D97-AF65-F5344CB8AC3E}">
        <p14:creationId xmlns:p14="http://schemas.microsoft.com/office/powerpoint/2010/main" val="35616315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89284-9424-98DF-FFBC-F05BAFFD658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F6D7171-3C4D-EFEE-45C7-43B248235E1F}"/>
              </a:ext>
            </a:extLst>
          </p:cNvPr>
          <p:cNvSpPr>
            <a:spLocks noGrp="1"/>
          </p:cNvSpPr>
          <p:nvPr>
            <p:ph idx="1"/>
          </p:nvPr>
        </p:nvSpPr>
        <p:spPr/>
        <p:txBody>
          <a:bodyPr>
            <a:normAutofit/>
          </a:bodyPr>
          <a:lstStyle/>
          <a:p>
            <a:pPr>
              <a:buNone/>
            </a:pPr>
            <a:r>
              <a:rPr lang="en-IN" sz="4000" b="1" dirty="0">
                <a:solidFill>
                  <a:srgbClr val="0070C0"/>
                </a:solidFill>
              </a:rPr>
              <a:t>Long Spreading Codes</a:t>
            </a:r>
          </a:p>
          <a:p>
            <a:pPr>
              <a:buFont typeface="Arial" panose="020B0604020202020204" pitchFamily="34" charset="0"/>
              <a:buChar char="•"/>
            </a:pPr>
            <a:r>
              <a:rPr lang="en-IN" b="1" dirty="0"/>
              <a:t>Definition</a:t>
            </a:r>
            <a:r>
              <a:rPr lang="en-IN" dirty="0"/>
              <a:t>: Based on PN-sequences for longer periodicity.</a:t>
            </a:r>
          </a:p>
          <a:p>
            <a:pPr>
              <a:buFont typeface="Arial" panose="020B0604020202020204" pitchFamily="34" charset="0"/>
              <a:buChar char="•"/>
            </a:pPr>
            <a:r>
              <a:rPr lang="en-IN" b="1" dirty="0"/>
              <a:t>Shift Register Length</a:t>
            </a:r>
            <a:r>
              <a:rPr lang="en-IN" dirty="0"/>
              <a:t>: 42 bits.</a:t>
            </a:r>
          </a:p>
          <a:p>
            <a:pPr>
              <a:buFont typeface="Arial" panose="020B0604020202020204" pitchFamily="34" charset="0"/>
              <a:buChar char="•"/>
            </a:pPr>
            <a:r>
              <a:rPr lang="en-IN" b="1" dirty="0"/>
              <a:t>Periodicity</a:t>
            </a:r>
            <a:r>
              <a:rPr lang="en-IN" dirty="0"/>
              <a:t>: 242−12^{42} - 1242−1 (over 40 days).</a:t>
            </a:r>
          </a:p>
          <a:p>
            <a:r>
              <a:rPr lang="en-IN" b="1" dirty="0"/>
              <a:t>Generator Polynomial</a:t>
            </a:r>
          </a:p>
          <a:p>
            <a:endParaRPr lang="en-IN" dirty="0"/>
          </a:p>
        </p:txBody>
      </p:sp>
      <p:pic>
        <p:nvPicPr>
          <p:cNvPr id="7" name="Picture 6">
            <a:extLst>
              <a:ext uri="{FF2B5EF4-FFF2-40B4-BE49-F238E27FC236}">
                <a16:creationId xmlns:a16="http://schemas.microsoft.com/office/drawing/2014/main" id="{375CF2F4-0E54-F69A-39A9-8C5E58161189}"/>
              </a:ext>
            </a:extLst>
          </p:cNvPr>
          <p:cNvPicPr>
            <a:picLocks noChangeAspect="1"/>
          </p:cNvPicPr>
          <p:nvPr/>
        </p:nvPicPr>
        <p:blipFill>
          <a:blip r:embed="rId2"/>
          <a:stretch>
            <a:fillRect/>
          </a:stretch>
        </p:blipFill>
        <p:spPr>
          <a:xfrm>
            <a:off x="1834935" y="4740518"/>
            <a:ext cx="7630590" cy="1057423"/>
          </a:xfrm>
          <a:prstGeom prst="rect">
            <a:avLst/>
          </a:prstGeom>
        </p:spPr>
      </p:pic>
    </p:spTree>
    <p:extLst>
      <p:ext uri="{BB962C8B-B14F-4D97-AF65-F5344CB8AC3E}">
        <p14:creationId xmlns:p14="http://schemas.microsoft.com/office/powerpoint/2010/main" val="352297370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F30B-A706-3599-8426-C48BBDA68D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364779-644D-C386-C94A-EB59E2815729}"/>
              </a:ext>
            </a:extLst>
          </p:cNvPr>
          <p:cNvSpPr>
            <a:spLocks noGrp="1"/>
          </p:cNvSpPr>
          <p:nvPr>
            <p:ph idx="1"/>
          </p:nvPr>
        </p:nvSpPr>
        <p:spPr/>
        <p:txBody>
          <a:bodyPr/>
          <a:lstStyle/>
          <a:p>
            <a:pPr>
              <a:buFont typeface="Arial" panose="020B0604020202020204" pitchFamily="34" charset="0"/>
              <a:buChar char="•"/>
            </a:pPr>
            <a:r>
              <a:rPr lang="en-IN" b="1" dirty="0"/>
              <a:t>Modulation</a:t>
            </a:r>
            <a:r>
              <a:rPr lang="en-IN" dirty="0"/>
              <a:t>: Output from the shift register is modulo-2 added with a long-code mask.</a:t>
            </a:r>
          </a:p>
          <a:p>
            <a:pPr>
              <a:buFont typeface="Arial" panose="020B0604020202020204" pitchFamily="34" charset="0"/>
              <a:buChar char="•"/>
            </a:pPr>
            <a:r>
              <a:rPr lang="en-IN" b="1" dirty="0"/>
              <a:t>Channel Variations</a:t>
            </a:r>
            <a:r>
              <a:rPr lang="en-IN" dirty="0"/>
              <a:t>:</a:t>
            </a:r>
          </a:p>
          <a:p>
            <a:pPr marL="742950" lvl="1" indent="-285750">
              <a:buFont typeface="Arial" panose="020B0604020202020204" pitchFamily="34" charset="0"/>
              <a:buChar char="•"/>
            </a:pPr>
            <a:r>
              <a:rPr lang="en-IN" dirty="0"/>
              <a:t>Access Channels: Derived from paging and access channel numbers and BS identification.</a:t>
            </a:r>
          </a:p>
          <a:p>
            <a:pPr marL="742950" lvl="1" indent="-285750">
              <a:buFont typeface="Arial" panose="020B0604020202020204" pitchFamily="34" charset="0"/>
              <a:buChar char="•"/>
            </a:pPr>
            <a:r>
              <a:rPr lang="en-IN" dirty="0"/>
              <a:t>Traffic Channels: Derived from Electronic Serial Number (ESN) or encryption algorithm.</a:t>
            </a:r>
          </a:p>
          <a:p>
            <a:endParaRPr lang="en-IN" dirty="0"/>
          </a:p>
        </p:txBody>
      </p:sp>
    </p:spTree>
    <p:extLst>
      <p:ext uri="{BB962C8B-B14F-4D97-AF65-F5344CB8AC3E}">
        <p14:creationId xmlns:p14="http://schemas.microsoft.com/office/powerpoint/2010/main" val="367209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2.5G - The Evolution of 2G</a:t>
            </a:r>
            <a:br>
              <a:rPr lang="en-US" b="1" dirty="0"/>
            </a:br>
            <a:endParaRPr lang="en-IN" dirty="0"/>
          </a:p>
        </p:txBody>
      </p:sp>
      <p:sp>
        <p:nvSpPr>
          <p:cNvPr id="3" name="Content Placeholder 2"/>
          <p:cNvSpPr>
            <a:spLocks noGrp="1"/>
          </p:cNvSpPr>
          <p:nvPr>
            <p:ph idx="1"/>
          </p:nvPr>
        </p:nvSpPr>
        <p:spPr/>
        <p:txBody>
          <a:bodyPr>
            <a:normAutofit fontScale="92500"/>
          </a:bodyPr>
          <a:lstStyle/>
          <a:p>
            <a:pPr marL="0" lvl="1" indent="0">
              <a:spcBef>
                <a:spcPts val="1000"/>
              </a:spcBef>
              <a:buNone/>
            </a:pPr>
            <a:r>
              <a:rPr lang="en-US" sz="2800" dirty="0"/>
              <a:t>2.5G - General Packet Radio Service (GPRS)</a:t>
            </a:r>
          </a:p>
          <a:p>
            <a:pPr marL="0" lvl="1" indent="0">
              <a:spcBef>
                <a:spcPts val="1000"/>
              </a:spcBef>
              <a:buNone/>
            </a:pPr>
            <a:endParaRPr lang="en-US" sz="2800" dirty="0"/>
          </a:p>
          <a:p>
            <a:pPr lvl="1"/>
            <a:r>
              <a:rPr lang="en-US" dirty="0"/>
              <a:t>Introduction of </a:t>
            </a:r>
            <a:r>
              <a:rPr lang="en-US" b="1" dirty="0"/>
              <a:t>packet-switched data services</a:t>
            </a:r>
            <a:r>
              <a:rPr lang="en-US" dirty="0"/>
              <a:t> alongside voice and circuit-switched data.</a:t>
            </a:r>
          </a:p>
          <a:p>
            <a:pPr lvl="1"/>
            <a:r>
              <a:rPr lang="en-US" b="1" dirty="0"/>
              <a:t>Key Feature:</a:t>
            </a:r>
            <a:r>
              <a:rPr lang="en-US" dirty="0"/>
              <a:t> Enabled basic mobile internet services.</a:t>
            </a:r>
          </a:p>
          <a:p>
            <a:endParaRPr lang="en-US" b="1" dirty="0"/>
          </a:p>
          <a:p>
            <a:pPr marL="0" indent="0">
              <a:buNone/>
            </a:pPr>
            <a:r>
              <a:rPr lang="en-US" b="1" dirty="0"/>
              <a:t> </a:t>
            </a:r>
            <a:r>
              <a:rPr lang="en-US" dirty="0"/>
              <a:t>2.5G - GPRS and EDGE Evolution</a:t>
            </a:r>
          </a:p>
          <a:p>
            <a:pPr lvl="1"/>
            <a:r>
              <a:rPr lang="en-US" b="1" dirty="0"/>
              <a:t>Key Standards:</a:t>
            </a:r>
            <a:r>
              <a:rPr lang="en-US" dirty="0"/>
              <a:t> GPRS (extension of GSM) and TIA/EIA-951 (extension of IS-95A).</a:t>
            </a:r>
          </a:p>
          <a:p>
            <a:pPr lvl="1"/>
            <a:r>
              <a:rPr lang="en-US" b="1" dirty="0"/>
              <a:t>Technology:</a:t>
            </a:r>
            <a:r>
              <a:rPr lang="en-US" dirty="0"/>
              <a:t> Introduction of packet data services, GPRS as a stepping stone for EDGE.</a:t>
            </a:r>
          </a:p>
          <a:p>
            <a:pPr lvl="1"/>
            <a:r>
              <a:rPr lang="en-US" b="1" dirty="0"/>
              <a:t>EDGE:</a:t>
            </a:r>
            <a:r>
              <a:rPr lang="en-US" dirty="0"/>
              <a:t> Enhanced data rates using higher order modulation and coding schemes.</a:t>
            </a:r>
          </a:p>
          <a:p>
            <a:endParaRPr lang="en-IN" dirty="0"/>
          </a:p>
        </p:txBody>
      </p:sp>
    </p:spTree>
    <p:extLst>
      <p:ext uri="{BB962C8B-B14F-4D97-AF65-F5344CB8AC3E}">
        <p14:creationId xmlns:p14="http://schemas.microsoft.com/office/powerpoint/2010/main" val="28016043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58C0-B2E3-9CF4-A4AC-40B5C9865730}"/>
              </a:ext>
            </a:extLst>
          </p:cNvPr>
          <p:cNvSpPr>
            <a:spLocks noGrp="1"/>
          </p:cNvSpPr>
          <p:nvPr>
            <p:ph type="title"/>
          </p:nvPr>
        </p:nvSpPr>
        <p:spPr/>
        <p:txBody>
          <a:bodyPr/>
          <a:lstStyle/>
          <a:p>
            <a:r>
              <a:rPr lang="en-US" b="1" dirty="0">
                <a:solidFill>
                  <a:srgbClr val="002060"/>
                </a:solidFill>
              </a:rPr>
              <a:t>2. Spreading and Modulation in the Uplink</a:t>
            </a:r>
            <a:endParaRPr lang="en-IN" b="1" dirty="0">
              <a:solidFill>
                <a:srgbClr val="002060"/>
              </a:solidFill>
            </a:endParaRPr>
          </a:p>
        </p:txBody>
      </p:sp>
      <p:sp>
        <p:nvSpPr>
          <p:cNvPr id="3" name="Content Placeholder 2">
            <a:extLst>
              <a:ext uri="{FF2B5EF4-FFF2-40B4-BE49-F238E27FC236}">
                <a16:creationId xmlns:a16="http://schemas.microsoft.com/office/drawing/2014/main" id="{1D741360-4F00-3FAA-36D1-DE5CACEE6129}"/>
              </a:ext>
            </a:extLst>
          </p:cNvPr>
          <p:cNvSpPr>
            <a:spLocks noGrp="1"/>
          </p:cNvSpPr>
          <p:nvPr>
            <p:ph idx="1"/>
          </p:nvPr>
        </p:nvSpPr>
        <p:spPr/>
        <p:txBody>
          <a:bodyPr/>
          <a:lstStyle/>
          <a:p>
            <a:r>
              <a:rPr lang="en-US" dirty="0"/>
              <a:t>Modulation and coding in the uplink are achieved through a combination of steps. The starting point is a bitstream with 28.8 kbit/s, which is obtained by providing error correction coding to the vocoder signal</a:t>
            </a:r>
            <a:endParaRPr lang="en-IN" dirty="0"/>
          </a:p>
        </p:txBody>
      </p:sp>
    </p:spTree>
    <p:extLst>
      <p:ext uri="{BB962C8B-B14F-4D97-AF65-F5344CB8AC3E}">
        <p14:creationId xmlns:p14="http://schemas.microsoft.com/office/powerpoint/2010/main" val="14436222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162A-9B68-F60C-5DF2-0031FD030BA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DFC26E5-0DE2-F0DA-4242-89D486DA6D8D}"/>
              </a:ext>
            </a:extLst>
          </p:cNvPr>
          <p:cNvSpPr>
            <a:spLocks noGrp="1"/>
          </p:cNvSpPr>
          <p:nvPr>
            <p:ph idx="1"/>
          </p:nvPr>
        </p:nvSpPr>
        <p:spPr>
          <a:xfrm>
            <a:off x="889861" y="1690688"/>
            <a:ext cx="10515600" cy="5167312"/>
          </a:xfrm>
        </p:spPr>
        <p:txBody>
          <a:bodyPr>
            <a:normAutofit fontScale="92500" lnSpcReduction="10000"/>
          </a:bodyPr>
          <a:lstStyle/>
          <a:p>
            <a:pPr>
              <a:buNone/>
            </a:pPr>
            <a:r>
              <a:rPr lang="en-IN" b="1" dirty="0"/>
              <a:t>Step 1: Mapping Data to Walsh Code</a:t>
            </a:r>
          </a:p>
          <a:p>
            <a:pPr>
              <a:buFont typeface="Arial" panose="020B0604020202020204" pitchFamily="34" charset="0"/>
              <a:buChar char="•"/>
            </a:pPr>
            <a:endParaRPr lang="en-IN" b="1" dirty="0"/>
          </a:p>
          <a:p>
            <a:pPr>
              <a:buFont typeface="Arial" panose="020B0604020202020204" pitchFamily="34" charset="0"/>
              <a:buChar char="•"/>
            </a:pPr>
            <a:endParaRPr lang="en-IN" b="1" dirty="0"/>
          </a:p>
          <a:p>
            <a:pPr>
              <a:buFont typeface="Arial" panose="020B0604020202020204" pitchFamily="34" charset="0"/>
              <a:buChar char="•"/>
            </a:pPr>
            <a:endParaRPr lang="en-IN" b="1" dirty="0"/>
          </a:p>
          <a:p>
            <a:pPr>
              <a:buFont typeface="Arial" panose="020B0604020202020204" pitchFamily="34" charset="0"/>
              <a:buChar char="•"/>
            </a:pPr>
            <a:endParaRPr lang="en-IN" b="1" dirty="0"/>
          </a:p>
          <a:p>
            <a:pPr>
              <a:buFont typeface="Arial" panose="020B0604020202020204" pitchFamily="34" charset="0"/>
              <a:buChar char="•"/>
            </a:pPr>
            <a:endParaRPr lang="en-IN" b="1" dirty="0"/>
          </a:p>
          <a:p>
            <a:pPr>
              <a:buFont typeface="Arial" panose="020B0604020202020204" pitchFamily="34" charset="0"/>
              <a:buChar char="•"/>
            </a:pPr>
            <a:endParaRPr lang="en-IN" b="1" dirty="0"/>
          </a:p>
          <a:p>
            <a:pPr>
              <a:buFont typeface="Arial" panose="020B0604020202020204" pitchFamily="34" charset="0"/>
              <a:buChar char="•"/>
            </a:pPr>
            <a:r>
              <a:rPr lang="en-IN" dirty="0"/>
              <a:t>Achieves spreading by a factor of 64/6</a:t>
            </a:r>
          </a:p>
          <a:p>
            <a:pPr>
              <a:buFont typeface="Arial" panose="020B0604020202020204" pitchFamily="34" charset="0"/>
              <a:buChar char="•"/>
            </a:pPr>
            <a:r>
              <a:rPr lang="en-IN" b="1" dirty="0"/>
              <a:t>Chip Rate</a:t>
            </a:r>
            <a:r>
              <a:rPr lang="en-IN" dirty="0"/>
              <a:t>: Output from Walsh encoder at </a:t>
            </a:r>
            <a:r>
              <a:rPr lang="en-IN" b="1" dirty="0"/>
              <a:t>307.2 </a:t>
            </a:r>
            <a:r>
              <a:rPr lang="en-IN" b="1" dirty="0" err="1"/>
              <a:t>kchip</a:t>
            </a:r>
            <a:r>
              <a:rPr lang="en-IN" b="1" dirty="0"/>
              <a:t>/s</a:t>
            </a:r>
          </a:p>
          <a:p>
            <a:pPr>
              <a:buFont typeface="Arial" panose="020B0604020202020204" pitchFamily="34" charset="0"/>
              <a:buChar char="•"/>
            </a:pPr>
            <a:r>
              <a:rPr lang="en-US" dirty="0"/>
              <a:t>This can also be seen as M-</a:t>
            </a:r>
            <a:r>
              <a:rPr lang="en-US" dirty="0" err="1"/>
              <a:t>ary</a:t>
            </a:r>
            <a:r>
              <a:rPr lang="en-US" dirty="0"/>
              <a:t> orthogonal modulation; in other words, each group of 6 bits is represented by one modulation symbol that is orthogonal to all other admissible modulation symbols.</a:t>
            </a:r>
            <a:endParaRPr lang="en-IN" dirty="0"/>
          </a:p>
          <a:p>
            <a:endParaRPr lang="en-IN" dirty="0"/>
          </a:p>
        </p:txBody>
      </p:sp>
      <p:pic>
        <p:nvPicPr>
          <p:cNvPr id="9" name="Content Placeholder 4">
            <a:extLst>
              <a:ext uri="{FF2B5EF4-FFF2-40B4-BE49-F238E27FC236}">
                <a16:creationId xmlns:a16="http://schemas.microsoft.com/office/drawing/2014/main" id="{142EA893-037C-C283-52BD-CC2809361AAC}"/>
              </a:ext>
            </a:extLst>
          </p:cNvPr>
          <p:cNvPicPr>
            <a:picLocks noChangeAspect="1"/>
          </p:cNvPicPr>
          <p:nvPr/>
        </p:nvPicPr>
        <p:blipFill>
          <a:blip r:embed="rId3"/>
          <a:stretch>
            <a:fillRect/>
          </a:stretch>
        </p:blipFill>
        <p:spPr>
          <a:xfrm>
            <a:off x="889861" y="2137411"/>
            <a:ext cx="10412278" cy="2388870"/>
          </a:xfrm>
          <a:prstGeom prst="rect">
            <a:avLst/>
          </a:prstGeom>
        </p:spPr>
      </p:pic>
    </p:spTree>
    <p:extLst>
      <p:ext uri="{BB962C8B-B14F-4D97-AF65-F5344CB8AC3E}">
        <p14:creationId xmlns:p14="http://schemas.microsoft.com/office/powerpoint/2010/main" val="11697022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F832-5EBD-2E5B-2E58-A14ED6E47A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F797F9-B45C-B5D4-BB31-7DF4B103B3C6}"/>
              </a:ext>
            </a:extLst>
          </p:cNvPr>
          <p:cNvSpPr>
            <a:spLocks noGrp="1"/>
          </p:cNvSpPr>
          <p:nvPr>
            <p:ph idx="1"/>
          </p:nvPr>
        </p:nvSpPr>
        <p:spPr>
          <a:xfrm>
            <a:off x="838200" y="1825624"/>
            <a:ext cx="10515600" cy="4838065"/>
          </a:xfrm>
        </p:spPr>
        <p:txBody>
          <a:bodyPr>
            <a:normAutofit lnSpcReduction="10000"/>
          </a:bodyPr>
          <a:lstStyle/>
          <a:p>
            <a:pPr>
              <a:buNone/>
            </a:pPr>
            <a:r>
              <a:rPr lang="en-IN" sz="3000" b="1" dirty="0"/>
              <a:t>Step 2: Spreading with Long Code</a:t>
            </a:r>
          </a:p>
          <a:p>
            <a:pPr>
              <a:buFont typeface="Arial" panose="020B0604020202020204" pitchFamily="34" charset="0"/>
              <a:buChar char="•"/>
            </a:pPr>
            <a:r>
              <a:rPr lang="en-IN" b="1" dirty="0"/>
              <a:t>Long Spreading Code</a:t>
            </a:r>
            <a:r>
              <a:rPr lang="en-IN" dirty="0"/>
              <a:t>: Multiplies Walsh code output.</a:t>
            </a:r>
          </a:p>
          <a:p>
            <a:pPr>
              <a:buFont typeface="Arial" panose="020B0604020202020204" pitchFamily="34" charset="0"/>
              <a:buChar char="•"/>
            </a:pPr>
            <a:r>
              <a:rPr lang="en-IN" b="1" dirty="0"/>
              <a:t>Uplink Functionality</a:t>
            </a:r>
            <a:r>
              <a:rPr lang="en-IN" dirty="0"/>
              <a:t>: Provides channelization, distinguishing different traffic and access channels.</a:t>
            </a:r>
          </a:p>
          <a:p>
            <a:pPr>
              <a:buFont typeface="Arial" panose="020B0604020202020204" pitchFamily="34" charset="0"/>
              <a:buChar char="•"/>
            </a:pPr>
            <a:r>
              <a:rPr lang="en-IN" b="1" dirty="0"/>
              <a:t>Chip Rate</a:t>
            </a:r>
            <a:r>
              <a:rPr lang="en-IN" dirty="0"/>
              <a:t>: Increases to </a:t>
            </a:r>
            <a:r>
              <a:rPr lang="en-IN" b="1" dirty="0"/>
              <a:t>1.2288 Mchip/s</a:t>
            </a:r>
            <a:r>
              <a:rPr lang="en-IN" dirty="0"/>
              <a:t>.</a:t>
            </a:r>
          </a:p>
          <a:p>
            <a:pPr>
              <a:buNone/>
            </a:pPr>
            <a:r>
              <a:rPr lang="en-IN" sz="3000" b="1" dirty="0"/>
              <a:t>Step 3: Separation and Modulation</a:t>
            </a:r>
          </a:p>
          <a:p>
            <a:pPr>
              <a:buFont typeface="Arial" panose="020B0604020202020204" pitchFamily="34" charset="0"/>
              <a:buChar char="•"/>
            </a:pPr>
            <a:r>
              <a:rPr lang="en-IN" dirty="0"/>
              <a:t>Data stream separated into In-phase (I) and Quadrature-phase (Q) components.</a:t>
            </a:r>
          </a:p>
          <a:p>
            <a:pPr>
              <a:buFont typeface="Arial" panose="020B0604020202020204" pitchFamily="34" charset="0"/>
              <a:buChar char="•"/>
            </a:pPr>
            <a:r>
              <a:rPr lang="en-IN" dirty="0"/>
              <a:t>Each component multiplied by short spreading sequences (no change in chip rate).</a:t>
            </a:r>
          </a:p>
          <a:p>
            <a:pPr>
              <a:buFont typeface="Arial" panose="020B0604020202020204" pitchFamily="34" charset="0"/>
              <a:buChar char="•"/>
            </a:pPr>
            <a:r>
              <a:rPr lang="en-IN" dirty="0"/>
              <a:t>Uses Offset Quadrature Amplitude Modulation (OQAM).</a:t>
            </a:r>
          </a:p>
          <a:p>
            <a:endParaRPr lang="en-IN" dirty="0"/>
          </a:p>
        </p:txBody>
      </p:sp>
    </p:spTree>
    <p:extLst>
      <p:ext uri="{BB962C8B-B14F-4D97-AF65-F5344CB8AC3E}">
        <p14:creationId xmlns:p14="http://schemas.microsoft.com/office/powerpoint/2010/main" val="148961723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1E5F-19BA-E68D-D2EB-760AB7599B4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39F2525-E172-5FE8-C84A-646F7AEA0175}"/>
              </a:ext>
            </a:extLst>
          </p:cNvPr>
          <p:cNvPicPr>
            <a:picLocks noGrp="1" noChangeAspect="1"/>
          </p:cNvPicPr>
          <p:nvPr>
            <p:ph idx="1"/>
          </p:nvPr>
        </p:nvPicPr>
        <p:blipFill>
          <a:blip r:embed="rId2"/>
          <a:stretch>
            <a:fillRect/>
          </a:stretch>
        </p:blipFill>
        <p:spPr>
          <a:xfrm>
            <a:off x="2372198" y="1825625"/>
            <a:ext cx="7447604" cy="4667250"/>
          </a:xfrm>
        </p:spPr>
      </p:pic>
    </p:spTree>
    <p:extLst>
      <p:ext uri="{BB962C8B-B14F-4D97-AF65-F5344CB8AC3E}">
        <p14:creationId xmlns:p14="http://schemas.microsoft.com/office/powerpoint/2010/main" val="60713239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1. Source Data Preparation</a:t>
            </a:r>
          </a:p>
          <a:p>
            <a:r>
              <a:rPr lang="en-US" b="1" dirty="0" err="1"/>
              <a:t>Bitstream</a:t>
            </a:r>
            <a:r>
              <a:rPr lang="en-US" b="1" dirty="0"/>
              <a:t> Rate:</a:t>
            </a:r>
            <a:r>
              <a:rPr lang="en-US" dirty="0"/>
              <a:t> Starts with a </a:t>
            </a:r>
            <a:r>
              <a:rPr lang="en-US" b="1" dirty="0"/>
              <a:t>28.8 kbps</a:t>
            </a:r>
            <a:r>
              <a:rPr lang="en-US" dirty="0"/>
              <a:t> </a:t>
            </a:r>
            <a:r>
              <a:rPr lang="en-US" dirty="0" err="1"/>
              <a:t>bitstream</a:t>
            </a:r>
            <a:r>
              <a:rPr lang="en-US" dirty="0"/>
              <a:t>, which is the vocoder output with </a:t>
            </a:r>
            <a:r>
              <a:rPr lang="en-US" b="1" dirty="0"/>
              <a:t>error correction coding</a:t>
            </a:r>
            <a:r>
              <a:rPr lang="en-US" dirty="0"/>
              <a:t> applied.</a:t>
            </a:r>
          </a:p>
          <a:p>
            <a:r>
              <a:rPr lang="en-US" dirty="0"/>
              <a:t>This stream carries voice or data that will be transmitted over the air.</a:t>
            </a:r>
          </a:p>
          <a:p>
            <a:endParaRPr lang="en-IN" dirty="0"/>
          </a:p>
        </p:txBody>
      </p:sp>
    </p:spTree>
    <p:extLst>
      <p:ext uri="{BB962C8B-B14F-4D97-AF65-F5344CB8AC3E}">
        <p14:creationId xmlns:p14="http://schemas.microsoft.com/office/powerpoint/2010/main" val="185465773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656823" y="270456"/>
            <a:ext cx="10238704" cy="5687981"/>
          </a:xfrm>
          <a:prstGeom prst="rect">
            <a:avLst/>
          </a:prstGeom>
        </p:spPr>
      </p:pic>
    </p:spTree>
    <p:extLst>
      <p:ext uri="{BB962C8B-B14F-4D97-AF65-F5344CB8AC3E}">
        <p14:creationId xmlns:p14="http://schemas.microsoft.com/office/powerpoint/2010/main" val="25516871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46219" y="1690688"/>
            <a:ext cx="8619261" cy="4636395"/>
          </a:xfrm>
          <a:prstGeom prst="rect">
            <a:avLst/>
          </a:prstGeom>
        </p:spPr>
      </p:pic>
    </p:spTree>
    <p:extLst>
      <p:ext uri="{BB962C8B-B14F-4D97-AF65-F5344CB8AC3E}">
        <p14:creationId xmlns:p14="http://schemas.microsoft.com/office/powerpoint/2010/main" val="17206639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43945" y="365124"/>
            <a:ext cx="10084156" cy="5829613"/>
          </a:xfrm>
          <a:prstGeom prst="rect">
            <a:avLst/>
          </a:prstGeom>
        </p:spPr>
      </p:pic>
    </p:spTree>
    <p:extLst>
      <p:ext uri="{BB962C8B-B14F-4D97-AF65-F5344CB8AC3E}">
        <p14:creationId xmlns:p14="http://schemas.microsoft.com/office/powerpoint/2010/main" val="318561847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528034" y="489397"/>
            <a:ext cx="9815585" cy="5834130"/>
          </a:xfrm>
          <a:prstGeom prst="rect">
            <a:avLst/>
          </a:prstGeom>
        </p:spPr>
      </p:pic>
    </p:spTree>
    <p:extLst>
      <p:ext uri="{BB962C8B-B14F-4D97-AF65-F5344CB8AC3E}">
        <p14:creationId xmlns:p14="http://schemas.microsoft.com/office/powerpoint/2010/main" val="30950399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81CD-36E8-4210-6D6E-29B51FEA385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DD92C0E-44DC-7AC6-E953-A880AB7375CD}"/>
              </a:ext>
            </a:extLst>
          </p:cNvPr>
          <p:cNvPicPr>
            <a:picLocks noGrp="1" noChangeAspect="1"/>
          </p:cNvPicPr>
          <p:nvPr>
            <p:ph idx="1"/>
          </p:nvPr>
        </p:nvPicPr>
        <p:blipFill>
          <a:blip r:embed="rId2"/>
          <a:stretch>
            <a:fillRect/>
          </a:stretch>
        </p:blipFill>
        <p:spPr>
          <a:xfrm>
            <a:off x="3244423" y="1825624"/>
            <a:ext cx="6631097" cy="5032375"/>
          </a:xfrm>
        </p:spPr>
      </p:pic>
    </p:spTree>
    <p:extLst>
      <p:ext uri="{BB962C8B-B14F-4D97-AF65-F5344CB8AC3E}">
        <p14:creationId xmlns:p14="http://schemas.microsoft.com/office/powerpoint/2010/main" val="413875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0" lang="en-US" altLang="en-US" b="0" i="0" u="none" strike="noStrike" cap="none" normalizeH="0" baseline="0" dirty="0">
                <a:ln>
                  <a:noFill/>
                </a:ln>
                <a:solidFill>
                  <a:schemeClr val="tx1"/>
                </a:solidFill>
                <a:effectLst/>
                <a:latin typeface="Arial" panose="020B0604020202020204" pitchFamily="34" charset="0"/>
              </a:rPr>
              <a:t>Evolution of GSM/EDGE to Enhanced Data Rates </a:t>
            </a:r>
            <a:br>
              <a:rPr kumimoji="0" lang="en-US" altLang="en-US" b="0" i="0" u="none" strike="noStrike" cap="none" normalizeH="0" baseline="0" dirty="0">
                <a:ln>
                  <a:noFill/>
                </a:ln>
                <a:solidFill>
                  <a:schemeClr val="tx1"/>
                </a:solidFill>
                <a:effectLst/>
                <a:latin typeface="Arial" panose="020B0604020202020204" pitchFamily="34" charset="0"/>
              </a:rPr>
            </a:br>
            <a:endParaRPr lang="en-IN" dirty="0"/>
          </a:p>
        </p:txBody>
      </p:sp>
      <p:sp>
        <p:nvSpPr>
          <p:cNvPr id="4" name="Rectangle 1"/>
          <p:cNvSpPr>
            <a:spLocks noGrp="1" noChangeArrowheads="1"/>
          </p:cNvSpPr>
          <p:nvPr>
            <p:ph idx="1"/>
          </p:nvPr>
        </p:nvSpPr>
        <p:spPr bwMode="auto">
          <a:xfrm>
            <a:off x="333704" y="874990"/>
            <a:ext cx="1135759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Arial" panose="020B0604020202020204" pitchFamily="34" charset="0"/>
              </a:rPr>
              <a:t>GSM/EDGE evolves with enhancements in data rates and carrier aggregation.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EDGE:</a:t>
            </a:r>
            <a:r>
              <a:rPr kumimoji="0" lang="en-US" altLang="en-US" sz="2200" b="0" i="0" u="none" strike="noStrike" cap="none" normalizeH="0" baseline="0" dirty="0">
                <a:ln>
                  <a:noFill/>
                </a:ln>
                <a:solidFill>
                  <a:schemeClr val="tx1"/>
                </a:solidFill>
                <a:effectLst/>
                <a:latin typeface="Arial" panose="020B0604020202020204" pitchFamily="34" charset="0"/>
              </a:rPr>
              <a:t> Further developed into Enhanced General Packet Radio Service (EGPRS).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Key Feature:</a:t>
            </a:r>
            <a:r>
              <a:rPr kumimoji="0" lang="en-US" altLang="en-US" sz="2200" b="0" i="0" u="none" strike="noStrike" cap="none" normalizeH="0" baseline="0" dirty="0">
                <a:ln>
                  <a:noFill/>
                </a:ln>
                <a:solidFill>
                  <a:schemeClr val="tx1"/>
                </a:solidFill>
                <a:effectLst/>
                <a:latin typeface="Arial" panose="020B0604020202020204" pitchFamily="34" charset="0"/>
              </a:rPr>
              <a:t> Support for higher bandwidths and carrier aggregation for the air interface.</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33946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453143" y="669702"/>
            <a:ext cx="7285714" cy="4655402"/>
          </a:xfrm>
          <a:prstGeom prst="rect">
            <a:avLst/>
          </a:prstGeom>
        </p:spPr>
      </p:pic>
    </p:spTree>
    <p:extLst>
      <p:ext uri="{BB962C8B-B14F-4D97-AF65-F5344CB8AC3E}">
        <p14:creationId xmlns:p14="http://schemas.microsoft.com/office/powerpoint/2010/main" val="329849478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453143" y="746975"/>
            <a:ext cx="7285714" cy="4735271"/>
          </a:xfrm>
          <a:prstGeom prst="rect">
            <a:avLst/>
          </a:prstGeom>
        </p:spPr>
      </p:pic>
    </p:spTree>
    <p:extLst>
      <p:ext uri="{BB962C8B-B14F-4D97-AF65-F5344CB8AC3E}">
        <p14:creationId xmlns:p14="http://schemas.microsoft.com/office/powerpoint/2010/main" val="101156427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19809" y="365125"/>
            <a:ext cx="7152381" cy="5726582"/>
          </a:xfrm>
          <a:prstGeom prst="rect">
            <a:avLst/>
          </a:prstGeom>
        </p:spPr>
      </p:pic>
    </p:spTree>
    <p:extLst>
      <p:ext uri="{BB962C8B-B14F-4D97-AF65-F5344CB8AC3E}">
        <p14:creationId xmlns:p14="http://schemas.microsoft.com/office/powerpoint/2010/main" val="7056275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819809" y="785611"/>
            <a:ext cx="6552381" cy="4877587"/>
          </a:xfrm>
          <a:prstGeom prst="rect">
            <a:avLst/>
          </a:prstGeom>
        </p:spPr>
      </p:pic>
    </p:spTree>
    <p:extLst>
      <p:ext uri="{BB962C8B-B14F-4D97-AF65-F5344CB8AC3E}">
        <p14:creationId xmlns:p14="http://schemas.microsoft.com/office/powerpoint/2010/main" val="1329447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80673-0A85-1235-843D-EA7431CACECA}"/>
              </a:ext>
            </a:extLst>
          </p:cNvPr>
          <p:cNvSpPr>
            <a:spLocks noGrp="1"/>
          </p:cNvSpPr>
          <p:nvPr>
            <p:ph type="title"/>
          </p:nvPr>
        </p:nvSpPr>
        <p:spPr>
          <a:xfrm>
            <a:off x="838200" y="365125"/>
            <a:ext cx="11353800" cy="1325563"/>
          </a:xfrm>
        </p:spPr>
        <p:txBody>
          <a:bodyPr>
            <a:normAutofit/>
          </a:bodyPr>
          <a:lstStyle/>
          <a:p>
            <a:r>
              <a:rPr lang="en-US" sz="4000" b="1" dirty="0">
                <a:solidFill>
                  <a:srgbClr val="002060"/>
                </a:solidFill>
              </a:rPr>
              <a:t>3. </a:t>
            </a:r>
            <a:r>
              <a:rPr lang="en-US" sz="4000" b="1" dirty="0" err="1">
                <a:solidFill>
                  <a:srgbClr val="002060"/>
                </a:solidFill>
              </a:rPr>
              <a:t>Databurst</a:t>
            </a:r>
            <a:r>
              <a:rPr lang="en-US" sz="4000" b="1" dirty="0">
                <a:solidFill>
                  <a:srgbClr val="002060"/>
                </a:solidFill>
              </a:rPr>
              <a:t> Randomization and Gating for the Uplink</a:t>
            </a:r>
            <a:endParaRPr lang="en-IN" sz="4000" b="1" dirty="0">
              <a:solidFill>
                <a:srgbClr val="002060"/>
              </a:solidFill>
            </a:endParaRPr>
          </a:p>
        </p:txBody>
      </p:sp>
      <p:sp>
        <p:nvSpPr>
          <p:cNvPr id="3" name="Content Placeholder 2">
            <a:extLst>
              <a:ext uri="{FF2B5EF4-FFF2-40B4-BE49-F238E27FC236}">
                <a16:creationId xmlns:a16="http://schemas.microsoft.com/office/drawing/2014/main" id="{76694713-7E6F-BEF5-0EBF-A46E644C160A}"/>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b="1" dirty="0"/>
              <a:t>Standard Data Rate</a:t>
            </a:r>
            <a:r>
              <a:rPr lang="en-US" dirty="0"/>
              <a:t>: 28.8 kbit/s output from the channel coder.</a:t>
            </a:r>
          </a:p>
          <a:p>
            <a:pPr>
              <a:buFont typeface="Arial" panose="020B0604020202020204" pitchFamily="34" charset="0"/>
              <a:buChar char="•"/>
            </a:pPr>
            <a:r>
              <a:rPr lang="en-US" b="1" dirty="0"/>
              <a:t>Source Rates</a:t>
            </a:r>
            <a:r>
              <a:rPr lang="en-US" dirty="0"/>
              <a:t>:</a:t>
            </a:r>
          </a:p>
          <a:p>
            <a:pPr marL="742950" lvl="1" indent="-285750">
              <a:buFont typeface="Arial" panose="020B0604020202020204" pitchFamily="34" charset="0"/>
              <a:buChar char="•"/>
            </a:pPr>
            <a:r>
              <a:rPr lang="en-US" dirty="0"/>
              <a:t>14.4 kbit/s or 9.6 kbit/s</a:t>
            </a:r>
          </a:p>
          <a:p>
            <a:pPr marL="742950" lvl="1" indent="-285750">
              <a:buFont typeface="Arial" panose="020B0604020202020204" pitchFamily="34" charset="0"/>
              <a:buChar char="•"/>
            </a:pPr>
            <a:r>
              <a:rPr lang="en-US" dirty="0"/>
              <a:t>Lower rates: 14.4 kbit/s, 7.2 kbit/s, 3.6 kbit/s possible through convolutional encoding.</a:t>
            </a:r>
          </a:p>
          <a:p>
            <a:pPr>
              <a:buFont typeface="Arial" panose="020B0604020202020204" pitchFamily="34" charset="0"/>
              <a:buChar char="•"/>
            </a:pPr>
            <a:r>
              <a:rPr lang="en-US" b="1" dirty="0"/>
              <a:t>Repeating Symbols</a:t>
            </a:r>
            <a:r>
              <a:rPr lang="en-US" dirty="0"/>
              <a:t>: Encoded symbols repeated to achieve desired data rate.</a:t>
            </a:r>
          </a:p>
          <a:p>
            <a:pPr>
              <a:buNone/>
            </a:pPr>
            <a:r>
              <a:rPr lang="en-US" sz="3300" b="1" dirty="0"/>
              <a:t>Gating Mechanism</a:t>
            </a:r>
          </a:p>
          <a:p>
            <a:pPr>
              <a:buFont typeface="Arial" panose="020B0604020202020204" pitchFamily="34" charset="0"/>
              <a:buChar char="•"/>
            </a:pPr>
            <a:r>
              <a:rPr lang="en-US" b="1" dirty="0"/>
              <a:t>Purpose</a:t>
            </a:r>
            <a:r>
              <a:rPr lang="en-US" dirty="0"/>
              <a:t>: Optimize power usage by transmitting repeated data only part of the time.</a:t>
            </a:r>
          </a:p>
          <a:p>
            <a:pPr>
              <a:buFont typeface="Arial" panose="020B0604020202020204" pitchFamily="34" charset="0"/>
              <a:buChar char="•"/>
            </a:pPr>
            <a:r>
              <a:rPr lang="en-US" b="1" dirty="0"/>
              <a:t>Transmitter Operation</a:t>
            </a:r>
            <a:r>
              <a:rPr lang="en-US" dirty="0"/>
              <a:t>:</a:t>
            </a:r>
          </a:p>
          <a:p>
            <a:pPr marL="742950" lvl="1" indent="-285750">
              <a:buFont typeface="Arial" panose="020B0604020202020204" pitchFamily="34" charset="0"/>
              <a:buChar char="•"/>
            </a:pPr>
            <a:r>
              <a:rPr lang="en-US" dirty="0"/>
              <a:t>Example: For 14.4 kbit/s (source 7.2 kbit/s), transmitter active only 1/2 the time.</a:t>
            </a:r>
          </a:p>
          <a:p>
            <a:pPr marL="742950" lvl="1" indent="-285750">
              <a:buFont typeface="Arial" panose="020B0604020202020204" pitchFamily="34" charset="0"/>
              <a:buChar char="•"/>
            </a:pPr>
            <a:r>
              <a:rPr lang="en-US" dirty="0"/>
              <a:t>Result: Average transmit power reduced by half, lowering interference for other users.</a:t>
            </a:r>
          </a:p>
          <a:p>
            <a:endParaRPr lang="en-IN" dirty="0"/>
          </a:p>
        </p:txBody>
      </p:sp>
    </p:spTree>
    <p:extLst>
      <p:ext uri="{BB962C8B-B14F-4D97-AF65-F5344CB8AC3E}">
        <p14:creationId xmlns:p14="http://schemas.microsoft.com/office/powerpoint/2010/main" val="56839542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7CCB-3498-9285-33D1-5A40AEFDA4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0C130E-D60B-1360-0DFC-0CD3A46BAF28}"/>
              </a:ext>
            </a:extLst>
          </p:cNvPr>
          <p:cNvSpPr>
            <a:spLocks noGrp="1"/>
          </p:cNvSpPr>
          <p:nvPr>
            <p:ph idx="1"/>
          </p:nvPr>
        </p:nvSpPr>
        <p:spPr/>
        <p:txBody>
          <a:bodyPr>
            <a:normAutofit/>
          </a:bodyPr>
          <a:lstStyle/>
          <a:p>
            <a:pPr>
              <a:buNone/>
            </a:pPr>
            <a:r>
              <a:rPr lang="en-US" b="1" dirty="0"/>
              <a:t>Gating Coordination with </a:t>
            </a:r>
            <a:r>
              <a:rPr lang="en-US" b="1" dirty="0" err="1"/>
              <a:t>Interleaver</a:t>
            </a:r>
            <a:endParaRPr lang="en-US" b="1" dirty="0"/>
          </a:p>
          <a:p>
            <a:pPr>
              <a:buFont typeface="Arial" panose="020B0604020202020204" pitchFamily="34" charset="0"/>
              <a:buChar char="•"/>
            </a:pPr>
            <a:r>
              <a:rPr lang="en-US" b="1" dirty="0"/>
              <a:t>Timing</a:t>
            </a:r>
            <a:r>
              <a:rPr lang="en-US" dirty="0"/>
              <a:t>: Gating must align with </a:t>
            </a:r>
            <a:r>
              <a:rPr lang="en-US" dirty="0" err="1"/>
              <a:t>interleaver</a:t>
            </a:r>
            <a:r>
              <a:rPr lang="en-US" dirty="0"/>
              <a:t> output.</a:t>
            </a:r>
          </a:p>
          <a:p>
            <a:pPr marL="742950" lvl="1" indent="-285750">
              <a:buFont typeface="Arial" panose="020B0604020202020204" pitchFamily="34" charset="0"/>
              <a:buChar char="•"/>
            </a:pPr>
            <a:r>
              <a:rPr lang="en-US" dirty="0"/>
              <a:t>For 7.2 kbit/s source rate, each 1.25 </a:t>
            </a:r>
            <a:r>
              <a:rPr lang="en-US" dirty="0" err="1"/>
              <a:t>ms</a:t>
            </a:r>
            <a:r>
              <a:rPr lang="en-US" dirty="0"/>
              <a:t> symbol group is repeated.</a:t>
            </a:r>
          </a:p>
          <a:p>
            <a:pPr marL="742950" lvl="1" indent="-285750">
              <a:buFont typeface="Arial" panose="020B0604020202020204" pitchFamily="34" charset="0"/>
              <a:buChar char="•"/>
            </a:pPr>
            <a:r>
              <a:rPr lang="en-US" dirty="0"/>
              <a:t>Gating removes one of the two symbol groups.</a:t>
            </a:r>
          </a:p>
          <a:p>
            <a:pPr>
              <a:buNone/>
            </a:pPr>
            <a:r>
              <a:rPr lang="en-US" sz="3300" b="1" dirty="0">
                <a:solidFill>
                  <a:srgbClr val="0070C0"/>
                </a:solidFill>
              </a:rPr>
              <a:t>Gating Decision Algorithm</a:t>
            </a:r>
          </a:p>
          <a:p>
            <a:pPr>
              <a:buNone/>
            </a:pPr>
            <a:r>
              <a:rPr lang="en-US" sz="2400" dirty="0"/>
              <a:t>A decision about which of two symbol groups actually gets transmitted is determined by the long spreading sequence, according to the following algorithm</a:t>
            </a:r>
            <a:endParaRPr lang="en-US" sz="3300" b="1" dirty="0">
              <a:solidFill>
                <a:srgbClr val="0070C0"/>
              </a:solidFill>
            </a:endParaRPr>
          </a:p>
          <a:p>
            <a:pPr marL="914400" lvl="1" indent="-457200">
              <a:buFont typeface="+mj-lt"/>
              <a:buAutoNum type="arabicPeriod"/>
            </a:pPr>
            <a:r>
              <a:rPr lang="en-US" dirty="0"/>
              <a:t>Analyze the second-to-last 1.25 </a:t>
            </a:r>
            <a:r>
              <a:rPr lang="en-US" dirty="0" err="1"/>
              <a:t>ms</a:t>
            </a:r>
            <a:r>
              <a:rPr lang="en-US" dirty="0"/>
              <a:t> symbol group.</a:t>
            </a:r>
          </a:p>
          <a:p>
            <a:pPr marL="914400" lvl="1" indent="-457200">
              <a:buFont typeface="+mj-lt"/>
              <a:buAutoNum type="arabicPeriod"/>
            </a:pPr>
            <a:r>
              <a:rPr lang="en-US" dirty="0"/>
              <a:t>Use the last 14 bits of the sequence, labeled as [b0, b1, ..., b13].</a:t>
            </a:r>
          </a:p>
          <a:p>
            <a:endParaRPr lang="en-IN" dirty="0"/>
          </a:p>
        </p:txBody>
      </p:sp>
    </p:spTree>
    <p:extLst>
      <p:ext uri="{BB962C8B-B14F-4D97-AF65-F5344CB8AC3E}">
        <p14:creationId xmlns:p14="http://schemas.microsoft.com/office/powerpoint/2010/main" val="5283222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7140A-B4B1-800C-2B54-1D9940CD750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7887E2-ECD2-3B1B-6D88-09635B2AFDAA}"/>
              </a:ext>
            </a:extLst>
          </p:cNvPr>
          <p:cNvSpPr>
            <a:spLocks noGrp="1"/>
          </p:cNvSpPr>
          <p:nvPr>
            <p:ph idx="1"/>
          </p:nvPr>
        </p:nvSpPr>
        <p:spPr>
          <a:xfrm>
            <a:off x="838200" y="1188720"/>
            <a:ext cx="10515600" cy="5669280"/>
          </a:xfrm>
        </p:spPr>
        <p:txBody>
          <a:bodyPr>
            <a:normAutofit/>
          </a:bodyPr>
          <a:lstStyle/>
          <a:p>
            <a:pPr marL="457200" lvl="1" indent="-365125">
              <a:buNone/>
            </a:pPr>
            <a:r>
              <a:rPr lang="en-US" sz="2600" b="1" dirty="0"/>
              <a:t>3. Transmission Rules</a:t>
            </a:r>
            <a:r>
              <a:rPr lang="en-US" sz="2600" dirty="0"/>
              <a:t>:</a:t>
            </a:r>
          </a:p>
          <a:p>
            <a:pPr marL="811213" lvl="1" indent="-274638">
              <a:buFont typeface="Courier New" panose="02070309020205020404" pitchFamily="49" charset="0"/>
              <a:buChar char="o"/>
            </a:pPr>
            <a:r>
              <a:rPr lang="en-US" b="1" dirty="0"/>
              <a:t>14.4/9.6 kbit/s</a:t>
            </a:r>
            <a:r>
              <a:rPr lang="en-US" dirty="0"/>
              <a:t>: Always transmit.</a:t>
            </a:r>
          </a:p>
          <a:p>
            <a:pPr marL="892175" lvl="1" indent="-342900">
              <a:buFont typeface="Courier New" panose="02070309020205020404" pitchFamily="49" charset="0"/>
              <a:buChar char="o"/>
            </a:pPr>
            <a:r>
              <a:rPr lang="en-US" b="1" dirty="0"/>
              <a:t> 7.2/4.8 kbit/s</a:t>
            </a:r>
            <a:r>
              <a:rPr lang="en-US" dirty="0"/>
              <a:t>: Transmit first group if bi=0, </a:t>
            </a:r>
            <a:r>
              <a:rPr lang="en-US" dirty="0" err="1"/>
              <a:t>i</a:t>
            </a:r>
            <a:r>
              <a:rPr lang="en-US" dirty="0"/>
              <a:t>​=0 (</a:t>
            </a:r>
            <a:r>
              <a:rPr lang="en-US" dirty="0" err="1"/>
              <a:t>i</a:t>
            </a:r>
            <a:r>
              <a:rPr lang="en-US" dirty="0"/>
              <a:t> = 0,...,7); otherwise, transmit second.</a:t>
            </a:r>
          </a:p>
          <a:p>
            <a:pPr marL="0" indent="0">
              <a:buNone/>
            </a:pPr>
            <a:endParaRPr lang="en-US" dirty="0"/>
          </a:p>
          <a:p>
            <a:pPr>
              <a:buNone/>
            </a:pPr>
            <a:endParaRPr lang="en-US" b="1" dirty="0"/>
          </a:p>
          <a:p>
            <a:pPr>
              <a:buNone/>
            </a:pPr>
            <a:endParaRPr lang="en-US" b="1" dirty="0"/>
          </a:p>
          <a:p>
            <a:pPr>
              <a:buNone/>
            </a:pPr>
            <a:endParaRPr lang="en-US" sz="2400" b="1" dirty="0"/>
          </a:p>
          <a:p>
            <a:pPr>
              <a:buNone/>
            </a:pPr>
            <a:r>
              <a:rPr lang="en-US" b="1" dirty="0"/>
              <a:t>Benefits of Pseudorandom Gating</a:t>
            </a:r>
          </a:p>
          <a:p>
            <a:pPr>
              <a:buFont typeface="Arial" panose="020B0604020202020204" pitchFamily="34" charset="0"/>
              <a:buChar char="•"/>
            </a:pPr>
            <a:r>
              <a:rPr lang="en-US" sz="2400" b="1" dirty="0"/>
              <a:t>Interference Management</a:t>
            </a:r>
            <a:r>
              <a:rPr lang="en-US" sz="2400" dirty="0"/>
              <a:t>: Different gating for each user helps "smear out" interference, ensuring that users do not experience simultaneous interference from all other users.</a:t>
            </a:r>
          </a:p>
          <a:p>
            <a:endParaRPr lang="en-IN" dirty="0"/>
          </a:p>
        </p:txBody>
      </p:sp>
      <p:pic>
        <p:nvPicPr>
          <p:cNvPr id="7" name="Picture 6">
            <a:extLst>
              <a:ext uri="{FF2B5EF4-FFF2-40B4-BE49-F238E27FC236}">
                <a16:creationId xmlns:a16="http://schemas.microsoft.com/office/drawing/2014/main" id="{0FC2F191-83E3-5D35-FF32-F917E9606421}"/>
              </a:ext>
            </a:extLst>
          </p:cNvPr>
          <p:cNvPicPr>
            <a:picLocks noChangeAspect="1"/>
          </p:cNvPicPr>
          <p:nvPr/>
        </p:nvPicPr>
        <p:blipFill>
          <a:blip r:embed="rId2"/>
          <a:stretch>
            <a:fillRect/>
          </a:stretch>
        </p:blipFill>
        <p:spPr>
          <a:xfrm>
            <a:off x="1396589" y="2708790"/>
            <a:ext cx="9713372" cy="1714739"/>
          </a:xfrm>
          <a:prstGeom prst="rect">
            <a:avLst/>
          </a:prstGeom>
        </p:spPr>
      </p:pic>
    </p:spTree>
    <p:extLst>
      <p:ext uri="{BB962C8B-B14F-4D97-AF65-F5344CB8AC3E}">
        <p14:creationId xmlns:p14="http://schemas.microsoft.com/office/powerpoint/2010/main" val="80273358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20D4-51B2-70B9-DE7A-ED69F9DD9D4D}"/>
              </a:ext>
            </a:extLst>
          </p:cNvPr>
          <p:cNvSpPr>
            <a:spLocks noGrp="1"/>
          </p:cNvSpPr>
          <p:nvPr>
            <p:ph type="title"/>
          </p:nvPr>
        </p:nvSpPr>
        <p:spPr/>
        <p:txBody>
          <a:bodyPr/>
          <a:lstStyle/>
          <a:p>
            <a:r>
              <a:rPr lang="en-US" b="1" dirty="0">
                <a:solidFill>
                  <a:srgbClr val="0070C0"/>
                </a:solidFill>
              </a:rPr>
              <a:t>4. Spreading and Modulation in the Downlink</a:t>
            </a:r>
            <a:endParaRPr lang="en-IN" b="1" dirty="0">
              <a:solidFill>
                <a:srgbClr val="0070C0"/>
              </a:solidFill>
            </a:endParaRPr>
          </a:p>
        </p:txBody>
      </p:sp>
      <p:sp>
        <p:nvSpPr>
          <p:cNvPr id="3" name="Content Placeholder 2">
            <a:extLst>
              <a:ext uri="{FF2B5EF4-FFF2-40B4-BE49-F238E27FC236}">
                <a16:creationId xmlns:a16="http://schemas.microsoft.com/office/drawing/2014/main" id="{EA84024E-23A9-F30F-3B48-731883EBCB12}"/>
              </a:ext>
            </a:extLst>
          </p:cNvPr>
          <p:cNvSpPr>
            <a:spLocks noGrp="1"/>
          </p:cNvSpPr>
          <p:nvPr>
            <p:ph idx="1"/>
          </p:nvPr>
        </p:nvSpPr>
        <p:spPr/>
        <p:txBody>
          <a:bodyPr/>
          <a:lstStyle/>
          <a:p>
            <a:pPr>
              <a:buNone/>
            </a:pPr>
            <a:r>
              <a:rPr lang="en-US" b="1" dirty="0"/>
              <a:t>Encoded Data Stream</a:t>
            </a:r>
          </a:p>
          <a:p>
            <a:pPr>
              <a:buFont typeface="Arial" panose="020B0604020202020204" pitchFamily="34" charset="0"/>
              <a:buChar char="•"/>
            </a:pPr>
            <a:r>
              <a:rPr lang="en-US" b="1" dirty="0"/>
              <a:t>Data Rate</a:t>
            </a:r>
            <a:r>
              <a:rPr lang="en-US" dirty="0"/>
              <a:t>: 19.2 kbit/s (1/3 lower than uplink).</a:t>
            </a:r>
          </a:p>
          <a:p>
            <a:pPr>
              <a:buFont typeface="Arial" panose="020B0604020202020204" pitchFamily="34" charset="0"/>
              <a:buChar char="•"/>
            </a:pPr>
            <a:r>
              <a:rPr lang="en-US" b="1" dirty="0"/>
              <a:t>Process Steps</a:t>
            </a:r>
            <a:r>
              <a:rPr lang="en-US" dirty="0"/>
              <a:t>:</a:t>
            </a:r>
          </a:p>
          <a:p>
            <a:pPr marL="742950" lvl="1" indent="-285750">
              <a:buFont typeface="Arial" panose="020B0604020202020204" pitchFamily="34" charset="0"/>
              <a:buChar char="•"/>
            </a:pPr>
            <a:r>
              <a:rPr lang="en-US" b="1" dirty="0"/>
              <a:t>Scrambling</a:t>
            </a:r>
            <a:r>
              <a:rPr lang="en-US" dirty="0"/>
              <a:t>: Using long spreading sequence.</a:t>
            </a:r>
          </a:p>
          <a:p>
            <a:pPr marL="742950" lvl="1" indent="-285750">
              <a:buFont typeface="Arial" panose="020B0604020202020204" pitchFamily="34" charset="0"/>
              <a:buChar char="•"/>
            </a:pPr>
            <a:r>
              <a:rPr lang="en-US" b="1" dirty="0"/>
              <a:t>Spreading</a:t>
            </a:r>
            <a:r>
              <a:rPr lang="en-US" dirty="0"/>
              <a:t>: Employing Walsh sequences.</a:t>
            </a:r>
          </a:p>
          <a:p>
            <a:pPr marL="742950" lvl="1" indent="-285750">
              <a:buFont typeface="Arial" panose="020B0604020202020204" pitchFamily="34" charset="0"/>
              <a:buChar char="•"/>
            </a:pPr>
            <a:r>
              <a:rPr lang="en-US" b="1" dirty="0"/>
              <a:t>Modulation</a:t>
            </a:r>
            <a:r>
              <a:rPr lang="en-US" dirty="0"/>
              <a:t>: In-phase (I) and Quadrature-phase (Q) components.</a:t>
            </a:r>
          </a:p>
          <a:p>
            <a:endParaRPr lang="en-IN" dirty="0"/>
          </a:p>
        </p:txBody>
      </p:sp>
    </p:spTree>
    <p:extLst>
      <p:ext uri="{BB962C8B-B14F-4D97-AF65-F5344CB8AC3E}">
        <p14:creationId xmlns:p14="http://schemas.microsoft.com/office/powerpoint/2010/main" val="11145829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A8E69-683A-15F7-7B94-F2C12E170C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ECEC05-A6F7-0239-42B9-13316BD5C6E4}"/>
              </a:ext>
            </a:extLst>
          </p:cNvPr>
          <p:cNvSpPr>
            <a:spLocks noGrp="1"/>
          </p:cNvSpPr>
          <p:nvPr>
            <p:ph idx="1"/>
          </p:nvPr>
        </p:nvSpPr>
        <p:spPr/>
        <p:txBody>
          <a:bodyPr>
            <a:normAutofit lnSpcReduction="10000"/>
          </a:bodyPr>
          <a:lstStyle/>
          <a:p>
            <a:pPr>
              <a:buNone/>
            </a:pPr>
            <a:r>
              <a:rPr lang="en-US" b="1" dirty="0"/>
              <a:t>Step 1: Scrambling</a:t>
            </a:r>
          </a:p>
          <a:p>
            <a:pPr>
              <a:buFont typeface="Arial" panose="020B0604020202020204" pitchFamily="34" charset="0"/>
              <a:buChar char="•"/>
            </a:pPr>
            <a:r>
              <a:rPr lang="en-US" b="1" dirty="0"/>
              <a:t>Long Spreading Sequence</a:t>
            </a:r>
            <a:r>
              <a:rPr lang="en-US" dirty="0"/>
              <a:t>:</a:t>
            </a:r>
          </a:p>
          <a:p>
            <a:pPr marL="742950" lvl="1" indent="-285750">
              <a:buFont typeface="Arial" panose="020B0604020202020204" pitchFamily="34" charset="0"/>
              <a:buChar char="•"/>
            </a:pPr>
            <a:r>
              <a:rPr lang="en-US" dirty="0"/>
              <a:t>Chip rate: 1.2288 Mchip/s.</a:t>
            </a:r>
          </a:p>
          <a:p>
            <a:pPr marL="742950" lvl="1" indent="-285750">
              <a:buFont typeface="Arial" panose="020B0604020202020204" pitchFamily="34" charset="0"/>
              <a:buChar char="•"/>
            </a:pPr>
            <a:r>
              <a:rPr lang="en-US" b="1" dirty="0"/>
              <a:t>Decimation</a:t>
            </a:r>
            <a:r>
              <a:rPr lang="en-US" dirty="0"/>
              <a:t>: Every 64th chip used to achieve 19.2 </a:t>
            </a:r>
            <a:r>
              <a:rPr lang="en-US" dirty="0" err="1"/>
              <a:t>kchip</a:t>
            </a:r>
            <a:r>
              <a:rPr lang="en-US" dirty="0"/>
              <a:t>/s.</a:t>
            </a:r>
          </a:p>
          <a:p>
            <a:pPr marL="742950" lvl="1" indent="-285750">
              <a:buFont typeface="Arial" panose="020B0604020202020204" pitchFamily="34" charset="0"/>
              <a:buChar char="•"/>
            </a:pPr>
            <a:r>
              <a:rPr lang="en-US" b="1" dirty="0"/>
              <a:t>Operation</a:t>
            </a:r>
            <a:r>
              <a:rPr lang="en-US" dirty="0"/>
              <a:t>: Decimated sequence added modulo-2 to data stream.</a:t>
            </a:r>
          </a:p>
          <a:p>
            <a:pPr>
              <a:buNone/>
            </a:pPr>
            <a:r>
              <a:rPr lang="en-US" b="1" dirty="0"/>
              <a:t>Step 2: Spreading with Walsh Sequences</a:t>
            </a:r>
          </a:p>
          <a:p>
            <a:pPr>
              <a:buFont typeface="Arial" panose="020B0604020202020204" pitchFamily="34" charset="0"/>
              <a:buChar char="•"/>
            </a:pPr>
            <a:r>
              <a:rPr lang="en-US" b="1" dirty="0"/>
              <a:t>Walsh Sequences</a:t>
            </a:r>
            <a:r>
              <a:rPr lang="en-US" dirty="0"/>
              <a:t>:</a:t>
            </a:r>
          </a:p>
          <a:p>
            <a:pPr marL="742950" lvl="1" indent="-285750">
              <a:buFont typeface="Arial" panose="020B0604020202020204" pitchFamily="34" charset="0"/>
              <a:buChar char="•"/>
            </a:pPr>
            <a:r>
              <a:rPr lang="en-US" dirty="0"/>
              <a:t>Used for channelization and spreading.</a:t>
            </a:r>
          </a:p>
          <a:p>
            <a:pPr marL="742950" lvl="1" indent="-285750">
              <a:buFont typeface="Arial" panose="020B0604020202020204" pitchFamily="34" charset="0"/>
              <a:buChar char="•"/>
            </a:pPr>
            <a:r>
              <a:rPr lang="en-US" dirty="0"/>
              <a:t>Each traffic channel assigned a unique Walsh sequence at 1.2288 Mchip/s.</a:t>
            </a:r>
          </a:p>
          <a:p>
            <a:pPr marL="742950" lvl="1" indent="-285750">
              <a:buFont typeface="Arial" panose="020B0604020202020204" pitchFamily="34" charset="0"/>
              <a:buChar char="•"/>
            </a:pPr>
            <a:r>
              <a:rPr lang="en-US" b="1" dirty="0"/>
              <a:t>Repetition</a:t>
            </a:r>
            <a:r>
              <a:rPr lang="en-US" dirty="0"/>
              <a:t>: Periodically repeated every 64 chips, multiplied by scrambled data.</a:t>
            </a:r>
          </a:p>
          <a:p>
            <a:endParaRPr lang="en-IN" dirty="0"/>
          </a:p>
        </p:txBody>
      </p:sp>
    </p:spTree>
    <p:extLst>
      <p:ext uri="{BB962C8B-B14F-4D97-AF65-F5344CB8AC3E}">
        <p14:creationId xmlns:p14="http://schemas.microsoft.com/office/powerpoint/2010/main" val="332866691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5213A-DF26-11E7-B036-88B89031EB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72CBE4-9987-3BF0-913B-0E3F700786F3}"/>
              </a:ext>
            </a:extLst>
          </p:cNvPr>
          <p:cNvSpPr>
            <a:spLocks noGrp="1"/>
          </p:cNvSpPr>
          <p:nvPr>
            <p:ph idx="1"/>
          </p:nvPr>
        </p:nvSpPr>
        <p:spPr/>
        <p:txBody>
          <a:bodyPr>
            <a:normAutofit lnSpcReduction="10000"/>
          </a:bodyPr>
          <a:lstStyle/>
          <a:p>
            <a:pPr>
              <a:buNone/>
            </a:pPr>
            <a:r>
              <a:rPr lang="en-US" b="1" dirty="0"/>
              <a:t>Step 3: Modulation</a:t>
            </a:r>
          </a:p>
          <a:p>
            <a:pPr>
              <a:buFont typeface="Arial" panose="020B0604020202020204" pitchFamily="34" charset="0"/>
              <a:buChar char="•"/>
            </a:pPr>
            <a:r>
              <a:rPr lang="en-US" b="1" dirty="0"/>
              <a:t>Output Processing</a:t>
            </a:r>
            <a:r>
              <a:rPr lang="en-US" dirty="0"/>
              <a:t>:</a:t>
            </a:r>
          </a:p>
          <a:p>
            <a:pPr marL="742950" lvl="1" indent="-285750">
              <a:buFont typeface="Arial" panose="020B0604020202020204" pitchFamily="34" charset="0"/>
              <a:buChar char="•"/>
            </a:pPr>
            <a:r>
              <a:rPr lang="en-US" dirty="0"/>
              <a:t>Multiplied separately in I- and Q-branches by short spreading sequences.</a:t>
            </a:r>
          </a:p>
          <a:p>
            <a:pPr>
              <a:buFont typeface="Arial" panose="020B0604020202020204" pitchFamily="34" charset="0"/>
              <a:buChar char="•"/>
            </a:pPr>
            <a:r>
              <a:rPr lang="en-US" b="1" dirty="0"/>
              <a:t>Modulation Format</a:t>
            </a:r>
            <a:r>
              <a:rPr lang="en-US" dirty="0"/>
              <a:t>:</a:t>
            </a:r>
          </a:p>
          <a:p>
            <a:pPr marL="742950" lvl="1" indent="-285750">
              <a:buFont typeface="Arial" panose="020B0604020202020204" pitchFamily="34" charset="0"/>
              <a:buChar char="•"/>
            </a:pPr>
            <a:r>
              <a:rPr lang="en-US" dirty="0"/>
              <a:t>Uses </a:t>
            </a:r>
            <a:r>
              <a:rPr lang="en-US" b="1" dirty="0"/>
              <a:t>Quadrature Amplitude Modulation (QAM)</a:t>
            </a:r>
            <a:r>
              <a:rPr lang="en-US" dirty="0"/>
              <a:t>.</a:t>
            </a:r>
          </a:p>
          <a:p>
            <a:pPr>
              <a:buNone/>
            </a:pPr>
            <a:r>
              <a:rPr lang="en-US" b="1" dirty="0"/>
              <a:t>Lower Data Rate Provisions</a:t>
            </a:r>
          </a:p>
          <a:p>
            <a:pPr>
              <a:buFont typeface="Arial" panose="020B0604020202020204" pitchFamily="34" charset="0"/>
              <a:buChar char="•"/>
            </a:pPr>
            <a:r>
              <a:rPr lang="en-US" b="1" dirty="0"/>
              <a:t>Options for Lower Rates</a:t>
            </a:r>
            <a:r>
              <a:rPr lang="en-US" dirty="0"/>
              <a:t>: Supports rates &lt; 9.6 kbit/s or a 14.4 kbit/s source.</a:t>
            </a:r>
          </a:p>
          <a:p>
            <a:pPr>
              <a:buFont typeface="Arial" panose="020B0604020202020204" pitchFamily="34" charset="0"/>
              <a:buChar char="•"/>
            </a:pPr>
            <a:r>
              <a:rPr lang="en-US" b="1" dirty="0"/>
              <a:t>Symbol Repetition</a:t>
            </a:r>
            <a:r>
              <a:rPr lang="en-US" dirty="0"/>
              <a:t>: Maintains maximum data rates; energy per symbol reduced proportionally.</a:t>
            </a:r>
          </a:p>
          <a:p>
            <a:endParaRPr lang="en-IN" dirty="0"/>
          </a:p>
        </p:txBody>
      </p:sp>
    </p:spTree>
    <p:extLst>
      <p:ext uri="{BB962C8B-B14F-4D97-AF65-F5344CB8AC3E}">
        <p14:creationId xmlns:p14="http://schemas.microsoft.com/office/powerpoint/2010/main" val="425021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6000" b="1" dirty="0"/>
              <a:t>Transition to 3G</a:t>
            </a:r>
          </a:p>
        </p:txBody>
      </p:sp>
    </p:spTree>
    <p:extLst>
      <p:ext uri="{BB962C8B-B14F-4D97-AF65-F5344CB8AC3E}">
        <p14:creationId xmlns:p14="http://schemas.microsoft.com/office/powerpoint/2010/main" val="210629520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7345-6CD1-F1D0-7692-EBDD935355B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718B8FF-30E8-FE6B-0B46-F84CB3DB2D7E}"/>
              </a:ext>
            </a:extLst>
          </p:cNvPr>
          <p:cNvPicPr>
            <a:picLocks noGrp="1" noChangeAspect="1"/>
          </p:cNvPicPr>
          <p:nvPr>
            <p:ph idx="1"/>
          </p:nvPr>
        </p:nvPicPr>
        <p:blipFill>
          <a:blip r:embed="rId2"/>
          <a:stretch>
            <a:fillRect/>
          </a:stretch>
        </p:blipFill>
        <p:spPr>
          <a:xfrm>
            <a:off x="2377441" y="1690688"/>
            <a:ext cx="6304348" cy="5167311"/>
          </a:xfrm>
        </p:spPr>
      </p:pic>
    </p:spTree>
    <p:extLst>
      <p:ext uri="{BB962C8B-B14F-4D97-AF65-F5344CB8AC3E}">
        <p14:creationId xmlns:p14="http://schemas.microsoft.com/office/powerpoint/2010/main" val="343704007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167428" y="631065"/>
            <a:ext cx="7857143" cy="5365467"/>
          </a:xfrm>
          <a:prstGeom prst="rect">
            <a:avLst/>
          </a:prstGeom>
        </p:spPr>
      </p:pic>
    </p:spTree>
    <p:extLst>
      <p:ext uri="{BB962C8B-B14F-4D97-AF65-F5344CB8AC3E}">
        <p14:creationId xmlns:p14="http://schemas.microsoft.com/office/powerpoint/2010/main" val="166194497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415047" y="785612"/>
            <a:ext cx="7361905" cy="4634730"/>
          </a:xfrm>
          <a:prstGeom prst="rect">
            <a:avLst/>
          </a:prstGeom>
        </p:spPr>
      </p:pic>
    </p:spTree>
    <p:extLst>
      <p:ext uri="{BB962C8B-B14F-4D97-AF65-F5344CB8AC3E}">
        <p14:creationId xmlns:p14="http://schemas.microsoft.com/office/powerpoint/2010/main" val="233723728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410286" y="167425"/>
            <a:ext cx="7371428" cy="5338631"/>
          </a:xfrm>
          <a:prstGeom prst="rect">
            <a:avLst/>
          </a:prstGeom>
        </p:spPr>
      </p:pic>
    </p:spTree>
    <p:extLst>
      <p:ext uri="{BB962C8B-B14F-4D97-AF65-F5344CB8AC3E}">
        <p14:creationId xmlns:p14="http://schemas.microsoft.com/office/powerpoint/2010/main" val="211743476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571223" y="218941"/>
            <a:ext cx="8020015" cy="6375042"/>
          </a:xfrm>
          <a:prstGeom prst="rect">
            <a:avLst/>
          </a:prstGeom>
        </p:spPr>
      </p:pic>
    </p:spTree>
    <p:extLst>
      <p:ext uri="{BB962C8B-B14F-4D97-AF65-F5344CB8AC3E}">
        <p14:creationId xmlns:p14="http://schemas.microsoft.com/office/powerpoint/2010/main" val="18356817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586476" y="1339403"/>
            <a:ext cx="7019048" cy="3747605"/>
          </a:xfrm>
          <a:prstGeom prst="rect">
            <a:avLst/>
          </a:prstGeom>
        </p:spPr>
      </p:pic>
    </p:spTree>
    <p:extLst>
      <p:ext uri="{BB962C8B-B14F-4D97-AF65-F5344CB8AC3E}">
        <p14:creationId xmlns:p14="http://schemas.microsoft.com/office/powerpoint/2010/main" val="225387128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F9DE-2D04-152A-B2B3-0F7E5A8D11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9F87010-D5C9-5AC9-AF1C-7B97BA2D67D6}"/>
              </a:ext>
            </a:extLst>
          </p:cNvPr>
          <p:cNvPicPr>
            <a:picLocks noGrp="1" noChangeAspect="1"/>
          </p:cNvPicPr>
          <p:nvPr>
            <p:ph idx="1"/>
          </p:nvPr>
        </p:nvPicPr>
        <p:blipFill>
          <a:blip r:embed="rId2"/>
          <a:stretch>
            <a:fillRect/>
          </a:stretch>
        </p:blipFill>
        <p:spPr>
          <a:xfrm>
            <a:off x="2606040" y="1825624"/>
            <a:ext cx="6469380" cy="4849495"/>
          </a:xfrm>
        </p:spPr>
      </p:pic>
    </p:spTree>
    <p:extLst>
      <p:ext uri="{BB962C8B-B14F-4D97-AF65-F5344CB8AC3E}">
        <p14:creationId xmlns:p14="http://schemas.microsoft.com/office/powerpoint/2010/main" val="18218371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CB4A-F06B-91CB-F8BB-10F4888BAE94}"/>
              </a:ext>
            </a:extLst>
          </p:cNvPr>
          <p:cNvSpPr>
            <a:spLocks noGrp="1"/>
          </p:cNvSpPr>
          <p:nvPr>
            <p:ph type="title"/>
          </p:nvPr>
        </p:nvSpPr>
        <p:spPr/>
        <p:txBody>
          <a:bodyPr/>
          <a:lstStyle/>
          <a:p>
            <a:r>
              <a:rPr lang="en-US" b="1" dirty="0">
                <a:solidFill>
                  <a:srgbClr val="0070C0"/>
                </a:solidFill>
              </a:rPr>
              <a:t>Uplink vs. Downlink Spreading Schemes</a:t>
            </a:r>
            <a:endParaRPr lang="en-IN" dirty="0">
              <a:solidFill>
                <a:srgbClr val="0070C0"/>
              </a:solidFill>
            </a:endParaRPr>
          </a:p>
        </p:txBody>
      </p:sp>
      <p:sp>
        <p:nvSpPr>
          <p:cNvPr id="3" name="Content Placeholder 2">
            <a:extLst>
              <a:ext uri="{FF2B5EF4-FFF2-40B4-BE49-F238E27FC236}">
                <a16:creationId xmlns:a16="http://schemas.microsoft.com/office/drawing/2014/main" id="{D451FBC9-DA2B-66B1-5EDD-AED7093B649B}"/>
              </a:ext>
            </a:extLst>
          </p:cNvPr>
          <p:cNvSpPr>
            <a:spLocks noGrp="1"/>
          </p:cNvSpPr>
          <p:nvPr>
            <p:ph idx="1"/>
          </p:nvPr>
        </p:nvSpPr>
        <p:spPr>
          <a:xfrm>
            <a:off x="838200" y="1690688"/>
            <a:ext cx="10515600" cy="4486275"/>
          </a:xfrm>
        </p:spPr>
        <p:txBody>
          <a:bodyPr>
            <a:normAutofit lnSpcReduction="10000"/>
          </a:bodyPr>
          <a:lstStyle/>
          <a:p>
            <a:pPr>
              <a:buNone/>
            </a:pPr>
            <a:endParaRPr lang="en-US" b="1" dirty="0"/>
          </a:p>
          <a:p>
            <a:pPr>
              <a:buNone/>
            </a:pPr>
            <a:r>
              <a:rPr lang="en-US" b="1" dirty="0"/>
              <a:t>Asymmetry in Cellular Systems</a:t>
            </a:r>
          </a:p>
          <a:p>
            <a:pPr>
              <a:buFont typeface="Arial" panose="020B0604020202020204" pitchFamily="34" charset="0"/>
              <a:buChar char="•"/>
            </a:pPr>
            <a:r>
              <a:rPr lang="en-US" b="1" dirty="0"/>
              <a:t>Downlink Characteristics</a:t>
            </a:r>
            <a:r>
              <a:rPr lang="en-US" dirty="0"/>
              <a:t>:</a:t>
            </a:r>
          </a:p>
          <a:p>
            <a:pPr marL="742950" lvl="1" indent="-285750">
              <a:buFont typeface="Arial" panose="020B0604020202020204" pitchFamily="34" charset="0"/>
              <a:buChar char="•"/>
            </a:pPr>
            <a:r>
              <a:rPr lang="en-US" b="1" dirty="0"/>
              <a:t>Synchronous Transmission</a:t>
            </a:r>
            <a:r>
              <a:rPr lang="en-US" dirty="0"/>
              <a:t>: Signals from Base Station (BS) to Mobile Stations (MS) transmitted simultaneously.</a:t>
            </a:r>
          </a:p>
          <a:p>
            <a:pPr marL="742950" lvl="1" indent="-285750">
              <a:buFont typeface="Arial" panose="020B0604020202020204" pitchFamily="34" charset="0"/>
              <a:buChar char="•"/>
            </a:pPr>
            <a:r>
              <a:rPr lang="en-US" b="1" dirty="0"/>
              <a:t>Orthogonal Codes</a:t>
            </a:r>
            <a:r>
              <a:rPr lang="en-US" dirty="0"/>
              <a:t>: Perfectly orthogonal Walsh codes can be used for spreading.</a:t>
            </a:r>
          </a:p>
          <a:p>
            <a:pPr marL="742950" lvl="1" indent="-285750">
              <a:buFont typeface="Arial" panose="020B0604020202020204" pitchFamily="34" charset="0"/>
              <a:buChar char="•"/>
            </a:pPr>
            <a:r>
              <a:rPr lang="en-US" b="1" dirty="0"/>
              <a:t>Separation Capability</a:t>
            </a:r>
            <a:r>
              <a:rPr lang="en-US" dirty="0"/>
              <a:t>: Signals can be perfectly separated at the receiver due to uniform attenuation and distortion.</a:t>
            </a:r>
          </a:p>
          <a:p>
            <a:pPr marL="742950" lvl="1" indent="-285750">
              <a:buFont typeface="Arial" panose="020B0604020202020204" pitchFamily="34" charset="0"/>
              <a:buChar char="•"/>
            </a:pPr>
            <a:r>
              <a:rPr lang="en-US" b="1" dirty="0"/>
              <a:t>Spreading Factor</a:t>
            </a:r>
            <a:r>
              <a:rPr lang="en-US" dirty="0"/>
              <a:t>: 64 users, with a maximum coded source data rate of 19.2 kbit/s.</a:t>
            </a:r>
          </a:p>
          <a:p>
            <a:pPr marL="742950" lvl="1" indent="-285750">
              <a:buFont typeface="Arial" panose="020B0604020202020204" pitchFamily="34" charset="0"/>
              <a:buChar char="•"/>
            </a:pPr>
            <a:r>
              <a:rPr lang="en-US" b="1" dirty="0"/>
              <a:t>Short Spreading Sequences</a:t>
            </a:r>
            <a:r>
              <a:rPr lang="en-US" dirty="0"/>
              <a:t>: Used to distinguish between different BSs.</a:t>
            </a:r>
          </a:p>
          <a:p>
            <a:endParaRPr lang="en-IN" dirty="0"/>
          </a:p>
        </p:txBody>
      </p:sp>
    </p:spTree>
    <p:extLst>
      <p:ext uri="{BB962C8B-B14F-4D97-AF65-F5344CB8AC3E}">
        <p14:creationId xmlns:p14="http://schemas.microsoft.com/office/powerpoint/2010/main" val="109891714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C2669-A923-8C12-92D3-C5B14A821A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8FF5F0-1AAB-6301-9791-DFC0E1A10C21}"/>
              </a:ext>
            </a:extLst>
          </p:cNvPr>
          <p:cNvSpPr>
            <a:spLocks noGrp="1"/>
          </p:cNvSpPr>
          <p:nvPr>
            <p:ph idx="1"/>
          </p:nvPr>
        </p:nvSpPr>
        <p:spPr/>
        <p:txBody>
          <a:bodyPr/>
          <a:lstStyle/>
          <a:p>
            <a:pPr>
              <a:buNone/>
            </a:pPr>
            <a:r>
              <a:rPr lang="en-US" sz="3200" b="1" dirty="0"/>
              <a:t>Uplink Characteristics</a:t>
            </a:r>
          </a:p>
          <a:p>
            <a:pPr>
              <a:buFont typeface="Arial" panose="020B0604020202020204" pitchFamily="34" charset="0"/>
              <a:buChar char="•"/>
            </a:pPr>
            <a:r>
              <a:rPr lang="en-US" b="1" dirty="0"/>
              <a:t>Asynchronous Reception</a:t>
            </a:r>
            <a:r>
              <a:rPr lang="en-US" dirty="0"/>
              <a:t>: Signals from different users arrive at different times, making Walsh codes unsuitable for user separation.</a:t>
            </a:r>
          </a:p>
          <a:p>
            <a:pPr>
              <a:buFont typeface="Arial" panose="020B0604020202020204" pitchFamily="34" charset="0"/>
              <a:buChar char="•"/>
            </a:pPr>
            <a:r>
              <a:rPr lang="en-US" b="1" dirty="0"/>
              <a:t>High Cross-Correlation</a:t>
            </a:r>
            <a:r>
              <a:rPr lang="en-US" dirty="0"/>
              <a:t>: Walsh codes have high cross-correlation with arbitrary time shifts, complicating separation.</a:t>
            </a:r>
          </a:p>
          <a:p>
            <a:pPr>
              <a:buFont typeface="Arial" panose="020B0604020202020204" pitchFamily="34" charset="0"/>
              <a:buChar char="•"/>
            </a:pPr>
            <a:r>
              <a:rPr lang="en-US" b="1" dirty="0"/>
              <a:t>Channelization via PN-Sequences</a:t>
            </a:r>
            <a:r>
              <a:rPr lang="en-US" dirty="0"/>
              <a:t>: Low cross-correlation for arbitrary time shifts allows effective user separation.</a:t>
            </a:r>
          </a:p>
          <a:p>
            <a:pPr>
              <a:buFont typeface="Arial" panose="020B0604020202020204" pitchFamily="34" charset="0"/>
              <a:buChar char="•"/>
            </a:pPr>
            <a:r>
              <a:rPr lang="en-US" b="1" dirty="0"/>
              <a:t>Walsh Codes in Modulation</a:t>
            </a:r>
            <a:r>
              <a:rPr lang="en-US" dirty="0"/>
              <a:t>: Used to represent 6 bits with a 64-chip symbol, providing redundancy and error correction.</a:t>
            </a:r>
          </a:p>
          <a:p>
            <a:endParaRPr lang="en-IN" dirty="0"/>
          </a:p>
        </p:txBody>
      </p:sp>
    </p:spTree>
    <p:extLst>
      <p:ext uri="{BB962C8B-B14F-4D97-AF65-F5344CB8AC3E}">
        <p14:creationId xmlns:p14="http://schemas.microsoft.com/office/powerpoint/2010/main" val="36189116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03C2-A4B6-9514-062D-9889D2FB84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8173F8-4BE8-5859-315A-E957B4AB1FDF}"/>
              </a:ext>
            </a:extLst>
          </p:cNvPr>
          <p:cNvSpPr>
            <a:spLocks noGrp="1"/>
          </p:cNvSpPr>
          <p:nvPr>
            <p:ph idx="1"/>
          </p:nvPr>
        </p:nvSpPr>
        <p:spPr/>
        <p:txBody>
          <a:bodyPr>
            <a:normAutofit/>
          </a:bodyPr>
          <a:lstStyle/>
          <a:p>
            <a:pPr marL="0" indent="0" algn="ctr">
              <a:buNone/>
            </a:pPr>
            <a:endParaRPr lang="en-IN" sz="4000" b="1" dirty="0"/>
          </a:p>
          <a:p>
            <a:pPr marL="0" indent="0" algn="ctr">
              <a:buNone/>
            </a:pPr>
            <a:endParaRPr lang="en-IN" sz="4000" b="1" dirty="0"/>
          </a:p>
          <a:p>
            <a:pPr marL="0" indent="0" algn="ctr">
              <a:buNone/>
            </a:pPr>
            <a:r>
              <a:rPr lang="en-IN" sz="4000" b="1" dirty="0">
                <a:solidFill>
                  <a:srgbClr val="FF0000"/>
                </a:solidFill>
              </a:rPr>
              <a:t>6</a:t>
            </a:r>
            <a:r>
              <a:rPr lang="en-IN" sz="4000" b="1">
                <a:solidFill>
                  <a:srgbClr val="FF0000"/>
                </a:solidFill>
              </a:rPr>
              <a:t>. </a:t>
            </a:r>
            <a:r>
              <a:rPr lang="en-IN" sz="4000" b="1" dirty="0">
                <a:solidFill>
                  <a:srgbClr val="FF0000"/>
                </a:solidFill>
              </a:rPr>
              <a:t>HANDOVER</a:t>
            </a:r>
          </a:p>
        </p:txBody>
      </p:sp>
    </p:spTree>
    <p:extLst>
      <p:ext uri="{BB962C8B-B14F-4D97-AF65-F5344CB8AC3E}">
        <p14:creationId xmlns:p14="http://schemas.microsoft.com/office/powerpoint/2010/main" val="214041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Path to 3G - Development of UMTS</a:t>
            </a:r>
            <a:br>
              <a:rPr lang="en-IN" dirty="0"/>
            </a:br>
            <a:endParaRPr lang="en-IN" dirty="0"/>
          </a:p>
        </p:txBody>
      </p:sp>
      <p:sp>
        <p:nvSpPr>
          <p:cNvPr id="3" name="Content Placeholder 2"/>
          <p:cNvSpPr>
            <a:spLocks noGrp="1"/>
          </p:cNvSpPr>
          <p:nvPr>
            <p:ph idx="1"/>
          </p:nvPr>
        </p:nvSpPr>
        <p:spPr/>
        <p:txBody>
          <a:bodyPr/>
          <a:lstStyle/>
          <a:p>
            <a:pPr marL="0" indent="0">
              <a:buNone/>
            </a:pPr>
            <a:endParaRPr lang="en-IN" dirty="0"/>
          </a:p>
          <a:p>
            <a:pPr lvl="1"/>
            <a:r>
              <a:rPr lang="en-IN" sz="2800" b="1" dirty="0"/>
              <a:t>1998:</a:t>
            </a:r>
            <a:r>
              <a:rPr lang="en-IN" sz="2800" dirty="0"/>
              <a:t> CDMA adopted as UMTS (Universal Mobile Telecommunications System).</a:t>
            </a:r>
          </a:p>
          <a:p>
            <a:pPr lvl="1"/>
            <a:r>
              <a:rPr lang="en-IN" sz="2800" b="1" dirty="0"/>
              <a:t>Technologies:</a:t>
            </a:r>
            <a:r>
              <a:rPr lang="en-IN" sz="2800" dirty="0"/>
              <a:t> WCDMA and TD-CDMA.</a:t>
            </a:r>
          </a:p>
          <a:p>
            <a:pPr lvl="1"/>
            <a:r>
              <a:rPr lang="en-IN" sz="2800" b="1" dirty="0"/>
              <a:t>IMT-2000:</a:t>
            </a:r>
            <a:r>
              <a:rPr lang="en-IN" sz="2800" dirty="0"/>
              <a:t> International Mobile Telecommunications 2000 classification.</a:t>
            </a:r>
          </a:p>
          <a:p>
            <a:endParaRPr lang="en-IN" sz="3200" dirty="0"/>
          </a:p>
        </p:txBody>
      </p:sp>
    </p:spTree>
    <p:extLst>
      <p:ext uri="{BB962C8B-B14F-4D97-AF65-F5344CB8AC3E}">
        <p14:creationId xmlns:p14="http://schemas.microsoft.com/office/powerpoint/2010/main" val="16046138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210286" y="515155"/>
            <a:ext cx="7771428" cy="4724234"/>
          </a:xfrm>
          <a:prstGeom prst="rect">
            <a:avLst/>
          </a:prstGeom>
        </p:spPr>
      </p:pic>
    </p:spTree>
    <p:extLst>
      <p:ext uri="{BB962C8B-B14F-4D97-AF65-F5344CB8AC3E}">
        <p14:creationId xmlns:p14="http://schemas.microsoft.com/office/powerpoint/2010/main" val="39845750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48381" y="365126"/>
            <a:ext cx="6695238" cy="4759978"/>
          </a:xfrm>
          <a:prstGeom prst="rect">
            <a:avLst/>
          </a:prstGeom>
        </p:spPr>
      </p:pic>
    </p:spTree>
    <p:extLst>
      <p:ext uri="{BB962C8B-B14F-4D97-AF65-F5344CB8AC3E}">
        <p14:creationId xmlns:p14="http://schemas.microsoft.com/office/powerpoint/2010/main" val="18418641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391238" y="579549"/>
            <a:ext cx="7409524" cy="5074126"/>
          </a:xfrm>
          <a:prstGeom prst="rect">
            <a:avLst/>
          </a:prstGeom>
        </p:spPr>
      </p:pic>
    </p:spTree>
    <p:extLst>
      <p:ext uri="{BB962C8B-B14F-4D97-AF65-F5344CB8AC3E}">
        <p14:creationId xmlns:p14="http://schemas.microsoft.com/office/powerpoint/2010/main" val="400338479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019067" y="1027906"/>
            <a:ext cx="6067490" cy="5533019"/>
          </a:xfrm>
          <a:prstGeom prst="rect">
            <a:avLst/>
          </a:prstGeom>
        </p:spPr>
      </p:pic>
    </p:spTree>
    <p:extLst>
      <p:ext uri="{BB962C8B-B14F-4D97-AF65-F5344CB8AC3E}">
        <p14:creationId xmlns:p14="http://schemas.microsoft.com/office/powerpoint/2010/main" val="181702075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976952" y="927279"/>
            <a:ext cx="6238095" cy="4474015"/>
          </a:xfrm>
          <a:prstGeom prst="rect">
            <a:avLst/>
          </a:prstGeom>
        </p:spPr>
      </p:pic>
    </p:spTree>
    <p:extLst>
      <p:ext uri="{BB962C8B-B14F-4D97-AF65-F5344CB8AC3E}">
        <p14:creationId xmlns:p14="http://schemas.microsoft.com/office/powerpoint/2010/main" val="328293564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72190" y="686115"/>
            <a:ext cx="6647619" cy="4117630"/>
          </a:xfrm>
          <a:prstGeom prst="rect">
            <a:avLst/>
          </a:prstGeom>
        </p:spPr>
      </p:pic>
    </p:spTree>
    <p:extLst>
      <p:ext uri="{BB962C8B-B14F-4D97-AF65-F5344CB8AC3E}">
        <p14:creationId xmlns:p14="http://schemas.microsoft.com/office/powerpoint/2010/main" val="357041070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881714" y="875763"/>
            <a:ext cx="6428571" cy="4368388"/>
          </a:xfrm>
          <a:prstGeom prst="rect">
            <a:avLst/>
          </a:prstGeom>
        </p:spPr>
      </p:pic>
    </p:spTree>
    <p:extLst>
      <p:ext uri="{BB962C8B-B14F-4D97-AF65-F5344CB8AC3E}">
        <p14:creationId xmlns:p14="http://schemas.microsoft.com/office/powerpoint/2010/main" val="292422534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0FD05-6A86-2C0C-0C2F-33AB678B0190}"/>
              </a:ext>
            </a:extLst>
          </p:cNvPr>
          <p:cNvSpPr>
            <a:spLocks noGrp="1"/>
          </p:cNvSpPr>
          <p:nvPr>
            <p:ph type="title"/>
          </p:nvPr>
        </p:nvSpPr>
        <p:spPr/>
        <p:txBody>
          <a:bodyPr/>
          <a:lstStyle/>
          <a:p>
            <a:br>
              <a:rPr lang="en-US" b="1" dirty="0"/>
            </a:br>
            <a:endParaRPr lang="en-IN" b="1" dirty="0"/>
          </a:p>
        </p:txBody>
      </p:sp>
      <p:sp>
        <p:nvSpPr>
          <p:cNvPr id="3" name="Content Placeholder 2">
            <a:extLst>
              <a:ext uri="{FF2B5EF4-FFF2-40B4-BE49-F238E27FC236}">
                <a16:creationId xmlns:a16="http://schemas.microsoft.com/office/drawing/2014/main" id="{0B356CC1-0A7A-9307-730F-1482EF19CB29}"/>
              </a:ext>
            </a:extLst>
          </p:cNvPr>
          <p:cNvSpPr>
            <a:spLocks noGrp="1"/>
          </p:cNvSpPr>
          <p:nvPr>
            <p:ph idx="1"/>
          </p:nvPr>
        </p:nvSpPr>
        <p:spPr>
          <a:xfrm>
            <a:off x="838200" y="1337310"/>
            <a:ext cx="10515600" cy="5155565"/>
          </a:xfrm>
        </p:spPr>
        <p:txBody>
          <a:bodyPr>
            <a:normAutofit fontScale="85000" lnSpcReduction="20000"/>
          </a:bodyPr>
          <a:lstStyle/>
          <a:p>
            <a:pPr>
              <a:buFont typeface="Arial" panose="020B0604020202020204" pitchFamily="34" charset="0"/>
              <a:buChar char="•"/>
            </a:pPr>
            <a:r>
              <a:rPr lang="en-US" sz="3100" b="1" dirty="0"/>
              <a:t>Soft Handover</a:t>
            </a:r>
            <a:r>
              <a:rPr lang="en-US" sz="3100" dirty="0"/>
              <a:t> Enhances performance for Mobile Stations (MSs), especially at cell edges.</a:t>
            </a:r>
          </a:p>
          <a:p>
            <a:pPr>
              <a:buNone/>
            </a:pPr>
            <a:r>
              <a:rPr lang="en-US" b="1" dirty="0">
                <a:solidFill>
                  <a:schemeClr val="accent1"/>
                </a:solidFill>
              </a:rPr>
              <a:t>Pilot Signal Mechanism</a:t>
            </a:r>
          </a:p>
          <a:p>
            <a:pPr>
              <a:buFont typeface="Arial" panose="020B0604020202020204" pitchFamily="34" charset="0"/>
              <a:buChar char="•"/>
            </a:pPr>
            <a:r>
              <a:rPr lang="en-US" sz="3100" b="1" dirty="0"/>
              <a:t>Pilot Signals</a:t>
            </a:r>
            <a:r>
              <a:rPr lang="en-US" sz="3100" dirty="0"/>
              <a:t>: Each Base Station (BS) transmits the same PN-sequence with a </a:t>
            </a:r>
            <a:r>
              <a:rPr lang="en-US" sz="3100" b="1" dirty="0"/>
              <a:t>64-chip offset</a:t>
            </a:r>
            <a:r>
              <a:rPr lang="en-US" sz="3100" dirty="0"/>
              <a:t>.</a:t>
            </a:r>
          </a:p>
          <a:p>
            <a:pPr>
              <a:buFont typeface="Arial" panose="020B0604020202020204" pitchFamily="34" charset="0"/>
              <a:buChar char="•"/>
            </a:pPr>
            <a:r>
              <a:rPr lang="en-US" sz="3100" b="1" dirty="0"/>
              <a:t>Total Pilots</a:t>
            </a:r>
            <a:r>
              <a:rPr lang="en-US" sz="3100" dirty="0"/>
              <a:t>: Up to </a:t>
            </a:r>
            <a:r>
              <a:rPr lang="en-US" sz="3100" b="1" dirty="0"/>
              <a:t>512 possible pilot signals</a:t>
            </a:r>
            <a:r>
              <a:rPr lang="en-US" sz="3100" dirty="0"/>
              <a:t> observed by MS.</a:t>
            </a:r>
          </a:p>
          <a:p>
            <a:pPr>
              <a:buNone/>
            </a:pPr>
            <a:r>
              <a:rPr lang="en-US" b="1" dirty="0">
                <a:solidFill>
                  <a:schemeClr val="accent1"/>
                </a:solidFill>
              </a:rPr>
              <a:t>Pilot Sets Classification</a:t>
            </a:r>
          </a:p>
          <a:p>
            <a:pPr>
              <a:buFont typeface="Arial" panose="020B0604020202020204" pitchFamily="34" charset="0"/>
              <a:buChar char="•"/>
            </a:pPr>
            <a:r>
              <a:rPr lang="en-US" sz="3100" b="1" dirty="0"/>
              <a:t>Active Set</a:t>
            </a:r>
            <a:r>
              <a:rPr lang="en-US" sz="3100" dirty="0"/>
              <a:t>:</a:t>
            </a:r>
          </a:p>
          <a:p>
            <a:pPr marL="742950" lvl="1" indent="-285750">
              <a:buFont typeface="Arial" panose="020B0604020202020204" pitchFamily="34" charset="0"/>
              <a:buChar char="•"/>
            </a:pPr>
            <a:r>
              <a:rPr lang="en-US" sz="2600" dirty="0"/>
              <a:t>Contains pilots available to the MS (up to 6).</a:t>
            </a:r>
          </a:p>
          <a:p>
            <a:pPr>
              <a:buFont typeface="Arial" panose="020B0604020202020204" pitchFamily="34" charset="0"/>
              <a:buChar char="•"/>
            </a:pPr>
            <a:r>
              <a:rPr lang="en-US" sz="3100" b="1" dirty="0"/>
              <a:t>Candidate Set</a:t>
            </a:r>
            <a:r>
              <a:rPr lang="en-US" sz="3100" dirty="0"/>
              <a:t>:</a:t>
            </a:r>
          </a:p>
          <a:p>
            <a:pPr marL="742950" lvl="1" indent="-285750">
              <a:buFont typeface="Arial" panose="020B0604020202020204" pitchFamily="34" charset="0"/>
              <a:buChar char="•"/>
            </a:pPr>
            <a:r>
              <a:rPr lang="en-US" sz="2600" dirty="0"/>
              <a:t>Strong enough to be demodulated but not in the active set.</a:t>
            </a:r>
          </a:p>
          <a:p>
            <a:pPr>
              <a:buFont typeface="Arial" panose="020B0604020202020204" pitchFamily="34" charset="0"/>
              <a:buChar char="•"/>
            </a:pPr>
            <a:r>
              <a:rPr lang="en-US" sz="3100" b="1" dirty="0"/>
              <a:t>Neighbor Set</a:t>
            </a:r>
            <a:r>
              <a:rPr lang="en-US" sz="3100" dirty="0"/>
              <a:t>:</a:t>
            </a:r>
          </a:p>
          <a:p>
            <a:pPr marL="742950" lvl="1" indent="-285750">
              <a:buFont typeface="Arial" panose="020B0604020202020204" pitchFamily="34" charset="0"/>
              <a:buChar char="•"/>
            </a:pPr>
            <a:r>
              <a:rPr lang="en-US" sz="2600" dirty="0"/>
              <a:t>Nearby BSs with insufficient strength to enter the candidate set.</a:t>
            </a:r>
          </a:p>
          <a:p>
            <a:pPr marL="742950" lvl="1" indent="-285750">
              <a:buFont typeface="Arial" panose="020B0604020202020204" pitchFamily="34" charset="0"/>
              <a:buChar char="•"/>
            </a:pPr>
            <a:r>
              <a:rPr lang="en-US" sz="2600" dirty="0"/>
              <a:t>Regularly updated list sent by the BS.</a:t>
            </a:r>
          </a:p>
          <a:p>
            <a:endParaRPr lang="en-IN" dirty="0"/>
          </a:p>
        </p:txBody>
      </p:sp>
    </p:spTree>
    <p:extLst>
      <p:ext uri="{BB962C8B-B14F-4D97-AF65-F5344CB8AC3E}">
        <p14:creationId xmlns:p14="http://schemas.microsoft.com/office/powerpoint/2010/main" val="182002148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ADF79-CD69-C735-46BE-7D67B70398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7BD0310-AC28-5F47-DCC5-D078D3F5C3CF}"/>
              </a:ext>
            </a:extLst>
          </p:cNvPr>
          <p:cNvSpPr>
            <a:spLocks noGrp="1"/>
          </p:cNvSpPr>
          <p:nvPr>
            <p:ph idx="1"/>
          </p:nvPr>
        </p:nvSpPr>
        <p:spPr/>
        <p:txBody>
          <a:bodyPr>
            <a:normAutofit fontScale="92500" lnSpcReduction="20000"/>
          </a:bodyPr>
          <a:lstStyle/>
          <a:p>
            <a:pPr>
              <a:buNone/>
            </a:pPr>
            <a:r>
              <a:rPr lang="en-US" sz="3000" b="1" dirty="0">
                <a:solidFill>
                  <a:schemeClr val="accent1"/>
                </a:solidFill>
              </a:rPr>
              <a:t>Monitoring and Assignment</a:t>
            </a:r>
          </a:p>
          <a:p>
            <a:pPr>
              <a:buFont typeface="Arial" panose="020B0604020202020204" pitchFamily="34" charset="0"/>
              <a:buChar char="•"/>
            </a:pPr>
            <a:r>
              <a:rPr lang="en-US" b="1" dirty="0"/>
              <a:t>Thresholds</a:t>
            </a:r>
            <a:r>
              <a:rPr lang="en-US" dirty="0"/>
              <a:t>:</a:t>
            </a:r>
          </a:p>
          <a:p>
            <a:pPr marL="742950" lvl="1" indent="-285750">
              <a:buFont typeface="Arial" panose="020B0604020202020204" pitchFamily="34" charset="0"/>
              <a:buChar char="•"/>
            </a:pPr>
            <a:r>
              <a:rPr lang="en-US" b="1" dirty="0"/>
              <a:t>T_ADD</a:t>
            </a:r>
            <a:r>
              <a:rPr lang="en-US" dirty="0"/>
              <a:t>: Threshold for adding a new pilot to the candidate set.</a:t>
            </a:r>
          </a:p>
          <a:p>
            <a:pPr marL="742950" lvl="1" indent="-285750">
              <a:buFont typeface="Arial" panose="020B0604020202020204" pitchFamily="34" charset="0"/>
              <a:buChar char="•"/>
            </a:pPr>
            <a:r>
              <a:rPr lang="en-US" b="1" dirty="0"/>
              <a:t>T_COMP</a:t>
            </a:r>
            <a:r>
              <a:rPr lang="en-US" dirty="0"/>
              <a:t>: Threshold for moving a pilot to the active set.</a:t>
            </a:r>
          </a:p>
          <a:p>
            <a:pPr>
              <a:buFont typeface="Arial" panose="020B0604020202020204" pitchFamily="34" charset="0"/>
              <a:buChar char="•"/>
            </a:pPr>
            <a:r>
              <a:rPr lang="en-US" b="1" dirty="0"/>
              <a:t>Pilot Strength Measurement</a:t>
            </a:r>
            <a:r>
              <a:rPr lang="en-US" dirty="0"/>
              <a:t>:</a:t>
            </a:r>
          </a:p>
          <a:p>
            <a:pPr marL="742950" lvl="1" indent="-285750">
              <a:buFont typeface="Arial" panose="020B0604020202020204" pitchFamily="34" charset="0"/>
              <a:buChar char="•"/>
            </a:pPr>
            <a:r>
              <a:rPr lang="en-US" dirty="0"/>
              <a:t>MS sends a Pilot Strength Measurement Message (PSMM) if a pilot exceeds T_ADD.</a:t>
            </a:r>
          </a:p>
          <a:p>
            <a:pPr marL="742950" lvl="1" indent="-285750">
              <a:buFont typeface="Arial" panose="020B0604020202020204" pitchFamily="34" charset="0"/>
              <a:buChar char="•"/>
            </a:pPr>
            <a:r>
              <a:rPr lang="en-US" dirty="0"/>
              <a:t>BS can direct the MS to add pilots.</a:t>
            </a:r>
          </a:p>
          <a:p>
            <a:pPr>
              <a:buNone/>
            </a:pPr>
            <a:r>
              <a:rPr lang="en-US" sz="2600" b="1" dirty="0">
                <a:solidFill>
                  <a:schemeClr val="accent1"/>
                </a:solidFill>
              </a:rPr>
              <a:t>Communication During Soft Handover</a:t>
            </a:r>
          </a:p>
          <a:p>
            <a:pPr>
              <a:buFont typeface="Arial" panose="020B0604020202020204" pitchFamily="34" charset="0"/>
              <a:buChar char="•"/>
            </a:pPr>
            <a:r>
              <a:rPr lang="en-US" b="1" dirty="0"/>
              <a:t>Downlink</a:t>
            </a:r>
            <a:r>
              <a:rPr lang="en-US" dirty="0"/>
              <a:t>: MS combines signals from multiple BSs, providing combining gain.</a:t>
            </a:r>
          </a:p>
          <a:p>
            <a:pPr>
              <a:buFont typeface="Arial" panose="020B0604020202020204" pitchFamily="34" charset="0"/>
              <a:buChar char="•"/>
            </a:pPr>
            <a:r>
              <a:rPr lang="en-US" b="1" dirty="0"/>
              <a:t>Uplink</a:t>
            </a:r>
            <a:r>
              <a:rPr lang="en-US" dirty="0"/>
              <a:t>: BSs in the active set select the one with the best signal quality for demodulation, providing selection gain.</a:t>
            </a:r>
          </a:p>
          <a:p>
            <a:endParaRPr lang="en-IN" dirty="0"/>
          </a:p>
        </p:txBody>
      </p:sp>
    </p:spTree>
    <p:extLst>
      <p:ext uri="{BB962C8B-B14F-4D97-AF65-F5344CB8AC3E}">
        <p14:creationId xmlns:p14="http://schemas.microsoft.com/office/powerpoint/2010/main" val="375007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3G Evolution: 3.5G (HSPA)</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3.5G - High-Speed Packet Access (HSPA)</a:t>
            </a:r>
          </a:p>
          <a:p>
            <a:pPr marL="0" indent="0">
              <a:buNone/>
            </a:pPr>
            <a:endParaRPr lang="en-IN" dirty="0"/>
          </a:p>
          <a:p>
            <a:pPr lvl="1"/>
            <a:r>
              <a:rPr lang="en-IN" b="1" dirty="0"/>
              <a:t>HSPA</a:t>
            </a:r>
            <a:r>
              <a:rPr lang="en-IN" dirty="0"/>
              <a:t> combines HSDPA (High-Speed Downlink Packet Access) and HSUPA (High-Speed Uplink Packet Access).</a:t>
            </a:r>
          </a:p>
          <a:p>
            <a:pPr lvl="1"/>
            <a:r>
              <a:rPr lang="en-IN" b="1" dirty="0"/>
              <a:t>Key Feature:</a:t>
            </a:r>
            <a:r>
              <a:rPr lang="en-IN" dirty="0"/>
              <a:t> Enhanced packet data rates, up to 14.6 Mbps downlink and 5.76 Mbps uplink.</a:t>
            </a:r>
          </a:p>
          <a:p>
            <a:pPr lvl="1"/>
            <a:r>
              <a:rPr lang="en-IN" b="1" dirty="0"/>
              <a:t>MIMO:</a:t>
            </a:r>
            <a:r>
              <a:rPr lang="en-IN" dirty="0"/>
              <a:t> Introduction of Multiple Input, Multiple Output technology for higher data rates.</a:t>
            </a:r>
          </a:p>
          <a:p>
            <a:endParaRPr lang="en-IN" dirty="0"/>
          </a:p>
        </p:txBody>
      </p:sp>
    </p:spTree>
    <p:extLst>
      <p:ext uri="{BB962C8B-B14F-4D97-AF65-F5344CB8AC3E}">
        <p14:creationId xmlns:p14="http://schemas.microsoft.com/office/powerpoint/2010/main" val="187824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ctr">
              <a:buNone/>
            </a:pPr>
            <a:r>
              <a:rPr lang="en-US" sz="6000" b="1" dirty="0"/>
              <a:t>4G - Long Term Evolution (LTE)</a:t>
            </a:r>
          </a:p>
          <a:p>
            <a:endParaRPr lang="en-IN" dirty="0"/>
          </a:p>
        </p:txBody>
      </p:sp>
    </p:spTree>
    <p:extLst>
      <p:ext uri="{BB962C8B-B14F-4D97-AF65-F5344CB8AC3E}">
        <p14:creationId xmlns:p14="http://schemas.microsoft.com/office/powerpoint/2010/main" val="65816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4G - LTE and the Shift to OFDMA</a:t>
            </a:r>
            <a:br>
              <a:rPr lang="en-US" dirty="0"/>
            </a:br>
            <a:r>
              <a:rPr lang="en-US" b="1" dirty="0"/>
              <a:t> </a:t>
            </a:r>
            <a:br>
              <a:rPr lang="en-US" dirty="0"/>
            </a:br>
            <a:endParaRPr lang="en-IN" dirty="0"/>
          </a:p>
        </p:txBody>
      </p:sp>
      <p:sp>
        <p:nvSpPr>
          <p:cNvPr id="3" name="Content Placeholder 2"/>
          <p:cNvSpPr>
            <a:spLocks noGrp="1"/>
          </p:cNvSpPr>
          <p:nvPr>
            <p:ph idx="1"/>
          </p:nvPr>
        </p:nvSpPr>
        <p:spPr/>
        <p:txBody>
          <a:bodyPr/>
          <a:lstStyle/>
          <a:p>
            <a:pPr lvl="1"/>
            <a:r>
              <a:rPr lang="en-US" b="1" dirty="0"/>
              <a:t>LTE:</a:t>
            </a:r>
            <a:r>
              <a:rPr lang="en-US" dirty="0"/>
              <a:t> New air interface based on Orthogonal Frequency Division Multiple Access (OFDMA).</a:t>
            </a:r>
          </a:p>
          <a:p>
            <a:pPr lvl="1"/>
            <a:r>
              <a:rPr lang="en-US" b="1" dirty="0"/>
              <a:t>Architecture:</a:t>
            </a:r>
            <a:r>
              <a:rPr lang="en-US" dirty="0"/>
              <a:t> System Architecture Evolution/Evolved Packet Core (SAE/EPC).</a:t>
            </a:r>
          </a:p>
          <a:p>
            <a:pPr lvl="1"/>
            <a:r>
              <a:rPr lang="en-US" b="1" dirty="0"/>
              <a:t>Key Feature:</a:t>
            </a:r>
            <a:r>
              <a:rPr lang="en-US" dirty="0"/>
              <a:t> Higher spectrum blocks and flexible component frequency carriers.</a:t>
            </a:r>
          </a:p>
          <a:p>
            <a:endParaRPr lang="en-IN" dirty="0"/>
          </a:p>
        </p:txBody>
      </p:sp>
    </p:spTree>
    <p:extLst>
      <p:ext uri="{BB962C8B-B14F-4D97-AF65-F5344CB8AC3E}">
        <p14:creationId xmlns:p14="http://schemas.microsoft.com/office/powerpoint/2010/main" val="3158537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200" y="-218830"/>
            <a:ext cx="10970172" cy="6614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fontAlgn="base">
              <a:spcAft>
                <a:spcPct val="0"/>
              </a:spcAft>
              <a:buClrTx/>
              <a:buSzTx/>
              <a:buFont typeface="Arial" panose="020B0604020202020204" pitchFamily="34" charset="0"/>
              <a:buChar char="•"/>
              <a:tabLst/>
            </a:pPr>
            <a:r>
              <a:rPr lang="en-US" altLang="en-US" dirty="0"/>
              <a:t>LTE Release 8 and IMT-Advanced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1" fontAlgn="base">
              <a:spcAft>
                <a:spcPct val="0"/>
              </a:spcAft>
              <a:buClrTx/>
              <a:buSzTx/>
              <a:tabLst/>
            </a:pPr>
            <a:r>
              <a:rPr lang="en-US" altLang="en-US" b="1" dirty="0"/>
              <a:t>Release 8: </a:t>
            </a:r>
            <a:r>
              <a:rPr lang="en-US" altLang="en-US" dirty="0"/>
              <a:t>Peak data rates up to 326 Mbps, lower latency (20 </a:t>
            </a:r>
            <a:r>
              <a:rPr lang="en-US" altLang="en-US" dirty="0" err="1"/>
              <a:t>ms</a:t>
            </a:r>
            <a:r>
              <a:rPr lang="en-US" altLang="en-US" dirty="0"/>
              <a:t>), and increased spectral efficiency. </a:t>
            </a:r>
          </a:p>
          <a:p>
            <a:pPr marR="0" lvl="1" fontAlgn="base">
              <a:spcAft>
                <a:spcPct val="0"/>
              </a:spcAft>
              <a:buClrTx/>
              <a:buSzTx/>
              <a:tabLst/>
            </a:pPr>
            <a:r>
              <a:rPr lang="en-US" altLang="en-US" dirty="0"/>
              <a:t>Transition to 4G: LTE initially considered a precursor to 4G, later accepted as 4G.</a:t>
            </a:r>
          </a:p>
          <a:p>
            <a:pPr marR="0" lvl="1" fontAlgn="base">
              <a:spcAft>
                <a:spcPct val="0"/>
              </a:spcAft>
              <a:buClrTx/>
              <a:buSzTx/>
              <a:tabLst/>
            </a:pPr>
            <a:r>
              <a:rPr lang="en-US" dirty="0"/>
              <a:t>IMT-Advanced: Specifications for future 4G, supporting carrier aggregation and higher order MIMO.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lang="en-US" dirty="0"/>
              <a:t>LTE Evolution: Release 10 and Release 11</a:t>
            </a:r>
          </a:p>
          <a:p>
            <a:pPr marL="0" indent="0">
              <a:buNone/>
            </a:pPr>
            <a:r>
              <a:rPr lang="en-US" dirty="0"/>
              <a:t> </a:t>
            </a:r>
          </a:p>
          <a:p>
            <a:pPr lvl="1"/>
            <a:r>
              <a:rPr lang="en-US" b="1" dirty="0"/>
              <a:t>Release 10:</a:t>
            </a:r>
            <a:r>
              <a:rPr lang="en-US" dirty="0"/>
              <a:t> Improved capacity through higher order MIMO and carrier aggregation up to 100 MHz bandwidth.</a:t>
            </a:r>
          </a:p>
          <a:p>
            <a:pPr lvl="1"/>
            <a:r>
              <a:rPr lang="en-US" b="1" dirty="0"/>
              <a:t>Release 11:</a:t>
            </a:r>
            <a:r>
              <a:rPr lang="en-US" dirty="0"/>
              <a:t> Further improvements with advanced features like interference cancellation and coordinated multipoint (</a:t>
            </a:r>
            <a:r>
              <a:rPr lang="en-US" dirty="0" err="1"/>
              <a:t>CoMP</a:t>
            </a:r>
            <a:r>
              <a:rPr lang="en-US" dirty="0"/>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090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Industrial and technological revolution: from steam engines to the Internet</a:t>
            </a:r>
            <a:endParaRPr lang="en-IN" dirty="0"/>
          </a:p>
        </p:txBody>
      </p:sp>
      <p:sp>
        <p:nvSpPr>
          <p:cNvPr id="3" name="Content Placeholder 2"/>
          <p:cNvSpPr>
            <a:spLocks noGrp="1"/>
          </p:cNvSpPr>
          <p:nvPr>
            <p:ph idx="1"/>
          </p:nvPr>
        </p:nvSpPr>
        <p:spPr>
          <a:xfrm>
            <a:off x="838200" y="1825625"/>
            <a:ext cx="11353800" cy="4351338"/>
          </a:xfrm>
        </p:spPr>
        <p:txBody>
          <a:bodyPr>
            <a:normAutofit/>
          </a:bodyPr>
          <a:lstStyle/>
          <a:p>
            <a:pPr algn="just"/>
            <a:r>
              <a:rPr lang="en-US" dirty="0"/>
              <a:t>The massive and wide spread adoption of mobile connected devices is further driving deep societal changes  with tremendous economic, cultural and technological impact to a society that is becoming more networked and connected. </a:t>
            </a:r>
          </a:p>
          <a:p>
            <a:pPr algn="just"/>
            <a:r>
              <a:rPr lang="en-US" dirty="0"/>
              <a:t>Humanity is going through a phase of  a technological revolution that originated with the development of semiconductors  and the integrated circuit and continued with the maturing of Information Technology  (IT) sector and the development of modern electronic communication in the 1970s and  1980s, respectively. </a:t>
            </a:r>
            <a:endParaRPr lang="en-IN" dirty="0"/>
          </a:p>
        </p:txBody>
      </p:sp>
    </p:spTree>
    <p:extLst>
      <p:ext uri="{BB962C8B-B14F-4D97-AF65-F5344CB8AC3E}">
        <p14:creationId xmlns:p14="http://schemas.microsoft.com/office/powerpoint/2010/main" val="284906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2248"/>
            <a:ext cx="10515600" cy="5924715"/>
          </a:xfrm>
        </p:spPr>
        <p:txBody>
          <a:bodyPr>
            <a:normAutofit lnSpcReduction="10000"/>
          </a:bodyPr>
          <a:lstStyle/>
          <a:p>
            <a:r>
              <a:rPr lang="en-US" dirty="0"/>
              <a:t>LTE Release 12 &amp; 13: Supporting MTC and IoT</a:t>
            </a:r>
          </a:p>
          <a:p>
            <a:pPr marL="0" indent="0">
              <a:buNone/>
            </a:pPr>
            <a:endParaRPr lang="en-US" dirty="0"/>
          </a:p>
          <a:p>
            <a:pPr lvl="1"/>
            <a:r>
              <a:rPr lang="en-US" b="1" dirty="0"/>
              <a:t>LTE-M and NB-IoT:</a:t>
            </a:r>
            <a:r>
              <a:rPr lang="en-US" dirty="0"/>
              <a:t> Designed for Machine Type Communication (MTC) devices, offering extended coverage and low power consumption.</a:t>
            </a:r>
          </a:p>
          <a:p>
            <a:pPr lvl="1"/>
            <a:r>
              <a:rPr lang="en-US" b="1" dirty="0"/>
              <a:t>Release 13:</a:t>
            </a:r>
            <a:r>
              <a:rPr lang="en-US" dirty="0"/>
              <a:t> Carrier aggregation up to 32 carriers, targeting extreme broadband data rates.</a:t>
            </a:r>
          </a:p>
          <a:p>
            <a:pPr lvl="1"/>
            <a:endParaRPr lang="en-US" dirty="0"/>
          </a:p>
          <a:p>
            <a:pPr marL="457200" lvl="1" indent="0" algn="just">
              <a:lnSpc>
                <a:spcPct val="100000"/>
              </a:lnSpc>
              <a:buNone/>
            </a:pPr>
            <a:r>
              <a:rPr lang="en-US" dirty="0"/>
              <a:t>Global Mobile Market Growth and Trends :</a:t>
            </a:r>
          </a:p>
          <a:p>
            <a:pPr marL="457200" lvl="1" indent="0" algn="just">
              <a:lnSpc>
                <a:spcPct val="100000"/>
              </a:lnSpc>
              <a:buNone/>
            </a:pPr>
            <a:endParaRPr lang="en-US" dirty="0"/>
          </a:p>
          <a:p>
            <a:pPr lvl="1" algn="just">
              <a:lnSpc>
                <a:spcPct val="100000"/>
              </a:lnSpc>
              <a:buFont typeface="Wingdings" panose="05000000000000000000" pitchFamily="2" charset="2"/>
              <a:buChar char="v"/>
            </a:pPr>
            <a:r>
              <a:rPr lang="en-US" dirty="0"/>
              <a:t>GSM/EDGE: Dominates with 57% market share (4.26 billion subscribers).</a:t>
            </a:r>
          </a:p>
          <a:p>
            <a:pPr lvl="1" algn="just">
              <a:lnSpc>
                <a:spcPct val="100000"/>
              </a:lnSpc>
              <a:buFont typeface="Wingdings" panose="05000000000000000000" pitchFamily="2" charset="2"/>
              <a:buChar char="v"/>
            </a:pPr>
            <a:r>
              <a:rPr lang="en-US" dirty="0"/>
              <a:t>3G (HSPA): 26% market share (1.94 billion subscribers) since 2010.</a:t>
            </a:r>
          </a:p>
          <a:p>
            <a:pPr lvl="1" algn="just">
              <a:lnSpc>
                <a:spcPct val="100000"/>
              </a:lnSpc>
              <a:buFont typeface="Wingdings" panose="05000000000000000000" pitchFamily="2" charset="2"/>
              <a:buChar char="v"/>
            </a:pPr>
            <a:r>
              <a:rPr lang="en-US" dirty="0"/>
              <a:t>Global Subscribers: 7.49 billion subscribers worldwide by 2015.</a:t>
            </a:r>
          </a:p>
          <a:p>
            <a:pPr lvl="1" algn="just">
              <a:lnSpc>
                <a:spcPct val="100000"/>
              </a:lnSpc>
              <a:buFont typeface="Wingdings" panose="05000000000000000000" pitchFamily="2" charset="2"/>
              <a:buChar char="v"/>
            </a:pPr>
            <a:r>
              <a:rPr lang="en-US" dirty="0"/>
              <a:t>HSPA Subscription Peak: Expected to peak by 2020 and decline afterward.</a:t>
            </a:r>
          </a:p>
          <a:p>
            <a:pPr lvl="1" algn="just">
              <a:lnSpc>
                <a:spcPct val="100000"/>
              </a:lnSpc>
              <a:buFont typeface="Wingdings" panose="05000000000000000000" pitchFamily="2" charset="2"/>
              <a:buChar char="v"/>
            </a:pPr>
            <a:r>
              <a:rPr lang="en-US" dirty="0"/>
              <a:t>LTE Growth: LTE reached 910 million subscribers by the end of 2015 and is expected to hit 4.1 billion by 2021, becoming the largest mobile technology.</a:t>
            </a:r>
            <a:endParaRPr lang="en-IN" dirty="0"/>
          </a:p>
        </p:txBody>
      </p:sp>
    </p:spTree>
    <p:extLst>
      <p:ext uri="{BB962C8B-B14F-4D97-AF65-F5344CB8AC3E}">
        <p14:creationId xmlns:p14="http://schemas.microsoft.com/office/powerpoint/2010/main" val="350821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365125"/>
            <a:ext cx="10515599" cy="5811838"/>
          </a:xfrm>
          <a:prstGeom prst="rect">
            <a:avLst/>
          </a:prstGeom>
        </p:spPr>
      </p:pic>
    </p:spTree>
    <p:extLst>
      <p:ext uri="{BB962C8B-B14F-4D97-AF65-F5344CB8AC3E}">
        <p14:creationId xmlns:p14="http://schemas.microsoft.com/office/powerpoint/2010/main" val="35477502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Trend of 3GPP Standards</a:t>
            </a:r>
            <a:endParaRPr lang="en-IN" dirty="0"/>
          </a:p>
        </p:txBody>
      </p:sp>
      <p:sp>
        <p:nvSpPr>
          <p:cNvPr id="4" name="Rectangle 1"/>
          <p:cNvSpPr>
            <a:spLocks noGrp="1" noChangeArrowheads="1"/>
          </p:cNvSpPr>
          <p:nvPr>
            <p:ph idx="1"/>
          </p:nvPr>
        </p:nvSpPr>
        <p:spPr bwMode="auto">
          <a:xfrm>
            <a:off x="838201" y="2108470"/>
            <a:ext cx="654006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3GPP Standards: Spectrum, Bandwidth, and Efficiency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panose="020B0604020202020204" pitchFamily="34" charset="0"/>
              </a:rPr>
              <a:t>Trend: Widespread use of spectrum, higher bandwidths, higher spectral efficiency, and lower latency.</a:t>
            </a:r>
          </a:p>
          <a:p>
            <a:pPr marL="0" lvl="0" indent="0"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panose="020B0604020202020204" pitchFamily="34" charset="0"/>
              </a:rPr>
              <a:t>Figure 1.3 (illustrate the trend in the graph showing 3GPP standard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2493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987"/>
            <a:ext cx="10515600" cy="6058976"/>
          </a:xfrm>
        </p:spPr>
        <p:txBody>
          <a:bodyPr>
            <a:normAutofit fontScale="85000" lnSpcReduction="20000"/>
          </a:bodyPr>
          <a:lstStyle/>
          <a:p>
            <a:pPr marL="0" indent="0">
              <a:buNone/>
            </a:pPr>
            <a:r>
              <a:rPr lang="en-IN" dirty="0">
                <a:latin typeface="Times New Roman" panose="02020603050405020304" pitchFamily="18" charset="0"/>
                <a:cs typeface="Times New Roman" panose="02020603050405020304" pitchFamily="18" charset="0"/>
              </a:rPr>
              <a:t>GSM–</a:t>
            </a:r>
            <a:r>
              <a:rPr lang="en-IN" dirty="0" err="1">
                <a:latin typeface="Times New Roman" panose="02020603050405020304" pitchFamily="18" charset="0"/>
                <a:cs typeface="Times New Roman" panose="02020603050405020304" pitchFamily="18" charset="0"/>
              </a:rPr>
              <a:t>GlobalSystemforMobileCommunications</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HistoricalOverview</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SystemOverview</a:t>
            </a:r>
            <a:r>
              <a:rPr lang="en-IN" dirty="0">
                <a:latin typeface="Times New Roman" panose="02020603050405020304" pitchFamily="18" charset="0"/>
                <a:cs typeface="Times New Roman" panose="02020603050405020304" pitchFamily="18" charset="0"/>
              </a:rPr>
              <a:t>  </a:t>
            </a:r>
          </a:p>
          <a:p>
            <a:pPr marL="0" indent="0">
              <a:buNone/>
            </a:pPr>
            <a:r>
              <a:rPr lang="en-IN" dirty="0" err="1">
                <a:latin typeface="Times New Roman" panose="02020603050405020304" pitchFamily="18" charset="0"/>
                <a:cs typeface="Times New Roman" panose="02020603050405020304" pitchFamily="18" charset="0"/>
              </a:rPr>
              <a:t>BaseStationSubsystem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NetworkandSwitchingSubsystem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OperatingSupportSystem</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TheAirInterface</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LogicalandPhysicalChannels</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LogicalChannels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MappingBetweenLogicalandPhysicalChannels</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5 Synchronization  </a:t>
            </a:r>
            <a:r>
              <a:rPr lang="en-IN" dirty="0" err="1">
                <a:latin typeface="Times New Roman" panose="02020603050405020304" pitchFamily="18" charset="0"/>
                <a:cs typeface="Times New Roman" panose="02020603050405020304" pitchFamily="18" charset="0"/>
              </a:rPr>
              <a:t>FrequencySynchronization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TimeSynchronization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TimingAdvance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SummaryofBurstStructures</a:t>
            </a: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Coding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VoiceEncoding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ChannelEncoding</a:t>
            </a:r>
            <a:r>
              <a:rPr lang="en-IN" dirty="0">
                <a:latin typeface="Times New Roman" panose="02020603050405020304" pitchFamily="18" charset="0"/>
                <a:cs typeface="Times New Roman" panose="02020603050405020304" pitchFamily="18" charset="0"/>
              </a:rPr>
              <a:t>  Cryptography  </a:t>
            </a:r>
            <a:r>
              <a:rPr lang="en-IN" dirty="0" err="1">
                <a:latin typeface="Times New Roman" panose="02020603050405020304" pitchFamily="18" charset="0"/>
                <a:cs typeface="Times New Roman" panose="02020603050405020304" pitchFamily="18" charset="0"/>
              </a:rPr>
              <a:t>FrequencyHopping</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7 Equalizer  </a:t>
            </a:r>
          </a:p>
          <a:p>
            <a:pPr marL="0" indent="0">
              <a:buNone/>
            </a:pPr>
            <a:r>
              <a:rPr lang="en-IN" dirty="0">
                <a:latin typeface="Times New Roman" panose="02020603050405020304" pitchFamily="18" charset="0"/>
                <a:cs typeface="Times New Roman" panose="02020603050405020304" pitchFamily="18" charset="0"/>
              </a:rPr>
              <a:t>8.Circuit-SwitchedDataTransmission    </a:t>
            </a:r>
          </a:p>
          <a:p>
            <a:pPr marL="0" indent="0">
              <a:buNone/>
            </a:pPr>
            <a:r>
              <a:rPr lang="en-IN" dirty="0">
                <a:latin typeface="Times New Roman" panose="02020603050405020304" pitchFamily="18" charset="0"/>
                <a:cs typeface="Times New Roman" panose="02020603050405020304" pitchFamily="18" charset="0"/>
              </a:rPr>
              <a:t>9 </a:t>
            </a:r>
            <a:r>
              <a:rPr lang="en-IN" dirty="0" err="1">
                <a:latin typeface="Times New Roman" panose="02020603050405020304" pitchFamily="18" charset="0"/>
                <a:cs typeface="Times New Roman" panose="02020603050405020304" pitchFamily="18" charset="0"/>
              </a:rPr>
              <a:t>EstablishingaConnectionandHandover</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IdentityNumbers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IdentificationofaMobileSubscriber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ExamplesforEstablishmentofaConnection</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ExamplesofDifferentKindsofHandovers</a:t>
            </a:r>
            <a:r>
              <a:rPr lang="en-IN" dirty="0">
                <a:latin typeface="Times New Roman" panose="02020603050405020304" pitchFamily="18" charset="0"/>
                <a:cs typeface="Times New Roman" panose="02020603050405020304" pitchFamily="18" charset="0"/>
              </a:rPr>
              <a:t> </a:t>
            </a:r>
          </a:p>
          <a:p>
            <a:pPr marL="0" indent="0">
              <a:buNone/>
            </a:pPr>
            <a:r>
              <a:rPr lang="en-IN" dirty="0">
                <a:latin typeface="Times New Roman" panose="02020603050405020304" pitchFamily="18" charset="0"/>
                <a:cs typeface="Times New Roman" panose="02020603050405020304" pitchFamily="18" charset="0"/>
              </a:rPr>
              <a:t>10 </a:t>
            </a:r>
            <a:r>
              <a:rPr lang="en-IN" dirty="0" err="1">
                <a:latin typeface="Times New Roman" panose="02020603050405020304" pitchFamily="18" charset="0"/>
                <a:cs typeface="Times New Roman" panose="02020603050405020304" pitchFamily="18" charset="0"/>
              </a:rPr>
              <a:t>ServicesandBilling</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AvailableServices</a:t>
            </a:r>
            <a:r>
              <a:rPr lang="en-IN" dirty="0">
                <a:latin typeface="Times New Roman" panose="02020603050405020304" pitchFamily="18" charset="0"/>
                <a:cs typeface="Times New Roman" panose="02020603050405020304" pitchFamily="18" charset="0"/>
              </a:rPr>
              <a:t>   Billing</a:t>
            </a:r>
          </a:p>
        </p:txBody>
      </p:sp>
    </p:spTree>
    <p:extLst>
      <p:ext uri="{BB962C8B-B14F-4D97-AF65-F5344CB8AC3E}">
        <p14:creationId xmlns:p14="http://schemas.microsoft.com/office/powerpoint/2010/main" val="1787371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5400" dirty="0"/>
              <a:t>GSM– Global System for Mobile Communications</a:t>
            </a:r>
          </a:p>
        </p:txBody>
      </p:sp>
    </p:spTree>
    <p:extLst>
      <p:ext uri="{BB962C8B-B14F-4D97-AF65-F5344CB8AC3E}">
        <p14:creationId xmlns:p14="http://schemas.microsoft.com/office/powerpoint/2010/main" val="1713066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5400" b="1" dirty="0"/>
              <a:t>1. Historical Overview of GSM</a:t>
            </a:r>
            <a:br>
              <a:rPr lang="en-US" sz="5400" b="1" dirty="0"/>
            </a:br>
            <a:endParaRPr lang="en-IN" sz="5400" b="1" dirty="0"/>
          </a:p>
        </p:txBody>
      </p:sp>
    </p:spTree>
    <p:extLst>
      <p:ext uri="{BB962C8B-B14F-4D97-AF65-F5344CB8AC3E}">
        <p14:creationId xmlns:p14="http://schemas.microsoft.com/office/powerpoint/2010/main" val="3160960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365125"/>
            <a:ext cx="10515600" cy="1325563"/>
          </a:xfrm>
        </p:spPr>
        <p:txBody>
          <a:bodyPr>
            <a:normAutofit fontScale="90000"/>
          </a:bodyPr>
          <a:lstStyle/>
          <a:p>
            <a:pPr algn="ctr">
              <a:spcBef>
                <a:spcPts val="1000"/>
              </a:spcBef>
            </a:pPr>
            <a:r>
              <a:rPr lang="en-US" sz="6000" b="1" dirty="0">
                <a:latin typeface="+mn-lt"/>
                <a:ea typeface="+mn-ea"/>
                <a:cs typeface="+mn-cs"/>
              </a:rPr>
              <a:t>1. Historical </a:t>
            </a:r>
            <a:r>
              <a:rPr lang="en-US" sz="5400" b="1" dirty="0">
                <a:latin typeface="+mn-lt"/>
                <a:ea typeface="+mn-ea"/>
                <a:cs typeface="+mn-cs"/>
              </a:rPr>
              <a:t>Overview of GSM</a:t>
            </a:r>
            <a:br>
              <a:rPr lang="en-US" sz="5400" b="1" dirty="0">
                <a:latin typeface="+mn-lt"/>
                <a:ea typeface="+mn-ea"/>
                <a:cs typeface="+mn-cs"/>
              </a:rPr>
            </a:br>
            <a:endParaRPr lang="en-IN" sz="5400" b="1" dirty="0">
              <a:latin typeface="+mn-lt"/>
              <a:ea typeface="+mn-ea"/>
              <a:cs typeface="+mn-cs"/>
            </a:endParaRPr>
          </a:p>
        </p:txBody>
      </p:sp>
      <p:sp>
        <p:nvSpPr>
          <p:cNvPr id="3" name="Content Placeholder 2"/>
          <p:cNvSpPr>
            <a:spLocks noGrp="1"/>
          </p:cNvSpPr>
          <p:nvPr>
            <p:ph idx="1"/>
          </p:nvPr>
        </p:nvSpPr>
        <p:spPr/>
        <p:txBody>
          <a:bodyPr>
            <a:normAutofit/>
          </a:bodyPr>
          <a:lstStyle/>
          <a:p>
            <a:r>
              <a:rPr lang="en-US" b="1" dirty="0"/>
              <a:t>Introduction:</a:t>
            </a:r>
            <a:endParaRPr lang="en-US" dirty="0"/>
          </a:p>
          <a:p>
            <a:pPr lvl="1"/>
            <a:r>
              <a:rPr lang="en-US" dirty="0"/>
              <a:t>GSM (Global System for Mobile Communications) is the most successful mobile communication system worldwide.</a:t>
            </a:r>
          </a:p>
          <a:p>
            <a:pPr lvl="1"/>
            <a:r>
              <a:rPr lang="en-US" dirty="0"/>
              <a:t>Developed in 1982 by CEPT (later ETSI), the aim was to create a pan-European digital mobile communication system.</a:t>
            </a:r>
          </a:p>
          <a:p>
            <a:r>
              <a:rPr lang="en-US" b="1" dirty="0"/>
              <a:t>Objectives:</a:t>
            </a:r>
            <a:endParaRPr lang="en-US" dirty="0"/>
          </a:p>
          <a:p>
            <a:pPr lvl="1"/>
            <a:r>
              <a:rPr lang="en-US" b="1" dirty="0"/>
              <a:t>Technical Goal:</a:t>
            </a:r>
            <a:r>
              <a:rPr lang="en-US" dirty="0"/>
              <a:t> A better and more efficient wireless communication system, superior to analog systems.</a:t>
            </a:r>
          </a:p>
          <a:p>
            <a:pPr lvl="1"/>
            <a:r>
              <a:rPr lang="en-US" b="1" dirty="0"/>
              <a:t>Political Goal:</a:t>
            </a:r>
            <a:r>
              <a:rPr lang="en-US" dirty="0"/>
              <a:t> A single standard for all of Europe, enabling cross-border roaming.</a:t>
            </a:r>
          </a:p>
          <a:p>
            <a:endParaRPr lang="en-IN" dirty="0"/>
          </a:p>
        </p:txBody>
      </p:sp>
    </p:spTree>
    <p:extLst>
      <p:ext uri="{BB962C8B-B14F-4D97-AF65-F5344CB8AC3E}">
        <p14:creationId xmlns:p14="http://schemas.microsoft.com/office/powerpoint/2010/main" val="3627924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GSM Development and Evolution</a:t>
            </a:r>
            <a:br>
              <a:rPr lang="en-US" b="1" dirty="0"/>
            </a:br>
            <a:endParaRPr lang="en-IN" dirty="0"/>
          </a:p>
        </p:txBody>
      </p:sp>
      <p:sp>
        <p:nvSpPr>
          <p:cNvPr id="3" name="Content Placeholder 2"/>
          <p:cNvSpPr>
            <a:spLocks noGrp="1"/>
          </p:cNvSpPr>
          <p:nvPr>
            <p:ph idx="1"/>
          </p:nvPr>
        </p:nvSpPr>
        <p:spPr/>
        <p:txBody>
          <a:bodyPr/>
          <a:lstStyle/>
          <a:p>
            <a:r>
              <a:rPr lang="en-US" b="1" dirty="0"/>
              <a:t>Early Development:</a:t>
            </a:r>
            <a:endParaRPr lang="en-US" dirty="0"/>
          </a:p>
          <a:p>
            <a:pPr lvl="1"/>
            <a:r>
              <a:rPr lang="en-US" dirty="0"/>
              <a:t>Proposals included multiple access methods: TDMA, FDMA, CDMA.</a:t>
            </a:r>
          </a:p>
          <a:p>
            <a:pPr lvl="1"/>
            <a:r>
              <a:rPr lang="en-US" dirty="0"/>
              <a:t>After testing and political decisions, </a:t>
            </a:r>
            <a:r>
              <a:rPr lang="en-US" b="1" dirty="0"/>
              <a:t>TDMA</a:t>
            </a:r>
            <a:r>
              <a:rPr lang="en-US" dirty="0"/>
              <a:t> was selected as the basis.</a:t>
            </a:r>
          </a:p>
          <a:p>
            <a:pPr lvl="1"/>
            <a:r>
              <a:rPr lang="en-US" dirty="0"/>
              <a:t>The final system was a </a:t>
            </a:r>
            <a:r>
              <a:rPr lang="en-US" b="1" dirty="0"/>
              <a:t>compromise</a:t>
            </a:r>
            <a:r>
              <a:rPr lang="en-US" dirty="0"/>
              <a:t> between multiple companies to avoid competitive advantage.</a:t>
            </a:r>
          </a:p>
          <a:p>
            <a:r>
              <a:rPr lang="en-US" b="1" dirty="0"/>
              <a:t>Evolution of GSM:</a:t>
            </a:r>
            <a:endParaRPr lang="en-US" dirty="0"/>
          </a:p>
          <a:p>
            <a:pPr lvl="1"/>
            <a:r>
              <a:rPr lang="en-US" b="1" dirty="0"/>
              <a:t>Phase-2 Specifications (1995):</a:t>
            </a:r>
            <a:r>
              <a:rPr lang="en-US" dirty="0"/>
              <a:t> Added functionalities to GSM.</a:t>
            </a:r>
          </a:p>
          <a:p>
            <a:pPr lvl="1"/>
            <a:r>
              <a:rPr lang="en-US" b="1" dirty="0"/>
              <a:t>GPRS and EDGE:</a:t>
            </a:r>
            <a:r>
              <a:rPr lang="en-US" dirty="0"/>
              <a:t> Introduced as enhancements, leading to </a:t>
            </a:r>
            <a:r>
              <a:rPr lang="en-US" b="1" dirty="0"/>
              <a:t>GSM 2.5th Generation</a:t>
            </a:r>
            <a:r>
              <a:rPr lang="en-US" dirty="0"/>
              <a:t>.</a:t>
            </a:r>
          </a:p>
          <a:p>
            <a:endParaRPr lang="en-IN" dirty="0"/>
          </a:p>
        </p:txBody>
      </p:sp>
    </p:spTree>
    <p:extLst>
      <p:ext uri="{BB962C8B-B14F-4D97-AF65-F5344CB8AC3E}">
        <p14:creationId xmlns:p14="http://schemas.microsoft.com/office/powerpoint/2010/main" val="9509419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Global Expansion and Technical Details</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b="1" dirty="0"/>
              <a:t>Global Success:</a:t>
            </a:r>
            <a:endParaRPr lang="en-US" dirty="0"/>
          </a:p>
          <a:p>
            <a:pPr lvl="1"/>
            <a:r>
              <a:rPr lang="en-US" dirty="0"/>
              <a:t>Originally designed for Europe, GSM expanded worldwide.</a:t>
            </a:r>
          </a:p>
          <a:p>
            <a:pPr lvl="1"/>
            <a:r>
              <a:rPr lang="en-US" dirty="0"/>
              <a:t>Australia was the first non-European country to adopt GSM.</a:t>
            </a:r>
          </a:p>
          <a:p>
            <a:pPr lvl="1"/>
            <a:r>
              <a:rPr lang="en-US" dirty="0"/>
              <a:t>By 2009, GSM had almost 3.5 billion subscribers.</a:t>
            </a:r>
          </a:p>
          <a:p>
            <a:r>
              <a:rPr lang="en-US" b="1" dirty="0"/>
              <a:t>Frequency Bands</a:t>
            </a:r>
            <a:r>
              <a:rPr lang="en-US" b="1" dirty="0">
                <a:sym typeface="Wingdings" panose="05000000000000000000" pitchFamily="2" charset="2"/>
              </a:rPr>
              <a:t>(versions)</a:t>
            </a:r>
            <a:endParaRPr lang="en-US" dirty="0"/>
          </a:p>
          <a:p>
            <a:pPr lvl="1"/>
            <a:r>
              <a:rPr lang="en-US" b="1" dirty="0"/>
              <a:t>GSM900</a:t>
            </a:r>
            <a:r>
              <a:rPr lang="en-US" dirty="0"/>
              <a:t> (original), </a:t>
            </a:r>
            <a:r>
              <a:rPr lang="en-US" b="1" dirty="0"/>
              <a:t>GSM1800</a:t>
            </a:r>
            <a:r>
              <a:rPr lang="en-US" dirty="0"/>
              <a:t> (DCS1800), </a:t>
            </a:r>
            <a:r>
              <a:rPr lang="en-US" b="1" dirty="0"/>
              <a:t>GSM1900</a:t>
            </a:r>
            <a:r>
              <a:rPr lang="en-US" dirty="0"/>
              <a:t> (PCS1900 in the USA).</a:t>
            </a:r>
          </a:p>
          <a:p>
            <a:r>
              <a:rPr lang="en-US" b="1" dirty="0"/>
              <a:t>Open Standard:</a:t>
            </a:r>
            <a:endParaRPr lang="en-US" dirty="0"/>
          </a:p>
          <a:p>
            <a:pPr lvl="1"/>
            <a:r>
              <a:rPr lang="en-US" dirty="0"/>
              <a:t>GSM is an </a:t>
            </a:r>
            <a:r>
              <a:rPr lang="en-US" b="1" dirty="0"/>
              <a:t>open standard</a:t>
            </a:r>
            <a:r>
              <a:rPr lang="en-US" dirty="0"/>
              <a:t>, ensuring compatibility across different manufacturers.</a:t>
            </a:r>
          </a:p>
          <a:p>
            <a:pPr lvl="1"/>
            <a:r>
              <a:rPr lang="en-US" dirty="0"/>
              <a:t>Providers can choose equipment from different suppliers for network expansion.</a:t>
            </a:r>
          </a:p>
          <a:p>
            <a:endParaRPr lang="en-IN" dirty="0"/>
          </a:p>
        </p:txBody>
      </p:sp>
    </p:spTree>
    <p:extLst>
      <p:ext uri="{BB962C8B-B14F-4D97-AF65-F5344CB8AC3E}">
        <p14:creationId xmlns:p14="http://schemas.microsoft.com/office/powerpoint/2010/main" val="3035245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5400" b="1" dirty="0"/>
              <a:t>2.GSM System Overview</a:t>
            </a:r>
          </a:p>
        </p:txBody>
      </p:sp>
    </p:spTree>
    <p:extLst>
      <p:ext uri="{BB962C8B-B14F-4D97-AF65-F5344CB8AC3E}">
        <p14:creationId xmlns:p14="http://schemas.microsoft.com/office/powerpoint/2010/main" val="2237034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838200" y="646386"/>
            <a:ext cx="10515600" cy="5312980"/>
          </a:xfrm>
          <a:prstGeom prst="rect">
            <a:avLst/>
          </a:prstGeom>
        </p:spPr>
      </p:pic>
    </p:spTree>
    <p:extLst>
      <p:ext uri="{BB962C8B-B14F-4D97-AF65-F5344CB8AC3E}">
        <p14:creationId xmlns:p14="http://schemas.microsoft.com/office/powerpoint/2010/main" val="465039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2.GSM System Overview</a:t>
            </a:r>
            <a:endParaRPr lang="en-IN" dirty="0"/>
          </a:p>
        </p:txBody>
      </p:sp>
      <p:sp>
        <p:nvSpPr>
          <p:cNvPr id="3" name="Content Placeholder 2"/>
          <p:cNvSpPr>
            <a:spLocks noGrp="1"/>
          </p:cNvSpPr>
          <p:nvPr>
            <p:ph idx="1"/>
          </p:nvPr>
        </p:nvSpPr>
        <p:spPr/>
        <p:txBody>
          <a:bodyPr/>
          <a:lstStyle/>
          <a:p>
            <a:endParaRPr lang="en-IN" b="1" dirty="0"/>
          </a:p>
          <a:p>
            <a:r>
              <a:rPr lang="en-IN" b="1" dirty="0"/>
              <a:t>Key Components of GSM:</a:t>
            </a:r>
            <a:endParaRPr lang="en-IN" dirty="0"/>
          </a:p>
          <a:p>
            <a:pPr lvl="1"/>
            <a:r>
              <a:rPr lang="en-IN" b="1" dirty="0"/>
              <a:t>Base Station Subsystem (BSS)</a:t>
            </a:r>
            <a:endParaRPr lang="en-IN" dirty="0"/>
          </a:p>
          <a:p>
            <a:pPr lvl="1"/>
            <a:r>
              <a:rPr lang="en-IN" b="1" dirty="0"/>
              <a:t>Network and Switching Subsystem (NSS)</a:t>
            </a:r>
            <a:endParaRPr lang="en-IN" dirty="0"/>
          </a:p>
          <a:p>
            <a:pPr lvl="1"/>
            <a:r>
              <a:rPr lang="en-IN" b="1" dirty="0"/>
              <a:t>Operation Support System (OSS)</a:t>
            </a:r>
            <a:endParaRPr lang="en-IN" dirty="0"/>
          </a:p>
          <a:p>
            <a:pPr marL="0" indent="0">
              <a:buNone/>
            </a:pPr>
            <a:endParaRPr lang="en-IN" dirty="0"/>
          </a:p>
        </p:txBody>
      </p:sp>
    </p:spTree>
    <p:extLst>
      <p:ext uri="{BB962C8B-B14F-4D97-AF65-F5344CB8AC3E}">
        <p14:creationId xmlns:p14="http://schemas.microsoft.com/office/powerpoint/2010/main" val="370681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a:t>
            </a:r>
            <a:endParaRPr lang="en-IN" dirty="0"/>
          </a:p>
        </p:txBody>
      </p:sp>
      <p:pic>
        <p:nvPicPr>
          <p:cNvPr id="4" name="Content Placeholder 3"/>
          <p:cNvPicPr>
            <a:picLocks noGrp="1" noChangeAspect="1"/>
          </p:cNvPicPr>
          <p:nvPr>
            <p:ph idx="1"/>
          </p:nvPr>
        </p:nvPicPr>
        <p:blipFill>
          <a:blip r:embed="rId2"/>
          <a:stretch>
            <a:fillRect/>
          </a:stretch>
        </p:blipFill>
        <p:spPr>
          <a:xfrm>
            <a:off x="746976" y="1300766"/>
            <a:ext cx="10818252" cy="5293217"/>
          </a:xfrm>
          <a:prstGeom prst="rect">
            <a:avLst/>
          </a:prstGeom>
        </p:spPr>
      </p:pic>
    </p:spTree>
    <p:extLst>
      <p:ext uri="{BB962C8B-B14F-4D97-AF65-F5344CB8AC3E}">
        <p14:creationId xmlns:p14="http://schemas.microsoft.com/office/powerpoint/2010/main" val="309904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Base Station Subsystem (BSS) Overview</a:t>
            </a:r>
            <a:endParaRPr lang="en-IN" dirty="0"/>
          </a:p>
        </p:txBody>
      </p:sp>
      <p:sp>
        <p:nvSpPr>
          <p:cNvPr id="3" name="Content Placeholder 2"/>
          <p:cNvSpPr>
            <a:spLocks noGrp="1"/>
          </p:cNvSpPr>
          <p:nvPr>
            <p:ph idx="1"/>
          </p:nvPr>
        </p:nvSpPr>
        <p:spPr/>
        <p:txBody>
          <a:bodyPr/>
          <a:lstStyle/>
          <a:p>
            <a:endParaRPr lang="en-IN" b="1" dirty="0"/>
          </a:p>
          <a:p>
            <a:r>
              <a:rPr lang="en-IN" b="1" dirty="0"/>
              <a:t>Components of BSS:</a:t>
            </a:r>
            <a:endParaRPr lang="en-IN" dirty="0"/>
          </a:p>
          <a:p>
            <a:pPr lvl="1"/>
            <a:r>
              <a:rPr lang="en-IN" b="1" dirty="0"/>
              <a:t>Base Transceiver Stations (BTS):</a:t>
            </a:r>
            <a:r>
              <a:rPr lang="en-IN" dirty="0"/>
              <a:t> Establish and maintain connections with Mobile Stations (MSs).</a:t>
            </a:r>
          </a:p>
          <a:p>
            <a:pPr lvl="1"/>
            <a:r>
              <a:rPr lang="en-IN" b="1" dirty="0"/>
              <a:t>Base Station Controllers (BSC):</a:t>
            </a:r>
            <a:r>
              <a:rPr lang="en-IN" dirty="0"/>
              <a:t> Control and manage multiple </a:t>
            </a:r>
            <a:r>
              <a:rPr lang="en-IN" dirty="0" err="1"/>
              <a:t>BTSs.</a:t>
            </a:r>
            <a:endParaRPr lang="en-IN" dirty="0"/>
          </a:p>
          <a:p>
            <a:r>
              <a:rPr lang="en-IN" b="1" dirty="0"/>
              <a:t>Interfaces:</a:t>
            </a:r>
            <a:endParaRPr lang="en-IN" dirty="0"/>
          </a:p>
          <a:p>
            <a:pPr lvl="1"/>
            <a:r>
              <a:rPr lang="en-IN" b="1" dirty="0"/>
              <a:t>Um Interface:</a:t>
            </a:r>
            <a:r>
              <a:rPr lang="en-IN" dirty="0"/>
              <a:t> Between MS and BTS (air interface).</a:t>
            </a:r>
          </a:p>
          <a:p>
            <a:pPr lvl="1"/>
            <a:r>
              <a:rPr lang="en-IN" b="1" dirty="0" err="1"/>
              <a:t>Abis</a:t>
            </a:r>
            <a:r>
              <a:rPr lang="en-IN" b="1" dirty="0"/>
              <a:t> Interface:</a:t>
            </a:r>
            <a:r>
              <a:rPr lang="en-IN" dirty="0"/>
              <a:t> Between BTS and BSC (not fully standardized).</a:t>
            </a:r>
          </a:p>
          <a:p>
            <a:endParaRPr lang="en-IN" dirty="0"/>
          </a:p>
        </p:txBody>
      </p:sp>
    </p:spTree>
    <p:extLst>
      <p:ext uri="{BB962C8B-B14F-4D97-AF65-F5344CB8AC3E}">
        <p14:creationId xmlns:p14="http://schemas.microsoft.com/office/powerpoint/2010/main" val="4244973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BSS Functionality and Operations</a:t>
            </a:r>
            <a:br>
              <a:rPr lang="en-US" b="1" dirty="0"/>
            </a:br>
            <a:endParaRPr lang="en-IN" dirty="0"/>
          </a:p>
        </p:txBody>
      </p:sp>
      <p:sp>
        <p:nvSpPr>
          <p:cNvPr id="3" name="Content Placeholder 2"/>
          <p:cNvSpPr>
            <a:spLocks noGrp="1"/>
          </p:cNvSpPr>
          <p:nvPr>
            <p:ph idx="1"/>
          </p:nvPr>
        </p:nvSpPr>
        <p:spPr/>
        <p:txBody>
          <a:bodyPr/>
          <a:lstStyle/>
          <a:p>
            <a:r>
              <a:rPr lang="en-US" b="1" dirty="0"/>
              <a:t>Functions of BSS:</a:t>
            </a:r>
            <a:endParaRPr lang="en-US" dirty="0"/>
          </a:p>
          <a:p>
            <a:pPr lvl="1"/>
            <a:r>
              <a:rPr lang="en-US" b="1" dirty="0"/>
              <a:t>Channel Assignment</a:t>
            </a:r>
            <a:r>
              <a:rPr lang="en-US" dirty="0"/>
              <a:t>: Allocating communication channels to </a:t>
            </a:r>
            <a:r>
              <a:rPr lang="en-US" dirty="0" err="1"/>
              <a:t>MSs.</a:t>
            </a:r>
            <a:endParaRPr lang="en-US" dirty="0"/>
          </a:p>
          <a:p>
            <a:pPr lvl="1"/>
            <a:r>
              <a:rPr lang="en-US" b="1" dirty="0"/>
              <a:t>Link Quality Maintenance</a:t>
            </a:r>
            <a:r>
              <a:rPr lang="en-US" dirty="0"/>
              <a:t>: Ensuring consistent communication quality.</a:t>
            </a:r>
          </a:p>
          <a:p>
            <a:pPr lvl="1"/>
            <a:r>
              <a:rPr lang="en-US" b="1" dirty="0"/>
              <a:t>Handover (HO):</a:t>
            </a:r>
            <a:r>
              <a:rPr lang="en-US" dirty="0"/>
              <a:t> Switching between BTSs within the same BSC.</a:t>
            </a:r>
          </a:p>
          <a:p>
            <a:pPr lvl="1"/>
            <a:r>
              <a:rPr lang="en-US" b="1" dirty="0"/>
              <a:t>Power Control, Coding, and Encryption</a:t>
            </a:r>
            <a:r>
              <a:rPr lang="en-US" dirty="0"/>
              <a:t>: Ensuring signal strength, secure communication, and error management.</a:t>
            </a:r>
          </a:p>
          <a:p>
            <a:r>
              <a:rPr lang="en-US" b="1" dirty="0"/>
              <a:t>Efficiency Considerations:</a:t>
            </a:r>
            <a:endParaRPr lang="en-US" dirty="0"/>
          </a:p>
          <a:p>
            <a:pPr lvl="1"/>
            <a:r>
              <a:rPr lang="en-US" dirty="0"/>
              <a:t>BSC may control several BTSs, shifting functionality to improve efficiency but increasing signaling traffic on the BTS-BSC link.</a:t>
            </a:r>
          </a:p>
          <a:p>
            <a:endParaRPr lang="en-IN" dirty="0"/>
          </a:p>
        </p:txBody>
      </p:sp>
    </p:spTree>
    <p:extLst>
      <p:ext uri="{BB962C8B-B14F-4D97-AF65-F5344CB8AC3E}">
        <p14:creationId xmlns:p14="http://schemas.microsoft.com/office/powerpoint/2010/main" val="32075122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and Switching Subsystem (NSS)</a:t>
            </a:r>
            <a:br>
              <a:rPr lang="en-US" dirty="0"/>
            </a:br>
            <a:endParaRPr lang="en-IN" dirty="0"/>
          </a:p>
        </p:txBody>
      </p:sp>
      <p:sp>
        <p:nvSpPr>
          <p:cNvPr id="3" name="Content Placeholder 2"/>
          <p:cNvSpPr>
            <a:spLocks noGrp="1"/>
          </p:cNvSpPr>
          <p:nvPr>
            <p:ph idx="1"/>
          </p:nvPr>
        </p:nvSpPr>
        <p:spPr>
          <a:xfrm>
            <a:off x="838200" y="1184856"/>
            <a:ext cx="10515600" cy="4992107"/>
          </a:xfrm>
        </p:spPr>
        <p:txBody>
          <a:bodyPr/>
          <a:lstStyle/>
          <a:p>
            <a:pPr lvl="1"/>
            <a:r>
              <a:rPr lang="en-US" dirty="0"/>
              <a:t>The NSS is a key component of the GSM network.</a:t>
            </a:r>
          </a:p>
          <a:p>
            <a:pPr lvl="1"/>
            <a:r>
              <a:rPr lang="en-US" dirty="0"/>
              <a:t>Main function: Controls traffic between different BSCs.</a:t>
            </a:r>
          </a:p>
          <a:p>
            <a:pPr lvl="1"/>
            <a:r>
              <a:rPr lang="en-US" dirty="0"/>
              <a:t>Key element: Mobile-services Switching Center (MSC).</a:t>
            </a:r>
          </a:p>
          <a:p>
            <a:pPr lvl="1"/>
            <a:endParaRPr lang="en-US" dirty="0"/>
          </a:p>
          <a:p>
            <a:pPr marL="457200" lvl="1" indent="0">
              <a:buNone/>
            </a:pPr>
            <a:endParaRPr lang="en-US" dirty="0"/>
          </a:p>
          <a:p>
            <a:pPr marL="0" indent="0">
              <a:buNone/>
            </a:pPr>
            <a:r>
              <a:rPr lang="en-US" b="1" dirty="0"/>
              <a:t>Functions of the MSC</a:t>
            </a:r>
            <a:endParaRPr lang="en-US" dirty="0"/>
          </a:p>
          <a:p>
            <a:r>
              <a:rPr lang="en-US" b="1" dirty="0"/>
              <a:t>Mobility Management:</a:t>
            </a:r>
            <a:r>
              <a:rPr lang="en-US" dirty="0"/>
              <a:t> Ensures seamless movement of subscribers.</a:t>
            </a:r>
          </a:p>
          <a:p>
            <a:r>
              <a:rPr lang="en-US" b="1" dirty="0"/>
              <a:t>Handover Management:</a:t>
            </a:r>
            <a:r>
              <a:rPr lang="en-US" dirty="0"/>
              <a:t> Transfers MS between BSCs.</a:t>
            </a:r>
          </a:p>
          <a:p>
            <a:r>
              <a:rPr lang="en-US" b="1" dirty="0"/>
              <a:t>Paging &amp; Location Update:</a:t>
            </a:r>
            <a:r>
              <a:rPr lang="en-US" dirty="0"/>
              <a:t> Keeps track of subscriber locations.</a:t>
            </a:r>
          </a:p>
          <a:p>
            <a:r>
              <a:rPr lang="en-US" b="1" dirty="0"/>
              <a:t>Network Interaction:</a:t>
            </a:r>
            <a:r>
              <a:rPr lang="en-US" dirty="0"/>
              <a:t> Connects to PSTN and other networks.</a:t>
            </a:r>
          </a:p>
          <a:p>
            <a:endParaRPr lang="en-IN" dirty="0"/>
          </a:p>
        </p:txBody>
      </p:sp>
    </p:spTree>
    <p:extLst>
      <p:ext uri="{BB962C8B-B14F-4D97-AF65-F5344CB8AC3E}">
        <p14:creationId xmlns:p14="http://schemas.microsoft.com/office/powerpoint/2010/main" val="21625972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Databases in NSS</a:t>
            </a:r>
            <a:endParaRPr lang="en-IN" dirty="0"/>
          </a:p>
          <a:p>
            <a:r>
              <a:rPr lang="en-IN" b="1" dirty="0"/>
              <a:t>Home Location Register (HLR):</a:t>
            </a:r>
            <a:r>
              <a:rPr lang="en-IN" dirty="0"/>
              <a:t> Stores subscriber details and location.</a:t>
            </a:r>
          </a:p>
          <a:p>
            <a:r>
              <a:rPr lang="en-IN" b="1" dirty="0"/>
              <a:t>Visitor Location Register (VLR):</a:t>
            </a:r>
            <a:r>
              <a:rPr lang="en-IN" dirty="0"/>
              <a:t> Tracks roaming subscribers.</a:t>
            </a:r>
          </a:p>
          <a:p>
            <a:r>
              <a:rPr lang="en-IN" b="1" dirty="0"/>
              <a:t>Authentication </a:t>
            </a:r>
            <a:r>
              <a:rPr lang="en-IN" b="1" dirty="0" err="1"/>
              <a:t>Center</a:t>
            </a:r>
            <a:r>
              <a:rPr lang="en-IN" b="1" dirty="0"/>
              <a:t> (AUC):</a:t>
            </a:r>
            <a:r>
              <a:rPr lang="en-IN" dirty="0"/>
              <a:t> Verifies user identity.</a:t>
            </a:r>
          </a:p>
          <a:p>
            <a:r>
              <a:rPr lang="en-IN" b="1" dirty="0"/>
              <a:t>Equipment Identity Register (EIR):</a:t>
            </a:r>
            <a:r>
              <a:rPr lang="en-IN" dirty="0"/>
              <a:t> Stores info on stolen/misused devices.</a:t>
            </a:r>
          </a:p>
          <a:p>
            <a:endParaRPr lang="en-IN" dirty="0"/>
          </a:p>
        </p:txBody>
      </p:sp>
    </p:spTree>
    <p:extLst>
      <p:ext uri="{BB962C8B-B14F-4D97-AF65-F5344CB8AC3E}">
        <p14:creationId xmlns:p14="http://schemas.microsoft.com/office/powerpoint/2010/main" val="512727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Operating Support System (OSS)</a:t>
            </a:r>
            <a:br>
              <a:rPr lang="en-US" dirty="0"/>
            </a:br>
            <a:endParaRPr lang="en-IN" dirty="0"/>
          </a:p>
        </p:txBody>
      </p:sp>
      <p:sp>
        <p:nvSpPr>
          <p:cNvPr id="3" name="Content Placeholder 2"/>
          <p:cNvSpPr>
            <a:spLocks noGrp="1"/>
          </p:cNvSpPr>
          <p:nvPr>
            <p:ph idx="1"/>
          </p:nvPr>
        </p:nvSpPr>
        <p:spPr/>
        <p:txBody>
          <a:bodyPr/>
          <a:lstStyle/>
          <a:p>
            <a:r>
              <a:rPr lang="en-US" dirty="0"/>
              <a:t>OSS manages network operations and maintenance.</a:t>
            </a:r>
          </a:p>
          <a:p>
            <a:r>
              <a:rPr lang="en-US" dirty="0"/>
              <a:t>Supports administrative and technical tasks.</a:t>
            </a:r>
          </a:p>
          <a:p>
            <a:pPr marL="0" indent="0">
              <a:buNone/>
            </a:pPr>
            <a:r>
              <a:rPr lang="en-US" b="1" dirty="0"/>
              <a:t>Key Functions of OSS</a:t>
            </a:r>
            <a:endParaRPr lang="en-US" dirty="0"/>
          </a:p>
          <a:p>
            <a:r>
              <a:rPr lang="en-US" b="1" dirty="0"/>
              <a:t>Accounting:</a:t>
            </a:r>
            <a:r>
              <a:rPr lang="en-US" dirty="0"/>
              <a:t> Tracks call costs and subscriber plans.</a:t>
            </a:r>
          </a:p>
          <a:p>
            <a:r>
              <a:rPr lang="en-US" b="1" dirty="0"/>
              <a:t>Maintenance:</a:t>
            </a:r>
            <a:r>
              <a:rPr lang="en-US" dirty="0"/>
              <a:t> Ensures hardware &amp; software reliability.</a:t>
            </a:r>
          </a:p>
          <a:p>
            <a:r>
              <a:rPr lang="en-US" b="1" dirty="0"/>
              <a:t>MS Management:</a:t>
            </a:r>
            <a:r>
              <a:rPr lang="en-US" dirty="0"/>
              <a:t> Detects and blocks faulty devices.</a:t>
            </a:r>
          </a:p>
          <a:p>
            <a:r>
              <a:rPr lang="en-US" b="1" dirty="0"/>
              <a:t>Data Collection:</a:t>
            </a:r>
            <a:r>
              <a:rPr lang="en-US" dirty="0"/>
              <a:t> Monitors traffic and link quality.</a:t>
            </a:r>
          </a:p>
          <a:p>
            <a:endParaRPr lang="en-IN" dirty="0"/>
          </a:p>
        </p:txBody>
      </p:sp>
    </p:spTree>
    <p:extLst>
      <p:ext uri="{BB962C8B-B14F-4D97-AF65-F5344CB8AC3E}">
        <p14:creationId xmlns:p14="http://schemas.microsoft.com/office/powerpoint/2010/main" val="16068650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6974" y="275679"/>
            <a:ext cx="5181600" cy="1561519"/>
          </a:xfrm>
          <a:solidFill>
            <a:schemeClr val="accent1">
              <a:lumMod val="20000"/>
              <a:lumOff val="80000"/>
            </a:schemeClr>
          </a:solidFill>
        </p:spPr>
        <p:txBody>
          <a:bodyPr>
            <a:normAutofit fontScale="85000" lnSpcReduction="20000"/>
          </a:bodyPr>
          <a:lstStyle/>
          <a:p>
            <a:pPr marL="0" indent="0">
              <a:buNone/>
            </a:pPr>
            <a:r>
              <a:rPr lang="en-US" b="1" dirty="0"/>
              <a:t>Accounting in OSS</a:t>
            </a:r>
            <a:endParaRPr lang="en-US" dirty="0"/>
          </a:p>
          <a:p>
            <a:r>
              <a:rPr lang="en-US" dirty="0"/>
              <a:t>Determines call costs for subscribers.</a:t>
            </a:r>
          </a:p>
          <a:p>
            <a:r>
              <a:rPr lang="en-US" dirty="0"/>
              <a:t>Manages different service plans.</a:t>
            </a:r>
          </a:p>
          <a:p>
            <a:r>
              <a:rPr lang="en-US" dirty="0"/>
              <a:t>Handles administrative complexity.</a:t>
            </a:r>
          </a:p>
          <a:p>
            <a:endParaRPr lang="en-IN" dirty="0"/>
          </a:p>
        </p:txBody>
      </p:sp>
      <p:sp>
        <p:nvSpPr>
          <p:cNvPr id="4" name="Content Placeholder 3"/>
          <p:cNvSpPr>
            <a:spLocks noGrp="1"/>
          </p:cNvSpPr>
          <p:nvPr>
            <p:ph sz="half" idx="2"/>
          </p:nvPr>
        </p:nvSpPr>
        <p:spPr>
          <a:xfrm>
            <a:off x="6319684" y="2769521"/>
            <a:ext cx="5181600" cy="2289175"/>
          </a:xfrm>
          <a:solidFill>
            <a:schemeClr val="accent6">
              <a:lumMod val="20000"/>
              <a:lumOff val="80000"/>
            </a:schemeClr>
          </a:solidFill>
        </p:spPr>
        <p:txBody>
          <a:bodyPr>
            <a:normAutofit fontScale="85000" lnSpcReduction="20000"/>
          </a:bodyPr>
          <a:lstStyle/>
          <a:p>
            <a:pPr marL="0" indent="0">
              <a:buNone/>
            </a:pPr>
            <a:r>
              <a:rPr lang="en-US" b="1" dirty="0"/>
              <a:t>MS Management &amp; Data Collection</a:t>
            </a:r>
            <a:endParaRPr lang="en-US" dirty="0"/>
          </a:p>
          <a:p>
            <a:r>
              <a:rPr lang="en-US" dirty="0"/>
              <a:t>Identifies devices causing interference.</a:t>
            </a:r>
          </a:p>
          <a:p>
            <a:r>
              <a:rPr lang="en-US" dirty="0"/>
              <a:t>Blocks unauthorized MS activities.</a:t>
            </a:r>
          </a:p>
          <a:p>
            <a:r>
              <a:rPr lang="en-US" dirty="0"/>
              <a:t>Monitors network performance and traffic.</a:t>
            </a:r>
          </a:p>
          <a:p>
            <a:endParaRPr lang="en-IN" dirty="0"/>
          </a:p>
        </p:txBody>
      </p:sp>
      <p:sp>
        <p:nvSpPr>
          <p:cNvPr id="5" name="Rectangle 4"/>
          <p:cNvSpPr/>
          <p:nvPr/>
        </p:nvSpPr>
        <p:spPr>
          <a:xfrm>
            <a:off x="616974" y="2371707"/>
            <a:ext cx="5118279" cy="2303387"/>
          </a:xfrm>
          <a:prstGeom prst="rect">
            <a:avLst/>
          </a:prstGeom>
          <a:solidFill>
            <a:schemeClr val="accent2">
              <a:lumMod val="20000"/>
              <a:lumOff val="80000"/>
            </a:schemeClr>
          </a:solidFill>
        </p:spPr>
        <p:txBody>
          <a:bodyPr wrap="square">
            <a:spAutoFit/>
          </a:bodyPr>
          <a:lstStyle/>
          <a:p>
            <a:pPr>
              <a:lnSpc>
                <a:spcPct val="70000"/>
              </a:lnSpc>
              <a:spcBef>
                <a:spcPts val="1000"/>
              </a:spcBef>
              <a:buFont typeface="Arial" panose="020B0604020202020204" pitchFamily="34" charset="0"/>
            </a:pPr>
            <a:r>
              <a:rPr lang="en-US" sz="2400" b="1" dirty="0"/>
              <a:t>Maintenance in OSS</a:t>
            </a:r>
          </a:p>
          <a:p>
            <a:pPr>
              <a:lnSpc>
                <a:spcPct val="70000"/>
              </a:lnSpc>
              <a:spcBef>
                <a:spcPts val="1000"/>
              </a:spcBef>
              <a:buFont typeface="Arial" panose="020B0604020202020204" pitchFamily="34" charset="0"/>
              <a:buChar char="•"/>
            </a:pPr>
            <a:r>
              <a:rPr lang="en-US" sz="2400" dirty="0"/>
              <a:t>Hardware failures require technician visits.</a:t>
            </a:r>
          </a:p>
          <a:p>
            <a:pPr>
              <a:lnSpc>
                <a:spcPct val="70000"/>
              </a:lnSpc>
              <a:spcBef>
                <a:spcPts val="1000"/>
              </a:spcBef>
              <a:buFont typeface="Arial" panose="020B0604020202020204" pitchFamily="34" charset="0"/>
              <a:buChar char="•"/>
            </a:pPr>
            <a:r>
              <a:rPr lang="en-US" sz="2400" dirty="0"/>
              <a:t>Software issues can be managed remotely.</a:t>
            </a:r>
          </a:p>
          <a:p>
            <a:pPr>
              <a:lnSpc>
                <a:spcPct val="70000"/>
              </a:lnSpc>
              <a:spcBef>
                <a:spcPts val="1000"/>
              </a:spcBef>
              <a:buFont typeface="Arial" panose="020B0604020202020204" pitchFamily="34" charset="0"/>
              <a:buChar char="•"/>
            </a:pPr>
            <a:r>
              <a:rPr lang="en-US" sz="2400" dirty="0"/>
              <a:t>Centralized updates for switching software.</a:t>
            </a:r>
          </a:p>
        </p:txBody>
      </p:sp>
    </p:spTree>
    <p:extLst>
      <p:ext uri="{BB962C8B-B14F-4D97-AF65-F5344CB8AC3E}">
        <p14:creationId xmlns:p14="http://schemas.microsoft.com/office/powerpoint/2010/main" val="4172124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half" idx="1"/>
          </p:nvPr>
        </p:nvSpPr>
        <p:spPr>
          <a:xfrm>
            <a:off x="838200" y="1825625"/>
            <a:ext cx="10515600" cy="4351338"/>
          </a:xfrm>
        </p:spPr>
        <p:txBody>
          <a:bodyPr>
            <a:normAutofit/>
          </a:bodyPr>
          <a:lstStyle/>
          <a:p>
            <a:pPr marL="0" indent="0" algn="ctr">
              <a:buNone/>
            </a:pPr>
            <a:r>
              <a:rPr lang="en-IN" sz="5400" b="1" dirty="0"/>
              <a:t>3.The Air Interface</a:t>
            </a:r>
          </a:p>
        </p:txBody>
      </p:sp>
    </p:spTree>
    <p:extLst>
      <p:ext uri="{BB962C8B-B14F-4D97-AF65-F5344CB8AC3E}">
        <p14:creationId xmlns:p14="http://schemas.microsoft.com/office/powerpoint/2010/main" val="2986155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3.The Air Interface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GSM employs a combined FDMA/TDMA approach which further combines with Frequency Domain Duplexing (FDD) </a:t>
            </a:r>
          </a:p>
          <a:p>
            <a:pPr marL="0" indent="0">
              <a:buNone/>
            </a:pPr>
            <a:r>
              <a:rPr lang="en-US" dirty="0"/>
              <a:t>FDD</a:t>
            </a:r>
          </a:p>
          <a:p>
            <a:r>
              <a:rPr lang="en-IN" dirty="0"/>
              <a:t>First GSM version used:</a:t>
            </a:r>
          </a:p>
          <a:p>
            <a:pPr lvl="1"/>
            <a:r>
              <a:rPr lang="en-IN" b="1" dirty="0"/>
              <a:t>890–915MHz (Uplink)</a:t>
            </a:r>
            <a:endParaRPr lang="en-IN" dirty="0"/>
          </a:p>
          <a:p>
            <a:pPr lvl="1"/>
            <a:r>
              <a:rPr lang="en-IN" b="1" dirty="0"/>
              <a:t>935–960MHz (Downlink)</a:t>
            </a:r>
            <a:endParaRPr lang="en-IN" dirty="0"/>
          </a:p>
          <a:p>
            <a:r>
              <a:rPr lang="en-IN" dirty="0"/>
              <a:t>GSM1800:</a:t>
            </a:r>
          </a:p>
          <a:p>
            <a:pPr lvl="1"/>
            <a:r>
              <a:rPr lang="en-IN" b="1" dirty="0"/>
              <a:t>1,710–1,785MHz (Uplink)</a:t>
            </a:r>
            <a:endParaRPr lang="en-IN" dirty="0"/>
          </a:p>
          <a:p>
            <a:pPr lvl="1"/>
            <a:r>
              <a:rPr lang="en-IN" b="1" dirty="0"/>
              <a:t>1,805–1,880MHz (Downlink)</a:t>
            </a:r>
            <a:endParaRPr lang="en-IN" dirty="0"/>
          </a:p>
          <a:p>
            <a:r>
              <a:rPr lang="en-IN" dirty="0"/>
              <a:t>North America:</a:t>
            </a:r>
          </a:p>
          <a:p>
            <a:pPr lvl="1"/>
            <a:r>
              <a:rPr lang="en-IN" b="1" dirty="0"/>
              <a:t>1,850–1,910MHz (Uplink)</a:t>
            </a:r>
            <a:endParaRPr lang="en-IN" dirty="0"/>
          </a:p>
          <a:p>
            <a:pPr lvl="1"/>
            <a:r>
              <a:rPr lang="en-IN" b="1" dirty="0"/>
              <a:t>1,930–1,990MHz (Downlink)</a:t>
            </a:r>
            <a:endParaRPr lang="en-IN" dirty="0"/>
          </a:p>
          <a:p>
            <a:r>
              <a:rPr lang="en-IN" dirty="0"/>
              <a:t>45MHz spacing ensures separation between uplink and downlink.</a:t>
            </a:r>
          </a:p>
          <a:p>
            <a:endParaRPr lang="en-IN" dirty="0"/>
          </a:p>
          <a:p>
            <a:pPr marL="0" indent="0">
              <a:buNone/>
            </a:pPr>
            <a:endParaRPr lang="en-IN" dirty="0"/>
          </a:p>
        </p:txBody>
      </p:sp>
    </p:spTree>
    <p:extLst>
      <p:ext uri="{BB962C8B-B14F-4D97-AF65-F5344CB8AC3E}">
        <p14:creationId xmlns:p14="http://schemas.microsoft.com/office/powerpoint/2010/main" val="3970190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stages of industrial evolution</a:t>
            </a:r>
            <a:endParaRPr lang="en-IN" dirty="0"/>
          </a:p>
        </p:txBody>
      </p:sp>
      <p:sp>
        <p:nvSpPr>
          <p:cNvPr id="3" name="Content Placeholder 2"/>
          <p:cNvSpPr>
            <a:spLocks noGrp="1"/>
          </p:cNvSpPr>
          <p:nvPr>
            <p:ph idx="1"/>
          </p:nvPr>
        </p:nvSpPr>
        <p:spPr/>
        <p:txBody>
          <a:bodyPr>
            <a:normAutofit lnSpcReduction="10000"/>
          </a:bodyPr>
          <a:lstStyle/>
          <a:p>
            <a:r>
              <a:rPr lang="en-IN" dirty="0"/>
              <a:t>First 1760–1840-</a:t>
            </a:r>
            <a:r>
              <a:rPr lang="en-US" dirty="0"/>
              <a:t> introduction of the power loom and the steam engine.</a:t>
            </a:r>
          </a:p>
          <a:p>
            <a:r>
              <a:rPr lang="en-US" dirty="0"/>
              <a:t>Second-</a:t>
            </a:r>
            <a:r>
              <a:rPr lang="en-IN" dirty="0"/>
              <a:t>1840–1914-</a:t>
            </a:r>
            <a:r>
              <a:rPr lang="en-US" dirty="0"/>
              <a:t>introduction of the Bessemer steel process and culminated in early factory electrification, mass production and the production line.</a:t>
            </a:r>
          </a:p>
          <a:p>
            <a:r>
              <a:rPr lang="en-US" dirty="0"/>
              <a:t>Third-</a:t>
            </a:r>
            <a:r>
              <a:rPr lang="en-IN" dirty="0"/>
              <a:t>1950–2010s-</a:t>
            </a:r>
            <a:r>
              <a:rPr lang="en-US" dirty="0"/>
              <a:t>introduction of Programmable Logic Controllers (PLCs). This allowed further automation of the production process and an increase in productivity.</a:t>
            </a:r>
          </a:p>
          <a:p>
            <a:r>
              <a:rPr lang="en-US" dirty="0"/>
              <a:t>Fourth-current-a new generation of wireless communications enables pervasive connectivity between machines and objects, which itself enables another leap in industrial automation.</a:t>
            </a:r>
            <a:endParaRPr lang="en-IN" dirty="0"/>
          </a:p>
        </p:txBody>
      </p:sp>
    </p:spTree>
    <p:extLst>
      <p:ext uri="{BB962C8B-B14F-4D97-AF65-F5344CB8AC3E}">
        <p14:creationId xmlns:p14="http://schemas.microsoft.com/office/powerpoint/2010/main" val="2315558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Frequency Division Multiple Access (FDMA)</a:t>
            </a:r>
            <a:br>
              <a:rPr lang="en-US" dirty="0"/>
            </a:br>
            <a:endParaRPr lang="en-IN" dirty="0"/>
          </a:p>
        </p:txBody>
      </p:sp>
      <p:sp>
        <p:nvSpPr>
          <p:cNvPr id="3" name="Content Placeholder 2"/>
          <p:cNvSpPr>
            <a:spLocks noGrp="1"/>
          </p:cNvSpPr>
          <p:nvPr>
            <p:ph idx="1"/>
          </p:nvPr>
        </p:nvSpPr>
        <p:spPr/>
        <p:txBody>
          <a:bodyPr/>
          <a:lstStyle/>
          <a:p>
            <a:r>
              <a:rPr lang="en-US" dirty="0"/>
              <a:t>Uplink and downlink bands are divided into a </a:t>
            </a:r>
            <a:r>
              <a:rPr lang="en-US" b="1" dirty="0"/>
              <a:t>200-kHz grid</a:t>
            </a:r>
            <a:r>
              <a:rPr lang="en-US" dirty="0"/>
              <a:t>.</a:t>
            </a:r>
          </a:p>
          <a:p>
            <a:r>
              <a:rPr lang="en-US" dirty="0"/>
              <a:t>Outer </a:t>
            </a:r>
            <a:r>
              <a:rPr lang="en-US" b="1" dirty="0"/>
              <a:t>100 kHz</a:t>
            </a:r>
            <a:r>
              <a:rPr lang="en-US" dirty="0"/>
              <a:t> of each 25 MHz band is reserved as a guard band.</a:t>
            </a:r>
          </a:p>
          <a:p>
            <a:r>
              <a:rPr lang="en-US" b="1" dirty="0"/>
              <a:t>124 </a:t>
            </a:r>
            <a:r>
              <a:rPr lang="en-US" b="1" dirty="0" err="1"/>
              <a:t>subbands</a:t>
            </a:r>
            <a:r>
              <a:rPr lang="en-US" dirty="0"/>
              <a:t> available, identified by </a:t>
            </a:r>
            <a:r>
              <a:rPr lang="en-US" b="1" dirty="0"/>
              <a:t>Absolute Radio Frequency Channel Numbers (ARFCNs).</a:t>
            </a:r>
            <a:endParaRPr lang="en-US" dirty="0"/>
          </a:p>
          <a:p>
            <a:endParaRPr lang="en-IN" dirty="0"/>
          </a:p>
        </p:txBody>
      </p:sp>
    </p:spTree>
    <p:extLst>
      <p:ext uri="{BB962C8B-B14F-4D97-AF65-F5344CB8AC3E}">
        <p14:creationId xmlns:p14="http://schemas.microsoft.com/office/powerpoint/2010/main" val="27510119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Division Multiple Access (TDMA)</a:t>
            </a:r>
            <a:br>
              <a:rPr lang="en-US" dirty="0"/>
            </a:br>
            <a:endParaRPr lang="en-IN" dirty="0"/>
          </a:p>
        </p:txBody>
      </p:sp>
      <p:sp>
        <p:nvSpPr>
          <p:cNvPr id="3" name="Content Placeholder 2"/>
          <p:cNvSpPr>
            <a:spLocks noGrp="1"/>
          </p:cNvSpPr>
          <p:nvPr>
            <p:ph idx="1"/>
          </p:nvPr>
        </p:nvSpPr>
        <p:spPr/>
        <p:txBody>
          <a:bodyPr>
            <a:normAutofit/>
          </a:bodyPr>
          <a:lstStyle/>
          <a:p>
            <a:pPr lvl="1"/>
            <a:r>
              <a:rPr lang="en-US" dirty="0"/>
              <a:t>Uses </a:t>
            </a:r>
            <a:r>
              <a:rPr lang="en-US" b="1" dirty="0"/>
              <a:t>Gaussian Minimum Shift Keying (GMSK)</a:t>
            </a:r>
            <a:r>
              <a:rPr lang="en-US" dirty="0"/>
              <a:t> modulation.</a:t>
            </a:r>
          </a:p>
          <a:p>
            <a:pPr lvl="1"/>
            <a:r>
              <a:rPr lang="en-US" dirty="0"/>
              <a:t>Each </a:t>
            </a:r>
            <a:r>
              <a:rPr lang="en-US" b="1" dirty="0"/>
              <a:t>200-kHz</a:t>
            </a:r>
            <a:r>
              <a:rPr lang="en-US" dirty="0"/>
              <a:t> </a:t>
            </a:r>
            <a:r>
              <a:rPr lang="en-US" dirty="0" err="1"/>
              <a:t>subband</a:t>
            </a:r>
            <a:r>
              <a:rPr lang="en-US" dirty="0"/>
              <a:t> supports </a:t>
            </a:r>
            <a:r>
              <a:rPr lang="en-US" b="1" dirty="0"/>
              <a:t>271 </a:t>
            </a:r>
            <a:r>
              <a:rPr lang="en-US" b="1" dirty="0" err="1"/>
              <a:t>kbit</a:t>
            </a:r>
            <a:r>
              <a:rPr lang="en-US" b="1" dirty="0"/>
              <a:t>/s</a:t>
            </a:r>
            <a:r>
              <a:rPr lang="en-US" dirty="0"/>
              <a:t>.</a:t>
            </a:r>
          </a:p>
          <a:p>
            <a:pPr lvl="1"/>
            <a:r>
              <a:rPr lang="en-US" dirty="0"/>
              <a:t>Each </a:t>
            </a:r>
            <a:r>
              <a:rPr lang="en-US" dirty="0" err="1"/>
              <a:t>subband</a:t>
            </a:r>
            <a:r>
              <a:rPr lang="en-US" dirty="0"/>
              <a:t> is </a:t>
            </a:r>
            <a:r>
              <a:rPr lang="en-US" b="1" dirty="0"/>
              <a:t>shared by eight users</a:t>
            </a:r>
            <a:r>
              <a:rPr lang="en-US" dirty="0"/>
              <a:t>.</a:t>
            </a:r>
          </a:p>
          <a:p>
            <a:pPr marL="0" indent="0">
              <a:buNone/>
            </a:pPr>
            <a:r>
              <a:rPr lang="en-US" b="1" dirty="0"/>
              <a:t>TDMA Frame Structure</a:t>
            </a:r>
            <a:endParaRPr lang="en-US" dirty="0"/>
          </a:p>
          <a:p>
            <a:r>
              <a:rPr lang="en-US" b="1" dirty="0"/>
              <a:t>Each timeslot:</a:t>
            </a:r>
            <a:r>
              <a:rPr lang="en-US" dirty="0"/>
              <a:t> 576.92μs long, carrying </a:t>
            </a:r>
            <a:r>
              <a:rPr lang="en-US" b="1" dirty="0"/>
              <a:t>156.25 bits</a:t>
            </a:r>
            <a:r>
              <a:rPr lang="en-US" dirty="0"/>
              <a:t>.</a:t>
            </a:r>
          </a:p>
          <a:p>
            <a:r>
              <a:rPr lang="en-US" b="1" dirty="0"/>
              <a:t>Frame:</a:t>
            </a:r>
            <a:r>
              <a:rPr lang="en-US" dirty="0"/>
              <a:t> Set of 8 timeslots, </a:t>
            </a:r>
            <a:r>
              <a:rPr lang="en-US" b="1" dirty="0"/>
              <a:t>4.615 </a:t>
            </a:r>
            <a:r>
              <a:rPr lang="en-US" b="1" dirty="0" err="1"/>
              <a:t>ms</a:t>
            </a:r>
            <a:r>
              <a:rPr lang="en-US" b="1" dirty="0"/>
              <a:t> duration</a:t>
            </a:r>
            <a:r>
              <a:rPr lang="en-US" dirty="0"/>
              <a:t>.</a:t>
            </a:r>
          </a:p>
          <a:p>
            <a:r>
              <a:rPr lang="en-US" dirty="0"/>
              <a:t>Timeslots are numbered </a:t>
            </a:r>
            <a:r>
              <a:rPr lang="en-US" b="1" dirty="0"/>
              <a:t>0 to 7</a:t>
            </a:r>
            <a:r>
              <a:rPr lang="en-US" dirty="0"/>
              <a:t> in each frame.</a:t>
            </a:r>
          </a:p>
          <a:p>
            <a:r>
              <a:rPr lang="en-US" dirty="0"/>
              <a:t>Each subscriber accesses </a:t>
            </a:r>
            <a:r>
              <a:rPr lang="en-US" b="1" dirty="0"/>
              <a:t>one specific timeslot</a:t>
            </a:r>
            <a:r>
              <a:rPr lang="en-US" dirty="0"/>
              <a:t> in every frame.</a:t>
            </a:r>
          </a:p>
          <a:p>
            <a:endParaRPr lang="en-IN" dirty="0"/>
          </a:p>
        </p:txBody>
      </p:sp>
    </p:spTree>
    <p:extLst>
      <p:ext uri="{BB962C8B-B14F-4D97-AF65-F5344CB8AC3E}">
        <p14:creationId xmlns:p14="http://schemas.microsoft.com/office/powerpoint/2010/main" val="10667723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and Logical Channels</a:t>
            </a:r>
            <a:br>
              <a:rPr lang="en-US" dirty="0"/>
            </a:br>
            <a:endParaRPr lang="en-IN" dirty="0"/>
          </a:p>
        </p:txBody>
      </p:sp>
      <p:sp>
        <p:nvSpPr>
          <p:cNvPr id="3" name="Content Placeholder 2"/>
          <p:cNvSpPr>
            <a:spLocks noGrp="1"/>
          </p:cNvSpPr>
          <p:nvPr>
            <p:ph idx="1"/>
          </p:nvPr>
        </p:nvSpPr>
        <p:spPr/>
        <p:txBody>
          <a:bodyPr/>
          <a:lstStyle/>
          <a:p>
            <a:r>
              <a:rPr lang="en-US" b="1" dirty="0"/>
              <a:t>Physical Channel:</a:t>
            </a:r>
            <a:r>
              <a:rPr lang="en-US" dirty="0"/>
              <a:t> Defined by a combination of frequency and timeslot.</a:t>
            </a:r>
          </a:p>
          <a:p>
            <a:r>
              <a:rPr lang="en-US" b="1" dirty="0"/>
              <a:t>Logical Channel:</a:t>
            </a:r>
            <a:r>
              <a:rPr lang="en-US" dirty="0"/>
              <a:t> Determines the type of data transmitted over a physical channel.</a:t>
            </a:r>
          </a:p>
          <a:p>
            <a:r>
              <a:rPr lang="en-US" dirty="0"/>
              <a:t>Logical channels are classified into </a:t>
            </a:r>
            <a:r>
              <a:rPr lang="en-US" b="1" dirty="0"/>
              <a:t>traffic channels (TCH)</a:t>
            </a:r>
            <a:r>
              <a:rPr lang="en-US" dirty="0"/>
              <a:t> and </a:t>
            </a:r>
            <a:r>
              <a:rPr lang="en-US" b="1" dirty="0"/>
              <a:t>control channels (CCH).</a:t>
            </a:r>
            <a:endParaRPr lang="en-US" dirty="0"/>
          </a:p>
          <a:p>
            <a:endParaRPr lang="en-IN" dirty="0"/>
          </a:p>
        </p:txBody>
      </p:sp>
    </p:spTree>
    <p:extLst>
      <p:ext uri="{BB962C8B-B14F-4D97-AF65-F5344CB8AC3E}">
        <p14:creationId xmlns:p14="http://schemas.microsoft.com/office/powerpoint/2010/main" val="1093118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Assignment of Timeslots in the Uplink and Downlink</a:t>
            </a:r>
            <a:endParaRPr lang="en-IN" b="1" dirty="0"/>
          </a:p>
        </p:txBody>
      </p:sp>
      <p:pic>
        <p:nvPicPr>
          <p:cNvPr id="4" name="Content Placeholder 3"/>
          <p:cNvPicPr>
            <a:picLocks noGrp="1" noChangeAspect="1"/>
          </p:cNvPicPr>
          <p:nvPr>
            <p:ph idx="1"/>
          </p:nvPr>
        </p:nvPicPr>
        <p:blipFill>
          <a:blip r:embed="rId2"/>
          <a:stretch>
            <a:fillRect/>
          </a:stretch>
        </p:blipFill>
        <p:spPr>
          <a:xfrm>
            <a:off x="988142" y="1825625"/>
            <a:ext cx="10365658" cy="4351338"/>
          </a:xfrm>
          <a:prstGeom prst="rect">
            <a:avLst/>
          </a:prstGeom>
        </p:spPr>
      </p:pic>
    </p:spTree>
    <p:extLst>
      <p:ext uri="{BB962C8B-B14F-4D97-AF65-F5344CB8AC3E}">
        <p14:creationId xmlns:p14="http://schemas.microsoft.com/office/powerpoint/2010/main" val="17341854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Modulation Technique – GMSK</a:t>
            </a:r>
            <a:br>
              <a:rPr lang="en-IN" dirty="0"/>
            </a:br>
            <a:endParaRPr lang="en-IN" dirty="0"/>
          </a:p>
        </p:txBody>
      </p:sp>
      <p:sp>
        <p:nvSpPr>
          <p:cNvPr id="3" name="Content Placeholder 2"/>
          <p:cNvSpPr>
            <a:spLocks noGrp="1"/>
          </p:cNvSpPr>
          <p:nvPr>
            <p:ph idx="1"/>
          </p:nvPr>
        </p:nvSpPr>
        <p:spPr>
          <a:xfrm>
            <a:off x="838200" y="1179871"/>
            <a:ext cx="10515600" cy="5796116"/>
          </a:xfrm>
        </p:spPr>
        <p:txBody>
          <a:bodyPr>
            <a:noAutofit/>
          </a:bodyPr>
          <a:lstStyle/>
          <a:p>
            <a:pPr lvl="1"/>
            <a:r>
              <a:rPr lang="en-IN" b="1" dirty="0"/>
              <a:t>Gaussian Minimum Shift Keying (GMSK)</a:t>
            </a:r>
            <a:r>
              <a:rPr lang="en-IN" dirty="0"/>
              <a:t> is used for GSM downlink.</a:t>
            </a:r>
          </a:p>
          <a:p>
            <a:pPr lvl="1"/>
            <a:r>
              <a:rPr lang="en-IN" dirty="0"/>
              <a:t>Variant of </a:t>
            </a:r>
            <a:r>
              <a:rPr lang="en-IN" b="1" dirty="0"/>
              <a:t>Minimum Shift Keying (MSK)</a:t>
            </a:r>
            <a:r>
              <a:rPr lang="en-IN" dirty="0"/>
              <a:t> with Gaussian filtering.</a:t>
            </a:r>
          </a:p>
          <a:p>
            <a:pPr lvl="1"/>
            <a:r>
              <a:rPr lang="en-IN" dirty="0"/>
              <a:t>Time-bandwidth product </a:t>
            </a:r>
            <a:r>
              <a:rPr lang="en-IN" b="1" dirty="0"/>
              <a:t>BGT = 0.3</a:t>
            </a:r>
            <a:r>
              <a:rPr lang="en-IN" dirty="0"/>
              <a:t>.</a:t>
            </a:r>
          </a:p>
          <a:p>
            <a:r>
              <a:rPr lang="en-IN" dirty="0"/>
              <a:t>Advantages:</a:t>
            </a:r>
          </a:p>
          <a:p>
            <a:pPr lvl="1"/>
            <a:r>
              <a:rPr lang="en-IN" dirty="0"/>
              <a:t>Narrow spectrum efficiency.</a:t>
            </a:r>
          </a:p>
          <a:p>
            <a:r>
              <a:rPr lang="en-IN" dirty="0"/>
              <a:t>Disadvantages:</a:t>
            </a:r>
          </a:p>
          <a:p>
            <a:pPr lvl="1"/>
            <a:r>
              <a:rPr lang="en-IN" dirty="0"/>
              <a:t>Causes </a:t>
            </a:r>
            <a:r>
              <a:rPr lang="en-IN" b="1" dirty="0"/>
              <a:t>Inter Symbol Interference (ISI)</a:t>
            </a:r>
            <a:r>
              <a:rPr lang="en-IN" dirty="0"/>
              <a:t>.</a:t>
            </a:r>
          </a:p>
          <a:p>
            <a:pPr lvl="1"/>
            <a:r>
              <a:rPr lang="en-IN" dirty="0"/>
              <a:t>Equalization is required to combat delay dispersion.</a:t>
            </a:r>
          </a:p>
          <a:p>
            <a:r>
              <a:rPr lang="en-IN" dirty="0"/>
              <a:t>Detection methods:</a:t>
            </a:r>
          </a:p>
          <a:p>
            <a:pPr lvl="1"/>
            <a:r>
              <a:rPr lang="en-IN" b="1" dirty="0"/>
              <a:t>Differential detection</a:t>
            </a:r>
            <a:endParaRPr lang="en-IN" dirty="0"/>
          </a:p>
          <a:p>
            <a:pPr lvl="1"/>
            <a:r>
              <a:rPr lang="en-IN" b="1" dirty="0"/>
              <a:t>Coherent detection</a:t>
            </a:r>
            <a:endParaRPr lang="en-IN" dirty="0"/>
          </a:p>
          <a:p>
            <a:pPr lvl="1"/>
            <a:r>
              <a:rPr lang="en-IN" b="1" dirty="0"/>
              <a:t>Limiter–discriminator detection</a:t>
            </a:r>
            <a:endParaRPr lang="en-IN" dirty="0"/>
          </a:p>
          <a:p>
            <a:endParaRPr lang="en-IN" dirty="0"/>
          </a:p>
        </p:txBody>
      </p:sp>
    </p:spTree>
    <p:extLst>
      <p:ext uri="{BB962C8B-B14F-4D97-AF65-F5344CB8AC3E}">
        <p14:creationId xmlns:p14="http://schemas.microsoft.com/office/powerpoint/2010/main" val="872531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98841" y="400818"/>
            <a:ext cx="9794317" cy="6412937"/>
          </a:xfrm>
          <a:prstGeom prst="rect">
            <a:avLst/>
          </a:prstGeom>
        </p:spPr>
      </p:pic>
    </p:spTree>
    <p:extLst>
      <p:ext uri="{BB962C8B-B14F-4D97-AF65-F5344CB8AC3E}">
        <p14:creationId xmlns:p14="http://schemas.microsoft.com/office/powerpoint/2010/main" val="20032688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Power Ramping in GSM</a:t>
            </a:r>
            <a:br>
              <a:rPr lang="en-US" dirty="0"/>
            </a:br>
            <a:endParaRPr lang="en-IN" dirty="0"/>
          </a:p>
        </p:txBody>
      </p:sp>
      <p:sp>
        <p:nvSpPr>
          <p:cNvPr id="3" name="Content Placeholder 2"/>
          <p:cNvSpPr>
            <a:spLocks noGrp="1"/>
          </p:cNvSpPr>
          <p:nvPr>
            <p:ph idx="1"/>
          </p:nvPr>
        </p:nvSpPr>
        <p:spPr/>
        <p:txBody>
          <a:bodyPr>
            <a:normAutofit/>
          </a:bodyPr>
          <a:lstStyle/>
          <a:p>
            <a:r>
              <a:rPr lang="en-US" b="1" dirty="0"/>
              <a:t>Why Power Ramping?</a:t>
            </a:r>
            <a:endParaRPr lang="en-US" dirty="0"/>
          </a:p>
          <a:p>
            <a:pPr lvl="1"/>
            <a:r>
              <a:rPr lang="en-US" dirty="0"/>
              <a:t>Prevents abrupt signal transitions that cause spectral broadening.</a:t>
            </a:r>
          </a:p>
          <a:p>
            <a:pPr lvl="1"/>
            <a:r>
              <a:rPr lang="en-US" dirty="0"/>
              <a:t>Ensures smooth transmission start and stop.</a:t>
            </a:r>
          </a:p>
          <a:p>
            <a:r>
              <a:rPr lang="en-US" b="1" dirty="0"/>
              <a:t>How it Works?</a:t>
            </a:r>
            <a:endParaRPr lang="en-US" dirty="0"/>
          </a:p>
          <a:p>
            <a:pPr lvl="1"/>
            <a:r>
              <a:rPr lang="en-US" dirty="0"/>
              <a:t>Signals are gradually turned on and off.</a:t>
            </a:r>
          </a:p>
          <a:p>
            <a:pPr lvl="1"/>
            <a:r>
              <a:rPr lang="en-US" dirty="0"/>
              <a:t>Defined ramp-up time: </a:t>
            </a:r>
            <a:r>
              <a:rPr lang="en-US" b="1" dirty="0"/>
              <a:t>28μs</a:t>
            </a:r>
            <a:r>
              <a:rPr lang="en-US" dirty="0"/>
              <a:t>.</a:t>
            </a:r>
          </a:p>
          <a:p>
            <a:pPr lvl="1"/>
            <a:r>
              <a:rPr lang="en-US" dirty="0"/>
              <a:t>Power increases from </a:t>
            </a:r>
            <a:r>
              <a:rPr lang="en-US" b="1" dirty="0"/>
              <a:t>2 × 10⁻⁷ W to 2W</a:t>
            </a:r>
            <a:r>
              <a:rPr lang="en-US" dirty="0"/>
              <a:t>.</a:t>
            </a:r>
          </a:p>
          <a:p>
            <a:r>
              <a:rPr lang="en-US" b="1" dirty="0"/>
              <a:t>During Transmission:</a:t>
            </a:r>
            <a:endParaRPr lang="en-US" dirty="0"/>
          </a:p>
          <a:p>
            <a:pPr lvl="1"/>
            <a:r>
              <a:rPr lang="en-US" dirty="0"/>
              <a:t>Power deviation limited to </a:t>
            </a:r>
            <a:r>
              <a:rPr lang="en-US" b="1" dirty="0"/>
              <a:t>±1dB (25%)</a:t>
            </a:r>
            <a:r>
              <a:rPr lang="en-US" dirty="0"/>
              <a:t> from nominal value.</a:t>
            </a:r>
          </a:p>
          <a:p>
            <a:pPr lvl="1"/>
            <a:r>
              <a:rPr lang="en-US" dirty="0"/>
              <a:t>Ensures stable signal transmission.</a:t>
            </a:r>
          </a:p>
          <a:p>
            <a:endParaRPr lang="en-IN" dirty="0"/>
          </a:p>
        </p:txBody>
      </p:sp>
    </p:spTree>
    <p:extLst>
      <p:ext uri="{BB962C8B-B14F-4D97-AF65-F5344CB8AC3E}">
        <p14:creationId xmlns:p14="http://schemas.microsoft.com/office/powerpoint/2010/main" val="5889395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Signal Power and Power Control in GSM</a:t>
            </a:r>
            <a:br>
              <a:rPr lang="en-US" dirty="0"/>
            </a:br>
            <a:endParaRPr lang="en-IN" dirty="0"/>
          </a:p>
        </p:txBody>
      </p:sp>
      <p:sp>
        <p:nvSpPr>
          <p:cNvPr id="3" name="Content Placeholder 2"/>
          <p:cNvSpPr>
            <a:spLocks noGrp="1"/>
          </p:cNvSpPr>
          <p:nvPr>
            <p:ph idx="1"/>
          </p:nvPr>
        </p:nvSpPr>
        <p:spPr/>
        <p:txBody>
          <a:bodyPr/>
          <a:lstStyle/>
          <a:p>
            <a:r>
              <a:rPr lang="en-US" b="1" dirty="0"/>
              <a:t>Purpose of Power Control:</a:t>
            </a:r>
            <a:endParaRPr lang="en-US" dirty="0"/>
          </a:p>
          <a:p>
            <a:pPr lvl="1"/>
            <a:r>
              <a:rPr lang="en-US" b="1" dirty="0"/>
              <a:t>Battery Efficiency:</a:t>
            </a:r>
            <a:r>
              <a:rPr lang="en-US" dirty="0"/>
              <a:t> Reduces MS power consumption and extends battery life.</a:t>
            </a:r>
          </a:p>
          <a:p>
            <a:pPr lvl="1"/>
            <a:r>
              <a:rPr lang="en-US" b="1" dirty="0"/>
              <a:t>Interference Reduction:</a:t>
            </a:r>
            <a:r>
              <a:rPr lang="en-US" dirty="0"/>
              <a:t> Prevents unnecessary interference in adjacent cells.</a:t>
            </a:r>
          </a:p>
          <a:p>
            <a:r>
              <a:rPr lang="en-US" b="1" dirty="0"/>
              <a:t>GSM vs. CDMA:</a:t>
            </a:r>
            <a:endParaRPr lang="en-US" dirty="0"/>
          </a:p>
          <a:p>
            <a:pPr lvl="1"/>
            <a:r>
              <a:rPr lang="en-US" dirty="0"/>
              <a:t>Power control is </a:t>
            </a:r>
            <a:r>
              <a:rPr lang="en-US" b="1" dirty="0"/>
              <a:t>essential</a:t>
            </a:r>
            <a:r>
              <a:rPr lang="en-US" dirty="0"/>
              <a:t> in CDMA.</a:t>
            </a:r>
          </a:p>
          <a:p>
            <a:pPr lvl="1"/>
            <a:r>
              <a:rPr lang="en-US" dirty="0"/>
              <a:t>In GSM, it </a:t>
            </a:r>
            <a:r>
              <a:rPr lang="en-US" b="1" dirty="0"/>
              <a:t>optimizes performance</a:t>
            </a:r>
            <a:r>
              <a:rPr lang="en-US" dirty="0"/>
              <a:t> but is not mandatory.</a:t>
            </a:r>
          </a:p>
          <a:p>
            <a:endParaRPr lang="en-IN" dirty="0"/>
          </a:p>
        </p:txBody>
      </p:sp>
    </p:spTree>
    <p:extLst>
      <p:ext uri="{BB962C8B-B14F-4D97-AF65-F5344CB8AC3E}">
        <p14:creationId xmlns:p14="http://schemas.microsoft.com/office/powerpoint/2010/main" val="31933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Power Control Mechanism in GSM</a:t>
            </a:r>
            <a:br>
              <a:rPr lang="en-US" dirty="0"/>
            </a:br>
            <a:endParaRPr lang="en-IN" dirty="0"/>
          </a:p>
        </p:txBody>
      </p:sp>
      <p:sp>
        <p:nvSpPr>
          <p:cNvPr id="3" name="Content Placeholder 2"/>
          <p:cNvSpPr>
            <a:spLocks noGrp="1"/>
          </p:cNvSpPr>
          <p:nvPr>
            <p:ph idx="1"/>
          </p:nvPr>
        </p:nvSpPr>
        <p:spPr/>
        <p:txBody>
          <a:bodyPr/>
          <a:lstStyle/>
          <a:p>
            <a:r>
              <a:rPr lang="en-US" b="1" dirty="0"/>
              <a:t>Mobile Station (MS) Power Control:</a:t>
            </a:r>
            <a:endParaRPr lang="en-US" dirty="0"/>
          </a:p>
          <a:p>
            <a:pPr lvl="1"/>
            <a:r>
              <a:rPr lang="en-US" dirty="0"/>
              <a:t>Maximum transmission power: </a:t>
            </a:r>
            <a:r>
              <a:rPr lang="en-US" b="1" dirty="0"/>
              <a:t>2W</a:t>
            </a:r>
            <a:r>
              <a:rPr lang="en-US" dirty="0"/>
              <a:t> (common for MSs).</a:t>
            </a:r>
          </a:p>
          <a:p>
            <a:pPr lvl="1"/>
            <a:r>
              <a:rPr lang="en-US" dirty="0"/>
              <a:t>Can be reduced by </a:t>
            </a:r>
            <a:r>
              <a:rPr lang="en-US" b="1" dirty="0"/>
              <a:t>30dB</a:t>
            </a:r>
            <a:r>
              <a:rPr lang="en-US" dirty="0"/>
              <a:t>, in </a:t>
            </a:r>
            <a:r>
              <a:rPr lang="en-US" b="1" dirty="0"/>
              <a:t>2dB steps</a:t>
            </a:r>
            <a:r>
              <a:rPr lang="en-US" dirty="0"/>
              <a:t>.</a:t>
            </a:r>
          </a:p>
          <a:p>
            <a:pPr lvl="1"/>
            <a:r>
              <a:rPr lang="en-US" dirty="0"/>
              <a:t>Adaptive control: </a:t>
            </a:r>
            <a:r>
              <a:rPr lang="en-US" b="1" dirty="0"/>
              <a:t>BS informs MS</a:t>
            </a:r>
            <a:r>
              <a:rPr lang="en-US" dirty="0"/>
              <a:t> about received signal level.</a:t>
            </a:r>
          </a:p>
          <a:p>
            <a:r>
              <a:rPr lang="en-US" b="1" dirty="0"/>
              <a:t>Base Station (BS) Power Control:</a:t>
            </a:r>
            <a:endParaRPr lang="en-US" dirty="0"/>
          </a:p>
          <a:p>
            <a:pPr lvl="1"/>
            <a:r>
              <a:rPr lang="en-US" dirty="0"/>
              <a:t>Max power varies: </a:t>
            </a:r>
            <a:r>
              <a:rPr lang="en-US" b="1" dirty="0"/>
              <a:t>2W to 300W+</a:t>
            </a:r>
            <a:r>
              <a:rPr lang="en-US" dirty="0"/>
              <a:t>.</a:t>
            </a:r>
          </a:p>
          <a:p>
            <a:pPr lvl="1"/>
            <a:r>
              <a:rPr lang="en-US" dirty="0"/>
              <a:t>Power can also be reduced by </a:t>
            </a:r>
            <a:r>
              <a:rPr lang="en-US" b="1" dirty="0"/>
              <a:t>30dB</a:t>
            </a:r>
            <a:r>
              <a:rPr lang="en-US" dirty="0"/>
              <a:t>.</a:t>
            </a:r>
          </a:p>
          <a:p>
            <a:pPr lvl="1"/>
            <a:r>
              <a:rPr lang="en-US" dirty="0"/>
              <a:t>Adjustments help optimize network efficiency.</a:t>
            </a:r>
          </a:p>
          <a:p>
            <a:endParaRPr lang="en-IN" dirty="0"/>
          </a:p>
        </p:txBody>
      </p:sp>
    </p:spTree>
    <p:extLst>
      <p:ext uri="{BB962C8B-B14F-4D97-AF65-F5344CB8AC3E}">
        <p14:creationId xmlns:p14="http://schemas.microsoft.com/office/powerpoint/2010/main" val="1542592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80219" y="74445"/>
            <a:ext cx="11073581" cy="6058976"/>
          </a:xfrm>
          <a:prstGeom prst="rect">
            <a:avLst/>
          </a:prstGeom>
        </p:spPr>
      </p:pic>
    </p:spTree>
    <p:extLst>
      <p:ext uri="{BB962C8B-B14F-4D97-AF65-F5344CB8AC3E}">
        <p14:creationId xmlns:p14="http://schemas.microsoft.com/office/powerpoint/2010/main" val="118927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365125"/>
            <a:ext cx="10515600" cy="5811838"/>
          </a:xfrm>
        </p:spPr>
        <p:txBody>
          <a:bodyPr/>
          <a:lstStyle/>
          <a:p>
            <a:r>
              <a:rPr lang="en-US" dirty="0"/>
              <a:t>5G will enable the fourth stage of the Industrial Revolution by extending wireless communications from humans to a fully connected world of humans and objects. It will have:</a:t>
            </a:r>
          </a:p>
          <a:p>
            <a:endParaRPr lang="en-US" dirty="0"/>
          </a:p>
          <a:p>
            <a:pPr marL="0" indent="0">
              <a:buNone/>
            </a:pPr>
            <a:r>
              <a:rPr lang="en-US" dirty="0"/>
              <a:t> • connectivity as a standard for people and things,</a:t>
            </a:r>
          </a:p>
          <a:p>
            <a:pPr marL="0" indent="0">
              <a:buNone/>
            </a:pPr>
            <a:r>
              <a:rPr lang="en-US" dirty="0"/>
              <a:t> • critical and massive machine connectivity,</a:t>
            </a:r>
          </a:p>
          <a:p>
            <a:pPr marL="0" indent="0">
              <a:buNone/>
            </a:pPr>
            <a:r>
              <a:rPr lang="en-US" dirty="0"/>
              <a:t> • new spectrum bands and regulatory regimes,</a:t>
            </a:r>
          </a:p>
          <a:p>
            <a:pPr marL="0" indent="0">
              <a:buNone/>
            </a:pPr>
            <a:r>
              <a:rPr lang="en-US" dirty="0"/>
              <a:t> • mobility and security as network functions,</a:t>
            </a:r>
          </a:p>
          <a:p>
            <a:pPr marL="0" indent="0">
              <a:buNone/>
            </a:pPr>
            <a:r>
              <a:rPr lang="en-US" dirty="0"/>
              <a:t> • integration of content distribution via the Internet,</a:t>
            </a:r>
          </a:p>
          <a:p>
            <a:pPr marL="0" indent="0">
              <a:buNone/>
            </a:pPr>
            <a:r>
              <a:rPr lang="en-US" dirty="0"/>
              <a:t> • processing and storage at the network edge and</a:t>
            </a:r>
          </a:p>
          <a:p>
            <a:pPr marL="0" indent="0">
              <a:buNone/>
            </a:pPr>
            <a:r>
              <a:rPr lang="en-US" dirty="0"/>
              <a:t> • software defined networking and network function virtualization.</a:t>
            </a:r>
            <a:endParaRPr lang="en-IN" dirty="0"/>
          </a:p>
        </p:txBody>
      </p:sp>
    </p:spTree>
    <p:extLst>
      <p:ext uri="{BB962C8B-B14F-4D97-AF65-F5344CB8AC3E}">
        <p14:creationId xmlns:p14="http://schemas.microsoft.com/office/powerpoint/2010/main" val="1531657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Out-of-Band Emission and Intermodulation Products</a:t>
            </a:r>
            <a:br>
              <a:rPr lang="en-US" dirty="0"/>
            </a:br>
            <a:endParaRPr lang="en-IN" dirty="0"/>
          </a:p>
        </p:txBody>
      </p:sp>
      <p:sp>
        <p:nvSpPr>
          <p:cNvPr id="3" name="Content Placeholder 2"/>
          <p:cNvSpPr>
            <a:spLocks noGrp="1"/>
          </p:cNvSpPr>
          <p:nvPr>
            <p:ph idx="1"/>
          </p:nvPr>
        </p:nvSpPr>
        <p:spPr/>
        <p:txBody>
          <a:bodyPr>
            <a:normAutofit lnSpcReduction="10000"/>
          </a:bodyPr>
          <a:lstStyle/>
          <a:p>
            <a:r>
              <a:rPr lang="en-US" b="1" dirty="0"/>
              <a:t>Out-of-Band Emission Limits:</a:t>
            </a:r>
            <a:endParaRPr lang="en-US" dirty="0"/>
          </a:p>
          <a:p>
            <a:pPr lvl="1"/>
            <a:r>
              <a:rPr lang="en-US" dirty="0"/>
              <a:t>Less strict than analog systems.</a:t>
            </a:r>
          </a:p>
          <a:p>
            <a:pPr lvl="1"/>
            <a:r>
              <a:rPr lang="en-US" b="1" dirty="0"/>
              <a:t>Max permitted out-of-band power:</a:t>
            </a:r>
            <a:r>
              <a:rPr lang="en-US" dirty="0"/>
              <a:t> ~</a:t>
            </a:r>
            <a:r>
              <a:rPr lang="en-US" b="1" dirty="0"/>
              <a:t>−30dBm</a:t>
            </a:r>
            <a:r>
              <a:rPr lang="en-US" dirty="0"/>
              <a:t> (BS &amp; MS).</a:t>
            </a:r>
          </a:p>
          <a:p>
            <a:pPr lvl="1"/>
            <a:r>
              <a:rPr lang="en-US" dirty="0"/>
              <a:t>High value for wireless communication.</a:t>
            </a:r>
          </a:p>
          <a:p>
            <a:r>
              <a:rPr lang="en-US" b="1" dirty="0"/>
              <a:t>Uplink Band Restrictions (890–915MHz):</a:t>
            </a:r>
            <a:endParaRPr lang="en-US" dirty="0"/>
          </a:p>
          <a:p>
            <a:pPr lvl="1"/>
            <a:r>
              <a:rPr lang="en-US" b="1" dirty="0"/>
              <a:t>BS emissions must not exceed −93dBm</a:t>
            </a:r>
            <a:r>
              <a:rPr lang="en-US" dirty="0"/>
              <a:t>.</a:t>
            </a:r>
          </a:p>
          <a:p>
            <a:pPr lvl="1"/>
            <a:r>
              <a:rPr lang="en-US" dirty="0"/>
              <a:t>Needed to prevent interference with MS signals (~</a:t>
            </a:r>
            <a:r>
              <a:rPr lang="en-US" b="1" dirty="0"/>
              <a:t>−102dBm</a:t>
            </a:r>
            <a:r>
              <a:rPr lang="en-US" dirty="0"/>
              <a:t>).</a:t>
            </a:r>
          </a:p>
          <a:p>
            <a:pPr lvl="1"/>
            <a:r>
              <a:rPr lang="en-US" dirty="0"/>
              <a:t>BS transmit and receive antennas are close, making interference critical.</a:t>
            </a:r>
          </a:p>
          <a:p>
            <a:r>
              <a:rPr lang="en-US" b="1" dirty="0"/>
              <a:t>Intermodulation Products:</a:t>
            </a:r>
            <a:endParaRPr lang="en-US" dirty="0"/>
          </a:p>
          <a:p>
            <a:pPr lvl="1"/>
            <a:r>
              <a:rPr lang="en-US" dirty="0"/>
              <a:t>Similar strict limits apply.</a:t>
            </a:r>
          </a:p>
          <a:p>
            <a:pPr lvl="1"/>
            <a:r>
              <a:rPr lang="en-US" dirty="0"/>
              <a:t>Ensures minimal disruption to signal reception and network performance.</a:t>
            </a:r>
          </a:p>
          <a:p>
            <a:endParaRPr lang="en-IN" dirty="0"/>
          </a:p>
        </p:txBody>
      </p:sp>
    </p:spTree>
    <p:extLst>
      <p:ext uri="{BB962C8B-B14F-4D97-AF65-F5344CB8AC3E}">
        <p14:creationId xmlns:p14="http://schemas.microsoft.com/office/powerpoint/2010/main" val="2540291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Structure of a GSM Timeslot</a:t>
            </a:r>
            <a:br>
              <a:rPr lang="en-US" dirty="0"/>
            </a:br>
            <a:endParaRPr lang="en-IN" dirty="0"/>
          </a:p>
        </p:txBody>
      </p:sp>
      <p:sp>
        <p:nvSpPr>
          <p:cNvPr id="3" name="Content Placeholder 2"/>
          <p:cNvSpPr>
            <a:spLocks noGrp="1"/>
          </p:cNvSpPr>
          <p:nvPr>
            <p:ph idx="1"/>
          </p:nvPr>
        </p:nvSpPr>
        <p:spPr>
          <a:xfrm>
            <a:off x="838200" y="1283110"/>
            <a:ext cx="5872316" cy="4893853"/>
          </a:xfrm>
        </p:spPr>
        <p:txBody>
          <a:bodyPr>
            <a:normAutofit fontScale="92500" lnSpcReduction="10000"/>
          </a:bodyPr>
          <a:lstStyle/>
          <a:p>
            <a:r>
              <a:rPr lang="en-US" b="1" dirty="0"/>
              <a:t>Timeslot Length:</a:t>
            </a:r>
            <a:r>
              <a:rPr lang="en-US" dirty="0"/>
              <a:t> 148 bits</a:t>
            </a:r>
          </a:p>
          <a:p>
            <a:r>
              <a:rPr lang="en-US" b="1" dirty="0"/>
              <a:t>Data Structure:</a:t>
            </a:r>
            <a:endParaRPr lang="en-US" dirty="0"/>
          </a:p>
          <a:p>
            <a:pPr lvl="1"/>
            <a:r>
              <a:rPr lang="en-US" b="1" dirty="0"/>
              <a:t>Payload Data:</a:t>
            </a:r>
            <a:r>
              <a:rPr lang="en-US" dirty="0"/>
              <a:t> Two blocks of </a:t>
            </a:r>
            <a:r>
              <a:rPr lang="en-US" b="1" dirty="0"/>
              <a:t>57 bits</a:t>
            </a:r>
            <a:r>
              <a:rPr lang="en-US" dirty="0"/>
              <a:t> each.</a:t>
            </a:r>
          </a:p>
          <a:p>
            <a:pPr lvl="1"/>
            <a:r>
              <a:rPr lang="en-US" b="1" dirty="0" err="1"/>
              <a:t>Midamble</a:t>
            </a:r>
            <a:r>
              <a:rPr lang="en-US" b="1" dirty="0"/>
              <a:t> (26 bits):</a:t>
            </a:r>
            <a:endParaRPr lang="en-US" dirty="0"/>
          </a:p>
          <a:p>
            <a:pPr lvl="2"/>
            <a:r>
              <a:rPr lang="en-US" dirty="0"/>
              <a:t>Used for </a:t>
            </a:r>
            <a:r>
              <a:rPr lang="en-US" b="1" dirty="0"/>
              <a:t>training equalization</a:t>
            </a:r>
            <a:r>
              <a:rPr lang="en-US" dirty="0"/>
              <a:t>.</a:t>
            </a:r>
          </a:p>
          <a:p>
            <a:pPr lvl="2"/>
            <a:r>
              <a:rPr lang="en-US" dirty="0"/>
              <a:t>Serves as </a:t>
            </a:r>
            <a:r>
              <a:rPr lang="en-US" b="1" dirty="0"/>
              <a:t>BS identifier</a:t>
            </a:r>
            <a:r>
              <a:rPr lang="en-US" dirty="0"/>
              <a:t>.</a:t>
            </a:r>
          </a:p>
          <a:p>
            <a:pPr lvl="1"/>
            <a:r>
              <a:rPr lang="en-US" b="1" dirty="0"/>
              <a:t>Control Bits:</a:t>
            </a:r>
            <a:endParaRPr lang="en-US" dirty="0"/>
          </a:p>
          <a:p>
            <a:pPr lvl="2"/>
            <a:r>
              <a:rPr lang="en-US" dirty="0"/>
              <a:t>Located between the </a:t>
            </a:r>
            <a:r>
              <a:rPr lang="en-US" dirty="0" err="1"/>
              <a:t>midamble</a:t>
            </a:r>
            <a:r>
              <a:rPr lang="en-US" dirty="0"/>
              <a:t> and data blocks.</a:t>
            </a:r>
          </a:p>
          <a:p>
            <a:pPr lvl="2"/>
            <a:r>
              <a:rPr lang="en-US" dirty="0"/>
              <a:t>Purpose explained in Section 24.4.</a:t>
            </a:r>
          </a:p>
          <a:p>
            <a:pPr lvl="1"/>
            <a:r>
              <a:rPr lang="en-US" b="1" dirty="0"/>
              <a:t>Tail Bits (3 bits at start &amp; end):</a:t>
            </a:r>
            <a:endParaRPr lang="en-US" dirty="0"/>
          </a:p>
          <a:p>
            <a:pPr lvl="2"/>
            <a:r>
              <a:rPr lang="en-US" dirty="0"/>
              <a:t>Helps with </a:t>
            </a:r>
            <a:r>
              <a:rPr lang="en-US" b="1" dirty="0"/>
              <a:t>Maximum Likelihood Sequence Estimation (MLSE)</a:t>
            </a:r>
            <a:r>
              <a:rPr lang="en-US" dirty="0"/>
              <a:t>.</a:t>
            </a:r>
          </a:p>
          <a:p>
            <a:pPr lvl="1"/>
            <a:r>
              <a:rPr lang="en-US" b="1" dirty="0"/>
              <a:t>Guard Period (8.25 bits):</a:t>
            </a:r>
            <a:r>
              <a:rPr lang="en-US" dirty="0"/>
              <a:t> Prevents interference between timeslots.</a:t>
            </a:r>
          </a:p>
          <a:p>
            <a:endParaRPr lang="en-IN" dirty="0"/>
          </a:p>
        </p:txBody>
      </p:sp>
      <p:sp>
        <p:nvSpPr>
          <p:cNvPr id="4" name="Rectangle 3"/>
          <p:cNvSpPr/>
          <p:nvPr/>
        </p:nvSpPr>
        <p:spPr>
          <a:xfrm>
            <a:off x="6607276" y="1139212"/>
            <a:ext cx="5472881" cy="4893647"/>
          </a:xfrm>
          <a:prstGeom prst="rect">
            <a:avLst/>
          </a:prstGeom>
        </p:spPr>
        <p:txBody>
          <a:bodyPr wrap="square">
            <a:spAutoFit/>
          </a:bodyPr>
          <a:lstStyle/>
          <a:p>
            <a:r>
              <a:rPr lang="en-US" sz="2400" b="1" dirty="0"/>
              <a:t>Types of GSM Bursts</a:t>
            </a:r>
          </a:p>
          <a:p>
            <a:endParaRPr lang="en-US" sz="2400" dirty="0"/>
          </a:p>
          <a:p>
            <a:pPr marL="457200" indent="-457200">
              <a:buFont typeface="+mj-lt"/>
              <a:buAutoNum type="arabicPeriod"/>
            </a:pPr>
            <a:r>
              <a:rPr lang="en-US" sz="2400" b="1" dirty="0"/>
              <a:t>Normal Burst:</a:t>
            </a:r>
            <a:r>
              <a:rPr lang="en-US" sz="2400" dirty="0"/>
              <a:t> Used for regular data transmission.</a:t>
            </a:r>
          </a:p>
          <a:p>
            <a:pPr marL="457200" indent="-457200">
              <a:buFont typeface="+mj-lt"/>
              <a:buAutoNum type="arabicPeriod"/>
            </a:pPr>
            <a:r>
              <a:rPr lang="en-US" sz="2400" b="1" dirty="0"/>
              <a:t>Access Burst:</a:t>
            </a:r>
            <a:endParaRPr lang="en-US" sz="2400" dirty="0"/>
          </a:p>
          <a:p>
            <a:pPr lvl="1"/>
            <a:r>
              <a:rPr lang="en-US" sz="2400" dirty="0"/>
              <a:t>Transmitted by MSs to </a:t>
            </a:r>
            <a:r>
              <a:rPr lang="en-US" sz="2400" b="1" dirty="0"/>
              <a:t>establish initial contact</a:t>
            </a:r>
            <a:r>
              <a:rPr lang="en-US" sz="2400" dirty="0"/>
              <a:t> with BS.</a:t>
            </a:r>
          </a:p>
          <a:p>
            <a:pPr marL="457200" indent="-457200">
              <a:buFont typeface="+mj-lt"/>
              <a:buAutoNum type="arabicPeriod"/>
            </a:pPr>
            <a:r>
              <a:rPr lang="en-US" sz="2400" b="1" dirty="0"/>
              <a:t>Frequency Correction Burst:</a:t>
            </a:r>
            <a:endParaRPr lang="en-US" sz="2400" dirty="0"/>
          </a:p>
          <a:p>
            <a:pPr lvl="1"/>
            <a:r>
              <a:rPr lang="en-US" sz="2400" dirty="0"/>
              <a:t>Helps MSs adjust to the correct frequency.</a:t>
            </a:r>
          </a:p>
          <a:p>
            <a:pPr marL="457200" indent="-457200">
              <a:buFont typeface="+mj-lt"/>
              <a:buAutoNum type="arabicPeriod"/>
            </a:pPr>
            <a:r>
              <a:rPr lang="en-US" sz="2400" b="1" dirty="0"/>
              <a:t>Synchronization Burst:</a:t>
            </a:r>
            <a:endParaRPr lang="en-US" sz="2400" dirty="0"/>
          </a:p>
          <a:p>
            <a:pPr lvl="1"/>
            <a:r>
              <a:rPr lang="en-US" sz="2400" dirty="0"/>
              <a:t>Enables MSs to </a:t>
            </a:r>
            <a:r>
              <a:rPr lang="en-US" sz="2400" b="1" dirty="0"/>
              <a:t>synchronize with BS frame timing</a:t>
            </a:r>
            <a:r>
              <a:rPr lang="en-US" sz="2400" dirty="0"/>
              <a:t>.</a:t>
            </a:r>
          </a:p>
        </p:txBody>
      </p:sp>
    </p:spTree>
    <p:extLst>
      <p:ext uri="{BB962C8B-B14F-4D97-AF65-F5344CB8AC3E}">
        <p14:creationId xmlns:p14="http://schemas.microsoft.com/office/powerpoint/2010/main" val="29668191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663677" y="365125"/>
            <a:ext cx="10690123" cy="5925103"/>
          </a:xfrm>
          <a:prstGeom prst="rect">
            <a:avLst/>
          </a:prstGeom>
        </p:spPr>
      </p:pic>
    </p:spTree>
    <p:extLst>
      <p:ext uri="{BB962C8B-B14F-4D97-AF65-F5344CB8AC3E}">
        <p14:creationId xmlns:p14="http://schemas.microsoft.com/office/powerpoint/2010/main" val="37025660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5400" b="1" dirty="0"/>
              <a:t>4.Logical and Physical Channels Overview</a:t>
            </a:r>
            <a:br>
              <a:rPr lang="en-IN" sz="5400" b="1" dirty="0"/>
            </a:br>
            <a:endParaRPr lang="en-IN" sz="5400" b="1" dirty="0"/>
          </a:p>
        </p:txBody>
      </p:sp>
    </p:spTree>
    <p:extLst>
      <p:ext uri="{BB962C8B-B14F-4D97-AF65-F5344CB8AC3E}">
        <p14:creationId xmlns:p14="http://schemas.microsoft.com/office/powerpoint/2010/main" val="8962419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4.Logical and Physical Channels Overview</a:t>
            </a:r>
            <a:br>
              <a:rPr lang="en-IN" dirty="0"/>
            </a:br>
            <a:endParaRPr lang="en-IN" dirty="0"/>
          </a:p>
        </p:txBody>
      </p:sp>
      <p:sp>
        <p:nvSpPr>
          <p:cNvPr id="3" name="Content Placeholder 2"/>
          <p:cNvSpPr>
            <a:spLocks noGrp="1"/>
          </p:cNvSpPr>
          <p:nvPr>
            <p:ph idx="1"/>
          </p:nvPr>
        </p:nvSpPr>
        <p:spPr/>
        <p:txBody>
          <a:bodyPr/>
          <a:lstStyle/>
          <a:p>
            <a:r>
              <a:rPr lang="en-IN" b="1" dirty="0"/>
              <a:t>Definition:</a:t>
            </a:r>
            <a:r>
              <a:rPr lang="en-IN" dirty="0"/>
              <a:t> Logical channels manage different types of data transmission, mapped onto physical channels (specific timeslots on a frequency band).</a:t>
            </a:r>
          </a:p>
          <a:p>
            <a:r>
              <a:rPr lang="en-IN" b="1" dirty="0"/>
              <a:t>Two Main Channel Types:</a:t>
            </a:r>
            <a:endParaRPr lang="en-IN" dirty="0"/>
          </a:p>
          <a:p>
            <a:pPr lvl="1"/>
            <a:r>
              <a:rPr lang="en-IN" b="1" dirty="0"/>
              <a:t>Traffic Channels (TCHs):</a:t>
            </a:r>
            <a:r>
              <a:rPr lang="en-IN" dirty="0"/>
              <a:t> Transmit payload data (voice or pure data).</a:t>
            </a:r>
          </a:p>
          <a:p>
            <a:pPr lvl="1"/>
            <a:r>
              <a:rPr lang="en-IN" b="1" dirty="0"/>
              <a:t>Control Channels (CCHs):</a:t>
            </a:r>
            <a:r>
              <a:rPr lang="en-IN" dirty="0"/>
              <a:t> Transmit </a:t>
            </a:r>
            <a:r>
              <a:rPr lang="en-IN" dirty="0" err="1"/>
              <a:t>signaling</a:t>
            </a:r>
            <a:r>
              <a:rPr lang="en-IN" dirty="0"/>
              <a:t> information required for network operation.</a:t>
            </a:r>
          </a:p>
          <a:p>
            <a:r>
              <a:rPr lang="en-IN" b="1" dirty="0"/>
              <a:t>Logical Channel Mapping:</a:t>
            </a:r>
            <a:r>
              <a:rPr lang="en-IN" dirty="0"/>
              <a:t> Logical channels are mapped onto physical channels based on timeslot allocation.</a:t>
            </a:r>
          </a:p>
          <a:p>
            <a:endParaRPr lang="en-IN" dirty="0"/>
          </a:p>
        </p:txBody>
      </p:sp>
    </p:spTree>
    <p:extLst>
      <p:ext uri="{BB962C8B-B14F-4D97-AF65-F5344CB8AC3E}">
        <p14:creationId xmlns:p14="http://schemas.microsoft.com/office/powerpoint/2010/main" val="1527538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Traffic Channels (TCHs)</a:t>
            </a:r>
            <a:br>
              <a:rPr lang="en-US" dirty="0"/>
            </a:br>
            <a:endParaRPr lang="en-IN" dirty="0"/>
          </a:p>
        </p:txBody>
      </p:sp>
      <p:sp>
        <p:nvSpPr>
          <p:cNvPr id="3" name="Content Placeholder 2"/>
          <p:cNvSpPr>
            <a:spLocks noGrp="1"/>
          </p:cNvSpPr>
          <p:nvPr>
            <p:ph idx="1"/>
          </p:nvPr>
        </p:nvSpPr>
        <p:spPr/>
        <p:txBody>
          <a:bodyPr/>
          <a:lstStyle/>
          <a:p>
            <a:r>
              <a:rPr lang="en-US" b="1" dirty="0"/>
              <a:t>Full-Rate Traffic Channels (TCH/F):</a:t>
            </a:r>
            <a:endParaRPr lang="en-US" dirty="0"/>
          </a:p>
          <a:p>
            <a:pPr lvl="1"/>
            <a:r>
              <a:rPr lang="en-US" dirty="0"/>
              <a:t>Full-rate voice: 13 </a:t>
            </a:r>
            <a:r>
              <a:rPr lang="en-US" dirty="0" err="1"/>
              <a:t>kbit</a:t>
            </a:r>
            <a:r>
              <a:rPr lang="en-US" dirty="0"/>
              <a:t>/s (channel-coded to 22.8 </a:t>
            </a:r>
            <a:r>
              <a:rPr lang="en-US" dirty="0" err="1"/>
              <a:t>kbit</a:t>
            </a:r>
            <a:r>
              <a:rPr lang="en-US" dirty="0"/>
              <a:t>/s).</a:t>
            </a:r>
          </a:p>
          <a:p>
            <a:pPr lvl="1"/>
            <a:r>
              <a:rPr lang="en-US" dirty="0"/>
              <a:t>Full-rate data: Supports 9.6, 4.8, or 2.4 </a:t>
            </a:r>
            <a:r>
              <a:rPr lang="en-US" dirty="0" err="1"/>
              <a:t>kbit</a:t>
            </a:r>
            <a:r>
              <a:rPr lang="en-US" dirty="0"/>
              <a:t>/s (coded to 22.8 </a:t>
            </a:r>
            <a:r>
              <a:rPr lang="en-US" dirty="0" err="1"/>
              <a:t>kbit</a:t>
            </a:r>
            <a:r>
              <a:rPr lang="en-US" dirty="0"/>
              <a:t>/s).</a:t>
            </a:r>
          </a:p>
          <a:p>
            <a:r>
              <a:rPr lang="en-US" b="1" dirty="0"/>
              <a:t>Half-Rate Traffic Channels (TCH/H):</a:t>
            </a:r>
            <a:endParaRPr lang="en-US" dirty="0"/>
          </a:p>
          <a:p>
            <a:pPr lvl="1"/>
            <a:r>
              <a:rPr lang="en-US" dirty="0"/>
              <a:t>Half-rate voice: 6.5 </a:t>
            </a:r>
            <a:r>
              <a:rPr lang="en-US" dirty="0" err="1"/>
              <a:t>kbit</a:t>
            </a:r>
            <a:r>
              <a:rPr lang="en-US" dirty="0"/>
              <a:t>/s (channel-coded to 11.4 </a:t>
            </a:r>
            <a:r>
              <a:rPr lang="en-US" dirty="0" err="1"/>
              <a:t>kbit</a:t>
            </a:r>
            <a:r>
              <a:rPr lang="en-US" dirty="0"/>
              <a:t>/s).</a:t>
            </a:r>
          </a:p>
          <a:p>
            <a:pPr lvl="1"/>
            <a:r>
              <a:rPr lang="en-US" dirty="0"/>
              <a:t>Half-rate data: 4.8 or 2.4 </a:t>
            </a:r>
            <a:r>
              <a:rPr lang="en-US" dirty="0" err="1"/>
              <a:t>kbit</a:t>
            </a:r>
            <a:r>
              <a:rPr lang="en-US" dirty="0"/>
              <a:t>/s (coded to 11.4 </a:t>
            </a:r>
            <a:r>
              <a:rPr lang="en-US" dirty="0" err="1"/>
              <a:t>kbit</a:t>
            </a:r>
            <a:r>
              <a:rPr lang="en-US" dirty="0"/>
              <a:t>/s).</a:t>
            </a:r>
          </a:p>
          <a:p>
            <a:r>
              <a:rPr lang="en-US" b="1" dirty="0"/>
              <a:t>Efficiency:</a:t>
            </a:r>
            <a:r>
              <a:rPr lang="en-US" dirty="0"/>
              <a:t> Two half-rate channels can share the same timeslot in alternating frames.</a:t>
            </a:r>
          </a:p>
          <a:p>
            <a:endParaRPr lang="en-IN" dirty="0"/>
          </a:p>
        </p:txBody>
      </p:sp>
    </p:spTree>
    <p:extLst>
      <p:ext uri="{BB962C8B-B14F-4D97-AF65-F5344CB8AC3E}">
        <p14:creationId xmlns:p14="http://schemas.microsoft.com/office/powerpoint/2010/main" val="2875642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Control Channels (CCHs)</a:t>
            </a:r>
            <a:br>
              <a:rPr lang="en-IN" dirty="0"/>
            </a:br>
            <a:endParaRPr lang="en-IN" dirty="0"/>
          </a:p>
        </p:txBody>
      </p:sp>
      <p:sp>
        <p:nvSpPr>
          <p:cNvPr id="3" name="Content Placeholder 2"/>
          <p:cNvSpPr>
            <a:spLocks noGrp="1"/>
          </p:cNvSpPr>
          <p:nvPr>
            <p:ph idx="1"/>
          </p:nvPr>
        </p:nvSpPr>
        <p:spPr/>
        <p:txBody>
          <a:bodyPr>
            <a:normAutofit/>
          </a:bodyPr>
          <a:lstStyle/>
          <a:p>
            <a:r>
              <a:rPr lang="en-IN" b="1" dirty="0"/>
              <a:t>Broadcast Channels (BCHs) (Downlink Only):</a:t>
            </a:r>
            <a:endParaRPr lang="en-IN" dirty="0"/>
          </a:p>
          <a:p>
            <a:pPr lvl="1"/>
            <a:r>
              <a:rPr lang="en-IN" b="1" dirty="0"/>
              <a:t>FCCH (Frequency Correction Channel):</a:t>
            </a:r>
            <a:r>
              <a:rPr lang="en-IN" dirty="0"/>
              <a:t> Provides MS with frequency reference.</a:t>
            </a:r>
          </a:p>
          <a:p>
            <a:pPr lvl="1"/>
            <a:r>
              <a:rPr lang="en-IN" b="1" dirty="0"/>
              <a:t>SCH (Synchronization Channel):</a:t>
            </a:r>
            <a:r>
              <a:rPr lang="en-IN" dirty="0"/>
              <a:t> Helps MS synchronize to BS timing.</a:t>
            </a:r>
          </a:p>
          <a:p>
            <a:pPr lvl="1"/>
            <a:r>
              <a:rPr lang="en-IN" b="1" dirty="0"/>
              <a:t>BCCH (Broadcast Control Channel):</a:t>
            </a:r>
            <a:r>
              <a:rPr lang="en-IN" dirty="0"/>
              <a:t> Transmits cell-specific information.</a:t>
            </a:r>
          </a:p>
          <a:p>
            <a:r>
              <a:rPr lang="en-IN" b="1" dirty="0"/>
              <a:t>Common Control Channels (CCCHs):</a:t>
            </a:r>
            <a:endParaRPr lang="en-IN" dirty="0"/>
          </a:p>
          <a:p>
            <a:pPr lvl="1"/>
            <a:r>
              <a:rPr lang="en-IN" b="1" dirty="0"/>
              <a:t>PCH (Paging Channel):</a:t>
            </a:r>
            <a:r>
              <a:rPr lang="en-IN" dirty="0"/>
              <a:t> Alerts MS for incoming calls.</a:t>
            </a:r>
          </a:p>
          <a:p>
            <a:pPr lvl="1"/>
            <a:r>
              <a:rPr lang="en-IN" b="1" dirty="0"/>
              <a:t>RACH (Random Access Channel):</a:t>
            </a:r>
            <a:r>
              <a:rPr lang="en-IN" dirty="0"/>
              <a:t> MS requests connection.</a:t>
            </a:r>
          </a:p>
          <a:p>
            <a:pPr lvl="1"/>
            <a:r>
              <a:rPr lang="en-IN" b="1" dirty="0"/>
              <a:t>AGCH (Access Grant Channel):</a:t>
            </a:r>
            <a:r>
              <a:rPr lang="en-IN" dirty="0"/>
              <a:t> Assigns a dedicated channel for communication.</a:t>
            </a:r>
          </a:p>
          <a:p>
            <a:endParaRPr lang="en-IN" dirty="0"/>
          </a:p>
        </p:txBody>
      </p:sp>
    </p:spTree>
    <p:extLst>
      <p:ext uri="{BB962C8B-B14F-4D97-AF65-F5344CB8AC3E}">
        <p14:creationId xmlns:p14="http://schemas.microsoft.com/office/powerpoint/2010/main" val="10422399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Dedicated Control Channels (DCCHs)</a:t>
            </a:r>
            <a:br>
              <a:rPr lang="en-US" dirty="0"/>
            </a:br>
            <a:endParaRPr lang="en-IN" dirty="0"/>
          </a:p>
        </p:txBody>
      </p:sp>
      <p:sp>
        <p:nvSpPr>
          <p:cNvPr id="3" name="Content Placeholder 2"/>
          <p:cNvSpPr>
            <a:spLocks noGrp="1"/>
          </p:cNvSpPr>
          <p:nvPr>
            <p:ph idx="1"/>
          </p:nvPr>
        </p:nvSpPr>
        <p:spPr/>
        <p:txBody>
          <a:bodyPr>
            <a:normAutofit/>
          </a:bodyPr>
          <a:lstStyle/>
          <a:p>
            <a:r>
              <a:rPr lang="en-US" b="1" dirty="0"/>
              <a:t>SDCCH (Standalone Dedicated Control Channel):</a:t>
            </a:r>
            <a:r>
              <a:rPr lang="en-US" dirty="0"/>
              <a:t> Manages authentication and call setup.</a:t>
            </a:r>
          </a:p>
          <a:p>
            <a:r>
              <a:rPr lang="en-US" b="1" dirty="0"/>
              <a:t>SACCH (Slow Associated Control Channel):</a:t>
            </a:r>
            <a:r>
              <a:rPr lang="en-US" dirty="0"/>
              <a:t> Transmits link-quality information.</a:t>
            </a:r>
          </a:p>
          <a:p>
            <a:r>
              <a:rPr lang="en-US" b="1" dirty="0"/>
              <a:t>FACCH (Fast Associated Control Channel):</a:t>
            </a:r>
            <a:r>
              <a:rPr lang="en-US" dirty="0"/>
              <a:t> Used for quick handovers (HOs).</a:t>
            </a:r>
          </a:p>
          <a:p>
            <a:r>
              <a:rPr lang="en-US" b="1" dirty="0"/>
              <a:t>Association:</a:t>
            </a:r>
            <a:endParaRPr lang="en-US" dirty="0"/>
          </a:p>
          <a:p>
            <a:pPr lvl="1"/>
            <a:r>
              <a:rPr lang="en-US" dirty="0"/>
              <a:t>SACCH is linked to either a TCH or an SDCCH.</a:t>
            </a:r>
          </a:p>
          <a:p>
            <a:pPr lvl="1"/>
            <a:r>
              <a:rPr lang="en-US" dirty="0"/>
              <a:t>FACCH is linked only to a TCH.</a:t>
            </a:r>
          </a:p>
          <a:p>
            <a:endParaRPr lang="en-IN" dirty="0"/>
          </a:p>
        </p:txBody>
      </p:sp>
    </p:spTree>
    <p:extLst>
      <p:ext uri="{BB962C8B-B14F-4D97-AF65-F5344CB8AC3E}">
        <p14:creationId xmlns:p14="http://schemas.microsoft.com/office/powerpoint/2010/main" val="4056510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Between Logical and Physical Channels</a:t>
            </a:r>
            <a:endParaRPr lang="en-IN" dirty="0"/>
          </a:p>
        </p:txBody>
      </p:sp>
      <p:pic>
        <p:nvPicPr>
          <p:cNvPr id="4" name="Content Placeholder 3"/>
          <p:cNvPicPr>
            <a:picLocks noGrp="1" noChangeAspect="1"/>
          </p:cNvPicPr>
          <p:nvPr>
            <p:ph idx="1"/>
          </p:nvPr>
        </p:nvPicPr>
        <p:blipFill>
          <a:blip r:embed="rId2"/>
          <a:stretch>
            <a:fillRect/>
          </a:stretch>
        </p:blipFill>
        <p:spPr>
          <a:xfrm>
            <a:off x="504498" y="189186"/>
            <a:ext cx="10484068" cy="6432331"/>
          </a:xfrm>
          <a:prstGeom prst="rect">
            <a:avLst/>
          </a:prstGeom>
        </p:spPr>
      </p:pic>
    </p:spTree>
    <p:extLst>
      <p:ext uri="{BB962C8B-B14F-4D97-AF65-F5344CB8AC3E}">
        <p14:creationId xmlns:p14="http://schemas.microsoft.com/office/powerpoint/2010/main" val="33915087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276"/>
            <a:ext cx="6631546" cy="5674687"/>
          </a:xfrm>
        </p:spPr>
        <p:txBody>
          <a:bodyPr>
            <a:normAutofit/>
          </a:bodyPr>
          <a:lstStyle/>
          <a:p>
            <a:r>
              <a:rPr lang="en-IN" b="1" dirty="0"/>
              <a:t>Understanding the Frame Structure</a:t>
            </a:r>
          </a:p>
          <a:p>
            <a:r>
              <a:rPr lang="en-IN" b="1" dirty="0"/>
              <a:t>GSM time grid</a:t>
            </a:r>
            <a:r>
              <a:rPr lang="en-IN" dirty="0"/>
              <a:t> is divided into periodically repeated frames and timeslots.</a:t>
            </a:r>
          </a:p>
          <a:p>
            <a:r>
              <a:rPr lang="en-IN" dirty="0"/>
              <a:t>Frames are the smallest unit of time, with 8 timeslots per frame.</a:t>
            </a:r>
          </a:p>
          <a:p>
            <a:r>
              <a:rPr lang="en-IN" b="1" dirty="0"/>
              <a:t>Frame Hierarchy:</a:t>
            </a:r>
            <a:endParaRPr lang="en-IN" dirty="0"/>
          </a:p>
          <a:p>
            <a:pPr lvl="1"/>
            <a:r>
              <a:rPr lang="en-IN" dirty="0"/>
              <a:t>1 Frame = 8 timeslots (4.61ms)</a:t>
            </a:r>
          </a:p>
          <a:p>
            <a:pPr lvl="1"/>
            <a:r>
              <a:rPr lang="en-IN" dirty="0"/>
              <a:t>26 Frames = 1 </a:t>
            </a:r>
            <a:r>
              <a:rPr lang="en-IN" dirty="0" err="1"/>
              <a:t>Multiframe</a:t>
            </a:r>
            <a:r>
              <a:rPr lang="en-IN" dirty="0"/>
              <a:t> (120ms)</a:t>
            </a:r>
          </a:p>
          <a:p>
            <a:pPr lvl="1"/>
            <a:r>
              <a:rPr lang="en-IN" dirty="0"/>
              <a:t>51 </a:t>
            </a:r>
            <a:r>
              <a:rPr lang="en-IN" dirty="0" err="1"/>
              <a:t>Multifames</a:t>
            </a:r>
            <a:r>
              <a:rPr lang="en-IN" dirty="0"/>
              <a:t> = 1 </a:t>
            </a:r>
            <a:r>
              <a:rPr lang="en-IN" dirty="0" err="1"/>
              <a:t>Superframe</a:t>
            </a:r>
            <a:r>
              <a:rPr lang="en-IN" dirty="0"/>
              <a:t> (6.12s)</a:t>
            </a:r>
          </a:p>
          <a:p>
            <a:pPr lvl="1"/>
            <a:r>
              <a:rPr lang="en-IN" dirty="0"/>
              <a:t>2,048 </a:t>
            </a:r>
            <a:r>
              <a:rPr lang="en-IN" dirty="0" err="1"/>
              <a:t>Superframes</a:t>
            </a:r>
            <a:r>
              <a:rPr lang="en-IN" dirty="0"/>
              <a:t> = 1 </a:t>
            </a:r>
            <a:r>
              <a:rPr lang="en-IN" dirty="0" err="1"/>
              <a:t>Hyperframe</a:t>
            </a:r>
            <a:r>
              <a:rPr lang="en-IN" dirty="0"/>
              <a:t> (3h 28min)</a:t>
            </a:r>
          </a:p>
          <a:p>
            <a:r>
              <a:rPr lang="en-IN" b="1" dirty="0"/>
              <a:t>Purpose of </a:t>
            </a:r>
            <a:r>
              <a:rPr lang="en-IN" b="1" dirty="0" err="1"/>
              <a:t>Hyperframe</a:t>
            </a:r>
            <a:r>
              <a:rPr lang="en-IN" b="1" dirty="0"/>
              <a:t>:</a:t>
            </a:r>
            <a:r>
              <a:rPr lang="en-IN" dirty="0"/>
              <a:t> Mainly for encryption and privacy over the air interface.</a:t>
            </a:r>
          </a:p>
          <a:p>
            <a:endParaRPr lang="en-IN" dirty="0"/>
          </a:p>
        </p:txBody>
      </p:sp>
      <p:pic>
        <p:nvPicPr>
          <p:cNvPr id="4" name="Content Placeholder 3"/>
          <p:cNvPicPr>
            <a:picLocks noChangeAspect="1"/>
          </p:cNvPicPr>
          <p:nvPr/>
        </p:nvPicPr>
        <p:blipFill>
          <a:blip r:embed="rId2"/>
          <a:stretch>
            <a:fillRect/>
          </a:stretch>
        </p:blipFill>
        <p:spPr>
          <a:xfrm>
            <a:off x="7469745" y="103031"/>
            <a:ext cx="4468970" cy="6073931"/>
          </a:xfrm>
          <a:prstGeom prst="rect">
            <a:avLst/>
          </a:prstGeom>
        </p:spPr>
      </p:pic>
    </p:spTree>
    <p:extLst>
      <p:ext uri="{BB962C8B-B14F-4D97-AF65-F5344CB8AC3E}">
        <p14:creationId xmlns:p14="http://schemas.microsoft.com/office/powerpoint/2010/main" val="1556221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Mobile communications generations: from 1G to 4G</a:t>
            </a:r>
            <a:endParaRPr lang="en-IN" dirty="0"/>
          </a:p>
        </p:txBody>
      </p:sp>
      <p:pic>
        <p:nvPicPr>
          <p:cNvPr id="5" name="Content Placeholder 4"/>
          <p:cNvPicPr>
            <a:picLocks noGrp="1" noChangeAspect="1"/>
          </p:cNvPicPr>
          <p:nvPr>
            <p:ph idx="1"/>
          </p:nvPr>
        </p:nvPicPr>
        <p:blipFill>
          <a:blip r:embed="rId2"/>
          <a:stretch>
            <a:fillRect/>
          </a:stretch>
        </p:blipFill>
        <p:spPr>
          <a:xfrm>
            <a:off x="283780" y="1690687"/>
            <a:ext cx="11908220" cy="4489395"/>
          </a:xfrm>
          <a:prstGeom prst="rect">
            <a:avLst/>
          </a:prstGeom>
        </p:spPr>
      </p:pic>
    </p:spTree>
    <p:extLst>
      <p:ext uri="{BB962C8B-B14F-4D97-AF65-F5344CB8AC3E}">
        <p14:creationId xmlns:p14="http://schemas.microsoft.com/office/powerpoint/2010/main" val="1915664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Arial" panose="020B0604020202020204" pitchFamily="34" charset="0"/>
              </a:rPr>
              <a:t>Logical Channels in a </a:t>
            </a:r>
            <a:r>
              <a:rPr lang="en-US" altLang="en-US" b="1" dirty="0" err="1">
                <a:latin typeface="Arial" panose="020B0604020202020204" pitchFamily="34" charset="0"/>
              </a:rPr>
              <a:t>Multiframe</a:t>
            </a:r>
            <a:br>
              <a:rPr lang="en-US" altLang="en-US" b="1" dirty="0">
                <a:latin typeface="Arial" panose="020B0604020202020204" pitchFamily="34" charset="0"/>
              </a:rPr>
            </a:br>
            <a:endParaRPr lang="en-IN" dirty="0"/>
          </a:p>
        </p:txBody>
      </p:sp>
      <p:sp>
        <p:nvSpPr>
          <p:cNvPr id="3" name="Content Placeholder 2"/>
          <p:cNvSpPr>
            <a:spLocks noGrp="1"/>
          </p:cNvSpPr>
          <p:nvPr>
            <p:ph idx="1"/>
          </p:nvPr>
        </p:nvSpPr>
        <p:spPr>
          <a:xfrm>
            <a:off x="593502" y="1307843"/>
            <a:ext cx="10515600" cy="4351338"/>
          </a:xfrm>
        </p:spPr>
        <p:txBody>
          <a:bodyPr>
            <a:normAutofit lnSpcReduction="10000"/>
          </a:bodyPr>
          <a:lstStyle/>
          <a:p>
            <a:pPr marL="0" lvl="0" indent="0" eaLnBrk="0" fontAlgn="base" hangingPunct="0">
              <a:lnSpc>
                <a:spcPct val="100000"/>
              </a:lnSpc>
              <a:spcBef>
                <a:spcPct val="0"/>
              </a:spcBef>
              <a:spcAft>
                <a:spcPct val="0"/>
              </a:spcAft>
              <a:buNone/>
            </a:pPr>
            <a:r>
              <a:rPr lang="en-US" altLang="en-US" sz="2000" b="1" dirty="0">
                <a:latin typeface="Arial" panose="020B0604020202020204" pitchFamily="34" charset="0"/>
                <a:cs typeface="Arial" panose="020B0604020202020204" pitchFamily="34" charset="0"/>
              </a:rPr>
              <a:t>Traffic Channel (TCH) and SACCH</a:t>
            </a:r>
          </a:p>
          <a:p>
            <a:pPr marL="0" lvl="0" indent="0" eaLnBrk="0" fontAlgn="base" hangingPunct="0">
              <a:lnSpc>
                <a:spcPct val="100000"/>
              </a:lnSpc>
              <a:spcBef>
                <a:spcPct val="0"/>
              </a:spcBef>
              <a:spcAft>
                <a:spcPct val="0"/>
              </a:spcAft>
              <a:buNone/>
            </a:pPr>
            <a:endParaRPr lang="en-US" altLang="en-US" sz="2000" b="1"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000" b="1" dirty="0">
                <a:latin typeface="Arial" panose="020B0604020202020204" pitchFamily="34" charset="0"/>
                <a:cs typeface="Arial" panose="020B0604020202020204" pitchFamily="34" charset="0"/>
              </a:rPr>
              <a:t>TCH:</a:t>
            </a:r>
            <a:r>
              <a:rPr lang="en-US" altLang="en-US" sz="2000" dirty="0">
                <a:latin typeface="Arial" panose="020B0604020202020204" pitchFamily="34" charset="0"/>
                <a:cs typeface="Arial" panose="020B0604020202020204" pitchFamily="34" charset="0"/>
              </a:rPr>
              <a:t> 24 out of 26 frames used for TCH data transmission.</a:t>
            </a:r>
          </a:p>
          <a:p>
            <a:pPr marL="0" lvl="0" indent="0" eaLnBrk="0" fontAlgn="base" hangingPunct="0">
              <a:lnSpc>
                <a:spcPct val="100000"/>
              </a:lnSpc>
              <a:spcBef>
                <a:spcPct val="0"/>
              </a:spcBef>
              <a:spcAft>
                <a:spcPct val="0"/>
              </a:spcAft>
              <a:buFontTx/>
              <a:buChar char="•"/>
            </a:pPr>
            <a:r>
              <a:rPr lang="en-US" altLang="en-US" sz="2000" b="1" dirty="0">
                <a:latin typeface="Arial" panose="020B0604020202020204" pitchFamily="34" charset="0"/>
                <a:cs typeface="Arial" panose="020B0604020202020204" pitchFamily="34" charset="0"/>
              </a:rPr>
              <a:t>SACCH:</a:t>
            </a:r>
          </a:p>
          <a:p>
            <a:pPr marL="457200" lvl="1" indent="0" eaLnBrk="0" fontAlgn="base" hangingPunct="0">
              <a:lnSpc>
                <a:spcPct val="1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Uses the 13th frame (and sometimes the 26th) of the </a:t>
            </a:r>
            <a:r>
              <a:rPr lang="en-US" altLang="en-US" sz="2000" dirty="0" err="1">
                <a:latin typeface="Arial" panose="020B0604020202020204" pitchFamily="34" charset="0"/>
                <a:cs typeface="Arial" panose="020B0604020202020204" pitchFamily="34" charset="0"/>
              </a:rPr>
              <a:t>multiframe</a:t>
            </a:r>
            <a:r>
              <a:rPr lang="en-US" altLang="en-US" sz="2000" dirty="0">
                <a:latin typeface="Arial" panose="020B0604020202020204" pitchFamily="34" charset="0"/>
                <a:cs typeface="Arial" panose="020B0604020202020204" pitchFamily="34" charset="0"/>
              </a:rPr>
              <a:t>.</a:t>
            </a:r>
          </a:p>
          <a:p>
            <a:pPr marL="457200" lvl="1" indent="0" eaLnBrk="0" fontAlgn="base" hangingPunct="0">
              <a:lnSpc>
                <a:spcPct val="1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Transmission rate: 950 bit/s.</a:t>
            </a:r>
          </a:p>
          <a:p>
            <a:pPr marL="457200" lvl="1" indent="0" eaLnBrk="0" fontAlgn="base" hangingPunct="0">
              <a:lnSpc>
                <a:spcPct val="1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Data processing:</a:t>
            </a:r>
          </a:p>
          <a:p>
            <a:pPr marL="914400" lvl="2" indent="0" eaLnBrk="0" fontAlgn="base" hangingPunct="0">
              <a:lnSpc>
                <a:spcPct val="10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Four SACCH bursts are grouped into a 480ms frame.</a:t>
            </a:r>
          </a:p>
          <a:p>
            <a:pPr marL="914400" lvl="2" indent="0" eaLnBrk="0" fontAlgn="base" hangingPunct="0">
              <a:lnSpc>
                <a:spcPct val="10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Uses convolutional encoding to ensure error correction.</a:t>
            </a:r>
          </a:p>
          <a:p>
            <a:pPr marL="914400" lvl="2" indent="0" eaLnBrk="0" fontAlgn="base" hangingPunct="0">
              <a:lnSpc>
                <a:spcPct val="100000"/>
              </a:lnSpc>
              <a:spcBef>
                <a:spcPct val="0"/>
              </a:spcBef>
              <a:spcAft>
                <a:spcPct val="0"/>
              </a:spcAft>
              <a:buNone/>
            </a:pPr>
            <a:endParaRPr lang="en-US"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b="1" dirty="0">
                <a:latin typeface="Arial" panose="020B0604020202020204" pitchFamily="34" charset="0"/>
                <a:cs typeface="Arial" panose="020B0604020202020204" pitchFamily="34" charset="0"/>
              </a:rPr>
              <a:t>FACCH</a:t>
            </a:r>
          </a:p>
          <a:p>
            <a:pPr marL="0" lvl="0" indent="0" eaLnBrk="0" fontAlgn="base" hangingPunct="0">
              <a:lnSpc>
                <a:spcPct val="1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Only used in special situations (e.g., handover).</a:t>
            </a:r>
          </a:p>
          <a:p>
            <a:pPr marL="0" lvl="0" indent="0" eaLnBrk="0" fontAlgn="base" hangingPunct="0">
              <a:lnSpc>
                <a:spcPct val="1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No dedicated timeslot; instead, it “steals” bits from the TCH bursts.</a:t>
            </a:r>
          </a:p>
          <a:p>
            <a:pPr marL="0" lvl="0" indent="0" eaLnBrk="0" fontAlgn="base" hangingPunct="0">
              <a:lnSpc>
                <a:spcPct val="100000"/>
              </a:lnSpc>
              <a:spcBef>
                <a:spcPct val="0"/>
              </a:spcBef>
              <a:spcAft>
                <a:spcPct val="0"/>
              </a:spcAft>
              <a:buFontTx/>
              <a:buChar char="•"/>
            </a:pPr>
            <a:r>
              <a:rPr lang="en-US" altLang="en-US" sz="2000" dirty="0">
                <a:latin typeface="Arial" panose="020B0604020202020204" pitchFamily="34" charset="0"/>
                <a:cs typeface="Arial" panose="020B0604020202020204" pitchFamily="34" charset="0"/>
              </a:rPr>
              <a:t>Uses the same encoding method as SACCH.</a:t>
            </a:r>
          </a:p>
          <a:p>
            <a:endParaRPr lang="en-IN" sz="2000" dirty="0">
              <a:latin typeface="Arial" panose="020B0604020202020204" pitchFamily="34" charset="0"/>
              <a:cs typeface="Arial" panose="020B0604020202020204" pitchFamily="34" charset="0"/>
            </a:endParaRPr>
          </a:p>
        </p:txBody>
      </p:sp>
      <p:sp>
        <p:nvSpPr>
          <p:cNvPr id="4" name="Rectangle 1"/>
          <p:cNvSpPr>
            <a:spLocks noChangeArrowheads="1"/>
          </p:cNvSpPr>
          <p:nvPr/>
        </p:nvSpPr>
        <p:spPr bwMode="auto">
          <a:xfrm>
            <a:off x="128789" y="282577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28789" y="325491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96374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Common Logical Channels</a:t>
            </a:r>
            <a:br>
              <a:rPr lang="en-IN" b="1" dirty="0"/>
            </a:br>
            <a:endParaRPr lang="en-IN" dirty="0"/>
          </a:p>
        </p:txBody>
      </p:sp>
      <p:sp>
        <p:nvSpPr>
          <p:cNvPr id="3" name="Content Placeholder 2"/>
          <p:cNvSpPr>
            <a:spLocks noGrp="1"/>
          </p:cNvSpPr>
          <p:nvPr>
            <p:ph idx="1"/>
          </p:nvPr>
        </p:nvSpPr>
        <p:spPr>
          <a:xfrm>
            <a:off x="838200" y="1133341"/>
            <a:ext cx="10515600" cy="5043622"/>
          </a:xfrm>
        </p:spPr>
        <p:txBody>
          <a:bodyPr>
            <a:normAutofit fontScale="92500" lnSpcReduction="20000"/>
          </a:bodyPr>
          <a:lstStyle/>
          <a:p>
            <a:pPr marL="0" indent="0">
              <a:buNone/>
            </a:pPr>
            <a:r>
              <a:rPr lang="en-US" b="1" dirty="0"/>
              <a:t>1.BCCH Carrier</a:t>
            </a:r>
          </a:p>
          <a:p>
            <a:r>
              <a:rPr lang="en-US" dirty="0"/>
              <a:t>Some logical channels are </a:t>
            </a:r>
            <a:r>
              <a:rPr lang="en-US" b="1" dirty="0"/>
              <a:t>not associated with a TCH</a:t>
            </a:r>
            <a:r>
              <a:rPr lang="en-US" dirty="0"/>
              <a:t> and require separate transmission.</a:t>
            </a:r>
          </a:p>
          <a:p>
            <a:r>
              <a:rPr lang="en-US" dirty="0"/>
              <a:t>These channels are mapped to </a:t>
            </a:r>
            <a:r>
              <a:rPr lang="en-US" b="1" dirty="0"/>
              <a:t>timeslot 0</a:t>
            </a:r>
            <a:r>
              <a:rPr lang="en-US" dirty="0"/>
              <a:t> of the BCCH carrier.</a:t>
            </a:r>
          </a:p>
          <a:p>
            <a:r>
              <a:rPr lang="en-US" dirty="0"/>
              <a:t>If the cell is full, this timeslot can be used for a TCH connection.</a:t>
            </a:r>
          </a:p>
          <a:p>
            <a:r>
              <a:rPr lang="en-US" dirty="0"/>
              <a:t>Frames are combined differently:</a:t>
            </a:r>
          </a:p>
          <a:p>
            <a:pPr lvl="1"/>
            <a:r>
              <a:rPr lang="en-US" dirty="0"/>
              <a:t>51 frames = 1 </a:t>
            </a:r>
            <a:r>
              <a:rPr lang="en-US" dirty="0" err="1"/>
              <a:t>Multiframe</a:t>
            </a:r>
            <a:r>
              <a:rPr lang="en-US" dirty="0"/>
              <a:t> (235ms)</a:t>
            </a:r>
          </a:p>
          <a:p>
            <a:pPr marL="0" indent="0">
              <a:buNone/>
            </a:pPr>
            <a:r>
              <a:rPr lang="en-US" b="1" dirty="0"/>
              <a:t>2.RACH (Random Access Channel)</a:t>
            </a:r>
          </a:p>
          <a:p>
            <a:r>
              <a:rPr lang="en-US" dirty="0"/>
              <a:t>Used in uplink only.</a:t>
            </a:r>
          </a:p>
          <a:p>
            <a:r>
              <a:rPr lang="en-US" b="1" dirty="0"/>
              <a:t>Access Burst Structure:</a:t>
            </a:r>
            <a:endParaRPr lang="en-US" dirty="0"/>
          </a:p>
          <a:p>
            <a:pPr lvl="1"/>
            <a:r>
              <a:rPr lang="en-US" dirty="0"/>
              <a:t>8 tail bits → 41 sync bits → 36 encoded data bits → 3 tail bits.</a:t>
            </a:r>
          </a:p>
          <a:p>
            <a:pPr lvl="1"/>
            <a:r>
              <a:rPr lang="en-US" dirty="0"/>
              <a:t>Guard time of 100μs to avoid collision.</a:t>
            </a:r>
          </a:p>
          <a:p>
            <a:r>
              <a:rPr lang="en-US" b="1" dirty="0"/>
              <a:t>Timeslot 0</a:t>
            </a:r>
            <a:r>
              <a:rPr lang="en-US" dirty="0"/>
              <a:t> can be used for random access bursts in every frame.</a:t>
            </a:r>
          </a:p>
          <a:p>
            <a:endParaRPr lang="en-IN" dirty="0"/>
          </a:p>
        </p:txBody>
      </p:sp>
    </p:spTree>
    <p:extLst>
      <p:ext uri="{BB962C8B-B14F-4D97-AF65-F5344CB8AC3E}">
        <p14:creationId xmlns:p14="http://schemas.microsoft.com/office/powerpoint/2010/main" val="33050750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Common Channels in the Downlink</a:t>
            </a:r>
            <a:br>
              <a:rPr lang="en-US" b="1" dirty="0"/>
            </a:br>
            <a:endParaRPr lang="en-IN" dirty="0"/>
          </a:p>
        </p:txBody>
      </p:sp>
      <p:sp>
        <p:nvSpPr>
          <p:cNvPr id="3" name="Content Placeholder 2"/>
          <p:cNvSpPr>
            <a:spLocks noGrp="1"/>
          </p:cNvSpPr>
          <p:nvPr>
            <p:ph idx="1"/>
          </p:nvPr>
        </p:nvSpPr>
        <p:spPr/>
        <p:txBody>
          <a:bodyPr>
            <a:normAutofit fontScale="92500" lnSpcReduction="10000"/>
          </a:bodyPr>
          <a:lstStyle/>
          <a:p>
            <a:r>
              <a:rPr lang="en-US" b="1" dirty="0"/>
              <a:t>FCCH, SCH, BCCH, PCH, and AGCH</a:t>
            </a:r>
          </a:p>
          <a:p>
            <a:r>
              <a:rPr lang="en-US" dirty="0"/>
              <a:t>Found in </a:t>
            </a:r>
            <a:r>
              <a:rPr lang="en-US" b="1" dirty="0"/>
              <a:t>downlink only</a:t>
            </a:r>
            <a:r>
              <a:rPr lang="en-US" dirty="0"/>
              <a:t> and have a fixed order in the </a:t>
            </a:r>
            <a:r>
              <a:rPr lang="en-US" dirty="0" err="1"/>
              <a:t>multiframe</a:t>
            </a:r>
            <a:r>
              <a:rPr lang="en-US" dirty="0"/>
              <a:t>.</a:t>
            </a:r>
          </a:p>
          <a:p>
            <a:r>
              <a:rPr lang="en-US" b="1" dirty="0" err="1"/>
              <a:t>Multiframe</a:t>
            </a:r>
            <a:r>
              <a:rPr lang="en-US" b="1" dirty="0"/>
              <a:t> Structure:</a:t>
            </a:r>
            <a:endParaRPr lang="en-US" dirty="0"/>
          </a:p>
          <a:p>
            <a:pPr lvl="1"/>
            <a:r>
              <a:rPr lang="en-US" dirty="0"/>
              <a:t>51 frames, with the last frame always idle.</a:t>
            </a:r>
          </a:p>
          <a:p>
            <a:pPr lvl="1"/>
            <a:r>
              <a:rPr lang="en-US" dirty="0"/>
              <a:t>Divided into </a:t>
            </a:r>
            <a:r>
              <a:rPr lang="en-US" b="1" dirty="0"/>
              <a:t>blocks of 10 frames</a:t>
            </a:r>
            <a:r>
              <a:rPr lang="en-US" dirty="0"/>
              <a:t>:</a:t>
            </a:r>
          </a:p>
          <a:p>
            <a:pPr lvl="2"/>
            <a:r>
              <a:rPr lang="en-US" b="1" dirty="0"/>
              <a:t>1st frame:</a:t>
            </a:r>
            <a:r>
              <a:rPr lang="en-US" dirty="0"/>
              <a:t> FCCH</a:t>
            </a:r>
          </a:p>
          <a:p>
            <a:pPr lvl="2"/>
            <a:r>
              <a:rPr lang="en-US" b="1" dirty="0"/>
              <a:t>2nd frame:</a:t>
            </a:r>
            <a:r>
              <a:rPr lang="en-US" dirty="0"/>
              <a:t> SCH</a:t>
            </a:r>
          </a:p>
          <a:p>
            <a:pPr lvl="2"/>
            <a:r>
              <a:rPr lang="en-US" b="1" dirty="0"/>
              <a:t>Frames 3-6:</a:t>
            </a:r>
            <a:r>
              <a:rPr lang="en-US" dirty="0"/>
              <a:t> BCCH</a:t>
            </a:r>
          </a:p>
          <a:p>
            <a:pPr lvl="2"/>
            <a:r>
              <a:rPr lang="en-US" b="1" dirty="0"/>
              <a:t>Frames 7-10:</a:t>
            </a:r>
            <a:r>
              <a:rPr lang="en-US" dirty="0"/>
              <a:t> PCH or AGCH</a:t>
            </a:r>
          </a:p>
          <a:p>
            <a:r>
              <a:rPr lang="en-US" b="1" dirty="0"/>
              <a:t>SDCCH (Standalone Dedicated Control Channel)</a:t>
            </a:r>
            <a:endParaRPr lang="en-US" dirty="0"/>
          </a:p>
          <a:p>
            <a:pPr lvl="1"/>
            <a:r>
              <a:rPr lang="en-US" dirty="0"/>
              <a:t>May have a separate physical channel or use available BCCH slots.</a:t>
            </a:r>
          </a:p>
          <a:p>
            <a:pPr lvl="1"/>
            <a:r>
              <a:rPr lang="en-US" dirty="0"/>
              <a:t>Either four or eight SDCCHs can share one physical channel.</a:t>
            </a:r>
          </a:p>
          <a:p>
            <a:endParaRPr lang="en-IN" dirty="0"/>
          </a:p>
        </p:txBody>
      </p:sp>
    </p:spTree>
    <p:extLst>
      <p:ext uri="{BB962C8B-B14F-4D97-AF65-F5344CB8AC3E}">
        <p14:creationId xmlns:p14="http://schemas.microsoft.com/office/powerpoint/2010/main" val="12459062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838200" y="1690688"/>
            <a:ext cx="8914286" cy="3923809"/>
          </a:xfrm>
          <a:prstGeom prst="rect">
            <a:avLst/>
          </a:prstGeom>
        </p:spPr>
      </p:pic>
    </p:spTree>
    <p:extLst>
      <p:ext uri="{BB962C8B-B14F-4D97-AF65-F5344CB8AC3E}">
        <p14:creationId xmlns:p14="http://schemas.microsoft.com/office/powerpoint/2010/main" val="3836999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5400" b="1" dirty="0"/>
              <a:t>5. Synchronization in GSM</a:t>
            </a:r>
            <a:br>
              <a:rPr lang="en-US" sz="5400" b="1" dirty="0"/>
            </a:br>
            <a:endParaRPr lang="en-IN" sz="5400" b="1" dirty="0"/>
          </a:p>
        </p:txBody>
      </p:sp>
    </p:spTree>
    <p:extLst>
      <p:ext uri="{BB962C8B-B14F-4D97-AF65-F5344CB8AC3E}">
        <p14:creationId xmlns:p14="http://schemas.microsoft.com/office/powerpoint/2010/main" val="1698134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5. Synchronization in GSM</a:t>
            </a:r>
            <a:br>
              <a:rPr lang="en-US" b="1" dirty="0"/>
            </a:br>
            <a:endParaRPr lang="en-IN" dirty="0"/>
          </a:p>
        </p:txBody>
      </p:sp>
      <p:sp>
        <p:nvSpPr>
          <p:cNvPr id="3" name="Content Placeholder 2"/>
          <p:cNvSpPr>
            <a:spLocks noGrp="1"/>
          </p:cNvSpPr>
          <p:nvPr>
            <p:ph idx="1"/>
          </p:nvPr>
        </p:nvSpPr>
        <p:spPr/>
        <p:txBody>
          <a:bodyPr/>
          <a:lstStyle/>
          <a:p>
            <a:r>
              <a:rPr lang="en-US" dirty="0"/>
              <a:t>The MS synchronizes with the BS for both </a:t>
            </a:r>
            <a:r>
              <a:rPr lang="en-US" b="1" dirty="0"/>
              <a:t>frequency and time</a:t>
            </a:r>
            <a:r>
              <a:rPr lang="en-US" dirty="0"/>
              <a:t>.</a:t>
            </a:r>
          </a:p>
          <a:p>
            <a:r>
              <a:rPr lang="en-US" b="1" dirty="0"/>
              <a:t>Steps for synchronization:</a:t>
            </a:r>
            <a:endParaRPr lang="en-US" dirty="0"/>
          </a:p>
          <a:p>
            <a:pPr lvl="1"/>
            <a:r>
              <a:rPr lang="en-US" b="1" dirty="0"/>
              <a:t>Frequency Synchronization</a:t>
            </a:r>
            <a:r>
              <a:rPr lang="en-US" dirty="0"/>
              <a:t> – Adjusting the MS frequency to match the BS.</a:t>
            </a:r>
          </a:p>
          <a:p>
            <a:pPr lvl="1"/>
            <a:r>
              <a:rPr lang="en-US" b="1" dirty="0"/>
              <a:t>Time Synchronization</a:t>
            </a:r>
            <a:r>
              <a:rPr lang="en-US" dirty="0"/>
              <a:t> – Aligning timing with the BS's signal.</a:t>
            </a:r>
          </a:p>
          <a:p>
            <a:pPr lvl="1"/>
            <a:r>
              <a:rPr lang="en-US" b="1" dirty="0"/>
              <a:t>Timing Advance</a:t>
            </a:r>
            <a:r>
              <a:rPr lang="en-US" dirty="0"/>
              <a:t> – Compensating for signal travel time.</a:t>
            </a:r>
          </a:p>
          <a:p>
            <a:endParaRPr lang="en-IN" dirty="0"/>
          </a:p>
        </p:txBody>
      </p:sp>
    </p:spTree>
    <p:extLst>
      <p:ext uri="{BB962C8B-B14F-4D97-AF65-F5344CB8AC3E}">
        <p14:creationId xmlns:p14="http://schemas.microsoft.com/office/powerpoint/2010/main" val="21797883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Frequency Synchronization</a:t>
            </a:r>
            <a:br>
              <a:rPr lang="en-US" b="1" dirty="0"/>
            </a:br>
            <a:endParaRPr lang="en-IN" dirty="0"/>
          </a:p>
        </p:txBody>
      </p:sp>
      <p:sp>
        <p:nvSpPr>
          <p:cNvPr id="3" name="Content Placeholder 2"/>
          <p:cNvSpPr>
            <a:spLocks noGrp="1"/>
          </p:cNvSpPr>
          <p:nvPr>
            <p:ph idx="1"/>
          </p:nvPr>
        </p:nvSpPr>
        <p:spPr/>
        <p:txBody>
          <a:bodyPr>
            <a:normAutofit/>
          </a:bodyPr>
          <a:lstStyle/>
          <a:p>
            <a:r>
              <a:rPr lang="en-US" dirty="0"/>
              <a:t>The BS uses </a:t>
            </a:r>
            <a:r>
              <a:rPr lang="en-US" b="1" dirty="0"/>
              <a:t>high-precision clocks</a:t>
            </a:r>
            <a:r>
              <a:rPr lang="en-US" dirty="0"/>
              <a:t> (Rubidium or GPS signals).</a:t>
            </a:r>
          </a:p>
          <a:p>
            <a:r>
              <a:rPr lang="en-US" dirty="0"/>
              <a:t>The MS uses </a:t>
            </a:r>
            <a:r>
              <a:rPr lang="en-US" b="1" dirty="0"/>
              <a:t>low-cost quartz oscillators</a:t>
            </a:r>
            <a:r>
              <a:rPr lang="en-US" dirty="0"/>
              <a:t>.</a:t>
            </a:r>
          </a:p>
          <a:p>
            <a:r>
              <a:rPr lang="en-US" dirty="0"/>
              <a:t>The </a:t>
            </a:r>
            <a:r>
              <a:rPr lang="en-US" b="1" dirty="0"/>
              <a:t>FCCH (Frequency Correction Channel)</a:t>
            </a:r>
            <a:r>
              <a:rPr lang="en-US" dirty="0"/>
              <a:t> transmits the reference frequency.</a:t>
            </a:r>
          </a:p>
          <a:p>
            <a:r>
              <a:rPr lang="en-US" dirty="0"/>
              <a:t>The FCCH burst consists of:</a:t>
            </a:r>
          </a:p>
          <a:p>
            <a:pPr lvl="1"/>
            <a:r>
              <a:rPr lang="en-US" dirty="0"/>
              <a:t>3 tail bits at start and end.</a:t>
            </a:r>
          </a:p>
          <a:p>
            <a:pPr lvl="1"/>
            <a:r>
              <a:rPr lang="en-US" dirty="0"/>
              <a:t>142 all-zero bits in the middle.</a:t>
            </a:r>
          </a:p>
          <a:p>
            <a:pPr lvl="1"/>
            <a:r>
              <a:rPr lang="en-US" dirty="0"/>
              <a:t>Guard period  eq. to period of  8.25 bits.</a:t>
            </a:r>
          </a:p>
          <a:p>
            <a:r>
              <a:rPr lang="en-US" dirty="0"/>
              <a:t>The MS adjusts its local oscillator based on the FCCH signal.</a:t>
            </a:r>
          </a:p>
          <a:p>
            <a:endParaRPr lang="en-IN" dirty="0"/>
          </a:p>
        </p:txBody>
      </p:sp>
    </p:spTree>
    <p:extLst>
      <p:ext uri="{BB962C8B-B14F-4D97-AF65-F5344CB8AC3E}">
        <p14:creationId xmlns:p14="http://schemas.microsoft.com/office/powerpoint/2010/main" val="32661854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Time Synchronization &amp; Timing Advance</a:t>
            </a:r>
            <a:br>
              <a:rPr lang="en-US" b="1" dirty="0"/>
            </a:br>
            <a:endParaRPr lang="en-IN" dirty="0"/>
          </a:p>
        </p:txBody>
      </p:sp>
      <p:sp>
        <p:nvSpPr>
          <p:cNvPr id="3" name="Content Placeholder 2"/>
          <p:cNvSpPr>
            <a:spLocks noGrp="1"/>
          </p:cNvSpPr>
          <p:nvPr>
            <p:ph idx="1"/>
          </p:nvPr>
        </p:nvSpPr>
        <p:spPr>
          <a:xfrm>
            <a:off x="838200" y="1825625"/>
            <a:ext cx="6309575" cy="4351338"/>
          </a:xfrm>
        </p:spPr>
        <p:txBody>
          <a:bodyPr>
            <a:normAutofit/>
          </a:bodyPr>
          <a:lstStyle/>
          <a:p>
            <a:r>
              <a:rPr lang="en-US" b="1" dirty="0"/>
              <a:t>Time Synchronization</a:t>
            </a:r>
            <a:r>
              <a:rPr lang="en-US" dirty="0"/>
              <a:t>:</a:t>
            </a:r>
          </a:p>
          <a:p>
            <a:pPr lvl="1"/>
            <a:r>
              <a:rPr lang="en-US" dirty="0"/>
              <a:t>Done via the </a:t>
            </a:r>
            <a:r>
              <a:rPr lang="en-US" b="1" dirty="0"/>
              <a:t>SCH (Synchronization Channel)</a:t>
            </a:r>
            <a:r>
              <a:rPr lang="en-US" dirty="0"/>
              <a:t>.</a:t>
            </a:r>
          </a:p>
          <a:p>
            <a:pPr lvl="1"/>
            <a:r>
              <a:rPr lang="en-US" dirty="0"/>
              <a:t>SCH transmits </a:t>
            </a:r>
            <a:r>
              <a:rPr lang="en-US" b="1" dirty="0"/>
              <a:t>frame and timing information</a:t>
            </a:r>
            <a:r>
              <a:rPr lang="en-US" dirty="0"/>
              <a:t>.</a:t>
            </a:r>
          </a:p>
          <a:p>
            <a:pPr lvl="1"/>
            <a:r>
              <a:rPr lang="en-US" dirty="0"/>
              <a:t>Helps MS align its internal counter with BS.</a:t>
            </a:r>
          </a:p>
          <a:p>
            <a:endParaRPr lang="en-IN" dirty="0"/>
          </a:p>
        </p:txBody>
      </p:sp>
    </p:spTree>
    <p:extLst>
      <p:ext uri="{BB962C8B-B14F-4D97-AF65-F5344CB8AC3E}">
        <p14:creationId xmlns:p14="http://schemas.microsoft.com/office/powerpoint/2010/main" val="13822138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4503374" y="1602356"/>
            <a:ext cx="7409524" cy="3571429"/>
          </a:xfrm>
          <a:prstGeom prst="rect">
            <a:avLst/>
          </a:prstGeom>
        </p:spPr>
      </p:pic>
      <p:sp>
        <p:nvSpPr>
          <p:cNvPr id="5" name="Rectangle 4"/>
          <p:cNvSpPr/>
          <p:nvPr/>
        </p:nvSpPr>
        <p:spPr>
          <a:xfrm>
            <a:off x="279102" y="1302586"/>
            <a:ext cx="4125473" cy="4401205"/>
          </a:xfrm>
          <a:prstGeom prst="rect">
            <a:avLst/>
          </a:prstGeom>
        </p:spPr>
        <p:txBody>
          <a:bodyPr wrap="square">
            <a:spAutoFit/>
          </a:bodyPr>
          <a:lstStyle/>
          <a:p>
            <a:r>
              <a:rPr lang="en-US" sz="2800" b="1" dirty="0"/>
              <a:t>Timing Advance</a:t>
            </a:r>
            <a:r>
              <a:rPr lang="en-US" sz="2800" dirty="0"/>
              <a:t>:</a:t>
            </a:r>
          </a:p>
          <a:p>
            <a:pPr lvl="1"/>
            <a:r>
              <a:rPr lang="en-US" sz="2800" dirty="0"/>
              <a:t>Required due to signal delay (up to </a:t>
            </a:r>
            <a:r>
              <a:rPr lang="en-US" sz="2800" b="1" dirty="0"/>
              <a:t>100μs for 30km</a:t>
            </a:r>
            <a:r>
              <a:rPr lang="en-US" sz="2800" dirty="0"/>
              <a:t> range).</a:t>
            </a:r>
          </a:p>
          <a:p>
            <a:pPr lvl="1"/>
            <a:r>
              <a:rPr lang="en-US" sz="2800" dirty="0"/>
              <a:t>The BS estimates delay and instructs the MS to </a:t>
            </a:r>
            <a:r>
              <a:rPr lang="en-US" sz="2800" b="1" dirty="0"/>
              <a:t>send bursts earlier</a:t>
            </a:r>
            <a:r>
              <a:rPr lang="en-US" sz="2800" dirty="0"/>
              <a:t>.</a:t>
            </a:r>
          </a:p>
          <a:p>
            <a:pPr lvl="1"/>
            <a:r>
              <a:rPr lang="en-US" sz="2800" dirty="0"/>
              <a:t>Prevents overlapping of bursts from different </a:t>
            </a:r>
            <a:r>
              <a:rPr lang="en-US" sz="2800" dirty="0" err="1"/>
              <a:t>MSs.</a:t>
            </a:r>
            <a:endParaRPr lang="en-US" sz="2800" dirty="0"/>
          </a:p>
        </p:txBody>
      </p:sp>
    </p:spTree>
    <p:extLst>
      <p:ext uri="{BB962C8B-B14F-4D97-AF65-F5344CB8AC3E}">
        <p14:creationId xmlns:p14="http://schemas.microsoft.com/office/powerpoint/2010/main" val="123203399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Summary of Burst Structures</a:t>
            </a:r>
            <a:br>
              <a:rPr lang="en-US" b="1" dirty="0"/>
            </a:br>
            <a:endParaRPr lang="en-IN" dirty="0"/>
          </a:p>
        </p:txBody>
      </p:sp>
      <p:sp>
        <p:nvSpPr>
          <p:cNvPr id="3" name="Content Placeholder 2"/>
          <p:cNvSpPr>
            <a:spLocks noGrp="1"/>
          </p:cNvSpPr>
          <p:nvPr>
            <p:ph idx="1"/>
          </p:nvPr>
        </p:nvSpPr>
        <p:spPr/>
        <p:txBody>
          <a:bodyPr/>
          <a:lstStyle/>
          <a:p>
            <a:r>
              <a:rPr lang="en-US" dirty="0"/>
              <a:t>GSM supports different burst structures:</a:t>
            </a:r>
          </a:p>
          <a:p>
            <a:pPr lvl="1"/>
            <a:r>
              <a:rPr lang="en-US" b="1" dirty="0"/>
              <a:t>FCCH Burst</a:t>
            </a:r>
            <a:r>
              <a:rPr lang="en-US" dirty="0"/>
              <a:t> – Frequency synchronization.</a:t>
            </a:r>
          </a:p>
          <a:p>
            <a:pPr lvl="1"/>
            <a:r>
              <a:rPr lang="en-US" b="1" dirty="0"/>
              <a:t>SCH Burst</a:t>
            </a:r>
            <a:r>
              <a:rPr lang="en-US" dirty="0"/>
              <a:t> – Time synchronization.</a:t>
            </a:r>
          </a:p>
          <a:p>
            <a:pPr lvl="1"/>
            <a:r>
              <a:rPr lang="en-US" b="1" dirty="0"/>
              <a:t>RACH Burst</a:t>
            </a:r>
            <a:r>
              <a:rPr lang="en-US" dirty="0"/>
              <a:t> – Access request with extended guard time.</a:t>
            </a:r>
          </a:p>
          <a:p>
            <a:pPr lvl="1"/>
            <a:r>
              <a:rPr lang="en-US" b="1" dirty="0"/>
              <a:t>Normal Burst</a:t>
            </a:r>
            <a:r>
              <a:rPr lang="en-US" dirty="0"/>
              <a:t> – Used for standard data transmission.</a:t>
            </a:r>
          </a:p>
          <a:p>
            <a:r>
              <a:rPr lang="en-US" b="1" dirty="0"/>
              <a:t>Guard periods</a:t>
            </a:r>
            <a:r>
              <a:rPr lang="en-US" dirty="0"/>
              <a:t> ensure bursts don’t overlap at the BS.</a:t>
            </a:r>
          </a:p>
          <a:p>
            <a:r>
              <a:rPr lang="en-US" dirty="0"/>
              <a:t>In large cells, </a:t>
            </a:r>
            <a:r>
              <a:rPr lang="en-US" b="1" dirty="0"/>
              <a:t>every second timeslot may be used</a:t>
            </a:r>
            <a:r>
              <a:rPr lang="en-US" dirty="0"/>
              <a:t> to prevent interference.</a:t>
            </a:r>
          </a:p>
          <a:p>
            <a:endParaRPr lang="en-IN" dirty="0"/>
          </a:p>
        </p:txBody>
      </p:sp>
    </p:spTree>
    <p:extLst>
      <p:ext uri="{BB962C8B-B14F-4D97-AF65-F5344CB8AC3E}">
        <p14:creationId xmlns:p14="http://schemas.microsoft.com/office/powerpoint/2010/main" val="2708540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062" y="112877"/>
            <a:ext cx="10515600" cy="1325563"/>
          </a:xfrm>
        </p:spPr>
        <p:txBody>
          <a:bodyPr/>
          <a:lstStyle/>
          <a:p>
            <a:r>
              <a:rPr lang="en-IN" b="1" dirty="0"/>
              <a:t>1G - First Generation (Analog)</a:t>
            </a:r>
            <a:br>
              <a:rPr lang="en-IN" b="1" dirty="0"/>
            </a:br>
            <a:endParaRPr lang="en-IN" dirty="0"/>
          </a:p>
        </p:txBody>
      </p:sp>
      <p:sp>
        <p:nvSpPr>
          <p:cNvPr id="3" name="Content Placeholder 2"/>
          <p:cNvSpPr>
            <a:spLocks noGrp="1"/>
          </p:cNvSpPr>
          <p:nvPr>
            <p:ph idx="1"/>
          </p:nvPr>
        </p:nvSpPr>
        <p:spPr>
          <a:xfrm>
            <a:off x="664780" y="958522"/>
            <a:ext cx="10515600" cy="4351338"/>
          </a:xfrm>
        </p:spPr>
        <p:txBody>
          <a:bodyPr>
            <a:noAutofit/>
          </a:bodyPr>
          <a:lstStyle/>
          <a:p>
            <a:r>
              <a:rPr lang="en-IN" sz="3600" b="1" dirty="0"/>
              <a:t>Title:</a:t>
            </a:r>
            <a:r>
              <a:rPr lang="en-IN" sz="3600" dirty="0"/>
              <a:t> 1G - The First Generation Mobile Communication</a:t>
            </a:r>
          </a:p>
          <a:p>
            <a:r>
              <a:rPr lang="en-IN" sz="3600" b="1" dirty="0"/>
              <a:t>Content:</a:t>
            </a:r>
            <a:r>
              <a:rPr lang="en-IN" sz="3600" dirty="0"/>
              <a:t> </a:t>
            </a:r>
          </a:p>
          <a:p>
            <a:pPr marL="742950" lvl="1" indent="-285750"/>
            <a:r>
              <a:rPr lang="en-IN" sz="3200" b="1" dirty="0"/>
              <a:t>Deployment:</a:t>
            </a:r>
            <a:r>
              <a:rPr lang="en-IN" sz="3200" dirty="0"/>
              <a:t> 1950s-1960s (early commercial use).</a:t>
            </a:r>
          </a:p>
          <a:p>
            <a:pPr marL="742950" lvl="1" indent="-285750"/>
            <a:r>
              <a:rPr lang="en-IN" sz="3200" b="1" dirty="0"/>
              <a:t>Key 1G Standards:</a:t>
            </a:r>
            <a:r>
              <a:rPr lang="en-IN" sz="3200" dirty="0"/>
              <a:t> </a:t>
            </a:r>
          </a:p>
          <a:p>
            <a:pPr lvl="2"/>
            <a:r>
              <a:rPr lang="en-IN" sz="2800" dirty="0"/>
              <a:t>NMT (Nordic countries)</a:t>
            </a:r>
          </a:p>
          <a:p>
            <a:pPr lvl="2"/>
            <a:r>
              <a:rPr lang="en-IN" sz="2800" dirty="0"/>
              <a:t>C-</a:t>
            </a:r>
            <a:r>
              <a:rPr lang="en-IN" sz="2800" dirty="0" err="1"/>
              <a:t>Netz</a:t>
            </a:r>
            <a:r>
              <a:rPr lang="en-IN" sz="2800" dirty="0"/>
              <a:t> (Germany, Portugal, South Africa)</a:t>
            </a:r>
          </a:p>
          <a:p>
            <a:pPr lvl="2"/>
            <a:r>
              <a:rPr lang="en-IN" sz="2800" dirty="0"/>
              <a:t>TACS (UK)</a:t>
            </a:r>
          </a:p>
          <a:p>
            <a:pPr lvl="2"/>
            <a:r>
              <a:rPr lang="en-IN" sz="2800" dirty="0"/>
              <a:t>AMPS (Americas)</a:t>
            </a:r>
          </a:p>
          <a:p>
            <a:pPr marL="742950" lvl="1" indent="-285750"/>
            <a:r>
              <a:rPr lang="en-IN" sz="3200" b="1" dirty="0"/>
              <a:t>Technology:</a:t>
            </a:r>
            <a:r>
              <a:rPr lang="en-IN" sz="3200" dirty="0"/>
              <a:t> Analog, frequency-modulated radio signals, digital </a:t>
            </a:r>
            <a:r>
              <a:rPr lang="en-IN" sz="3200" dirty="0" err="1"/>
              <a:t>signaling</a:t>
            </a:r>
            <a:r>
              <a:rPr lang="en-IN" sz="3200" dirty="0"/>
              <a:t> channel.</a:t>
            </a:r>
          </a:p>
          <a:p>
            <a:endParaRPr lang="en-IN" sz="3600" dirty="0"/>
          </a:p>
        </p:txBody>
      </p:sp>
    </p:spTree>
    <p:extLst>
      <p:ext uri="{BB962C8B-B14F-4D97-AF65-F5344CB8AC3E}">
        <p14:creationId xmlns:p14="http://schemas.microsoft.com/office/powerpoint/2010/main" val="42567581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838200" y="254402"/>
            <a:ext cx="10515600" cy="5991852"/>
          </a:xfrm>
          <a:prstGeom prst="rect">
            <a:avLst/>
          </a:prstGeom>
        </p:spPr>
      </p:pic>
    </p:spTree>
    <p:extLst>
      <p:ext uri="{BB962C8B-B14F-4D97-AF65-F5344CB8AC3E}">
        <p14:creationId xmlns:p14="http://schemas.microsoft.com/office/powerpoint/2010/main" val="13815354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IN" sz="5400" b="1" dirty="0"/>
              <a:t>6.Coding in GSM</a:t>
            </a:r>
            <a:br>
              <a:rPr lang="en-IN" sz="5400" b="1" dirty="0"/>
            </a:br>
            <a:endParaRPr lang="en-IN" sz="5400" b="1" dirty="0"/>
          </a:p>
        </p:txBody>
      </p:sp>
    </p:spTree>
    <p:extLst>
      <p:ext uri="{BB962C8B-B14F-4D97-AF65-F5344CB8AC3E}">
        <p14:creationId xmlns:p14="http://schemas.microsoft.com/office/powerpoint/2010/main" val="1606767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6.Coding in GSM</a:t>
            </a:r>
            <a:br>
              <a:rPr lang="en-IN" b="1" dirty="0"/>
            </a:br>
            <a:endParaRPr lang="en-IN" dirty="0"/>
          </a:p>
        </p:txBody>
      </p:sp>
      <p:sp>
        <p:nvSpPr>
          <p:cNvPr id="3" name="Content Placeholder 2"/>
          <p:cNvSpPr>
            <a:spLocks noGrp="1"/>
          </p:cNvSpPr>
          <p:nvPr>
            <p:ph idx="1"/>
          </p:nvPr>
        </p:nvSpPr>
        <p:spPr/>
        <p:txBody>
          <a:bodyPr/>
          <a:lstStyle/>
          <a:p>
            <a:r>
              <a:rPr lang="en-IN" b="1" dirty="0"/>
              <a:t>Purpose:</a:t>
            </a:r>
            <a:r>
              <a:rPr lang="en-IN" dirty="0"/>
              <a:t> Convert speech into a digital signal while maintaining quality and minimizing data rate.</a:t>
            </a:r>
          </a:p>
          <a:p>
            <a:r>
              <a:rPr lang="en-IN" b="1" dirty="0"/>
              <a:t>Key Processes:</a:t>
            </a:r>
            <a:endParaRPr lang="en-IN" dirty="0"/>
          </a:p>
          <a:p>
            <a:pPr lvl="1"/>
            <a:r>
              <a:rPr lang="en-IN" b="1" dirty="0"/>
              <a:t>Voice Encoding</a:t>
            </a:r>
            <a:r>
              <a:rPr lang="en-IN" dirty="0"/>
              <a:t> – Compressing speech data efficiently.</a:t>
            </a:r>
          </a:p>
          <a:p>
            <a:pPr lvl="1"/>
            <a:r>
              <a:rPr lang="en-IN" b="1" dirty="0"/>
              <a:t>Channel Encoding</a:t>
            </a:r>
            <a:r>
              <a:rPr lang="en-IN" dirty="0"/>
              <a:t> – Adding redundancy for error correction.</a:t>
            </a:r>
          </a:p>
          <a:p>
            <a:pPr lvl="1"/>
            <a:r>
              <a:rPr lang="en-IN" b="1" dirty="0"/>
              <a:t>Cryptography</a:t>
            </a:r>
            <a:r>
              <a:rPr lang="en-IN" dirty="0"/>
              <a:t> – Encrypting data for security.</a:t>
            </a:r>
          </a:p>
          <a:p>
            <a:pPr lvl="1"/>
            <a:r>
              <a:rPr lang="en-IN" b="1" dirty="0"/>
              <a:t>Frequency Hopping</a:t>
            </a:r>
            <a:r>
              <a:rPr lang="en-IN" dirty="0"/>
              <a:t> – Mitigating interference and fading.</a:t>
            </a:r>
          </a:p>
          <a:p>
            <a:endParaRPr lang="en-IN" dirty="0"/>
          </a:p>
        </p:txBody>
      </p:sp>
    </p:spTree>
    <p:extLst>
      <p:ext uri="{BB962C8B-B14F-4D97-AF65-F5344CB8AC3E}">
        <p14:creationId xmlns:p14="http://schemas.microsoft.com/office/powerpoint/2010/main" val="26846968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Voice Encoding in GSM</a:t>
            </a:r>
            <a:br>
              <a:rPr lang="en-US" b="1" dirty="0"/>
            </a:br>
            <a:endParaRPr lang="en-IN" dirty="0"/>
          </a:p>
        </p:txBody>
      </p:sp>
      <p:sp>
        <p:nvSpPr>
          <p:cNvPr id="3" name="Content Placeholder 2"/>
          <p:cNvSpPr>
            <a:spLocks noGrp="1"/>
          </p:cNvSpPr>
          <p:nvPr>
            <p:ph idx="1"/>
          </p:nvPr>
        </p:nvSpPr>
        <p:spPr/>
        <p:txBody>
          <a:bodyPr>
            <a:normAutofit fontScale="92500" lnSpcReduction="20000"/>
          </a:bodyPr>
          <a:lstStyle/>
          <a:p>
            <a:r>
              <a:rPr lang="en-US" b="1" dirty="0"/>
              <a:t>Uses </a:t>
            </a:r>
            <a:r>
              <a:rPr lang="en-US" b="1" dirty="0" err="1"/>
              <a:t>lossy</a:t>
            </a:r>
            <a:r>
              <a:rPr lang="en-US" b="1" dirty="0"/>
              <a:t> compression</a:t>
            </a:r>
            <a:r>
              <a:rPr lang="en-US" dirty="0"/>
              <a:t> (RPE-LTP method).</a:t>
            </a:r>
          </a:p>
          <a:p>
            <a:r>
              <a:rPr lang="en-US" b="1" dirty="0"/>
              <a:t>Speech modeled as a time-varying filter bank.</a:t>
            </a:r>
            <a:endParaRPr lang="en-US" dirty="0"/>
          </a:p>
          <a:p>
            <a:r>
              <a:rPr lang="en-US" dirty="0"/>
              <a:t>The encoder transmits:</a:t>
            </a:r>
          </a:p>
          <a:p>
            <a:pPr lvl="1"/>
            <a:r>
              <a:rPr lang="en-US" b="1" dirty="0"/>
              <a:t>Filter parameters</a:t>
            </a:r>
            <a:endParaRPr lang="en-US" dirty="0"/>
          </a:p>
          <a:p>
            <a:pPr lvl="1"/>
            <a:r>
              <a:rPr lang="en-US" b="1" dirty="0"/>
              <a:t>Excitation parameters</a:t>
            </a:r>
            <a:endParaRPr lang="en-US" dirty="0"/>
          </a:p>
          <a:p>
            <a:r>
              <a:rPr lang="en-US" b="1" dirty="0"/>
              <a:t>Bit classification:</a:t>
            </a:r>
            <a:endParaRPr lang="en-US" dirty="0"/>
          </a:p>
          <a:p>
            <a:pPr lvl="1"/>
            <a:r>
              <a:rPr lang="en-US" b="1" dirty="0"/>
              <a:t>Class 1a:</a:t>
            </a:r>
            <a:r>
              <a:rPr lang="en-US" dirty="0"/>
              <a:t> Most important, protected by block &amp; convolutional coding.</a:t>
            </a:r>
          </a:p>
          <a:p>
            <a:pPr lvl="1"/>
            <a:r>
              <a:rPr lang="en-US" b="1" dirty="0"/>
              <a:t>Class 1b:</a:t>
            </a:r>
            <a:r>
              <a:rPr lang="en-US" dirty="0"/>
              <a:t> Moderately important, protected by convolutional coding.</a:t>
            </a:r>
          </a:p>
          <a:p>
            <a:pPr lvl="1"/>
            <a:r>
              <a:rPr lang="en-US" b="1" dirty="0"/>
              <a:t>Class 2:</a:t>
            </a:r>
            <a:r>
              <a:rPr lang="en-US" dirty="0"/>
              <a:t> Least important, no protection.</a:t>
            </a:r>
          </a:p>
          <a:p>
            <a:r>
              <a:rPr lang="en-US" b="1" dirty="0"/>
              <a:t>Voice Activity Detection (VAD)</a:t>
            </a:r>
            <a:r>
              <a:rPr lang="en-US" dirty="0"/>
              <a:t> &amp; </a:t>
            </a:r>
            <a:r>
              <a:rPr lang="en-US" b="1" dirty="0"/>
              <a:t>Discontinuous Transmission (DTX)</a:t>
            </a:r>
            <a:endParaRPr lang="en-US" dirty="0"/>
          </a:p>
          <a:p>
            <a:pPr lvl="1"/>
            <a:r>
              <a:rPr lang="en-US" dirty="0"/>
              <a:t>Reduces data rate when no speech is detected.</a:t>
            </a:r>
          </a:p>
          <a:p>
            <a:pPr lvl="1"/>
            <a:r>
              <a:rPr lang="en-US" dirty="0"/>
              <a:t>Saves battery and reduces interference.</a:t>
            </a:r>
          </a:p>
          <a:p>
            <a:endParaRPr lang="en-IN" dirty="0"/>
          </a:p>
        </p:txBody>
      </p:sp>
    </p:spTree>
    <p:extLst>
      <p:ext uri="{BB962C8B-B14F-4D97-AF65-F5344CB8AC3E}">
        <p14:creationId xmlns:p14="http://schemas.microsoft.com/office/powerpoint/2010/main" val="41081713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446690" cy="1325563"/>
          </a:xfrm>
        </p:spPr>
        <p:txBody>
          <a:bodyPr>
            <a:normAutofit fontScale="90000"/>
          </a:bodyPr>
          <a:lstStyle/>
          <a:p>
            <a:r>
              <a:rPr lang="en-IN" b="1" dirty="0"/>
              <a:t>Channel Encoding in GSM</a:t>
            </a:r>
            <a:br>
              <a:rPr lang="en-IN" b="1" dirty="0"/>
            </a:br>
            <a:endParaRPr lang="en-IN" dirty="0"/>
          </a:p>
        </p:txBody>
      </p:sp>
      <p:sp>
        <p:nvSpPr>
          <p:cNvPr id="3" name="Content Placeholder 2"/>
          <p:cNvSpPr>
            <a:spLocks noGrp="1"/>
          </p:cNvSpPr>
          <p:nvPr>
            <p:ph idx="1"/>
          </p:nvPr>
        </p:nvSpPr>
        <p:spPr>
          <a:xfrm>
            <a:off x="838200" y="1210614"/>
            <a:ext cx="4545169" cy="2704563"/>
          </a:xfrm>
        </p:spPr>
        <p:txBody>
          <a:bodyPr>
            <a:normAutofit/>
          </a:bodyPr>
          <a:lstStyle/>
          <a:p>
            <a:r>
              <a:rPr lang="en-IN" b="1" dirty="0"/>
              <a:t>Block Coding:</a:t>
            </a:r>
            <a:endParaRPr lang="en-IN" dirty="0"/>
          </a:p>
          <a:p>
            <a:pPr lvl="1"/>
            <a:r>
              <a:rPr lang="en-IN" dirty="0"/>
              <a:t>Class 1a bits use a </a:t>
            </a:r>
            <a:r>
              <a:rPr lang="en-IN" b="1" dirty="0"/>
              <a:t>(53,50) block code</a:t>
            </a:r>
            <a:r>
              <a:rPr lang="en-IN" dirty="0"/>
              <a:t> for error detection.</a:t>
            </a:r>
          </a:p>
          <a:p>
            <a:pPr lvl="1"/>
            <a:r>
              <a:rPr lang="en-IN" dirty="0"/>
              <a:t>If an error is detected, the block is discarded, and a replacement is estimated.</a:t>
            </a:r>
          </a:p>
        </p:txBody>
      </p:sp>
      <p:pic>
        <p:nvPicPr>
          <p:cNvPr id="5" name="Picture 4"/>
          <p:cNvPicPr>
            <a:picLocks noChangeAspect="1"/>
          </p:cNvPicPr>
          <p:nvPr/>
        </p:nvPicPr>
        <p:blipFill>
          <a:blip r:embed="rId2"/>
          <a:stretch>
            <a:fillRect/>
          </a:stretch>
        </p:blipFill>
        <p:spPr>
          <a:xfrm>
            <a:off x="6632620" y="540912"/>
            <a:ext cx="5357612" cy="5537915"/>
          </a:xfrm>
          <a:prstGeom prst="rect">
            <a:avLst/>
          </a:prstGeom>
        </p:spPr>
      </p:pic>
      <p:pic>
        <p:nvPicPr>
          <p:cNvPr id="7" name="Picture 6"/>
          <p:cNvPicPr>
            <a:picLocks noChangeAspect="1"/>
          </p:cNvPicPr>
          <p:nvPr/>
        </p:nvPicPr>
        <p:blipFill>
          <a:blip r:embed="rId3"/>
          <a:stretch>
            <a:fillRect/>
          </a:stretch>
        </p:blipFill>
        <p:spPr>
          <a:xfrm>
            <a:off x="90152" y="4214884"/>
            <a:ext cx="7466667" cy="2221730"/>
          </a:xfrm>
          <a:prstGeom prst="rect">
            <a:avLst/>
          </a:prstGeom>
        </p:spPr>
      </p:pic>
    </p:spTree>
    <p:extLst>
      <p:ext uri="{BB962C8B-B14F-4D97-AF65-F5344CB8AC3E}">
        <p14:creationId xmlns:p14="http://schemas.microsoft.com/office/powerpoint/2010/main" val="37414734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237631" cy="5919386"/>
          </a:xfrm>
        </p:spPr>
        <p:txBody>
          <a:bodyPr>
            <a:normAutofit/>
          </a:bodyPr>
          <a:lstStyle/>
          <a:p>
            <a:r>
              <a:rPr lang="en-IN" b="1" dirty="0"/>
              <a:t>Fire Code for Signalling Data:</a:t>
            </a:r>
            <a:endParaRPr lang="en-IN" dirty="0"/>
          </a:p>
          <a:p>
            <a:pPr lvl="1"/>
            <a:r>
              <a:rPr lang="en-IN" b="1" dirty="0"/>
              <a:t>(224,184) Fire code</a:t>
            </a:r>
            <a:r>
              <a:rPr lang="en-IN" dirty="0"/>
              <a:t> corrects burst errors.</a:t>
            </a:r>
          </a:p>
          <a:p>
            <a:pPr lvl="1"/>
            <a:r>
              <a:rPr lang="en-IN" dirty="0"/>
              <a:t>More redundancy due to critical importance (e.g., handovers).</a:t>
            </a:r>
          </a:p>
          <a:p>
            <a:endParaRPr lang="en-IN" b="1" dirty="0"/>
          </a:p>
          <a:p>
            <a:endParaRPr lang="en-IN" b="1" dirty="0"/>
          </a:p>
          <a:p>
            <a:endParaRPr lang="en-IN" b="1" dirty="0"/>
          </a:p>
          <a:p>
            <a:r>
              <a:rPr lang="en-IN" b="1" dirty="0"/>
              <a:t>Convolutional Encoding:</a:t>
            </a:r>
            <a:endParaRPr lang="en-IN" dirty="0"/>
          </a:p>
          <a:p>
            <a:pPr lvl="1"/>
            <a:r>
              <a:rPr lang="en-IN" b="1" dirty="0"/>
              <a:t>Rate-1/2 convolutional coding</a:t>
            </a:r>
            <a:r>
              <a:rPr lang="en-IN" dirty="0"/>
              <a:t> applied to Class 1 bits &amp; </a:t>
            </a:r>
            <a:r>
              <a:rPr lang="en-IN" dirty="0" err="1"/>
              <a:t>signaling</a:t>
            </a:r>
            <a:r>
              <a:rPr lang="en-IN" dirty="0"/>
              <a:t> data.</a:t>
            </a:r>
          </a:p>
          <a:p>
            <a:pPr lvl="1"/>
            <a:r>
              <a:rPr lang="en-IN" dirty="0"/>
              <a:t>Uses generator polynomials:</a:t>
            </a:r>
          </a:p>
          <a:p>
            <a:pPr marL="914400" lvl="2" indent="0">
              <a:buNone/>
            </a:pPr>
            <a:r>
              <a:rPr lang="en-IN" dirty="0"/>
              <a:t> </a:t>
            </a:r>
          </a:p>
          <a:p>
            <a:endParaRPr lang="en-IN" dirty="0"/>
          </a:p>
        </p:txBody>
      </p:sp>
      <p:pic>
        <p:nvPicPr>
          <p:cNvPr id="4" name="Picture 3"/>
          <p:cNvPicPr>
            <a:picLocks noChangeAspect="1"/>
          </p:cNvPicPr>
          <p:nvPr/>
        </p:nvPicPr>
        <p:blipFill>
          <a:blip r:embed="rId2"/>
          <a:stretch>
            <a:fillRect/>
          </a:stretch>
        </p:blipFill>
        <p:spPr>
          <a:xfrm>
            <a:off x="1796896" y="4725531"/>
            <a:ext cx="2860978" cy="883815"/>
          </a:xfrm>
          <a:prstGeom prst="rect">
            <a:avLst/>
          </a:prstGeom>
        </p:spPr>
      </p:pic>
      <p:pic>
        <p:nvPicPr>
          <p:cNvPr id="5" name="Picture 4"/>
          <p:cNvPicPr>
            <a:picLocks noChangeAspect="1"/>
          </p:cNvPicPr>
          <p:nvPr/>
        </p:nvPicPr>
        <p:blipFill>
          <a:blip r:embed="rId3"/>
          <a:stretch>
            <a:fillRect/>
          </a:stretch>
        </p:blipFill>
        <p:spPr>
          <a:xfrm>
            <a:off x="1796896" y="1635617"/>
            <a:ext cx="3419048" cy="855937"/>
          </a:xfrm>
          <a:prstGeom prst="rect">
            <a:avLst/>
          </a:prstGeom>
        </p:spPr>
      </p:pic>
    </p:spTree>
    <p:extLst>
      <p:ext uri="{BB962C8B-B14F-4D97-AF65-F5344CB8AC3E}">
        <p14:creationId xmlns:p14="http://schemas.microsoft.com/office/powerpoint/2010/main" val="125482307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Interleaving in GSM</a:t>
            </a:r>
            <a:br>
              <a:rPr lang="en-US" b="1" dirty="0"/>
            </a:br>
            <a:endParaRPr lang="en-IN" dirty="0"/>
          </a:p>
        </p:txBody>
      </p:sp>
      <p:sp>
        <p:nvSpPr>
          <p:cNvPr id="3" name="Content Placeholder 2"/>
          <p:cNvSpPr>
            <a:spLocks noGrp="1"/>
          </p:cNvSpPr>
          <p:nvPr>
            <p:ph idx="1"/>
          </p:nvPr>
        </p:nvSpPr>
        <p:spPr>
          <a:xfrm>
            <a:off x="838200" y="1159099"/>
            <a:ext cx="4583806" cy="3400022"/>
          </a:xfrm>
        </p:spPr>
        <p:txBody>
          <a:bodyPr>
            <a:normAutofit lnSpcReduction="10000"/>
          </a:bodyPr>
          <a:lstStyle/>
          <a:p>
            <a:r>
              <a:rPr lang="en-US" b="1" dirty="0"/>
              <a:t>Purpose:</a:t>
            </a:r>
            <a:r>
              <a:rPr lang="en-US" dirty="0"/>
              <a:t> Spread out burst errors caused by fading.</a:t>
            </a:r>
          </a:p>
          <a:p>
            <a:r>
              <a:rPr lang="en-US" b="1" dirty="0"/>
              <a:t>Method:</a:t>
            </a:r>
            <a:endParaRPr lang="en-US" dirty="0"/>
          </a:p>
          <a:p>
            <a:pPr lvl="1"/>
            <a:r>
              <a:rPr lang="en-US" dirty="0"/>
              <a:t>Data from two blocks ("a" and "b") is interleaved.</a:t>
            </a:r>
          </a:p>
          <a:p>
            <a:pPr lvl="1"/>
            <a:r>
              <a:rPr lang="en-US" dirty="0"/>
              <a:t>Each block is split into 8 </a:t>
            </a:r>
            <a:r>
              <a:rPr lang="en-US" dirty="0" err="1"/>
              <a:t>subblocks</a:t>
            </a:r>
            <a:r>
              <a:rPr lang="en-US" dirty="0"/>
              <a:t>.</a:t>
            </a:r>
          </a:p>
          <a:p>
            <a:pPr lvl="1"/>
            <a:r>
              <a:rPr lang="en-US" dirty="0" err="1"/>
              <a:t>Subblocks</a:t>
            </a:r>
            <a:r>
              <a:rPr lang="en-US" dirty="0"/>
              <a:t> are transmitted in separate bursts.</a:t>
            </a:r>
          </a:p>
          <a:p>
            <a:endParaRPr lang="en-IN" dirty="0"/>
          </a:p>
        </p:txBody>
      </p:sp>
      <p:pic>
        <p:nvPicPr>
          <p:cNvPr id="4" name="Picture 3"/>
          <p:cNvPicPr>
            <a:picLocks noChangeAspect="1"/>
          </p:cNvPicPr>
          <p:nvPr/>
        </p:nvPicPr>
        <p:blipFill>
          <a:blip r:embed="rId2"/>
          <a:stretch>
            <a:fillRect/>
          </a:stretch>
        </p:blipFill>
        <p:spPr>
          <a:xfrm>
            <a:off x="605307" y="4371114"/>
            <a:ext cx="10748493" cy="2314286"/>
          </a:xfrm>
          <a:prstGeom prst="rect">
            <a:avLst/>
          </a:prstGeom>
        </p:spPr>
      </p:pic>
      <p:sp>
        <p:nvSpPr>
          <p:cNvPr id="5" name="Rectangle 4"/>
          <p:cNvSpPr/>
          <p:nvPr/>
        </p:nvSpPr>
        <p:spPr>
          <a:xfrm>
            <a:off x="6941712" y="1159099"/>
            <a:ext cx="3541154" cy="2308324"/>
          </a:xfrm>
          <a:prstGeom prst="rect">
            <a:avLst/>
          </a:prstGeom>
        </p:spPr>
        <p:txBody>
          <a:bodyPr wrap="square">
            <a:spAutoFit/>
          </a:bodyPr>
          <a:lstStyle/>
          <a:p>
            <a:r>
              <a:rPr lang="en-US" sz="2400" b="1" dirty="0"/>
              <a:t>Diagonal Interleaving:</a:t>
            </a:r>
            <a:endParaRPr lang="en-US" sz="2400" dirty="0"/>
          </a:p>
          <a:p>
            <a:pPr lvl="1"/>
            <a:r>
              <a:rPr lang="en-US" sz="2400" dirty="0"/>
              <a:t>Each transmission burst contains parts of two different blocks.</a:t>
            </a:r>
          </a:p>
          <a:p>
            <a:pPr lvl="1"/>
            <a:r>
              <a:rPr lang="en-US" sz="2400" dirty="0"/>
              <a:t>Reduces the impact of deep fades.</a:t>
            </a:r>
          </a:p>
        </p:txBody>
      </p:sp>
    </p:spTree>
    <p:extLst>
      <p:ext uri="{BB962C8B-B14F-4D97-AF65-F5344CB8AC3E}">
        <p14:creationId xmlns:p14="http://schemas.microsoft.com/office/powerpoint/2010/main" val="19993190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Cryptography in GSM</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IN" b="1" dirty="0"/>
              <a:t>Why is encryption needed?</a:t>
            </a:r>
            <a:endParaRPr lang="en-IN" dirty="0"/>
          </a:p>
          <a:p>
            <a:pPr lvl="1"/>
            <a:r>
              <a:rPr lang="en-IN" dirty="0"/>
              <a:t>Analog mobile communication was easy to eavesdrop on.</a:t>
            </a:r>
          </a:p>
          <a:p>
            <a:pPr lvl="1"/>
            <a:r>
              <a:rPr lang="en-IN" dirty="0"/>
              <a:t>Digital systems can apply cryptographic techniques for security.</a:t>
            </a:r>
          </a:p>
          <a:p>
            <a:r>
              <a:rPr lang="en-IN" b="1" dirty="0"/>
              <a:t>Encryption Process:</a:t>
            </a:r>
            <a:endParaRPr lang="en-IN" dirty="0"/>
          </a:p>
          <a:p>
            <a:pPr lvl="1"/>
            <a:r>
              <a:rPr lang="en-IN" dirty="0"/>
              <a:t>Uses </a:t>
            </a:r>
            <a:r>
              <a:rPr lang="en-IN" b="1" dirty="0"/>
              <a:t>XOR operation</a:t>
            </a:r>
            <a:r>
              <a:rPr lang="en-IN" dirty="0"/>
              <a:t> with a </a:t>
            </a:r>
            <a:r>
              <a:rPr lang="en-IN" b="1" dirty="0"/>
              <a:t>Pseudo Noise (PN) sequence</a:t>
            </a:r>
            <a:r>
              <a:rPr lang="en-IN" dirty="0"/>
              <a:t>.</a:t>
            </a:r>
          </a:p>
          <a:p>
            <a:pPr lvl="1"/>
            <a:r>
              <a:rPr lang="en-IN" dirty="0"/>
              <a:t>The </a:t>
            </a:r>
            <a:r>
              <a:rPr lang="en-IN" b="1" dirty="0"/>
              <a:t>PN-sequence has a 3.5-hour periodicity</a:t>
            </a:r>
            <a:r>
              <a:rPr lang="en-IN" dirty="0"/>
              <a:t>.</a:t>
            </a:r>
          </a:p>
          <a:p>
            <a:pPr lvl="1"/>
            <a:r>
              <a:rPr lang="en-IN" dirty="0"/>
              <a:t>The </a:t>
            </a:r>
            <a:r>
              <a:rPr lang="en-IN" b="1" dirty="0"/>
              <a:t>A5 algorithm</a:t>
            </a:r>
            <a:r>
              <a:rPr lang="en-IN" dirty="0"/>
              <a:t> is used for encryption.</a:t>
            </a:r>
          </a:p>
          <a:p>
            <a:pPr lvl="1"/>
            <a:r>
              <a:rPr lang="en-IN" b="1" dirty="0"/>
              <a:t>A3 &amp; A8 algorithms</a:t>
            </a:r>
            <a:r>
              <a:rPr lang="en-IN" dirty="0"/>
              <a:t> handle authentication.</a:t>
            </a:r>
          </a:p>
          <a:p>
            <a:r>
              <a:rPr lang="en-IN" b="1" dirty="0"/>
              <a:t>Security Challenges:</a:t>
            </a:r>
            <a:endParaRPr lang="en-IN" dirty="0"/>
          </a:p>
          <a:p>
            <a:pPr lvl="1"/>
            <a:r>
              <a:rPr lang="en-IN" dirty="0"/>
              <a:t>Reverse engineering of encryption algorithms has occurred.</a:t>
            </a:r>
          </a:p>
          <a:p>
            <a:pPr lvl="1"/>
            <a:r>
              <a:rPr lang="en-IN" dirty="0"/>
              <a:t>However, attacks require significant effort and resources.</a:t>
            </a:r>
          </a:p>
          <a:p>
            <a:endParaRPr lang="en-IN" dirty="0"/>
          </a:p>
        </p:txBody>
      </p:sp>
    </p:spTree>
    <p:extLst>
      <p:ext uri="{BB962C8B-B14F-4D97-AF65-F5344CB8AC3E}">
        <p14:creationId xmlns:p14="http://schemas.microsoft.com/office/powerpoint/2010/main" val="41863576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Frequency Hopping in GSM</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b="1" dirty="0"/>
              <a:t>Purpose:</a:t>
            </a:r>
            <a:r>
              <a:rPr lang="en-US" dirty="0"/>
              <a:t> Reduce interference and fading effects.</a:t>
            </a:r>
          </a:p>
          <a:p>
            <a:r>
              <a:rPr lang="en-US" b="1" dirty="0"/>
              <a:t>How it works:</a:t>
            </a:r>
            <a:endParaRPr lang="en-US" dirty="0"/>
          </a:p>
          <a:p>
            <a:pPr lvl="1"/>
            <a:r>
              <a:rPr lang="en-US" dirty="0"/>
              <a:t>Carrier frequency </a:t>
            </a:r>
            <a:r>
              <a:rPr lang="en-US" b="1" dirty="0"/>
              <a:t>changes for each transmission burst</a:t>
            </a:r>
            <a:r>
              <a:rPr lang="en-US" dirty="0"/>
              <a:t>.</a:t>
            </a:r>
          </a:p>
          <a:p>
            <a:pPr lvl="1"/>
            <a:r>
              <a:rPr lang="en-US" dirty="0"/>
              <a:t>Requires </a:t>
            </a:r>
            <a:r>
              <a:rPr lang="en-US" b="1" dirty="0"/>
              <a:t>hopping pattern synchronization</a:t>
            </a:r>
            <a:r>
              <a:rPr lang="en-US" dirty="0"/>
              <a:t> between BS &amp; MS.</a:t>
            </a:r>
          </a:p>
          <a:p>
            <a:r>
              <a:rPr lang="en-US" b="1" dirty="0"/>
              <a:t>Benefits:</a:t>
            </a:r>
            <a:endParaRPr lang="en-US" dirty="0"/>
          </a:p>
          <a:p>
            <a:pPr lvl="1"/>
            <a:r>
              <a:rPr lang="en-US" dirty="0"/>
              <a:t>Reduces impact of small-scale fading.</a:t>
            </a:r>
          </a:p>
          <a:p>
            <a:pPr lvl="1"/>
            <a:r>
              <a:rPr lang="en-US" dirty="0"/>
              <a:t>Mitigates co-channel interference.</a:t>
            </a:r>
          </a:p>
          <a:p>
            <a:pPr lvl="1"/>
            <a:r>
              <a:rPr lang="en-US" dirty="0"/>
              <a:t>Helps spread interference more evenly.</a:t>
            </a:r>
          </a:p>
          <a:p>
            <a:r>
              <a:rPr lang="en-US" b="1" dirty="0"/>
              <a:t>Limitations:</a:t>
            </a:r>
            <a:endParaRPr lang="en-US" dirty="0"/>
          </a:p>
          <a:p>
            <a:pPr lvl="1"/>
            <a:r>
              <a:rPr lang="en-US" dirty="0"/>
              <a:t>Not applied to BCH &amp; CCCH channels to ensure easy detection by the MS.</a:t>
            </a:r>
          </a:p>
          <a:p>
            <a:endParaRPr lang="en-IN" dirty="0"/>
          </a:p>
        </p:txBody>
      </p:sp>
    </p:spTree>
    <p:extLst>
      <p:ext uri="{BB962C8B-B14F-4D97-AF65-F5344CB8AC3E}">
        <p14:creationId xmlns:p14="http://schemas.microsoft.com/office/powerpoint/2010/main" val="62804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5400" b="1" dirty="0"/>
              <a:t>7.Equalization in GSM</a:t>
            </a:r>
            <a:br>
              <a:rPr lang="en-US" sz="5400" b="1" dirty="0"/>
            </a:br>
            <a:endParaRPr lang="en-IN" sz="5400" b="1" dirty="0"/>
          </a:p>
        </p:txBody>
      </p:sp>
    </p:spTree>
    <p:extLst>
      <p:ext uri="{BB962C8B-B14F-4D97-AF65-F5344CB8AC3E}">
        <p14:creationId xmlns:p14="http://schemas.microsoft.com/office/powerpoint/2010/main" val="3139099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1G (Analog) Technology</a:t>
            </a:r>
            <a:endParaRPr lang="en-IN" dirty="0"/>
          </a:p>
        </p:txBody>
      </p:sp>
      <p:sp>
        <p:nvSpPr>
          <p:cNvPr id="3" name="Content Placeholder 2"/>
          <p:cNvSpPr>
            <a:spLocks noGrp="1"/>
          </p:cNvSpPr>
          <p:nvPr>
            <p:ph idx="1"/>
          </p:nvPr>
        </p:nvSpPr>
        <p:spPr/>
        <p:txBody>
          <a:bodyPr>
            <a:normAutofit/>
          </a:bodyPr>
          <a:lstStyle/>
          <a:p>
            <a:endParaRPr lang="en-US" sz="3200" dirty="0"/>
          </a:p>
          <a:p>
            <a:pPr lvl="1"/>
            <a:r>
              <a:rPr lang="en-US" sz="2800" dirty="0"/>
              <a:t>Analog technology for voice communication.</a:t>
            </a:r>
          </a:p>
          <a:p>
            <a:pPr lvl="1"/>
            <a:r>
              <a:rPr lang="en-US" sz="2800" dirty="0"/>
              <a:t>Limited coverage and low penetration.</a:t>
            </a:r>
          </a:p>
          <a:p>
            <a:pPr lvl="1"/>
            <a:r>
              <a:rPr lang="en-US" sz="2800" dirty="0"/>
              <a:t>Focus on voice services with no data capabilities.</a:t>
            </a:r>
          </a:p>
          <a:p>
            <a:endParaRPr lang="en-IN" sz="3200" dirty="0"/>
          </a:p>
        </p:txBody>
      </p:sp>
    </p:spTree>
    <p:extLst>
      <p:ext uri="{BB962C8B-B14F-4D97-AF65-F5344CB8AC3E}">
        <p14:creationId xmlns:p14="http://schemas.microsoft.com/office/powerpoint/2010/main" val="18109393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7.Equalization in GSM</a:t>
            </a:r>
            <a:br>
              <a:rPr lang="en-US" b="1" dirty="0"/>
            </a:br>
            <a:endParaRPr lang="en-IN" dirty="0"/>
          </a:p>
        </p:txBody>
      </p:sp>
      <p:sp>
        <p:nvSpPr>
          <p:cNvPr id="3" name="Content Placeholder 2"/>
          <p:cNvSpPr>
            <a:spLocks noGrp="1"/>
          </p:cNvSpPr>
          <p:nvPr>
            <p:ph idx="1"/>
          </p:nvPr>
        </p:nvSpPr>
        <p:spPr/>
        <p:txBody>
          <a:bodyPr>
            <a:normAutofit fontScale="92500" lnSpcReduction="20000"/>
          </a:bodyPr>
          <a:lstStyle/>
          <a:p>
            <a:r>
              <a:rPr lang="en-US" b="1" dirty="0"/>
              <a:t>Why is Equalization Needed?</a:t>
            </a:r>
            <a:endParaRPr lang="en-US" dirty="0"/>
          </a:p>
          <a:p>
            <a:pPr lvl="1"/>
            <a:r>
              <a:rPr lang="en-US" dirty="0"/>
              <a:t>GSM symbols are shorter than typical </a:t>
            </a:r>
            <a:r>
              <a:rPr lang="en-US" b="1" dirty="0"/>
              <a:t>channel delay spreads</a:t>
            </a:r>
            <a:r>
              <a:rPr lang="en-US" dirty="0"/>
              <a:t>, leading to </a:t>
            </a:r>
            <a:r>
              <a:rPr lang="en-US" b="1" dirty="0"/>
              <a:t>Inter-Symbol Interference (ISI)</a:t>
            </a:r>
            <a:r>
              <a:rPr lang="en-US" dirty="0"/>
              <a:t>.</a:t>
            </a:r>
          </a:p>
          <a:p>
            <a:pPr lvl="1"/>
            <a:r>
              <a:rPr lang="en-US" dirty="0"/>
              <a:t>Equalization corrects ISI and improves signal quality.</a:t>
            </a:r>
          </a:p>
          <a:p>
            <a:r>
              <a:rPr lang="en-US" b="1" dirty="0"/>
              <a:t>Training Sequence for Equalization:</a:t>
            </a:r>
            <a:endParaRPr lang="en-US" dirty="0"/>
          </a:p>
          <a:p>
            <a:pPr lvl="1"/>
            <a:r>
              <a:rPr lang="en-US" b="1" dirty="0"/>
              <a:t>26-bit </a:t>
            </a:r>
            <a:r>
              <a:rPr lang="en-US" b="1" dirty="0" err="1"/>
              <a:t>midamble</a:t>
            </a:r>
            <a:r>
              <a:rPr lang="en-US" dirty="0"/>
              <a:t> used for channel estimation.</a:t>
            </a:r>
          </a:p>
          <a:p>
            <a:pPr lvl="1"/>
            <a:r>
              <a:rPr lang="en-US" dirty="0"/>
              <a:t>Located </a:t>
            </a:r>
            <a:r>
              <a:rPr lang="en-US" b="1" dirty="0"/>
              <a:t>in the middle of a burst</a:t>
            </a:r>
            <a:r>
              <a:rPr lang="en-US" dirty="0"/>
              <a:t> (57 bits before &amp; after).</a:t>
            </a:r>
          </a:p>
          <a:p>
            <a:pPr lvl="1"/>
            <a:r>
              <a:rPr lang="en-US" b="1" dirty="0"/>
              <a:t>Eight different PN-sequences</a:t>
            </a:r>
            <a:r>
              <a:rPr lang="en-US" dirty="0"/>
              <a:t> are defined to help distinguish between cells.</a:t>
            </a:r>
          </a:p>
          <a:p>
            <a:r>
              <a:rPr lang="en-US" b="1" dirty="0"/>
              <a:t>Channel Estimation:</a:t>
            </a:r>
            <a:endParaRPr lang="en-US" dirty="0"/>
          </a:p>
          <a:p>
            <a:pPr lvl="1"/>
            <a:r>
              <a:rPr lang="en-US" dirty="0"/>
              <a:t>The training sequence has an </a:t>
            </a:r>
            <a:r>
              <a:rPr lang="en-US" b="1" dirty="0"/>
              <a:t>autocorrelation peak of 26</a:t>
            </a:r>
            <a:r>
              <a:rPr lang="en-US" dirty="0"/>
              <a:t> at zero offset.</a:t>
            </a:r>
          </a:p>
          <a:p>
            <a:pPr lvl="1"/>
            <a:r>
              <a:rPr lang="en-US" b="1" dirty="0"/>
              <a:t>Cross-correlation</a:t>
            </a:r>
            <a:r>
              <a:rPr lang="en-US" dirty="0"/>
              <a:t> with the received </a:t>
            </a:r>
            <a:r>
              <a:rPr lang="en-US" dirty="0" err="1"/>
              <a:t>midamble</a:t>
            </a:r>
            <a:r>
              <a:rPr lang="en-US" dirty="0"/>
              <a:t> provides a scaled version of the </a:t>
            </a:r>
            <a:r>
              <a:rPr lang="en-US" b="1" dirty="0"/>
              <a:t>channel impulse response</a:t>
            </a:r>
            <a:r>
              <a:rPr lang="en-US" dirty="0"/>
              <a:t>.</a:t>
            </a:r>
          </a:p>
          <a:p>
            <a:pPr lvl="1"/>
            <a:r>
              <a:rPr lang="en-US" dirty="0"/>
              <a:t>The estimated impulse response is used to </a:t>
            </a:r>
            <a:r>
              <a:rPr lang="en-US" b="1" dirty="0"/>
              <a:t>correct ISI</a:t>
            </a:r>
            <a:r>
              <a:rPr lang="en-US" dirty="0"/>
              <a:t> for all symbols in a burst.</a:t>
            </a:r>
          </a:p>
          <a:p>
            <a:endParaRPr lang="en-IN" dirty="0"/>
          </a:p>
        </p:txBody>
      </p:sp>
    </p:spTree>
    <p:extLst>
      <p:ext uri="{BB962C8B-B14F-4D97-AF65-F5344CB8AC3E}">
        <p14:creationId xmlns:p14="http://schemas.microsoft.com/office/powerpoint/2010/main" val="39459037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Viterbi Equalization &amp; Delay Diversity</a:t>
            </a:r>
            <a:br>
              <a:rPr lang="en-US" b="1" dirty="0"/>
            </a:br>
            <a:endParaRPr lang="en-IN" dirty="0"/>
          </a:p>
        </p:txBody>
      </p:sp>
      <p:sp>
        <p:nvSpPr>
          <p:cNvPr id="3" name="Content Placeholder 2"/>
          <p:cNvSpPr>
            <a:spLocks noGrp="1"/>
          </p:cNvSpPr>
          <p:nvPr>
            <p:ph idx="1"/>
          </p:nvPr>
        </p:nvSpPr>
        <p:spPr/>
        <p:txBody>
          <a:bodyPr>
            <a:normAutofit fontScale="85000" lnSpcReduction="20000"/>
          </a:bodyPr>
          <a:lstStyle/>
          <a:p>
            <a:r>
              <a:rPr lang="en-US" b="1" dirty="0"/>
              <a:t>Why </a:t>
            </a:r>
            <a:r>
              <a:rPr lang="en-US" b="1" dirty="0" err="1"/>
              <a:t>Midamble</a:t>
            </a:r>
            <a:r>
              <a:rPr lang="en-US" b="1" dirty="0"/>
              <a:t> Instead of Preamble?</a:t>
            </a:r>
            <a:endParaRPr lang="en-US" dirty="0"/>
          </a:p>
          <a:p>
            <a:pPr lvl="1"/>
            <a:r>
              <a:rPr lang="en-US" dirty="0"/>
              <a:t>GSM supports MS speeds up to </a:t>
            </a:r>
            <a:r>
              <a:rPr lang="en-US" b="1" dirty="0"/>
              <a:t>250 km/h</a:t>
            </a:r>
            <a:r>
              <a:rPr lang="en-US" dirty="0"/>
              <a:t>.</a:t>
            </a:r>
          </a:p>
          <a:p>
            <a:pPr lvl="1"/>
            <a:r>
              <a:rPr lang="en-US" dirty="0"/>
              <a:t>If training was at the start of the burst, </a:t>
            </a:r>
            <a:r>
              <a:rPr lang="en-US" b="1" dirty="0"/>
              <a:t>channel variations</a:t>
            </a:r>
            <a:r>
              <a:rPr lang="en-US" dirty="0"/>
              <a:t> would make it inaccurate by the end.</a:t>
            </a:r>
          </a:p>
          <a:p>
            <a:pPr lvl="1"/>
            <a:r>
              <a:rPr lang="en-US" b="1" dirty="0" err="1"/>
              <a:t>Midamble</a:t>
            </a:r>
            <a:r>
              <a:rPr lang="en-US" b="1" dirty="0"/>
              <a:t> ensures accuracy for the entire burst</a:t>
            </a:r>
            <a:r>
              <a:rPr lang="en-US" dirty="0"/>
              <a:t>.</a:t>
            </a:r>
          </a:p>
          <a:p>
            <a:r>
              <a:rPr lang="en-US" b="1" dirty="0"/>
              <a:t>Viterbi Equalization:</a:t>
            </a:r>
            <a:endParaRPr lang="en-US" dirty="0"/>
          </a:p>
          <a:p>
            <a:pPr lvl="1"/>
            <a:r>
              <a:rPr lang="en-US" b="1" dirty="0"/>
              <a:t>Most common equalizer used in GSM.</a:t>
            </a:r>
            <a:endParaRPr lang="en-US" dirty="0"/>
          </a:p>
          <a:p>
            <a:pPr lvl="1"/>
            <a:r>
              <a:rPr lang="en-US" dirty="0"/>
              <a:t>Based on a </a:t>
            </a:r>
            <a:r>
              <a:rPr lang="en-US" b="1" dirty="0"/>
              <a:t>trellis structure</a:t>
            </a:r>
            <a:r>
              <a:rPr lang="en-US" dirty="0"/>
              <a:t> to track channel memory (constraint length).</a:t>
            </a:r>
          </a:p>
          <a:p>
            <a:pPr lvl="1"/>
            <a:r>
              <a:rPr lang="en-US" dirty="0"/>
              <a:t>Balances </a:t>
            </a:r>
            <a:r>
              <a:rPr lang="en-US" b="1" dirty="0"/>
              <a:t>performance and complexity</a:t>
            </a:r>
            <a:r>
              <a:rPr lang="en-US" dirty="0"/>
              <a:t>.</a:t>
            </a:r>
          </a:p>
          <a:p>
            <a:pPr lvl="1"/>
            <a:r>
              <a:rPr lang="en-US" dirty="0"/>
              <a:t>Works well with </a:t>
            </a:r>
            <a:r>
              <a:rPr lang="en-US" b="1" dirty="0"/>
              <a:t>convolutional decoding</a:t>
            </a:r>
            <a:r>
              <a:rPr lang="en-US" dirty="0"/>
              <a:t>.</a:t>
            </a:r>
          </a:p>
          <a:p>
            <a:r>
              <a:rPr lang="en-US" b="1" dirty="0"/>
              <a:t>Delay Diversity:</a:t>
            </a:r>
            <a:endParaRPr lang="en-US" dirty="0"/>
          </a:p>
          <a:p>
            <a:pPr lvl="1"/>
            <a:r>
              <a:rPr lang="en-US" b="1" dirty="0"/>
              <a:t>Multipath propagation</a:t>
            </a:r>
            <a:r>
              <a:rPr lang="en-US" dirty="0"/>
              <a:t> leads to versions of the signal arriving at different times.</a:t>
            </a:r>
          </a:p>
          <a:p>
            <a:pPr lvl="1"/>
            <a:r>
              <a:rPr lang="en-US" dirty="0"/>
              <a:t>Different paths fade independently, reducing average </a:t>
            </a:r>
            <a:r>
              <a:rPr lang="en-US" b="1" dirty="0"/>
              <a:t>bit error probability</a:t>
            </a:r>
            <a:r>
              <a:rPr lang="en-US" dirty="0"/>
              <a:t>.</a:t>
            </a:r>
          </a:p>
          <a:p>
            <a:pPr lvl="1"/>
            <a:r>
              <a:rPr lang="en-US" b="1" dirty="0"/>
              <a:t>Multipath effects can improve reliability</a:t>
            </a:r>
            <a:r>
              <a:rPr lang="en-US" dirty="0"/>
              <a:t> with a proper equalizer.</a:t>
            </a:r>
          </a:p>
          <a:p>
            <a:endParaRPr lang="en-IN" dirty="0"/>
          </a:p>
        </p:txBody>
      </p:sp>
    </p:spTree>
    <p:extLst>
      <p:ext uri="{BB962C8B-B14F-4D97-AF65-F5344CB8AC3E}">
        <p14:creationId xmlns:p14="http://schemas.microsoft.com/office/powerpoint/2010/main" val="6700810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5400" b="1" dirty="0"/>
              <a:t>8.Circuit-Switched Data Transmission in GSM</a:t>
            </a:r>
            <a:br>
              <a:rPr lang="en-US" sz="5400" b="1" dirty="0"/>
            </a:br>
            <a:endParaRPr lang="en-IN" sz="5400" b="1" dirty="0"/>
          </a:p>
        </p:txBody>
      </p:sp>
    </p:spTree>
    <p:extLst>
      <p:ext uri="{BB962C8B-B14F-4D97-AF65-F5344CB8AC3E}">
        <p14:creationId xmlns:p14="http://schemas.microsoft.com/office/powerpoint/2010/main" val="39467431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8.Circuit-Switched Data Transmission in GSM</a:t>
            </a:r>
            <a:br>
              <a:rPr lang="en-US" b="1" dirty="0"/>
            </a:br>
            <a:endParaRPr lang="en-IN" dirty="0"/>
          </a:p>
        </p:txBody>
      </p:sp>
      <p:sp>
        <p:nvSpPr>
          <p:cNvPr id="3" name="Content Placeholder 2"/>
          <p:cNvSpPr>
            <a:spLocks noGrp="1"/>
          </p:cNvSpPr>
          <p:nvPr>
            <p:ph idx="1"/>
          </p:nvPr>
        </p:nvSpPr>
        <p:spPr/>
        <p:txBody>
          <a:bodyPr>
            <a:normAutofit lnSpcReduction="10000"/>
          </a:bodyPr>
          <a:lstStyle/>
          <a:p>
            <a:r>
              <a:rPr lang="en-US" b="1" dirty="0"/>
              <a:t>Initial Focus on Voice Communication</a:t>
            </a:r>
            <a:endParaRPr lang="en-US" dirty="0"/>
          </a:p>
          <a:p>
            <a:pPr lvl="1"/>
            <a:r>
              <a:rPr lang="en-US" dirty="0"/>
              <a:t>GSM was designed primarily for </a:t>
            </a:r>
            <a:r>
              <a:rPr lang="en-US" b="1" dirty="0"/>
              <a:t>voice calls</a:t>
            </a:r>
            <a:r>
              <a:rPr lang="en-US" dirty="0"/>
              <a:t>.</a:t>
            </a:r>
          </a:p>
          <a:p>
            <a:pPr lvl="1"/>
            <a:r>
              <a:rPr lang="en-US" dirty="0"/>
              <a:t>Some data services were included:</a:t>
            </a:r>
          </a:p>
          <a:p>
            <a:pPr lvl="2"/>
            <a:r>
              <a:rPr lang="en-US" b="1" dirty="0"/>
              <a:t>Short Message Service (SMS)</a:t>
            </a:r>
            <a:endParaRPr lang="en-US" dirty="0"/>
          </a:p>
          <a:p>
            <a:pPr lvl="2"/>
            <a:r>
              <a:rPr lang="en-US" b="1" dirty="0"/>
              <a:t>Point-to-point data transmission</a:t>
            </a:r>
            <a:r>
              <a:rPr lang="en-US" dirty="0"/>
              <a:t> (9.6 kbps)</a:t>
            </a:r>
          </a:p>
          <a:p>
            <a:pPr lvl="1"/>
            <a:r>
              <a:rPr lang="en-US" dirty="0"/>
              <a:t>Data transmission used a </a:t>
            </a:r>
            <a:r>
              <a:rPr lang="en-US" b="1" dirty="0"/>
              <a:t>circuit-switched mode</a:t>
            </a:r>
            <a:r>
              <a:rPr lang="en-US" dirty="0"/>
              <a:t>, similar to voice calls.</a:t>
            </a:r>
          </a:p>
          <a:p>
            <a:r>
              <a:rPr lang="en-US" b="1" dirty="0"/>
              <a:t>Disadvantages of Circuit-Switched Data (CSD)</a:t>
            </a:r>
            <a:endParaRPr lang="en-US" dirty="0"/>
          </a:p>
          <a:p>
            <a:pPr lvl="1"/>
            <a:r>
              <a:rPr lang="en-US" b="1" dirty="0"/>
              <a:t>Low data rate</a:t>
            </a:r>
            <a:r>
              <a:rPr lang="en-US" dirty="0"/>
              <a:t> (below </a:t>
            </a:r>
            <a:r>
              <a:rPr lang="en-US" b="1" dirty="0"/>
              <a:t>10 kbps</a:t>
            </a:r>
            <a:r>
              <a:rPr lang="en-US" dirty="0"/>
              <a:t>).</a:t>
            </a:r>
          </a:p>
          <a:p>
            <a:pPr lvl="1"/>
            <a:r>
              <a:rPr lang="en-US" b="1" dirty="0"/>
              <a:t>Slow connection setup</a:t>
            </a:r>
            <a:r>
              <a:rPr lang="en-US" dirty="0"/>
              <a:t> time.</a:t>
            </a:r>
          </a:p>
          <a:p>
            <a:pPr lvl="1"/>
            <a:r>
              <a:rPr lang="en-US" b="1" dirty="0"/>
              <a:t>High cost</a:t>
            </a:r>
            <a:r>
              <a:rPr lang="en-US" dirty="0"/>
              <a:t> for maintaining a continuous connection.</a:t>
            </a:r>
          </a:p>
          <a:p>
            <a:pPr lvl="1"/>
            <a:r>
              <a:rPr lang="en-US" dirty="0"/>
              <a:t>Poor match for </a:t>
            </a:r>
            <a:r>
              <a:rPr lang="en-US" b="1" dirty="0"/>
              <a:t>Internet-based applications</a:t>
            </a:r>
            <a:r>
              <a:rPr lang="en-US" dirty="0"/>
              <a:t>, which require </a:t>
            </a:r>
            <a:r>
              <a:rPr lang="en-US" b="1" dirty="0"/>
              <a:t>burst transmissions</a:t>
            </a:r>
            <a:r>
              <a:rPr lang="en-US" dirty="0"/>
              <a:t>.</a:t>
            </a:r>
          </a:p>
          <a:p>
            <a:endParaRPr lang="en-IN" dirty="0"/>
          </a:p>
        </p:txBody>
      </p:sp>
    </p:spTree>
    <p:extLst>
      <p:ext uri="{BB962C8B-B14F-4D97-AF65-F5344CB8AC3E}">
        <p14:creationId xmlns:p14="http://schemas.microsoft.com/office/powerpoint/2010/main" val="24501270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Transition to Packet-Switched Data</a:t>
            </a:r>
            <a:br>
              <a:rPr lang="en-US" b="1" dirty="0"/>
            </a:br>
            <a:endParaRPr lang="en-IN" dirty="0"/>
          </a:p>
        </p:txBody>
      </p:sp>
      <p:sp>
        <p:nvSpPr>
          <p:cNvPr id="3" name="Content Placeholder 2"/>
          <p:cNvSpPr>
            <a:spLocks noGrp="1"/>
          </p:cNvSpPr>
          <p:nvPr>
            <p:ph idx="1"/>
          </p:nvPr>
        </p:nvSpPr>
        <p:spPr/>
        <p:txBody>
          <a:bodyPr>
            <a:normAutofit/>
          </a:bodyPr>
          <a:lstStyle/>
          <a:p>
            <a:r>
              <a:rPr lang="en-US" b="1" dirty="0"/>
              <a:t>Mismatch with Modern Web Applications</a:t>
            </a:r>
            <a:endParaRPr lang="en-US" dirty="0"/>
          </a:p>
          <a:p>
            <a:pPr lvl="1"/>
            <a:r>
              <a:rPr lang="en-US" dirty="0"/>
              <a:t>Web browsing, email, and multimedia require </a:t>
            </a:r>
            <a:r>
              <a:rPr lang="en-US" b="1" dirty="0"/>
              <a:t>higher data rates</a:t>
            </a:r>
            <a:r>
              <a:rPr lang="en-US" dirty="0"/>
              <a:t>.</a:t>
            </a:r>
          </a:p>
          <a:p>
            <a:pPr lvl="1"/>
            <a:r>
              <a:rPr lang="en-US" dirty="0"/>
              <a:t>CSD’s continuous connection model was inefficient for </a:t>
            </a:r>
            <a:r>
              <a:rPr lang="en-US" b="1" dirty="0" err="1"/>
              <a:t>bursty</a:t>
            </a:r>
            <a:r>
              <a:rPr lang="en-US" b="1" dirty="0"/>
              <a:t> traffic</a:t>
            </a:r>
            <a:r>
              <a:rPr lang="en-US" dirty="0"/>
              <a:t>.</a:t>
            </a:r>
          </a:p>
          <a:p>
            <a:pPr lvl="1"/>
            <a:r>
              <a:rPr lang="en-US" dirty="0"/>
              <a:t>Only </a:t>
            </a:r>
            <a:r>
              <a:rPr lang="en-US" b="1" dirty="0"/>
              <a:t>SMS</a:t>
            </a:r>
            <a:r>
              <a:rPr lang="en-US" dirty="0"/>
              <a:t> remained widely used.</a:t>
            </a:r>
          </a:p>
          <a:p>
            <a:r>
              <a:rPr lang="en-US" b="1" dirty="0"/>
              <a:t>Introduction of Packet-Switched Transmission</a:t>
            </a:r>
            <a:endParaRPr lang="en-US" dirty="0"/>
          </a:p>
          <a:p>
            <a:pPr lvl="1"/>
            <a:r>
              <a:rPr lang="en-US" dirty="0"/>
              <a:t>GSM later introduced </a:t>
            </a:r>
            <a:r>
              <a:rPr lang="en-US" b="1" dirty="0"/>
              <a:t>packet-switched (connectionless) data transmission</a:t>
            </a:r>
            <a:r>
              <a:rPr lang="en-US" dirty="0"/>
              <a:t>.</a:t>
            </a:r>
          </a:p>
          <a:p>
            <a:pPr lvl="1"/>
            <a:r>
              <a:rPr lang="en-US" dirty="0"/>
              <a:t>Improved efficiency for </a:t>
            </a:r>
            <a:r>
              <a:rPr lang="en-US" b="1" dirty="0"/>
              <a:t>high-volume, intermittent data needs</a:t>
            </a:r>
            <a:r>
              <a:rPr lang="en-US" dirty="0"/>
              <a:t>.</a:t>
            </a:r>
          </a:p>
          <a:p>
            <a:pPr lvl="1"/>
            <a:r>
              <a:rPr lang="en-US" b="1" dirty="0"/>
              <a:t>GPRS (General Packet Radio Service)</a:t>
            </a:r>
            <a:r>
              <a:rPr lang="en-US" dirty="0"/>
              <a:t> and later </a:t>
            </a:r>
            <a:r>
              <a:rPr lang="en-US" b="1" dirty="0"/>
              <a:t>EDGE</a:t>
            </a:r>
            <a:r>
              <a:rPr lang="en-US" dirty="0"/>
              <a:t> provided better data rates.</a:t>
            </a:r>
          </a:p>
          <a:p>
            <a:pPr lvl="1"/>
            <a:r>
              <a:rPr lang="en-US" dirty="0"/>
              <a:t>Became the foundation for </a:t>
            </a:r>
            <a:r>
              <a:rPr lang="en-US" b="1" dirty="0"/>
              <a:t>mobile internet evolution</a:t>
            </a:r>
            <a:r>
              <a:rPr lang="en-US" dirty="0"/>
              <a:t>.</a:t>
            </a:r>
          </a:p>
          <a:p>
            <a:endParaRPr lang="en-IN" dirty="0"/>
          </a:p>
        </p:txBody>
      </p:sp>
    </p:spTree>
    <p:extLst>
      <p:ext uri="{BB962C8B-B14F-4D97-AF65-F5344CB8AC3E}">
        <p14:creationId xmlns:p14="http://schemas.microsoft.com/office/powerpoint/2010/main" val="22620690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5400" b="1" dirty="0"/>
              <a:t>9. Establishing a Connection and Handover in GSM</a:t>
            </a:r>
            <a:br>
              <a:rPr lang="en-US" sz="5400" b="1" dirty="0"/>
            </a:br>
            <a:endParaRPr lang="en-IN" sz="5400" b="1" dirty="0"/>
          </a:p>
        </p:txBody>
      </p:sp>
    </p:spTree>
    <p:extLst>
      <p:ext uri="{BB962C8B-B14F-4D97-AF65-F5344CB8AC3E}">
        <p14:creationId xmlns:p14="http://schemas.microsoft.com/office/powerpoint/2010/main" val="16254546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br>
              <a:rPr lang="en-US" b="1" dirty="0"/>
            </a:br>
            <a:r>
              <a:rPr lang="en-US" b="1" dirty="0"/>
              <a:t>9. Establishing a Connection and Handover in GSM</a:t>
            </a:r>
            <a:br>
              <a:rPr lang="en-US" b="1" dirty="0"/>
            </a:br>
            <a:r>
              <a:rPr lang="en-IN" sz="3100" b="1" dirty="0"/>
              <a:t>GSM Identity Numbers</a:t>
            </a:r>
            <a:br>
              <a:rPr lang="en-IN" sz="3100" b="1" dirty="0"/>
            </a:br>
            <a:br>
              <a:rPr lang="en-US" dirty="0"/>
            </a:br>
            <a:endParaRPr lang="en-IN" dirty="0"/>
          </a:p>
        </p:txBody>
      </p:sp>
      <p:sp>
        <p:nvSpPr>
          <p:cNvPr id="3" name="Content Placeholder 2"/>
          <p:cNvSpPr>
            <a:spLocks noGrp="1"/>
          </p:cNvSpPr>
          <p:nvPr>
            <p:ph idx="1"/>
          </p:nvPr>
        </p:nvSpPr>
        <p:spPr>
          <a:xfrm>
            <a:off x="838200" y="1443277"/>
            <a:ext cx="4764110" cy="2370027"/>
          </a:xfrm>
          <a:solidFill>
            <a:schemeClr val="accent1">
              <a:lumMod val="40000"/>
              <a:lumOff val="60000"/>
            </a:schemeClr>
          </a:solidFill>
        </p:spPr>
        <p:txBody>
          <a:bodyPr>
            <a:noAutofit/>
          </a:bodyPr>
          <a:lstStyle/>
          <a:p>
            <a:r>
              <a:rPr lang="en-IN" sz="1600" b="1" dirty="0"/>
              <a:t>1. Mobile Station ISDN Number (MS ISDN)</a:t>
            </a:r>
          </a:p>
          <a:p>
            <a:r>
              <a:rPr lang="en-IN" sz="1600" dirty="0"/>
              <a:t>The </a:t>
            </a:r>
            <a:r>
              <a:rPr lang="en-IN" sz="1600" b="1" dirty="0"/>
              <a:t>unique phone number</a:t>
            </a:r>
            <a:r>
              <a:rPr lang="en-IN" sz="1600" dirty="0"/>
              <a:t> of the subscriber.</a:t>
            </a:r>
          </a:p>
          <a:p>
            <a:r>
              <a:rPr lang="en-IN" sz="1400" b="1" dirty="0"/>
              <a:t>Structure</a:t>
            </a:r>
            <a:r>
              <a:rPr lang="en-IN" sz="1600" dirty="0"/>
              <a:t>:</a:t>
            </a:r>
          </a:p>
          <a:p>
            <a:pPr lvl="1"/>
            <a:r>
              <a:rPr lang="en-IN" sz="1400" b="1" dirty="0"/>
              <a:t>Country Code (CC)</a:t>
            </a:r>
            <a:endParaRPr lang="en-IN" sz="1400" dirty="0"/>
          </a:p>
          <a:p>
            <a:pPr lvl="1"/>
            <a:r>
              <a:rPr lang="en-IN" sz="1400" b="1" dirty="0"/>
              <a:t>National Destination Code (NDC)</a:t>
            </a:r>
            <a:endParaRPr lang="en-IN" sz="1400" dirty="0"/>
          </a:p>
          <a:p>
            <a:pPr lvl="1"/>
            <a:r>
              <a:rPr lang="en-IN" sz="1400" b="1" dirty="0"/>
              <a:t>Subscriber Number</a:t>
            </a:r>
            <a:endParaRPr lang="en-IN" sz="1400" dirty="0"/>
          </a:p>
          <a:p>
            <a:r>
              <a:rPr lang="en-IN" sz="1600" dirty="0"/>
              <a:t>Maximum </a:t>
            </a:r>
            <a:r>
              <a:rPr lang="en-IN" sz="1600" b="1" dirty="0"/>
              <a:t>15 digits</a:t>
            </a:r>
            <a:r>
              <a:rPr lang="en-IN" sz="1600" dirty="0"/>
              <a:t>.</a:t>
            </a:r>
          </a:p>
          <a:p>
            <a:endParaRPr lang="en-IN" sz="1600" dirty="0"/>
          </a:p>
        </p:txBody>
      </p:sp>
      <p:sp>
        <p:nvSpPr>
          <p:cNvPr id="4" name="TextBox 3"/>
          <p:cNvSpPr txBox="1"/>
          <p:nvPr/>
        </p:nvSpPr>
        <p:spPr>
          <a:xfrm>
            <a:off x="6800045" y="1370445"/>
            <a:ext cx="3812146" cy="2031325"/>
          </a:xfrm>
          <a:prstGeom prst="rect">
            <a:avLst/>
          </a:prstGeom>
          <a:solidFill>
            <a:schemeClr val="accent6">
              <a:lumMod val="20000"/>
              <a:lumOff val="80000"/>
            </a:schemeClr>
          </a:solidFill>
        </p:spPr>
        <p:txBody>
          <a:bodyPr wrap="square" rtlCol="0">
            <a:spAutoFit/>
          </a:bodyPr>
          <a:lstStyle/>
          <a:p>
            <a:r>
              <a:rPr lang="en-IN" b="1" dirty="0"/>
              <a:t>3. Mobile Station Roaming Number (MSRN)</a:t>
            </a:r>
          </a:p>
          <a:p>
            <a:r>
              <a:rPr lang="en-IN" b="1" dirty="0"/>
              <a:t>Temporary number</a:t>
            </a:r>
            <a:r>
              <a:rPr lang="en-IN" dirty="0"/>
              <a:t> for roaming subscribers.</a:t>
            </a:r>
          </a:p>
          <a:p>
            <a:r>
              <a:rPr lang="en-IN" dirty="0"/>
              <a:t>Helps in </a:t>
            </a:r>
            <a:r>
              <a:rPr lang="en-IN" b="1" dirty="0"/>
              <a:t>call routing</a:t>
            </a:r>
            <a:r>
              <a:rPr lang="en-IN" dirty="0"/>
              <a:t> outside the home network.</a:t>
            </a:r>
          </a:p>
          <a:p>
            <a:endParaRPr lang="en-IN" dirty="0"/>
          </a:p>
        </p:txBody>
      </p:sp>
      <p:sp>
        <p:nvSpPr>
          <p:cNvPr id="5" name="Rectangle 4"/>
          <p:cNvSpPr/>
          <p:nvPr/>
        </p:nvSpPr>
        <p:spPr>
          <a:xfrm>
            <a:off x="838200" y="3996781"/>
            <a:ext cx="4764110" cy="1723549"/>
          </a:xfrm>
          <a:prstGeom prst="rect">
            <a:avLst/>
          </a:prstGeom>
          <a:solidFill>
            <a:schemeClr val="accent4">
              <a:lumMod val="20000"/>
              <a:lumOff val="80000"/>
            </a:schemeClr>
          </a:solidFill>
        </p:spPr>
        <p:txBody>
          <a:bodyPr wrap="square">
            <a:spAutoFit/>
          </a:bodyPr>
          <a:lstStyle/>
          <a:p>
            <a:r>
              <a:rPr lang="en-IN" sz="1600" b="1" dirty="0"/>
              <a:t>2. International Mobile Subscriber Identity (IMSI)</a:t>
            </a:r>
          </a:p>
          <a:p>
            <a:r>
              <a:rPr lang="en-IN" sz="1600" dirty="0"/>
              <a:t>Used for </a:t>
            </a:r>
            <a:r>
              <a:rPr lang="en-IN" sz="1600" b="1" dirty="0"/>
              <a:t>subscriber identification</a:t>
            </a:r>
            <a:r>
              <a:rPr lang="en-IN" sz="1600" dirty="0"/>
              <a:t> in the GSM network.</a:t>
            </a:r>
          </a:p>
          <a:p>
            <a:r>
              <a:rPr lang="en-IN" sz="1600" dirty="0"/>
              <a:t>Structure:</a:t>
            </a:r>
          </a:p>
          <a:p>
            <a:pPr lvl="1"/>
            <a:r>
              <a:rPr lang="en-IN" sz="1400" b="1" dirty="0"/>
              <a:t>Mobile Country Code (MCC)</a:t>
            </a:r>
            <a:endParaRPr lang="en-IN" sz="1400" dirty="0"/>
          </a:p>
          <a:p>
            <a:pPr lvl="1"/>
            <a:r>
              <a:rPr lang="en-IN" sz="1400" b="1" dirty="0"/>
              <a:t>Mobile Network Code (MNC)</a:t>
            </a:r>
            <a:endParaRPr lang="en-IN" sz="1400" dirty="0"/>
          </a:p>
          <a:p>
            <a:pPr lvl="1"/>
            <a:r>
              <a:rPr lang="en-IN" sz="1400" b="1" dirty="0"/>
              <a:t>Mobile Subscriber Identification Number (MSIN)</a:t>
            </a:r>
            <a:endParaRPr lang="en-IN" sz="1400" dirty="0"/>
          </a:p>
          <a:p>
            <a:r>
              <a:rPr lang="en-IN" sz="1600" dirty="0"/>
              <a:t>Stored in the </a:t>
            </a:r>
            <a:r>
              <a:rPr lang="en-IN" sz="1600" b="1" dirty="0"/>
              <a:t>Subscriber Identity Module (SIM)</a:t>
            </a:r>
            <a:r>
              <a:rPr lang="en-IN" sz="1600" dirty="0"/>
              <a:t>.</a:t>
            </a:r>
          </a:p>
        </p:txBody>
      </p:sp>
      <p:sp>
        <p:nvSpPr>
          <p:cNvPr id="6" name="Rectangle 5"/>
          <p:cNvSpPr/>
          <p:nvPr/>
        </p:nvSpPr>
        <p:spPr>
          <a:xfrm>
            <a:off x="6761407" y="3565893"/>
            <a:ext cx="4172755" cy="2585323"/>
          </a:xfrm>
          <a:prstGeom prst="rect">
            <a:avLst/>
          </a:prstGeom>
          <a:solidFill>
            <a:schemeClr val="bg1">
              <a:lumMod val="95000"/>
            </a:schemeClr>
          </a:solidFill>
        </p:spPr>
        <p:txBody>
          <a:bodyPr wrap="square">
            <a:spAutoFit/>
          </a:bodyPr>
          <a:lstStyle/>
          <a:p>
            <a:r>
              <a:rPr lang="en-IN" b="1" dirty="0"/>
              <a:t>4. International Mobile Station Equipment Identity (IMEI)</a:t>
            </a:r>
          </a:p>
          <a:p>
            <a:r>
              <a:rPr lang="en-IN" dirty="0"/>
              <a:t>Identifies </a:t>
            </a:r>
            <a:r>
              <a:rPr lang="en-IN" b="1" dirty="0"/>
              <a:t>the mobile device itself</a:t>
            </a:r>
            <a:r>
              <a:rPr lang="en-IN" dirty="0"/>
              <a:t>.</a:t>
            </a:r>
          </a:p>
          <a:p>
            <a:r>
              <a:rPr lang="en-IN" dirty="0"/>
              <a:t>Structure:</a:t>
            </a:r>
          </a:p>
          <a:p>
            <a:pPr lvl="1"/>
            <a:r>
              <a:rPr lang="en-IN" b="1" dirty="0"/>
              <a:t>Type Approval Code (TAC)</a:t>
            </a:r>
            <a:endParaRPr lang="en-IN" dirty="0"/>
          </a:p>
          <a:p>
            <a:pPr lvl="1"/>
            <a:r>
              <a:rPr lang="en-IN" b="1" dirty="0"/>
              <a:t>Final Assembly Code (FAC)</a:t>
            </a:r>
            <a:endParaRPr lang="en-IN" dirty="0"/>
          </a:p>
          <a:p>
            <a:pPr lvl="1"/>
            <a:r>
              <a:rPr lang="en-IN" b="1" dirty="0"/>
              <a:t>Serial Number (SN)</a:t>
            </a:r>
            <a:endParaRPr lang="en-IN" dirty="0"/>
          </a:p>
          <a:p>
            <a:r>
              <a:rPr lang="en-IN" b="1" dirty="0"/>
              <a:t>IMEI is not linked to a subscriber</a:t>
            </a:r>
            <a:r>
              <a:rPr lang="en-IN" dirty="0"/>
              <a:t> but to the hardware.</a:t>
            </a:r>
          </a:p>
        </p:txBody>
      </p:sp>
    </p:spTree>
    <p:extLst>
      <p:ext uri="{BB962C8B-B14F-4D97-AF65-F5344CB8AC3E}">
        <p14:creationId xmlns:p14="http://schemas.microsoft.com/office/powerpoint/2010/main" val="32830191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Mobile Subscriber Identification in GSM</a:t>
            </a:r>
          </a:p>
        </p:txBody>
      </p:sp>
      <p:sp>
        <p:nvSpPr>
          <p:cNvPr id="3" name="Content Placeholder 2"/>
          <p:cNvSpPr>
            <a:spLocks noGrp="1"/>
          </p:cNvSpPr>
          <p:nvPr>
            <p:ph idx="1"/>
          </p:nvPr>
        </p:nvSpPr>
        <p:spPr>
          <a:xfrm>
            <a:off x="906886" y="1599740"/>
            <a:ext cx="5189114" cy="1857733"/>
          </a:xfrm>
          <a:solidFill>
            <a:schemeClr val="bg2"/>
          </a:solidFill>
        </p:spPr>
        <p:txBody>
          <a:bodyPr>
            <a:noAutofit/>
          </a:bodyPr>
          <a:lstStyle/>
          <a:p>
            <a:r>
              <a:rPr lang="en-IN" sz="1800" b="1" dirty="0"/>
              <a:t>SIM Card – Key to Subscriber Identity</a:t>
            </a:r>
          </a:p>
          <a:p>
            <a:r>
              <a:rPr lang="en-IN" sz="1800" dirty="0"/>
              <a:t>The SIM card contains:</a:t>
            </a:r>
          </a:p>
          <a:p>
            <a:pPr lvl="1"/>
            <a:r>
              <a:rPr lang="en-IN" sz="1600" b="1" dirty="0"/>
              <a:t>IMSI</a:t>
            </a:r>
            <a:r>
              <a:rPr lang="en-IN" sz="1600" dirty="0"/>
              <a:t> for subscriber authentication.</a:t>
            </a:r>
          </a:p>
          <a:p>
            <a:pPr lvl="1"/>
            <a:r>
              <a:rPr lang="en-IN" sz="1600" b="1" dirty="0"/>
              <a:t>Temporary network information</a:t>
            </a:r>
            <a:r>
              <a:rPr lang="en-IN" sz="1600" dirty="0"/>
              <a:t> (e.g., TMSI, location area).</a:t>
            </a:r>
          </a:p>
          <a:p>
            <a:pPr lvl="1"/>
            <a:r>
              <a:rPr lang="en-IN" sz="1600" b="1" dirty="0"/>
              <a:t>User profile data</a:t>
            </a:r>
            <a:r>
              <a:rPr lang="en-IN" sz="1600" dirty="0"/>
              <a:t> (e.g., phonebook).</a:t>
            </a:r>
          </a:p>
          <a:p>
            <a:endParaRPr lang="en-IN" sz="1800" dirty="0"/>
          </a:p>
        </p:txBody>
      </p:sp>
      <p:sp>
        <p:nvSpPr>
          <p:cNvPr id="4" name="Rectangle 3"/>
          <p:cNvSpPr/>
          <p:nvPr/>
        </p:nvSpPr>
        <p:spPr>
          <a:xfrm>
            <a:off x="906886" y="3913828"/>
            <a:ext cx="5297510" cy="1754326"/>
          </a:xfrm>
          <a:prstGeom prst="rect">
            <a:avLst/>
          </a:prstGeom>
          <a:solidFill>
            <a:schemeClr val="accent4">
              <a:lumMod val="20000"/>
              <a:lumOff val="80000"/>
            </a:schemeClr>
          </a:solidFill>
        </p:spPr>
        <p:txBody>
          <a:bodyPr wrap="square">
            <a:spAutoFit/>
          </a:bodyPr>
          <a:lstStyle/>
          <a:p>
            <a:r>
              <a:rPr lang="en-US" b="1" dirty="0"/>
              <a:t>Key Features of SIM Cards</a:t>
            </a:r>
          </a:p>
          <a:p>
            <a:pPr>
              <a:buFont typeface="Arial" panose="020B0604020202020204" pitchFamily="34" charset="0"/>
              <a:buChar char="•"/>
            </a:pPr>
            <a:r>
              <a:rPr lang="en-US" dirty="0"/>
              <a:t>A </a:t>
            </a:r>
            <a:r>
              <a:rPr lang="en-US" b="1" dirty="0"/>
              <a:t>GSM phone requires a SIM</a:t>
            </a:r>
            <a:r>
              <a:rPr lang="en-US" dirty="0"/>
              <a:t> to make/receive calls.</a:t>
            </a:r>
          </a:p>
          <a:p>
            <a:pPr>
              <a:buFont typeface="Arial" panose="020B0604020202020204" pitchFamily="34" charset="0"/>
              <a:buChar char="•"/>
            </a:pPr>
            <a:r>
              <a:rPr lang="en-US" dirty="0"/>
              <a:t>Calls are </a:t>
            </a:r>
            <a:r>
              <a:rPr lang="en-US" b="1" dirty="0"/>
              <a:t>billed to the subscriber</a:t>
            </a:r>
            <a:r>
              <a:rPr lang="en-US" dirty="0"/>
              <a:t> whose SIM is in the device.</a:t>
            </a:r>
          </a:p>
          <a:p>
            <a:pPr>
              <a:buFont typeface="Arial" panose="020B0604020202020204" pitchFamily="34" charset="0"/>
              <a:buChar char="•"/>
            </a:pPr>
            <a:r>
              <a:rPr lang="en-US" dirty="0"/>
              <a:t>A subscriber can use any </a:t>
            </a:r>
            <a:r>
              <a:rPr lang="en-US" b="1" dirty="0"/>
              <a:t>compatible phone</a:t>
            </a:r>
            <a:r>
              <a:rPr lang="en-US" dirty="0"/>
              <a:t> by inserting their SIM.</a:t>
            </a:r>
          </a:p>
        </p:txBody>
      </p:sp>
      <p:sp>
        <p:nvSpPr>
          <p:cNvPr id="5" name="Rectangle 4"/>
          <p:cNvSpPr/>
          <p:nvPr/>
        </p:nvSpPr>
        <p:spPr>
          <a:xfrm>
            <a:off x="6864438" y="1599740"/>
            <a:ext cx="5151549" cy="4893647"/>
          </a:xfrm>
          <a:prstGeom prst="rect">
            <a:avLst/>
          </a:prstGeom>
          <a:solidFill>
            <a:schemeClr val="accent1">
              <a:lumMod val="20000"/>
              <a:lumOff val="80000"/>
            </a:schemeClr>
          </a:solidFill>
        </p:spPr>
        <p:txBody>
          <a:bodyPr wrap="square">
            <a:spAutoFit/>
          </a:bodyPr>
          <a:lstStyle/>
          <a:p>
            <a:r>
              <a:rPr lang="en-US" sz="2400" b="1" dirty="0"/>
              <a:t>Security Mechanisms</a:t>
            </a:r>
          </a:p>
          <a:p>
            <a:pPr>
              <a:buFont typeface="Arial" panose="020B0604020202020204" pitchFamily="34" charset="0"/>
              <a:buChar char="•"/>
            </a:pPr>
            <a:r>
              <a:rPr lang="en-US" sz="2400" b="1" dirty="0"/>
              <a:t>Personal Identification Number (PIN)</a:t>
            </a:r>
            <a:endParaRPr lang="en-US" sz="2400" dirty="0"/>
          </a:p>
          <a:p>
            <a:pPr marL="742950" lvl="1" indent="-285750">
              <a:buFont typeface="Arial" panose="020B0604020202020204" pitchFamily="34" charset="0"/>
              <a:buChar char="•"/>
            </a:pPr>
            <a:r>
              <a:rPr lang="en-US" sz="2400" dirty="0"/>
              <a:t>A </a:t>
            </a:r>
            <a:r>
              <a:rPr lang="en-US" sz="2400" b="1" dirty="0"/>
              <a:t>4-digit</a:t>
            </a:r>
            <a:r>
              <a:rPr lang="en-US" sz="2400" dirty="0"/>
              <a:t> code required at phone startup (if activated).</a:t>
            </a:r>
          </a:p>
          <a:p>
            <a:pPr marL="742950" lvl="1" indent="-285750">
              <a:buFont typeface="Arial" panose="020B0604020202020204" pitchFamily="34" charset="0"/>
              <a:buChar char="•"/>
            </a:pPr>
            <a:r>
              <a:rPr lang="en-US" sz="2400" dirty="0"/>
              <a:t>If entered incorrectly </a:t>
            </a:r>
            <a:r>
              <a:rPr lang="en-US" sz="2400" b="1" dirty="0"/>
              <a:t>3 times</a:t>
            </a:r>
            <a:r>
              <a:rPr lang="en-US" sz="2400" dirty="0"/>
              <a:t>, the SIM is locked.</a:t>
            </a:r>
          </a:p>
          <a:p>
            <a:pPr marL="742950" lvl="1" indent="-285750">
              <a:buFont typeface="Arial" panose="020B0604020202020204" pitchFamily="34" charset="0"/>
              <a:buChar char="•"/>
            </a:pPr>
            <a:r>
              <a:rPr lang="en-US" sz="2400" dirty="0"/>
              <a:t>Can be reset using the </a:t>
            </a:r>
            <a:r>
              <a:rPr lang="en-US" sz="2400" b="1" dirty="0"/>
              <a:t>Personal Unblocking Key (PUK)</a:t>
            </a:r>
            <a:r>
              <a:rPr lang="en-US" sz="2400" dirty="0"/>
              <a:t>.</a:t>
            </a:r>
          </a:p>
          <a:p>
            <a:pPr>
              <a:buFont typeface="Arial" panose="020B0604020202020204" pitchFamily="34" charset="0"/>
              <a:buChar char="•"/>
            </a:pPr>
            <a:r>
              <a:rPr lang="en-US" sz="2400" b="1" dirty="0"/>
              <a:t>Personal Unblocking Key (PUK)</a:t>
            </a:r>
            <a:endParaRPr lang="en-US" sz="2400" dirty="0"/>
          </a:p>
          <a:p>
            <a:pPr marL="742950" lvl="1" indent="-285750">
              <a:buFont typeface="Arial" panose="020B0604020202020204" pitchFamily="34" charset="0"/>
              <a:buChar char="•"/>
            </a:pPr>
            <a:r>
              <a:rPr lang="en-US" sz="2400" dirty="0"/>
              <a:t>Unlocks the SIM if the PIN is blocked.</a:t>
            </a:r>
          </a:p>
          <a:p>
            <a:pPr marL="742950" lvl="1" indent="-285750">
              <a:buFont typeface="Arial" panose="020B0604020202020204" pitchFamily="34" charset="0"/>
              <a:buChar char="•"/>
            </a:pPr>
            <a:r>
              <a:rPr lang="en-US" sz="2400" b="1" dirty="0"/>
              <a:t>10 incorrect attempts</a:t>
            </a:r>
            <a:r>
              <a:rPr lang="en-US" sz="2400" dirty="0"/>
              <a:t> result in </a:t>
            </a:r>
            <a:r>
              <a:rPr lang="en-US" sz="2400" b="1" dirty="0"/>
              <a:t>permanent SIM lock</a:t>
            </a:r>
            <a:r>
              <a:rPr lang="en-US" sz="2400" dirty="0"/>
              <a:t>.</a:t>
            </a:r>
          </a:p>
        </p:txBody>
      </p:sp>
    </p:spTree>
    <p:extLst>
      <p:ext uri="{BB962C8B-B14F-4D97-AF65-F5344CB8AC3E}">
        <p14:creationId xmlns:p14="http://schemas.microsoft.com/office/powerpoint/2010/main" val="23214671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Connection Establishment &amp; Handover in GSM</a:t>
            </a:r>
            <a:endParaRPr lang="en-IN" dirty="0"/>
          </a:p>
        </p:txBody>
      </p:sp>
      <p:sp>
        <p:nvSpPr>
          <p:cNvPr id="3" name="Content Placeholder 2"/>
          <p:cNvSpPr>
            <a:spLocks noGrp="1"/>
          </p:cNvSpPr>
          <p:nvPr>
            <p:ph idx="1"/>
          </p:nvPr>
        </p:nvSpPr>
        <p:spPr>
          <a:xfrm>
            <a:off x="838200" y="1825625"/>
            <a:ext cx="4789868" cy="4351338"/>
          </a:xfrm>
          <a:solidFill>
            <a:schemeClr val="accent1">
              <a:lumMod val="40000"/>
              <a:lumOff val="60000"/>
            </a:schemeClr>
          </a:solidFill>
        </p:spPr>
        <p:txBody>
          <a:bodyPr>
            <a:normAutofit lnSpcReduction="10000"/>
          </a:bodyPr>
          <a:lstStyle/>
          <a:p>
            <a:r>
              <a:rPr lang="en-US" b="1" dirty="0"/>
              <a:t>Establishing a Connection</a:t>
            </a:r>
          </a:p>
          <a:p>
            <a:r>
              <a:rPr lang="en-US" dirty="0"/>
              <a:t>The network identifies the mobile using:</a:t>
            </a:r>
          </a:p>
          <a:p>
            <a:pPr lvl="1"/>
            <a:r>
              <a:rPr lang="en-US" b="1" dirty="0"/>
              <a:t>IMSI, MSRN, or TMSI</a:t>
            </a:r>
            <a:r>
              <a:rPr lang="en-US" dirty="0"/>
              <a:t> (Temporary Mobile Subscriber Identity).</a:t>
            </a:r>
          </a:p>
          <a:p>
            <a:r>
              <a:rPr lang="en-US" dirty="0"/>
              <a:t>A </a:t>
            </a:r>
            <a:r>
              <a:rPr lang="en-US" b="1" dirty="0"/>
              <a:t>paging request</a:t>
            </a:r>
            <a:r>
              <a:rPr lang="en-US" dirty="0"/>
              <a:t> is sent to locate the MS.</a:t>
            </a:r>
          </a:p>
          <a:p>
            <a:r>
              <a:rPr lang="en-US" dirty="0"/>
              <a:t>Once found, the network assigns </a:t>
            </a:r>
            <a:r>
              <a:rPr lang="en-US" b="1" dirty="0"/>
              <a:t>radio resources</a:t>
            </a:r>
            <a:r>
              <a:rPr lang="en-US" dirty="0"/>
              <a:t> to establish the call.</a:t>
            </a:r>
          </a:p>
          <a:p>
            <a:endParaRPr lang="en-IN" dirty="0"/>
          </a:p>
        </p:txBody>
      </p:sp>
      <p:sp>
        <p:nvSpPr>
          <p:cNvPr id="4" name="Rectangle 3"/>
          <p:cNvSpPr/>
          <p:nvPr/>
        </p:nvSpPr>
        <p:spPr>
          <a:xfrm>
            <a:off x="6091706" y="1690688"/>
            <a:ext cx="5632361" cy="4401205"/>
          </a:xfrm>
          <a:prstGeom prst="rect">
            <a:avLst/>
          </a:prstGeom>
          <a:solidFill>
            <a:schemeClr val="accent6">
              <a:lumMod val="40000"/>
              <a:lumOff val="60000"/>
            </a:schemeClr>
          </a:solidFill>
        </p:spPr>
        <p:txBody>
          <a:bodyPr wrap="square">
            <a:spAutoFit/>
          </a:bodyPr>
          <a:lstStyle/>
          <a:p>
            <a:r>
              <a:rPr lang="en-US" sz="2000" b="1" dirty="0"/>
              <a:t>Handover Process</a:t>
            </a:r>
          </a:p>
          <a:p>
            <a:pPr>
              <a:buFont typeface="Arial" panose="020B0604020202020204" pitchFamily="34" charset="0"/>
              <a:buChar char="•"/>
            </a:pPr>
            <a:r>
              <a:rPr lang="en-US" sz="2000" b="1" dirty="0"/>
              <a:t>Handover</a:t>
            </a:r>
            <a:r>
              <a:rPr lang="en-US" sz="2000" dirty="0"/>
              <a:t> occurs when a user moves between cells.</a:t>
            </a:r>
          </a:p>
          <a:p>
            <a:pPr>
              <a:buFont typeface="Arial" panose="020B0604020202020204" pitchFamily="34" charset="0"/>
              <a:buChar char="•"/>
            </a:pPr>
            <a:r>
              <a:rPr lang="en-US" sz="2000" dirty="0"/>
              <a:t>The mobile continuously monitors </a:t>
            </a:r>
            <a:r>
              <a:rPr lang="en-US" sz="2000" b="1" dirty="0"/>
              <a:t>signal strength</a:t>
            </a:r>
            <a:r>
              <a:rPr lang="en-US" sz="2000" dirty="0"/>
              <a:t>.</a:t>
            </a:r>
          </a:p>
          <a:p>
            <a:pPr>
              <a:buFont typeface="Arial" panose="020B0604020202020204" pitchFamily="34" charset="0"/>
              <a:buChar char="•"/>
            </a:pPr>
            <a:r>
              <a:rPr lang="en-US" sz="2000" dirty="0"/>
              <a:t>Types of handovers:</a:t>
            </a:r>
          </a:p>
          <a:p>
            <a:pPr marL="742950" lvl="1" indent="-285750">
              <a:buFont typeface="Arial" panose="020B0604020202020204" pitchFamily="34" charset="0"/>
              <a:buChar char="•"/>
            </a:pPr>
            <a:r>
              <a:rPr lang="en-US" sz="2000" b="1" dirty="0"/>
              <a:t>Intra-cell</a:t>
            </a:r>
            <a:r>
              <a:rPr lang="en-US" sz="2000" dirty="0"/>
              <a:t>: Between frequencies within the same cell.</a:t>
            </a:r>
          </a:p>
          <a:p>
            <a:pPr marL="742950" lvl="1" indent="-285750">
              <a:buFont typeface="Arial" panose="020B0604020202020204" pitchFamily="34" charset="0"/>
              <a:buChar char="•"/>
            </a:pPr>
            <a:r>
              <a:rPr lang="en-US" sz="2000" b="1" dirty="0"/>
              <a:t>Inter-cell (same BTS)</a:t>
            </a:r>
            <a:r>
              <a:rPr lang="en-US" sz="2000" dirty="0"/>
              <a:t>: Between sectors of the same Base Station.</a:t>
            </a:r>
          </a:p>
          <a:p>
            <a:pPr marL="742950" lvl="1" indent="-285750">
              <a:buFont typeface="Arial" panose="020B0604020202020204" pitchFamily="34" charset="0"/>
              <a:buChar char="•"/>
            </a:pPr>
            <a:r>
              <a:rPr lang="en-US" sz="2000" b="1" dirty="0"/>
              <a:t>Inter-BTS (same BSC)</a:t>
            </a:r>
            <a:r>
              <a:rPr lang="en-US" sz="2000" dirty="0"/>
              <a:t>: Between different Base Stations under one BSC.</a:t>
            </a:r>
          </a:p>
          <a:p>
            <a:pPr marL="742950" lvl="1" indent="-285750">
              <a:buFont typeface="Arial" panose="020B0604020202020204" pitchFamily="34" charset="0"/>
              <a:buChar char="•"/>
            </a:pPr>
            <a:r>
              <a:rPr lang="en-US" sz="2000" b="1" dirty="0"/>
              <a:t>Inter-BSC (same MSC)</a:t>
            </a:r>
            <a:r>
              <a:rPr lang="en-US" sz="2000" dirty="0"/>
              <a:t>: Between different BSCs in the same MSC.</a:t>
            </a:r>
          </a:p>
          <a:p>
            <a:pPr marL="742950" lvl="1" indent="-285750">
              <a:buFont typeface="Arial" panose="020B0604020202020204" pitchFamily="34" charset="0"/>
              <a:buChar char="•"/>
            </a:pPr>
            <a:r>
              <a:rPr lang="en-US" sz="2000" b="1" dirty="0"/>
              <a:t>Inter-MSC</a:t>
            </a:r>
            <a:r>
              <a:rPr lang="en-US" sz="2000" dirty="0"/>
              <a:t>: Between different MSCs (more complex process).</a:t>
            </a:r>
          </a:p>
        </p:txBody>
      </p:sp>
    </p:spTree>
    <p:extLst>
      <p:ext uri="{BB962C8B-B14F-4D97-AF65-F5344CB8AC3E}">
        <p14:creationId xmlns:p14="http://schemas.microsoft.com/office/powerpoint/2010/main" val="210562192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Establishment of a Connection in GSM</a:t>
            </a:r>
            <a:r>
              <a:rPr lang="en-US" dirty="0"/>
              <a:t>:</a:t>
            </a:r>
            <a:endParaRPr lang="en-IN" b="1"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Mobile-Initiated Call Setup</a:t>
            </a:r>
          </a:p>
          <a:p>
            <a:r>
              <a:rPr lang="en-US" b="1" dirty="0"/>
              <a:t>Steps for Call Establishment by a Mobile Subscriber</a:t>
            </a:r>
          </a:p>
          <a:p>
            <a:pPr marL="514350" indent="-514350">
              <a:buFont typeface="+mj-lt"/>
              <a:buAutoNum type="arabicPeriod"/>
            </a:pPr>
            <a:r>
              <a:rPr lang="en-US" b="1" dirty="0"/>
              <a:t>MS requests SDCCH</a:t>
            </a:r>
            <a:r>
              <a:rPr lang="en-US" dirty="0"/>
              <a:t> from BTS using </a:t>
            </a:r>
            <a:r>
              <a:rPr lang="en-US" b="1" dirty="0"/>
              <a:t>RACH</a:t>
            </a:r>
            <a:r>
              <a:rPr lang="en-US" dirty="0"/>
              <a:t>.</a:t>
            </a:r>
          </a:p>
          <a:p>
            <a:pPr marL="514350" indent="-514350">
              <a:buFont typeface="+mj-lt"/>
              <a:buAutoNum type="arabicPeriod"/>
            </a:pPr>
            <a:r>
              <a:rPr lang="en-US" b="1" dirty="0"/>
              <a:t>BTS grants access</a:t>
            </a:r>
            <a:r>
              <a:rPr lang="en-US" dirty="0"/>
              <a:t> via </a:t>
            </a:r>
            <a:r>
              <a:rPr lang="en-US" b="1" dirty="0"/>
              <a:t>AGCH</a:t>
            </a:r>
            <a:r>
              <a:rPr lang="en-US" dirty="0"/>
              <a:t>.</a:t>
            </a:r>
          </a:p>
          <a:p>
            <a:pPr marL="514350" indent="-514350">
              <a:buFont typeface="+mj-lt"/>
              <a:buAutoNum type="arabicPeriod"/>
            </a:pPr>
            <a:r>
              <a:rPr lang="en-US" b="1" dirty="0"/>
              <a:t>MS sends connection request</a:t>
            </a:r>
            <a:r>
              <a:rPr lang="en-US" dirty="0"/>
              <a:t> to MSC via SDCCH:</a:t>
            </a:r>
          </a:p>
          <a:p>
            <a:pPr marL="914400" lvl="1" indent="-457200">
              <a:buFont typeface="+mj-lt"/>
              <a:buAutoNum type="alphaLcParenR"/>
            </a:pPr>
            <a:r>
              <a:rPr lang="en-US" dirty="0"/>
              <a:t>Provides the dialed number.</a:t>
            </a:r>
          </a:p>
          <a:p>
            <a:pPr marL="914400" lvl="1" indent="-457200">
              <a:buFont typeface="+mj-lt"/>
              <a:buAutoNum type="alphaLcParenR"/>
            </a:pPr>
            <a:r>
              <a:rPr lang="en-US" dirty="0"/>
              <a:t>Performs authentication.</a:t>
            </a:r>
          </a:p>
          <a:p>
            <a:pPr marL="914400" lvl="1" indent="-457200">
              <a:buFont typeface="+mj-lt"/>
              <a:buAutoNum type="alphaLcParenR"/>
            </a:pPr>
            <a:r>
              <a:rPr lang="en-US" dirty="0"/>
              <a:t>MSC marks MS as </a:t>
            </a:r>
            <a:r>
              <a:rPr lang="en-US" b="1" dirty="0"/>
              <a:t>busy</a:t>
            </a:r>
            <a:r>
              <a:rPr lang="en-US" dirty="0"/>
              <a:t>.</a:t>
            </a:r>
          </a:p>
          <a:p>
            <a:pPr marL="514350" indent="-514350">
              <a:buFont typeface="+mj-lt"/>
              <a:buAutoNum type="arabicPeriod"/>
            </a:pPr>
            <a:r>
              <a:rPr lang="en-US" b="1" dirty="0"/>
              <a:t>MSC assigns a Traffic Channel (TCH)</a:t>
            </a:r>
            <a:r>
              <a:rPr lang="en-US" dirty="0"/>
              <a:t> via BSC.</a:t>
            </a:r>
          </a:p>
          <a:p>
            <a:pPr marL="514350" indent="-514350">
              <a:buFont typeface="+mj-lt"/>
              <a:buAutoNum type="arabicPeriod"/>
            </a:pPr>
            <a:r>
              <a:rPr lang="en-US" b="1" dirty="0"/>
              <a:t>MSC establishes a connection</a:t>
            </a:r>
            <a:r>
              <a:rPr lang="en-US" dirty="0"/>
              <a:t> to the external network (PSTN).</a:t>
            </a:r>
          </a:p>
          <a:p>
            <a:pPr marL="514350" indent="-514350">
              <a:buFont typeface="+mj-lt"/>
              <a:buAutoNum type="arabicPeriod"/>
            </a:pPr>
            <a:r>
              <a:rPr lang="en-US" dirty="0"/>
              <a:t>If the </a:t>
            </a:r>
            <a:r>
              <a:rPr lang="en-US" b="1" dirty="0"/>
              <a:t>called party answers</a:t>
            </a:r>
            <a:r>
              <a:rPr lang="en-US" dirty="0"/>
              <a:t>, the connection is established.</a:t>
            </a:r>
          </a:p>
          <a:p>
            <a:endParaRPr lang="en-IN" dirty="0"/>
          </a:p>
        </p:txBody>
      </p:sp>
    </p:spTree>
    <p:extLst>
      <p:ext uri="{BB962C8B-B14F-4D97-AF65-F5344CB8AC3E}">
        <p14:creationId xmlns:p14="http://schemas.microsoft.com/office/powerpoint/2010/main" val="79897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lgn="ctr">
              <a:buNone/>
            </a:pPr>
            <a:r>
              <a:rPr lang="en-US" sz="4800" dirty="0"/>
              <a:t>The Birth of 2G – The Move to Digital</a:t>
            </a:r>
            <a:endParaRPr lang="en-IN" sz="4800" dirty="0"/>
          </a:p>
        </p:txBody>
      </p:sp>
    </p:spTree>
    <p:extLst>
      <p:ext uri="{BB962C8B-B14F-4D97-AF65-F5344CB8AC3E}">
        <p14:creationId xmlns:p14="http://schemas.microsoft.com/office/powerpoint/2010/main" val="28299123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Network-Initiated Call Setup</a:t>
            </a:r>
            <a:br>
              <a:rPr lang="en-US" b="1" dirty="0"/>
            </a:br>
            <a:br>
              <a:rPr lang="en-IN" dirty="0"/>
            </a:br>
            <a:endParaRPr lang="en-IN" dirty="0"/>
          </a:p>
        </p:txBody>
      </p:sp>
      <p:sp>
        <p:nvSpPr>
          <p:cNvPr id="3" name="Content Placeholder 2"/>
          <p:cNvSpPr>
            <a:spLocks noGrp="1"/>
          </p:cNvSpPr>
          <p:nvPr>
            <p:ph idx="1"/>
          </p:nvPr>
        </p:nvSpPr>
        <p:spPr>
          <a:xfrm>
            <a:off x="838200" y="669701"/>
            <a:ext cx="10515600" cy="5507262"/>
          </a:xfrm>
        </p:spPr>
        <p:txBody>
          <a:bodyPr>
            <a:normAutofit fontScale="85000" lnSpcReduction="20000"/>
          </a:bodyPr>
          <a:lstStyle/>
          <a:p>
            <a:pPr marL="0" indent="0">
              <a:buNone/>
            </a:pPr>
            <a:endParaRPr lang="en-US" b="1" dirty="0"/>
          </a:p>
          <a:p>
            <a:pPr marL="0" indent="0">
              <a:buNone/>
            </a:pPr>
            <a:r>
              <a:rPr lang="en-US" b="1" dirty="0"/>
              <a:t>Steps for Call Establishment to a Mobile Subscriber</a:t>
            </a:r>
          </a:p>
          <a:p>
            <a:pPr marL="514350" indent="-514350">
              <a:buFont typeface="+mj-lt"/>
              <a:buAutoNum type="arabicPeriod"/>
            </a:pPr>
            <a:r>
              <a:rPr lang="en-US" dirty="0"/>
              <a:t>A </a:t>
            </a:r>
            <a:r>
              <a:rPr lang="en-US" b="1" dirty="0"/>
              <a:t>PSTN user dials the MS ISDN</a:t>
            </a:r>
            <a:r>
              <a:rPr lang="en-US" dirty="0"/>
              <a:t> (mobile number).</a:t>
            </a:r>
          </a:p>
          <a:p>
            <a:pPr marL="514350" indent="-514350">
              <a:buFont typeface="+mj-lt"/>
              <a:buAutoNum type="arabicPeriod"/>
            </a:pPr>
            <a:r>
              <a:rPr lang="en-US" dirty="0"/>
              <a:t>The </a:t>
            </a:r>
            <a:r>
              <a:rPr lang="en-US" b="1" dirty="0"/>
              <a:t>PSTN routes the call</a:t>
            </a:r>
            <a:r>
              <a:rPr lang="en-US" dirty="0"/>
              <a:t> to the GSM provider’s </a:t>
            </a:r>
            <a:r>
              <a:rPr lang="en-US" b="1" dirty="0"/>
              <a:t>Gateway MSC</a:t>
            </a:r>
            <a:r>
              <a:rPr lang="en-US" dirty="0"/>
              <a:t>.</a:t>
            </a:r>
          </a:p>
          <a:p>
            <a:pPr marL="514350" indent="-514350">
              <a:buFont typeface="+mj-lt"/>
              <a:buAutoNum type="arabicPeriod"/>
            </a:pPr>
            <a:r>
              <a:rPr lang="en-US" dirty="0"/>
              <a:t>The </a:t>
            </a:r>
            <a:r>
              <a:rPr lang="en-US" b="1" dirty="0"/>
              <a:t>Gateway MSC queries the HLR</a:t>
            </a:r>
            <a:r>
              <a:rPr lang="en-US" dirty="0"/>
              <a:t> for the subscriber’s location.</a:t>
            </a:r>
          </a:p>
          <a:p>
            <a:pPr marL="514350" indent="-514350">
              <a:buFont typeface="+mj-lt"/>
              <a:buAutoNum type="arabicPeriod"/>
            </a:pPr>
            <a:r>
              <a:rPr lang="en-US" dirty="0"/>
              <a:t>If </a:t>
            </a:r>
            <a:r>
              <a:rPr lang="en-US" b="1" dirty="0"/>
              <a:t>roaming</a:t>
            </a:r>
            <a:r>
              <a:rPr lang="en-US" dirty="0"/>
              <a:t>, HLR requests the </a:t>
            </a:r>
            <a:r>
              <a:rPr lang="en-US" b="1" dirty="0"/>
              <a:t>MSRN</a:t>
            </a:r>
            <a:r>
              <a:rPr lang="en-US" dirty="0"/>
              <a:t> from the current MSC.</a:t>
            </a:r>
          </a:p>
          <a:p>
            <a:pPr marL="514350" indent="-514350">
              <a:buFont typeface="+mj-lt"/>
              <a:buAutoNum type="arabicPeriod"/>
            </a:pPr>
            <a:r>
              <a:rPr lang="en-US" dirty="0"/>
              <a:t>The </a:t>
            </a:r>
            <a:r>
              <a:rPr lang="en-US" b="1" dirty="0"/>
              <a:t>Gateway MSC </a:t>
            </a:r>
            <a:r>
              <a:rPr lang="en-US" b="1" dirty="0" err="1"/>
              <a:t>forw</a:t>
            </a:r>
            <a:endParaRPr lang="en-US" b="1" dirty="0"/>
          </a:p>
          <a:p>
            <a:pPr marL="514350" indent="-514350">
              <a:buFont typeface="+mj-lt"/>
              <a:buAutoNum type="arabicPeriod"/>
            </a:pPr>
            <a:r>
              <a:rPr lang="en-US" b="1" dirty="0" err="1"/>
              <a:t>ards</a:t>
            </a:r>
            <a:r>
              <a:rPr lang="en-US" b="1" dirty="0"/>
              <a:t> the call</a:t>
            </a:r>
            <a:r>
              <a:rPr lang="en-US" dirty="0"/>
              <a:t> to the hosting MSC.</a:t>
            </a:r>
          </a:p>
          <a:p>
            <a:pPr marL="514350" indent="-514350">
              <a:buFont typeface="+mj-lt"/>
              <a:buAutoNum type="arabicPeriod"/>
            </a:pPr>
            <a:r>
              <a:rPr lang="en-US" dirty="0"/>
              <a:t>The </a:t>
            </a:r>
            <a:r>
              <a:rPr lang="en-US" b="1" dirty="0"/>
              <a:t>hosting MSC locates the MS</a:t>
            </a:r>
            <a:r>
              <a:rPr lang="en-US" dirty="0"/>
              <a:t> in its area via the BSC.</a:t>
            </a:r>
          </a:p>
          <a:p>
            <a:pPr marL="514350" indent="-514350">
              <a:buFont typeface="+mj-lt"/>
              <a:buAutoNum type="arabicPeriod"/>
            </a:pPr>
            <a:r>
              <a:rPr lang="en-US" b="1" dirty="0"/>
              <a:t>BSC pages the MS</a:t>
            </a:r>
            <a:r>
              <a:rPr lang="en-US" dirty="0"/>
              <a:t> via </a:t>
            </a:r>
            <a:r>
              <a:rPr lang="en-US" b="1" dirty="0"/>
              <a:t>BTSs in the location area</a:t>
            </a:r>
            <a:r>
              <a:rPr lang="en-US" dirty="0"/>
              <a:t>.</a:t>
            </a:r>
          </a:p>
          <a:p>
            <a:pPr marL="514350" indent="-514350">
              <a:buFont typeface="+mj-lt"/>
              <a:buAutoNum type="arabicPeriod"/>
            </a:pPr>
            <a:r>
              <a:rPr lang="en-US" b="1" dirty="0"/>
              <a:t>MS responds</a:t>
            </a:r>
            <a:r>
              <a:rPr lang="en-US" dirty="0"/>
              <a:t> by requesting an </a:t>
            </a:r>
            <a:r>
              <a:rPr lang="en-US" b="1" dirty="0"/>
              <a:t>SDCCH</a:t>
            </a:r>
            <a:r>
              <a:rPr lang="en-US" dirty="0"/>
              <a:t>.</a:t>
            </a:r>
          </a:p>
          <a:p>
            <a:pPr marL="514350" indent="-514350">
              <a:buFont typeface="+mj-lt"/>
              <a:buAutoNum type="arabicPeriod"/>
            </a:pPr>
            <a:r>
              <a:rPr lang="en-US" b="1" dirty="0"/>
              <a:t>BSC grants access</a:t>
            </a:r>
            <a:r>
              <a:rPr lang="en-US" dirty="0"/>
              <a:t> via </a:t>
            </a:r>
            <a:r>
              <a:rPr lang="en-US" b="1" dirty="0"/>
              <a:t>AGCH</a:t>
            </a:r>
            <a:r>
              <a:rPr lang="en-US" dirty="0"/>
              <a:t>.</a:t>
            </a:r>
          </a:p>
          <a:p>
            <a:pPr marL="514350" indent="-514350">
              <a:buFont typeface="+mj-lt"/>
              <a:buAutoNum type="arabicPeriod"/>
            </a:pPr>
            <a:r>
              <a:rPr lang="en-US" dirty="0"/>
              <a:t>Connection setup follows the </a:t>
            </a:r>
            <a:r>
              <a:rPr lang="en-US" b="1" dirty="0"/>
              <a:t>same process</a:t>
            </a:r>
            <a:r>
              <a:rPr lang="en-US" dirty="0"/>
              <a:t> as an MS-initiated call.</a:t>
            </a:r>
          </a:p>
          <a:p>
            <a:pPr marL="514350" indent="-514350">
              <a:buFont typeface="+mj-lt"/>
              <a:buAutoNum type="arabicPeriod"/>
            </a:pPr>
            <a:r>
              <a:rPr lang="en-US" dirty="0"/>
              <a:t>If the </a:t>
            </a:r>
            <a:r>
              <a:rPr lang="en-US" b="1" dirty="0"/>
              <a:t>MS answers, the call is connected</a:t>
            </a:r>
            <a:r>
              <a:rPr lang="en-US" dirty="0"/>
              <a:t>.</a:t>
            </a:r>
          </a:p>
          <a:p>
            <a:endParaRPr lang="en-IN" dirty="0"/>
          </a:p>
        </p:txBody>
      </p:sp>
    </p:spTree>
    <p:extLst>
      <p:ext uri="{BB962C8B-B14F-4D97-AF65-F5344CB8AC3E}">
        <p14:creationId xmlns:p14="http://schemas.microsoft.com/office/powerpoint/2010/main" val="14057244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endParaRPr lang="en-IN" sz="5400" b="1" dirty="0"/>
          </a:p>
          <a:p>
            <a:pPr marL="0" indent="0" algn="ctr">
              <a:buNone/>
            </a:pPr>
            <a:r>
              <a:rPr lang="en-IN" sz="5400" b="1" dirty="0"/>
              <a:t>10.GSM Services and Billing</a:t>
            </a:r>
            <a:r>
              <a:rPr lang="en-IN" sz="5400" dirty="0"/>
              <a:t>:</a:t>
            </a:r>
          </a:p>
        </p:txBody>
      </p:sp>
    </p:spTree>
    <p:extLst>
      <p:ext uri="{BB962C8B-B14F-4D97-AF65-F5344CB8AC3E}">
        <p14:creationId xmlns:p14="http://schemas.microsoft.com/office/powerpoint/2010/main" val="12805219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GSM Services Overview</a:t>
            </a:r>
            <a:br>
              <a:rPr lang="en-IN" b="1" dirty="0"/>
            </a:br>
            <a:endParaRPr lang="en-IN" dirty="0"/>
          </a:p>
        </p:txBody>
      </p:sp>
      <p:sp>
        <p:nvSpPr>
          <p:cNvPr id="3" name="Content Placeholder 2"/>
          <p:cNvSpPr>
            <a:spLocks noGrp="1"/>
          </p:cNvSpPr>
          <p:nvPr>
            <p:ph idx="1"/>
          </p:nvPr>
        </p:nvSpPr>
        <p:spPr>
          <a:xfrm>
            <a:off x="838200" y="1246076"/>
            <a:ext cx="10515600" cy="4351338"/>
          </a:xfrm>
        </p:spPr>
        <p:txBody>
          <a:bodyPr>
            <a:noAutofit/>
          </a:bodyPr>
          <a:lstStyle/>
          <a:p>
            <a:r>
              <a:rPr lang="en-IN" sz="2000" b="1" dirty="0"/>
              <a:t>1. </a:t>
            </a:r>
            <a:r>
              <a:rPr lang="en-IN" b="1" dirty="0"/>
              <a:t>Teleservices (End-to-End Communication)</a:t>
            </a:r>
          </a:p>
          <a:p>
            <a:pPr lvl="1"/>
            <a:r>
              <a:rPr lang="en-IN" sz="2000" b="1" dirty="0"/>
              <a:t>Voice Calls</a:t>
            </a:r>
            <a:r>
              <a:rPr lang="en-IN" sz="2000" dirty="0"/>
              <a:t> – Standard mobile calls.</a:t>
            </a:r>
          </a:p>
          <a:p>
            <a:pPr lvl="1"/>
            <a:r>
              <a:rPr lang="en-IN" sz="2000" b="1" dirty="0"/>
              <a:t>DTMF (Dual-Tone Multi-Frequency)</a:t>
            </a:r>
            <a:r>
              <a:rPr lang="en-IN" sz="2000" dirty="0"/>
              <a:t> – Keypad-based </a:t>
            </a:r>
            <a:r>
              <a:rPr lang="en-IN" sz="2000" dirty="0" err="1"/>
              <a:t>signaling</a:t>
            </a:r>
            <a:r>
              <a:rPr lang="en-IN" sz="2000" dirty="0"/>
              <a:t> (e.g., remote access to voicemail).</a:t>
            </a:r>
          </a:p>
          <a:p>
            <a:pPr lvl="1"/>
            <a:r>
              <a:rPr lang="en-IN" sz="2000" b="1" dirty="0"/>
              <a:t>Emergency Calls</a:t>
            </a:r>
            <a:r>
              <a:rPr lang="en-IN" sz="2000" dirty="0"/>
              <a:t> – Priority access even without a SIM.</a:t>
            </a:r>
          </a:p>
          <a:p>
            <a:pPr lvl="1"/>
            <a:r>
              <a:rPr lang="en-IN" sz="2000" b="1" dirty="0"/>
              <a:t>FAX</a:t>
            </a:r>
            <a:r>
              <a:rPr lang="en-IN" sz="2000" dirty="0"/>
              <a:t> – Requires adapters due to GSM’s digital nature.</a:t>
            </a:r>
          </a:p>
          <a:p>
            <a:pPr lvl="1"/>
            <a:r>
              <a:rPr lang="en-IN" sz="2000" b="1" dirty="0"/>
              <a:t>SMS (Short Message Service)</a:t>
            </a:r>
            <a:r>
              <a:rPr lang="en-IN" sz="2000" dirty="0"/>
              <a:t> – Text messages (up to 160 characters).</a:t>
            </a:r>
          </a:p>
          <a:p>
            <a:pPr lvl="1"/>
            <a:r>
              <a:rPr lang="en-IN" sz="2000" b="1" dirty="0"/>
              <a:t>Cell Broadcast</a:t>
            </a:r>
            <a:r>
              <a:rPr lang="en-IN" sz="2000" dirty="0"/>
              <a:t> – Localized public messaging (e.g., traffic updates).</a:t>
            </a:r>
          </a:p>
          <a:p>
            <a:pPr lvl="1"/>
            <a:r>
              <a:rPr lang="en-IN" sz="2000" b="1" dirty="0"/>
              <a:t>Voicemail</a:t>
            </a:r>
            <a:r>
              <a:rPr lang="en-IN" sz="2000" dirty="0"/>
              <a:t> – Call forwarding to an answering service.</a:t>
            </a:r>
          </a:p>
          <a:p>
            <a:pPr lvl="1"/>
            <a:r>
              <a:rPr lang="en-IN" sz="2000" b="1" dirty="0"/>
              <a:t>Fax Mail</a:t>
            </a:r>
            <a:r>
              <a:rPr lang="en-IN" sz="2000" dirty="0"/>
              <a:t> – Faxes stored in a GSM service </a:t>
            </a:r>
            <a:r>
              <a:rPr lang="en-IN" sz="2000" dirty="0" err="1"/>
              <a:t>center</a:t>
            </a:r>
            <a:r>
              <a:rPr lang="en-IN" sz="2000" dirty="0"/>
              <a:t>.</a:t>
            </a:r>
          </a:p>
          <a:p>
            <a:r>
              <a:rPr lang="en-IN" b="1" dirty="0"/>
              <a:t>2. Bearer Services (Network Access)</a:t>
            </a:r>
          </a:p>
          <a:p>
            <a:pPr lvl="1"/>
            <a:r>
              <a:rPr lang="en-IN" sz="2000" b="1" dirty="0"/>
              <a:t>PSTN Connection</a:t>
            </a:r>
            <a:r>
              <a:rPr lang="en-IN" sz="2000" dirty="0"/>
              <a:t> – Dial-up access to analog landlines.</a:t>
            </a:r>
          </a:p>
          <a:p>
            <a:pPr lvl="1"/>
            <a:r>
              <a:rPr lang="en-IN" sz="2000" b="1" dirty="0"/>
              <a:t>ISDN Connection</a:t>
            </a:r>
            <a:r>
              <a:rPr lang="en-IN" sz="2000" dirty="0"/>
              <a:t> – Digital network connectivity.</a:t>
            </a:r>
          </a:p>
          <a:p>
            <a:pPr lvl="1"/>
            <a:r>
              <a:rPr lang="en-IN" sz="2000" b="1" dirty="0"/>
              <a:t>Packet-Switched Networks</a:t>
            </a:r>
            <a:r>
              <a:rPr lang="en-IN" sz="2000" dirty="0"/>
              <a:t> – Enables mobile data transmission.</a:t>
            </a:r>
          </a:p>
          <a:p>
            <a:endParaRPr lang="en-IN" dirty="0"/>
          </a:p>
        </p:txBody>
      </p:sp>
    </p:spTree>
    <p:extLst>
      <p:ext uri="{BB962C8B-B14F-4D97-AF65-F5344CB8AC3E}">
        <p14:creationId xmlns:p14="http://schemas.microsoft.com/office/powerpoint/2010/main" val="40037828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Supplementary Services &amp; Billing</a:t>
            </a:r>
            <a:br>
              <a:rPr lang="en-US" b="1" dirty="0"/>
            </a:br>
            <a:endParaRPr lang="en-IN" dirty="0"/>
          </a:p>
        </p:txBody>
      </p:sp>
      <p:sp>
        <p:nvSpPr>
          <p:cNvPr id="3" name="Content Placeholder 2"/>
          <p:cNvSpPr>
            <a:spLocks noGrp="1"/>
          </p:cNvSpPr>
          <p:nvPr>
            <p:ph idx="1"/>
          </p:nvPr>
        </p:nvSpPr>
        <p:spPr>
          <a:xfrm>
            <a:off x="838200" y="1326524"/>
            <a:ext cx="10515600" cy="4850439"/>
          </a:xfrm>
        </p:spPr>
        <p:txBody>
          <a:bodyPr>
            <a:normAutofit/>
          </a:bodyPr>
          <a:lstStyle/>
          <a:p>
            <a:pPr marL="0" indent="0">
              <a:buNone/>
            </a:pPr>
            <a:r>
              <a:rPr lang="en-US" b="1" dirty="0"/>
              <a:t>Supplementary Services (Call Management &amp; Security)</a:t>
            </a:r>
          </a:p>
          <a:p>
            <a:pPr marL="0" indent="0">
              <a:buNone/>
            </a:pPr>
            <a:endParaRPr lang="en-US" b="1" dirty="0"/>
          </a:p>
          <a:p>
            <a:pPr lvl="1"/>
            <a:r>
              <a:rPr lang="en-US" b="1" dirty="0"/>
              <a:t>Call Forwarding</a:t>
            </a:r>
            <a:r>
              <a:rPr lang="en-US" dirty="0"/>
              <a:t> – Redirects calls based on conditions.</a:t>
            </a:r>
          </a:p>
          <a:p>
            <a:pPr lvl="1"/>
            <a:r>
              <a:rPr lang="en-US" b="1" dirty="0"/>
              <a:t>Call Blocking</a:t>
            </a:r>
            <a:r>
              <a:rPr lang="en-US" dirty="0"/>
              <a:t> – Restricts outgoing/incoming calls (e.g., international calls).</a:t>
            </a:r>
          </a:p>
          <a:p>
            <a:pPr lvl="1"/>
            <a:r>
              <a:rPr lang="en-US" b="1" dirty="0"/>
              <a:t>Advice of Charges</a:t>
            </a:r>
            <a:r>
              <a:rPr lang="en-US" dirty="0"/>
              <a:t> – Estimates call costs.</a:t>
            </a:r>
          </a:p>
          <a:p>
            <a:pPr lvl="1"/>
            <a:r>
              <a:rPr lang="en-US" b="1" dirty="0"/>
              <a:t>Call Hold &amp; Waiting</a:t>
            </a:r>
            <a:r>
              <a:rPr lang="en-US" dirty="0"/>
              <a:t> – Manage multiple calls simultaneously.</a:t>
            </a:r>
          </a:p>
          <a:p>
            <a:pPr lvl="1"/>
            <a:r>
              <a:rPr lang="en-US" b="1" dirty="0"/>
              <a:t>Conference Calls</a:t>
            </a:r>
            <a:r>
              <a:rPr lang="en-US" dirty="0"/>
              <a:t> – Allows multi-user voice calls.</a:t>
            </a:r>
          </a:p>
          <a:p>
            <a:pPr lvl="1"/>
            <a:r>
              <a:rPr lang="en-US" b="1" dirty="0"/>
              <a:t>Caller ID</a:t>
            </a:r>
            <a:r>
              <a:rPr lang="en-US" dirty="0"/>
              <a:t> – Displays the caller’s number.</a:t>
            </a:r>
          </a:p>
          <a:p>
            <a:pPr lvl="1"/>
            <a:r>
              <a:rPr lang="en-US" b="1" dirty="0"/>
              <a:t>Closed User Groups</a:t>
            </a:r>
            <a:r>
              <a:rPr lang="en-US" dirty="0"/>
              <a:t> – Limits calls within predefined groups.</a:t>
            </a:r>
          </a:p>
          <a:p>
            <a:endParaRPr lang="en-IN" dirty="0"/>
          </a:p>
        </p:txBody>
      </p:sp>
    </p:spTree>
    <p:extLst>
      <p:ext uri="{BB962C8B-B14F-4D97-AF65-F5344CB8AC3E}">
        <p14:creationId xmlns:p14="http://schemas.microsoft.com/office/powerpoint/2010/main" val="205876988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Billing</a:t>
            </a:r>
            <a:endParaRPr lang="en-IN" dirty="0"/>
          </a:p>
        </p:txBody>
      </p:sp>
      <p:sp>
        <p:nvSpPr>
          <p:cNvPr id="3" name="Content Placeholder 2"/>
          <p:cNvSpPr>
            <a:spLocks noGrp="1"/>
          </p:cNvSpPr>
          <p:nvPr>
            <p:ph idx="1"/>
          </p:nvPr>
        </p:nvSpPr>
        <p:spPr/>
        <p:txBody>
          <a:bodyPr/>
          <a:lstStyle/>
          <a:p>
            <a:pPr marL="0" indent="0">
              <a:buNone/>
            </a:pPr>
            <a:r>
              <a:rPr lang="en-IN" b="1" dirty="0"/>
              <a:t>1. Technical &amp; Economic Challenge</a:t>
            </a:r>
            <a:r>
              <a:rPr lang="en-IN" dirty="0"/>
              <a:t> – Requires an </a:t>
            </a:r>
            <a:r>
              <a:rPr lang="en-IN" b="1" dirty="0"/>
              <a:t>Operations Support System (OSS)</a:t>
            </a:r>
            <a:r>
              <a:rPr lang="en-IN" dirty="0"/>
              <a:t> for accurate billing.</a:t>
            </a:r>
            <a:br>
              <a:rPr lang="en-IN" dirty="0"/>
            </a:br>
            <a:r>
              <a:rPr lang="en-IN" dirty="0"/>
              <a:t>2. </a:t>
            </a:r>
            <a:r>
              <a:rPr lang="en-IN" b="1" dirty="0"/>
              <a:t>Flexible Payment Models</a:t>
            </a:r>
            <a:r>
              <a:rPr lang="en-IN" dirty="0"/>
              <a:t> – Unlike traditional landlines, GSM allows </a:t>
            </a:r>
            <a:r>
              <a:rPr lang="en-IN" b="1" dirty="0"/>
              <a:t>shared costs</a:t>
            </a:r>
            <a:r>
              <a:rPr lang="en-IN" dirty="0"/>
              <a:t> between caller and receiver.</a:t>
            </a:r>
            <a:br>
              <a:rPr lang="en-IN" dirty="0"/>
            </a:br>
            <a:r>
              <a:rPr lang="en-IN" dirty="0"/>
              <a:t>3. </a:t>
            </a:r>
            <a:r>
              <a:rPr lang="en-IN" b="1" dirty="0"/>
              <a:t>Accounting for Supplementary Services</a:t>
            </a:r>
            <a:r>
              <a:rPr lang="en-IN" dirty="0"/>
              <a:t> – Charges for </a:t>
            </a:r>
            <a:r>
              <a:rPr lang="en-IN" b="1" dirty="0"/>
              <a:t>call forwarding, roaming, SMS, data usage, etc.,</a:t>
            </a:r>
            <a:r>
              <a:rPr lang="en-IN" dirty="0"/>
              <a:t> are tracked separately.</a:t>
            </a:r>
          </a:p>
          <a:p>
            <a:pPr marL="0" indent="0">
              <a:buNone/>
            </a:pPr>
            <a:r>
              <a:rPr lang="en-IN" dirty="0"/>
              <a:t> </a:t>
            </a:r>
            <a:r>
              <a:rPr lang="en-IN" b="1" dirty="0"/>
              <a:t>OSS ensures accurate billing &amp; service management for diverse subscriber plans.</a:t>
            </a:r>
            <a:endParaRPr lang="en-IN" dirty="0"/>
          </a:p>
          <a:p>
            <a:endParaRPr lang="en-IN" dirty="0"/>
          </a:p>
        </p:txBody>
      </p:sp>
    </p:spTree>
    <p:extLst>
      <p:ext uri="{BB962C8B-B14F-4D97-AF65-F5344CB8AC3E}">
        <p14:creationId xmlns:p14="http://schemas.microsoft.com/office/powerpoint/2010/main" val="263122219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a:t>
            </a:r>
            <a:endParaRPr lang="en-IN" dirty="0"/>
          </a:p>
        </p:txBody>
      </p:sp>
      <p:sp>
        <p:nvSpPr>
          <p:cNvPr id="3" name="Content Placeholder 2"/>
          <p:cNvSpPr>
            <a:spLocks noGrp="1"/>
          </p:cNvSpPr>
          <p:nvPr>
            <p:ph idx="1"/>
          </p:nvPr>
        </p:nvSpPr>
        <p:spPr/>
        <p:txBody>
          <a:bodyPr/>
          <a:lstStyle/>
          <a:p>
            <a:r>
              <a:rPr lang="en-US" dirty="0"/>
              <a:t> Examples of Different Kinds of Handovers</a:t>
            </a:r>
          </a:p>
          <a:p>
            <a:r>
              <a:rPr lang="en-US" dirty="0"/>
              <a:t>3 cases are discussed in the text , prepare a report on that.</a:t>
            </a:r>
          </a:p>
          <a:p>
            <a:r>
              <a:rPr lang="en-US" dirty="0"/>
              <a:t>Examples of Billing is discussed in text , go through it.</a:t>
            </a:r>
            <a:endParaRPr lang="en-IN" dirty="0"/>
          </a:p>
        </p:txBody>
      </p:sp>
    </p:spTree>
    <p:extLst>
      <p:ext uri="{BB962C8B-B14F-4D97-AF65-F5344CB8AC3E}">
        <p14:creationId xmlns:p14="http://schemas.microsoft.com/office/powerpoint/2010/main" val="25360466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E-learning </a:t>
            </a:r>
            <a:r>
              <a:rPr lang="en-US" dirty="0" err="1"/>
              <a:t>links:GSM</a:t>
            </a:r>
            <a:br>
              <a:rPr lang="en-US" dirty="0"/>
            </a:b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a:hlinkClick r:id="rId2"/>
              </a:rPr>
              <a:t>https://youtu.be/-HWRBlPcGXI?feature=shared</a:t>
            </a:r>
            <a:endParaRPr lang="en-IN" dirty="0"/>
          </a:p>
          <a:p>
            <a:pPr marL="514350" indent="-514350">
              <a:buFont typeface="+mj-lt"/>
              <a:buAutoNum type="arabicPeriod"/>
            </a:pPr>
            <a:r>
              <a:rPr lang="en-IN" dirty="0">
                <a:hlinkClick r:id="rId3"/>
              </a:rPr>
              <a:t>https://youtu.be/6pqELic7Ewc?feature=shared</a:t>
            </a:r>
            <a:r>
              <a:rPr lang="en-IN" dirty="0"/>
              <a:t> </a:t>
            </a:r>
          </a:p>
          <a:p>
            <a:pPr marL="514350" indent="-514350">
              <a:buFont typeface="+mj-lt"/>
              <a:buAutoNum type="arabicPeriod"/>
            </a:pPr>
            <a:r>
              <a:rPr lang="en-IN" dirty="0">
                <a:hlinkClick r:id="rId4"/>
              </a:rPr>
              <a:t>https://youtu.be/7khxg0JUwyU?feature=shared</a:t>
            </a:r>
            <a:r>
              <a:rPr lang="en-IN" dirty="0"/>
              <a:t> </a:t>
            </a:r>
          </a:p>
          <a:p>
            <a:pPr marL="514350" indent="-514350">
              <a:buFont typeface="+mj-lt"/>
              <a:buAutoNum type="arabicPeriod"/>
            </a:pPr>
            <a:r>
              <a:rPr lang="en-IN" dirty="0">
                <a:hlinkClick r:id="rId5"/>
              </a:rPr>
              <a:t>https://youtu.be/oNRxTKlqHvs?feature=shared</a:t>
            </a:r>
            <a:r>
              <a:rPr lang="en-IN" dirty="0"/>
              <a:t> </a:t>
            </a:r>
          </a:p>
        </p:txBody>
      </p:sp>
    </p:spTree>
    <p:extLst>
      <p:ext uri="{BB962C8B-B14F-4D97-AF65-F5344CB8AC3E}">
        <p14:creationId xmlns:p14="http://schemas.microsoft.com/office/powerpoint/2010/main" val="3768052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sz="4800" b="1" dirty="0">
                <a:solidFill>
                  <a:srgbClr val="FF0000"/>
                </a:solidFill>
                <a:latin typeface="DeepSeek-CJK-patch"/>
              </a:rPr>
              <a:t>                      IS-95 &amp; </a:t>
            </a:r>
          </a:p>
          <a:p>
            <a:pPr marL="0" indent="0" algn="ctr">
              <a:buNone/>
            </a:pPr>
            <a:r>
              <a:rPr lang="en-IN" sz="4800" b="1" dirty="0">
                <a:solidFill>
                  <a:srgbClr val="FF0000"/>
                </a:solidFill>
                <a:latin typeface="DeepSeek-CJK-patch"/>
              </a:rPr>
              <a:t>CDMA 2000</a:t>
            </a:r>
            <a:endParaRPr lang="en-IN" sz="4800" dirty="0"/>
          </a:p>
        </p:txBody>
      </p:sp>
    </p:spTree>
    <p:extLst>
      <p:ext uri="{BB962C8B-B14F-4D97-AF65-F5344CB8AC3E}">
        <p14:creationId xmlns:p14="http://schemas.microsoft.com/office/powerpoint/2010/main" val="38305900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E28FB-18C7-0575-909B-82E96C120E7A}"/>
              </a:ext>
            </a:extLst>
          </p:cNvPr>
          <p:cNvSpPr>
            <a:spLocks noGrp="1"/>
          </p:cNvSpPr>
          <p:nvPr>
            <p:ph type="title"/>
          </p:nvPr>
        </p:nvSpPr>
        <p:spPr>
          <a:xfrm>
            <a:off x="838200" y="-68263"/>
            <a:ext cx="10515600" cy="1325563"/>
          </a:xfrm>
        </p:spPr>
        <p:txBody>
          <a:bodyPr/>
          <a:lstStyle/>
          <a:p>
            <a:r>
              <a:rPr lang="en-IN" b="1" dirty="0"/>
              <a:t>CONTENTS</a:t>
            </a:r>
          </a:p>
        </p:txBody>
      </p:sp>
      <p:sp>
        <p:nvSpPr>
          <p:cNvPr id="3" name="Content Placeholder 2">
            <a:extLst>
              <a:ext uri="{FF2B5EF4-FFF2-40B4-BE49-F238E27FC236}">
                <a16:creationId xmlns:a16="http://schemas.microsoft.com/office/drawing/2014/main" id="{72CFF4F8-5B9F-6F25-556E-5C73575E47F0}"/>
              </a:ext>
            </a:extLst>
          </p:cNvPr>
          <p:cNvSpPr>
            <a:spLocks noGrp="1"/>
          </p:cNvSpPr>
          <p:nvPr>
            <p:ph idx="1"/>
          </p:nvPr>
        </p:nvSpPr>
        <p:spPr>
          <a:xfrm>
            <a:off x="838200" y="1074420"/>
            <a:ext cx="10515600" cy="5783579"/>
          </a:xfrm>
        </p:spPr>
        <p:txBody>
          <a:bodyPr>
            <a:normAutofit fontScale="77500" lnSpcReduction="20000"/>
          </a:bodyPr>
          <a:lstStyle/>
          <a:p>
            <a:pPr marL="514350" indent="-514350">
              <a:buFont typeface="+mj-lt"/>
              <a:buAutoNum type="arabicPeriod"/>
            </a:pPr>
            <a:r>
              <a:rPr lang="en-IN" b="1" dirty="0">
                <a:solidFill>
                  <a:srgbClr val="002060"/>
                </a:solidFill>
              </a:rPr>
              <a:t>Historical Overview</a:t>
            </a:r>
          </a:p>
          <a:p>
            <a:pPr marL="514350" indent="-514350">
              <a:buFont typeface="+mj-lt"/>
              <a:buAutoNum type="arabicPeriod"/>
            </a:pPr>
            <a:r>
              <a:rPr lang="en-IN" b="1" dirty="0">
                <a:solidFill>
                  <a:srgbClr val="002060"/>
                </a:solidFill>
              </a:rPr>
              <a:t>System Overview </a:t>
            </a:r>
          </a:p>
          <a:p>
            <a:pPr marL="514350" indent="-514350">
              <a:buFont typeface="+mj-lt"/>
              <a:buAutoNum type="arabicPeriod"/>
            </a:pPr>
            <a:r>
              <a:rPr lang="en-IN" b="1" dirty="0">
                <a:solidFill>
                  <a:srgbClr val="002060"/>
                </a:solidFill>
              </a:rPr>
              <a:t>Air Interface</a:t>
            </a:r>
          </a:p>
          <a:p>
            <a:pPr marL="0" indent="0">
              <a:buNone/>
            </a:pPr>
            <a:r>
              <a:rPr lang="en-US" dirty="0"/>
              <a:t>                - Frequency Bands and Duplexing </a:t>
            </a:r>
          </a:p>
          <a:p>
            <a:pPr marL="0" indent="0">
              <a:buNone/>
            </a:pPr>
            <a:r>
              <a:rPr lang="en-US" dirty="0"/>
              <a:t>                - Spreading and Modulation </a:t>
            </a:r>
          </a:p>
          <a:p>
            <a:pPr marL="0" indent="0">
              <a:buNone/>
            </a:pPr>
            <a:r>
              <a:rPr lang="en-US" dirty="0"/>
              <a:t>                - Power Control </a:t>
            </a:r>
          </a:p>
          <a:p>
            <a:pPr marL="0" indent="0">
              <a:buNone/>
            </a:pPr>
            <a:r>
              <a:rPr lang="en-US" dirty="0"/>
              <a:t>                - Pilot Signa</a:t>
            </a:r>
            <a:r>
              <a:rPr lang="en-IN" dirty="0"/>
              <a:t>l</a:t>
            </a:r>
          </a:p>
          <a:p>
            <a:pPr marL="0" indent="0">
              <a:buNone/>
            </a:pPr>
            <a:r>
              <a:rPr lang="en-IN" b="1" dirty="0">
                <a:solidFill>
                  <a:srgbClr val="002060"/>
                </a:solidFill>
              </a:rPr>
              <a:t>4.      Coding </a:t>
            </a:r>
          </a:p>
          <a:p>
            <a:pPr marL="0" indent="0">
              <a:buNone/>
            </a:pPr>
            <a:r>
              <a:rPr lang="en-IN" dirty="0"/>
              <a:t>                -Speech Coders </a:t>
            </a:r>
          </a:p>
          <a:p>
            <a:pPr marL="0" indent="0">
              <a:buNone/>
            </a:pPr>
            <a:r>
              <a:rPr lang="en-IN" dirty="0"/>
              <a:t>                -Error Correction Coding </a:t>
            </a:r>
          </a:p>
          <a:p>
            <a:pPr marL="0" indent="0">
              <a:buNone/>
            </a:pPr>
            <a:r>
              <a:rPr lang="en-IN" b="1" dirty="0">
                <a:solidFill>
                  <a:srgbClr val="002060"/>
                </a:solidFill>
              </a:rPr>
              <a:t>5.    Spreading and Modulation</a:t>
            </a:r>
          </a:p>
          <a:p>
            <a:pPr marL="0" indent="0">
              <a:buNone/>
            </a:pPr>
            <a:r>
              <a:rPr lang="en-IN" dirty="0"/>
              <a:t>                -Long and Short Spreading Codes and Walsh Codes </a:t>
            </a:r>
          </a:p>
          <a:p>
            <a:pPr marL="0" indent="0">
              <a:buNone/>
            </a:pPr>
            <a:r>
              <a:rPr lang="en-IN" dirty="0"/>
              <a:t>                -Spreading and Modulation in the Uplink </a:t>
            </a:r>
          </a:p>
          <a:p>
            <a:pPr marL="0" indent="0">
              <a:buNone/>
            </a:pPr>
            <a:r>
              <a:rPr lang="en-IN" dirty="0"/>
              <a:t>                -</a:t>
            </a:r>
            <a:r>
              <a:rPr lang="en-IN" dirty="0" err="1"/>
              <a:t>Databurst</a:t>
            </a:r>
            <a:r>
              <a:rPr lang="en-IN" dirty="0"/>
              <a:t> Randomization and Gating for the Uplink</a:t>
            </a:r>
          </a:p>
          <a:p>
            <a:pPr marL="0" indent="0">
              <a:buNone/>
            </a:pPr>
            <a:r>
              <a:rPr lang="en-IN" dirty="0"/>
              <a:t>                -Spreading and Modulation in the Downlink</a:t>
            </a:r>
          </a:p>
          <a:p>
            <a:pPr marL="0" indent="0">
              <a:buNone/>
            </a:pPr>
            <a:r>
              <a:rPr lang="en-IN" b="1" dirty="0"/>
              <a:t>6</a:t>
            </a:r>
            <a:r>
              <a:rPr lang="en-IN" b="1" dirty="0">
                <a:solidFill>
                  <a:srgbClr val="002060"/>
                </a:solidFill>
              </a:rPr>
              <a:t>.     Handover</a:t>
            </a:r>
          </a:p>
        </p:txBody>
      </p:sp>
    </p:spTree>
    <p:extLst>
      <p:ext uri="{BB962C8B-B14F-4D97-AF65-F5344CB8AC3E}">
        <p14:creationId xmlns:p14="http://schemas.microsoft.com/office/powerpoint/2010/main" val="33294981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26EF3-B09F-7841-E808-8ACA0287FE08}"/>
              </a:ext>
            </a:extLst>
          </p:cNvPr>
          <p:cNvSpPr>
            <a:spLocks noGrp="1"/>
          </p:cNvSpPr>
          <p:nvPr>
            <p:ph type="title"/>
          </p:nvPr>
        </p:nvSpPr>
        <p:spPr/>
        <p:txBody>
          <a:bodyPr>
            <a:normAutofit/>
          </a:bodyPr>
          <a:lstStyle/>
          <a:p>
            <a:r>
              <a:rPr lang="en-US" b="1" i="0" dirty="0">
                <a:solidFill>
                  <a:srgbClr val="FF0000"/>
                </a:solidFill>
                <a:effectLst/>
                <a:latin typeface="DeepSeek-CJK-patch"/>
              </a:rPr>
              <a:t>1. Historical Overview</a:t>
            </a:r>
            <a:br>
              <a:rPr lang="en-US" b="0" i="0" dirty="0">
                <a:solidFill>
                  <a:srgbClr val="404040"/>
                </a:solidFill>
                <a:effectLst/>
                <a:latin typeface="DeepSeek-CJK-patch"/>
              </a:rPr>
            </a:br>
            <a:endParaRPr lang="en-IN" dirty="0"/>
          </a:p>
        </p:txBody>
      </p:sp>
      <p:sp>
        <p:nvSpPr>
          <p:cNvPr id="3" name="Content Placeholder 2">
            <a:extLst>
              <a:ext uri="{FF2B5EF4-FFF2-40B4-BE49-F238E27FC236}">
                <a16:creationId xmlns:a16="http://schemas.microsoft.com/office/drawing/2014/main" id="{B05BB0D0-3750-2855-1212-B8208E4D560D}"/>
              </a:ext>
            </a:extLst>
          </p:cNvPr>
          <p:cNvSpPr>
            <a:spLocks noGrp="1"/>
          </p:cNvSpPr>
          <p:nvPr>
            <p:ph idx="1"/>
          </p:nvPr>
        </p:nvSpPr>
        <p:spPr>
          <a:xfrm>
            <a:off x="838200" y="1550352"/>
            <a:ext cx="10515600" cy="4942523"/>
          </a:xfrm>
        </p:spPr>
        <p:txBody>
          <a:bodyPr>
            <a:normAutofit/>
          </a:bodyPr>
          <a:lstStyle/>
          <a:p>
            <a:pPr algn="l">
              <a:lnSpc>
                <a:spcPts val="2143"/>
              </a:lnSpc>
              <a:spcBef>
                <a:spcPts val="1372"/>
              </a:spcBef>
              <a:spcAft>
                <a:spcPts val="1029"/>
              </a:spcAft>
              <a:buNone/>
            </a:pPr>
            <a:r>
              <a:rPr lang="en-US" sz="3600" b="1" i="0" dirty="0">
                <a:solidFill>
                  <a:srgbClr val="404040"/>
                </a:solidFill>
                <a:effectLst/>
                <a:latin typeface="DeepSeek-CJK-patch"/>
              </a:rPr>
              <a:t>Evolution of CDMA: From IS-95 to 3G Standards</a:t>
            </a:r>
            <a:endParaRPr lang="en-US" sz="2400" b="1" i="0" dirty="0">
              <a:solidFill>
                <a:srgbClr val="404040"/>
              </a:solidFill>
              <a:effectLst/>
              <a:latin typeface="DeepSeek-CJK-patch"/>
            </a:endParaRPr>
          </a:p>
          <a:p>
            <a:pPr algn="l">
              <a:lnSpc>
                <a:spcPts val="2143"/>
              </a:lnSpc>
              <a:spcBef>
                <a:spcPts val="1372"/>
              </a:spcBef>
              <a:spcAft>
                <a:spcPts val="1029"/>
              </a:spcAft>
              <a:buNone/>
            </a:pPr>
            <a:r>
              <a:rPr lang="en-US" sz="2600" b="1" i="0" dirty="0">
                <a:solidFill>
                  <a:srgbClr val="404040"/>
                </a:solidFill>
                <a:effectLst/>
                <a:latin typeface="DeepSeek-CJK-patch"/>
              </a:rPr>
              <a:t>Key Milestones</a:t>
            </a:r>
            <a:endParaRPr lang="en-US" sz="2600" b="0" i="0" dirty="0">
              <a:solidFill>
                <a:srgbClr val="404040"/>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US" sz="2600" b="1" i="0" dirty="0">
                <a:solidFill>
                  <a:srgbClr val="404040"/>
                </a:solidFill>
                <a:effectLst/>
                <a:latin typeface="DeepSeek-CJK-patch"/>
              </a:rPr>
              <a:t>1991</a:t>
            </a:r>
            <a:r>
              <a:rPr lang="en-US" sz="2600" b="0" i="0" dirty="0">
                <a:solidFill>
                  <a:srgbClr val="404040"/>
                </a:solidFill>
                <a:effectLst/>
                <a:latin typeface="DeepSeek-CJK-patch"/>
              </a:rPr>
              <a:t>: Qualcomm’s </a:t>
            </a:r>
            <a:r>
              <a:rPr lang="en-US" sz="2600" b="1" i="0" dirty="0">
                <a:solidFill>
                  <a:srgbClr val="404040"/>
                </a:solidFill>
                <a:effectLst/>
                <a:latin typeface="DeepSeek-CJK-patch"/>
              </a:rPr>
              <a:t>IS-95</a:t>
            </a:r>
            <a:r>
              <a:rPr lang="en-US" sz="2600" b="0" i="0" dirty="0">
                <a:solidFill>
                  <a:srgbClr val="404040"/>
                </a:solidFill>
                <a:effectLst/>
                <a:latin typeface="DeepSeek-CJK-patch"/>
              </a:rPr>
              <a:t> became the first commercial CDMA standard (adopted by TIA).</a:t>
            </a:r>
          </a:p>
          <a:p>
            <a:pPr algn="l">
              <a:lnSpc>
                <a:spcPts val="2143"/>
              </a:lnSpc>
              <a:spcBef>
                <a:spcPts val="300"/>
              </a:spcBef>
              <a:spcAft>
                <a:spcPts val="1029"/>
              </a:spcAft>
              <a:buFont typeface="Arial" panose="020B0604020202020204" pitchFamily="34" charset="0"/>
              <a:buChar char="•"/>
            </a:pPr>
            <a:r>
              <a:rPr lang="en-US" sz="2600" b="1" i="0" dirty="0">
                <a:solidFill>
                  <a:srgbClr val="404040"/>
                </a:solidFill>
                <a:effectLst/>
                <a:latin typeface="DeepSeek-CJK-patch"/>
              </a:rPr>
              <a:t>Post-1992</a:t>
            </a:r>
            <a:r>
              <a:rPr lang="en-US" sz="2600" b="0" i="0" dirty="0">
                <a:solidFill>
                  <a:srgbClr val="404040"/>
                </a:solidFill>
                <a:effectLst/>
                <a:latin typeface="DeepSeek-CJK-patch"/>
              </a:rPr>
              <a:t>: U.S. operators shifted from analog (AMPS) to digital (IS-95 gained traction).</a:t>
            </a:r>
          </a:p>
          <a:p>
            <a:pPr algn="l">
              <a:lnSpc>
                <a:spcPts val="2143"/>
              </a:lnSpc>
              <a:spcBef>
                <a:spcPts val="300"/>
              </a:spcBef>
              <a:spcAft>
                <a:spcPts val="1029"/>
              </a:spcAft>
              <a:buFont typeface="Arial" panose="020B0604020202020204" pitchFamily="34" charset="0"/>
              <a:buChar char="•"/>
            </a:pPr>
            <a:r>
              <a:rPr lang="en-US" sz="2600" b="1" i="0" dirty="0">
                <a:solidFill>
                  <a:srgbClr val="404040"/>
                </a:solidFill>
                <a:effectLst/>
                <a:latin typeface="DeepSeek-CJK-patch"/>
              </a:rPr>
              <a:t>Late 1990s</a:t>
            </a:r>
            <a:r>
              <a:rPr lang="en-US" sz="2600" b="0" i="0" dirty="0">
                <a:solidFill>
                  <a:srgbClr val="404040"/>
                </a:solidFill>
                <a:effectLst/>
                <a:latin typeface="DeepSeek-CJK-patch"/>
              </a:rPr>
              <a:t>: Demand for high-data-rate applications (streaming, web) drove 3G development.</a:t>
            </a:r>
          </a:p>
          <a:p>
            <a:pPr algn="l">
              <a:lnSpc>
                <a:spcPts val="2143"/>
              </a:lnSpc>
              <a:spcBef>
                <a:spcPts val="1372"/>
              </a:spcBef>
              <a:spcAft>
                <a:spcPts val="1029"/>
              </a:spcAft>
              <a:buNone/>
            </a:pPr>
            <a:endParaRPr lang="en-US" b="0" i="0" dirty="0">
              <a:solidFill>
                <a:srgbClr val="404040"/>
              </a:solidFill>
              <a:effectLst/>
              <a:latin typeface="DeepSeek-CJK-patch"/>
            </a:endParaRPr>
          </a:p>
        </p:txBody>
      </p:sp>
    </p:spTree>
    <p:extLst>
      <p:ext uri="{BB962C8B-B14F-4D97-AF65-F5344CB8AC3E}">
        <p14:creationId xmlns:p14="http://schemas.microsoft.com/office/powerpoint/2010/main" val="2443691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700</TotalTime>
  <Words>8375</Words>
  <Application>Microsoft Office PowerPoint</Application>
  <PresentationFormat>Widescreen</PresentationFormat>
  <Paragraphs>989</Paragraphs>
  <Slides>158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158</vt:i4>
      </vt:variant>
    </vt:vector>
  </HeadingPairs>
  <TitlesOfParts>
    <vt:vector size="167" baseType="lpstr">
      <vt:lpstr>Arial</vt:lpstr>
      <vt:lpstr>Book Antiqua</vt:lpstr>
      <vt:lpstr>Calibri</vt:lpstr>
      <vt:lpstr>Calibri Light</vt:lpstr>
      <vt:lpstr>Courier New</vt:lpstr>
      <vt:lpstr>DeepSeek-CJK-patch</vt:lpstr>
      <vt:lpstr>Times New Roman</vt:lpstr>
      <vt:lpstr>Wingdings</vt:lpstr>
      <vt:lpstr>Office Theme</vt:lpstr>
      <vt:lpstr>Module -3</vt:lpstr>
      <vt:lpstr> Industrial and technological revolution: from steam engines to the Internet</vt:lpstr>
      <vt:lpstr>PowerPoint Presentation</vt:lpstr>
      <vt:lpstr>Four stages of industrial evolution</vt:lpstr>
      <vt:lpstr>PowerPoint Presentation</vt:lpstr>
      <vt:lpstr> Mobile communications generations: from 1G to 4G</vt:lpstr>
      <vt:lpstr>1G - First Generation (Analog) </vt:lpstr>
      <vt:lpstr>Characteristics of 1G (Analog) Technology</vt:lpstr>
      <vt:lpstr>PowerPoint Presentation</vt:lpstr>
      <vt:lpstr>2G: The Shift to Digital Communication  </vt:lpstr>
      <vt:lpstr>PowerPoint Presentation</vt:lpstr>
      <vt:lpstr>2.5G - The Evolution of 2G </vt:lpstr>
      <vt:lpstr>Evolution of GSM/EDGE to Enhanced Data Rates  </vt:lpstr>
      <vt:lpstr>PowerPoint Presentation</vt:lpstr>
      <vt:lpstr>The Path to 3G - Development of UMTS </vt:lpstr>
      <vt:lpstr>3G Evolution: 3.5G (HSPA) </vt:lpstr>
      <vt:lpstr>PowerPoint Presentation</vt:lpstr>
      <vt:lpstr>4G - LTE and the Shift to OFDMA   </vt:lpstr>
      <vt:lpstr>PowerPoint Presentation</vt:lpstr>
      <vt:lpstr>PowerPoint Presentation</vt:lpstr>
      <vt:lpstr>PowerPoint Presentation</vt:lpstr>
      <vt:lpstr>The Trend of 3GPP Standards</vt:lpstr>
      <vt:lpstr>PowerPoint Presentation</vt:lpstr>
      <vt:lpstr>PowerPoint Presentation</vt:lpstr>
      <vt:lpstr>PowerPoint Presentation</vt:lpstr>
      <vt:lpstr>1. Historical Overview of GSM </vt:lpstr>
      <vt:lpstr>GSM Development and Evolution </vt:lpstr>
      <vt:lpstr>Global Expansion and Technical Details </vt:lpstr>
      <vt:lpstr>PowerPoint Presentation</vt:lpstr>
      <vt:lpstr>2.GSM System Overview</vt:lpstr>
      <vt:lpstr>Block diagram</vt:lpstr>
      <vt:lpstr>Base Station Subsystem (BSS) Overview</vt:lpstr>
      <vt:lpstr>BSS Functionality and Operations </vt:lpstr>
      <vt:lpstr>Network and Switching Subsystem (NSS) </vt:lpstr>
      <vt:lpstr>PowerPoint Presentation</vt:lpstr>
      <vt:lpstr>Operating Support System (OSS) </vt:lpstr>
      <vt:lpstr>PowerPoint Presentation</vt:lpstr>
      <vt:lpstr>PowerPoint Presentation</vt:lpstr>
      <vt:lpstr>3.The Air Interface</vt:lpstr>
      <vt:lpstr>Frequency Division Multiple Access (FDMA) </vt:lpstr>
      <vt:lpstr>Time Division Multiple Access (TDMA) </vt:lpstr>
      <vt:lpstr>Physical and Logical Channels </vt:lpstr>
      <vt:lpstr>The Assignment of Timeslots in the Uplink and Downlink</vt:lpstr>
      <vt:lpstr>Modulation Technique – GMSK </vt:lpstr>
      <vt:lpstr>PowerPoint Presentation</vt:lpstr>
      <vt:lpstr>Power Ramping in GSM </vt:lpstr>
      <vt:lpstr>Signal Power and Power Control in GSM </vt:lpstr>
      <vt:lpstr>Power Control Mechanism in GSM </vt:lpstr>
      <vt:lpstr>PowerPoint Presentation</vt:lpstr>
      <vt:lpstr>Out-of-Band Emission and Intermodulation Products </vt:lpstr>
      <vt:lpstr>Structure of a GSM Timeslot </vt:lpstr>
      <vt:lpstr>PowerPoint Presentation</vt:lpstr>
      <vt:lpstr>PowerPoint Presentation</vt:lpstr>
      <vt:lpstr>4.Logical and Physical Channels Overview </vt:lpstr>
      <vt:lpstr>Traffic Channels (TCHs) </vt:lpstr>
      <vt:lpstr>Control Channels (CCHs) </vt:lpstr>
      <vt:lpstr>Dedicated Control Channels (DCCHs) </vt:lpstr>
      <vt:lpstr>Mapping Between Logical and Physical Channels</vt:lpstr>
      <vt:lpstr>PowerPoint Presentation</vt:lpstr>
      <vt:lpstr>Logical Channels in a Multiframe </vt:lpstr>
      <vt:lpstr>Common Logical Channels </vt:lpstr>
      <vt:lpstr>Common Channels in the Downlink </vt:lpstr>
      <vt:lpstr>PowerPoint Presentation</vt:lpstr>
      <vt:lpstr>PowerPoint Presentation</vt:lpstr>
      <vt:lpstr>5. Synchronization in GSM </vt:lpstr>
      <vt:lpstr>Frequency Synchronization </vt:lpstr>
      <vt:lpstr>Time Synchronization &amp; Timing Advance </vt:lpstr>
      <vt:lpstr>PowerPoint Presentation</vt:lpstr>
      <vt:lpstr>Summary of Burst Structures </vt:lpstr>
      <vt:lpstr>PowerPoint Presentation</vt:lpstr>
      <vt:lpstr>PowerPoint Presentation</vt:lpstr>
      <vt:lpstr>6.Coding in GSM </vt:lpstr>
      <vt:lpstr>Voice Encoding in GSM </vt:lpstr>
      <vt:lpstr>Channel Encoding in GSM </vt:lpstr>
      <vt:lpstr>PowerPoint Presentation</vt:lpstr>
      <vt:lpstr>Interleaving in GSM </vt:lpstr>
      <vt:lpstr>Cryptography in GSM </vt:lpstr>
      <vt:lpstr>Frequency Hopping in GSM </vt:lpstr>
      <vt:lpstr>PowerPoint Presentation</vt:lpstr>
      <vt:lpstr>7.Equalization in GSM </vt:lpstr>
      <vt:lpstr>Viterbi Equalization &amp; Delay Diversity </vt:lpstr>
      <vt:lpstr>PowerPoint Presentation</vt:lpstr>
      <vt:lpstr>8.Circuit-Switched Data Transmission in GSM </vt:lpstr>
      <vt:lpstr>Transition to Packet-Switched Data </vt:lpstr>
      <vt:lpstr>PowerPoint Presentation</vt:lpstr>
      <vt:lpstr>  9. Establishing a Connection and Handover in GSM GSM Identity Numbers  </vt:lpstr>
      <vt:lpstr>Mobile Subscriber Identification in GSM</vt:lpstr>
      <vt:lpstr>Connection Establishment &amp; Handover in GSM</vt:lpstr>
      <vt:lpstr>Example of Establishment of a Connection in GSM:</vt:lpstr>
      <vt:lpstr>Network-Initiated Call Setup  </vt:lpstr>
      <vt:lpstr>PowerPoint Presentation</vt:lpstr>
      <vt:lpstr>GSM Services Overview </vt:lpstr>
      <vt:lpstr>Supplementary Services &amp; Billing </vt:lpstr>
      <vt:lpstr>Billing</vt:lpstr>
      <vt:lpstr>Assignment:</vt:lpstr>
      <vt:lpstr>E-learning links:GSM </vt:lpstr>
      <vt:lpstr>PowerPoint Presentation</vt:lpstr>
      <vt:lpstr>CONTENTS</vt:lpstr>
      <vt:lpstr>1. Historical Overview </vt:lpstr>
      <vt:lpstr>PowerPoint Presentation</vt:lpstr>
      <vt:lpstr>2. IS-95 System Overview </vt:lpstr>
      <vt:lpstr>PowerPoint Presentation</vt:lpstr>
      <vt:lpstr>3. AIR INTERFACE  1. Frequency Bands and Duplexing</vt:lpstr>
      <vt:lpstr>2. Spreading and Modulation</vt:lpstr>
      <vt:lpstr>3. Power Control</vt:lpstr>
      <vt:lpstr>PowerPoint Presentation</vt:lpstr>
      <vt:lpstr>4. Pilot Signal</vt:lpstr>
      <vt:lpstr>4. CODING</vt:lpstr>
      <vt:lpstr>1. Speech Coders</vt:lpstr>
      <vt:lpstr>PowerPoint Presentation</vt:lpstr>
      <vt:lpstr>2. Error Correction and Coding Error Correction Coding for 8.6 kbit/s Uplink </vt:lpstr>
      <vt:lpstr>Error Correction Coding for 13.3 kbit/s Uplink </vt:lpstr>
      <vt:lpstr>Error Correction Coding in the Downlink </vt:lpstr>
      <vt:lpstr>PowerPoint Presentation</vt:lpstr>
      <vt:lpstr>PowerPoint Presentation</vt:lpstr>
      <vt:lpstr>1. Long and Short Spreading Codes and Walsh Codes </vt:lpstr>
      <vt:lpstr>PowerPoint Presentation</vt:lpstr>
      <vt:lpstr>PowerPoint Presentation</vt:lpstr>
      <vt:lpstr>PowerPoint Presentation</vt:lpstr>
      <vt:lpstr>2. Spreading and Modulation in the Uplink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Databurst Randomization and Gating for the Uplink</vt:lpstr>
      <vt:lpstr>PowerPoint Presentation</vt:lpstr>
      <vt:lpstr>PowerPoint Presentation</vt:lpstr>
      <vt:lpstr>4. Spreading and Modulation in the Downlink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Uplink vs. Downlink Spreading Schemes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NAGARAJU</dc:creator>
  <cp:lastModifiedBy>1DS22EC031 Aniruddh DP</cp:lastModifiedBy>
  <cp:revision>33</cp:revision>
  <dcterms:created xsi:type="dcterms:W3CDTF">2025-03-21T03:55:26Z</dcterms:created>
  <dcterms:modified xsi:type="dcterms:W3CDTF">2025-06-12T17:59:05Z</dcterms:modified>
</cp:coreProperties>
</file>