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2"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47">
          <p15:clr>
            <a:srgbClr val="A4A3A4"/>
          </p15:clr>
        </p15:guide>
        <p15:guide id="2" pos="2880">
          <p15:clr>
            <a:srgbClr val="A4A3A4"/>
          </p15:clr>
        </p15:guide>
      </p15:sldGuideLst>
    </p:ext>
    <p:ext uri="http://customooxmlschemas.google.com/">
      <go:slidesCustomData xmlns:go="http://customooxmlschemas.google.com/" r:id="rId25" roundtripDataSignature="AMtx7mjraj3pP2REd4ai+5+p1UTzBc07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47"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19"/>
          <p:cNvSpPr txBox="1"/>
          <p:nvPr>
            <p:ph idx="1" type="body"/>
          </p:nvPr>
        </p:nvSpPr>
        <p:spPr>
          <a:xfrm>
            <a:off x="409189" y="339502"/>
            <a:ext cx="4450844" cy="1152128"/>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9"/>
          <p:cNvSpPr txBox="1"/>
          <p:nvPr>
            <p:ph idx="2" type="body"/>
          </p:nvPr>
        </p:nvSpPr>
        <p:spPr>
          <a:xfrm>
            <a:off x="409189" y="1563638"/>
            <a:ext cx="4450844"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3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3" name="Google Shape;43;p30"/>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31"/>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accent3"/>
              </a:buClr>
              <a:buSzPts val="3600"/>
              <a:buFont typeface="Arial"/>
              <a:buNone/>
              <a:defRPr b="0" i="0" sz="36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6" name="Google Shape;46;p31"/>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accent3"/>
              </a:buClr>
              <a:buSzPts val="1400"/>
              <a:buFont typeface="Arial"/>
              <a:buNone/>
              <a:defRPr b="0" i="0" sz="14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7" name="Google Shape;47;p31"/>
          <p:cNvSpPr/>
          <p:nvPr>
            <p:ph idx="3" type="pic"/>
          </p:nvPr>
        </p:nvSpPr>
        <p:spPr>
          <a:xfrm>
            <a:off x="0" y="1275606"/>
            <a:ext cx="9144000" cy="2592288"/>
          </a:xfrm>
          <a:prstGeom prst="rect">
            <a:avLst/>
          </a:prstGeom>
          <a:solidFill>
            <a:srgbClr val="F2F2F2"/>
          </a:solidFill>
          <a:ln>
            <a:noFill/>
          </a:ln>
        </p:spPr>
        <p:txBody>
          <a:bodyPr anchorCtr="0" anchor="ctr" bIns="45700" lIns="900000" spcFirstLastPara="1" rIns="91425" wrap="square" tIns="45700">
            <a:noAutofit/>
          </a:bodyPr>
          <a:lstStyle>
            <a:lvl1pPr lvl="0" marR="0" rtl="0" algn="l">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32"/>
          <p:cNvSpPr txBox="1"/>
          <p:nvPr>
            <p:ph idx="1" type="body"/>
          </p:nvPr>
        </p:nvSpPr>
        <p:spPr>
          <a:xfrm>
            <a:off x="1763689" y="123478"/>
            <a:ext cx="7380313"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chemeClr val="accent3"/>
              </a:buClr>
              <a:buSzPts val="3600"/>
              <a:buFont typeface="Arial"/>
              <a:buNone/>
              <a:defRPr b="0" i="0" sz="36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0" name="Google Shape;50;p32"/>
          <p:cNvSpPr txBox="1"/>
          <p:nvPr>
            <p:ph idx="2" type="body"/>
          </p:nvPr>
        </p:nvSpPr>
        <p:spPr>
          <a:xfrm>
            <a:off x="1763689" y="699542"/>
            <a:ext cx="7380313"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chemeClr val="accent3"/>
              </a:buClr>
              <a:buSzPts val="1400"/>
              <a:buFont typeface="Arial"/>
              <a:buNone/>
              <a:defRPr b="0" i="0" sz="14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33"/>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accent3"/>
              </a:buClr>
              <a:buSzPts val="3600"/>
              <a:buFont typeface="Arial"/>
              <a:buNone/>
              <a:defRPr b="0" i="0" sz="36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33"/>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accent3"/>
              </a:buClr>
              <a:buSzPts val="1400"/>
              <a:buFont typeface="Arial"/>
              <a:buNone/>
              <a:defRPr b="0" i="0" sz="14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4" name="Google Shape;54;p33"/>
          <p:cNvSpPr/>
          <p:nvPr>
            <p:ph idx="3" type="pic"/>
          </p:nvPr>
        </p:nvSpPr>
        <p:spPr>
          <a:xfrm>
            <a:off x="739675" y="1395769"/>
            <a:ext cx="1728192" cy="18002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5" name="Google Shape;55;p33"/>
          <p:cNvSpPr/>
          <p:nvPr>
            <p:ph idx="4" type="pic"/>
          </p:nvPr>
        </p:nvSpPr>
        <p:spPr>
          <a:xfrm>
            <a:off x="2539875" y="1395769"/>
            <a:ext cx="1728192" cy="18002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6" name="Google Shape;56;p33"/>
          <p:cNvSpPr/>
          <p:nvPr>
            <p:ph idx="5" type="pic"/>
          </p:nvPr>
        </p:nvSpPr>
        <p:spPr>
          <a:xfrm>
            <a:off x="4340075" y="1395769"/>
            <a:ext cx="1728192" cy="18002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35"/>
          <p:cNvSpPr/>
          <p:nvPr>
            <p:ph idx="2" type="pic"/>
          </p:nvPr>
        </p:nvSpPr>
        <p:spPr>
          <a:xfrm>
            <a:off x="2" y="267494"/>
            <a:ext cx="2339753" cy="4608512"/>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9" name="Google Shape;59;p35"/>
          <p:cNvSpPr/>
          <p:nvPr>
            <p:ph idx="3" type="pic"/>
          </p:nvPr>
        </p:nvSpPr>
        <p:spPr>
          <a:xfrm>
            <a:off x="4572001" y="267494"/>
            <a:ext cx="4248473" cy="4608512"/>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36"/>
          <p:cNvSpPr/>
          <p:nvPr>
            <p:ph idx="2" type="pic"/>
          </p:nvPr>
        </p:nvSpPr>
        <p:spPr>
          <a:xfrm>
            <a:off x="1453548" y="501168"/>
            <a:ext cx="4176000" cy="4176000"/>
          </a:xfrm>
          <a:prstGeom prst="diamond">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2" name="Google Shape;62;p36"/>
          <p:cNvSpPr/>
          <p:nvPr/>
        </p:nvSpPr>
        <p:spPr>
          <a:xfrm rot="2700000">
            <a:off x="1947314" y="994935"/>
            <a:ext cx="3188468" cy="3188468"/>
          </a:xfrm>
          <a:prstGeom prst="frame">
            <a:avLst>
              <a:gd fmla="val 1802" name="adj1"/>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36"/>
          <p:cNvSpPr/>
          <p:nvPr/>
        </p:nvSpPr>
        <p:spPr>
          <a:xfrm rot="10800000">
            <a:off x="906448" y="1455159"/>
            <a:ext cx="1432853" cy="2268009"/>
          </a:xfrm>
          <a:prstGeom prst="chevron">
            <a:avLst>
              <a:gd fmla="val 8089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37"/>
          <p:cNvSpPr/>
          <p:nvPr>
            <p:ph idx="2" type="pic"/>
          </p:nvPr>
        </p:nvSpPr>
        <p:spPr>
          <a:xfrm>
            <a:off x="2" y="0"/>
            <a:ext cx="4835732" cy="386789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6" name="Google Shape;66;p37"/>
          <p:cNvSpPr/>
          <p:nvPr>
            <p:ph idx="3" type="pic"/>
          </p:nvPr>
        </p:nvSpPr>
        <p:spPr>
          <a:xfrm>
            <a:off x="4268067" y="1243804"/>
            <a:ext cx="4875935" cy="3899699"/>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38"/>
          <p:cNvSpPr/>
          <p:nvPr>
            <p:ph idx="2" type="pic"/>
          </p:nvPr>
        </p:nvSpPr>
        <p:spPr>
          <a:xfrm>
            <a:off x="3042661" y="499869"/>
            <a:ext cx="2520000" cy="2520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9" name="Google Shape;69;p38"/>
          <p:cNvSpPr/>
          <p:nvPr>
            <p:ph idx="3" type="pic"/>
          </p:nvPr>
        </p:nvSpPr>
        <p:spPr>
          <a:xfrm>
            <a:off x="3897692" y="3020151"/>
            <a:ext cx="1664971" cy="1664971"/>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38"/>
          <p:cNvSpPr/>
          <p:nvPr>
            <p:ph idx="4" type="pic"/>
          </p:nvPr>
        </p:nvSpPr>
        <p:spPr>
          <a:xfrm>
            <a:off x="5564212" y="1354901"/>
            <a:ext cx="1664971" cy="1664971"/>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71" name="Shape 71"/>
        <p:cNvGrpSpPr/>
        <p:nvPr/>
      </p:nvGrpSpPr>
      <p:grpSpPr>
        <a:xfrm>
          <a:off x="0" y="0"/>
          <a:ext cx="0" cy="0"/>
          <a:chOff x="0" y="0"/>
          <a:chExt cx="0" cy="0"/>
        </a:xfrm>
      </p:grpSpPr>
      <p:sp>
        <p:nvSpPr>
          <p:cNvPr id="72" name="Google Shape;72;p39"/>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accent3"/>
              </a:buClr>
              <a:buSzPts val="3600"/>
              <a:buFont typeface="Arial"/>
              <a:buNone/>
              <a:defRPr b="0" i="0" sz="36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3" name="Google Shape;73;p39"/>
          <p:cNvSpPr/>
          <p:nvPr/>
        </p:nvSpPr>
        <p:spPr>
          <a:xfrm>
            <a:off x="354011" y="1131592"/>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39"/>
          <p:cNvSpPr/>
          <p:nvPr/>
        </p:nvSpPr>
        <p:spPr>
          <a:xfrm>
            <a:off x="531934" y="1347503"/>
            <a:ext cx="108521"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 name="Google Shape;75;p39"/>
          <p:cNvSpPr/>
          <p:nvPr/>
        </p:nvSpPr>
        <p:spPr>
          <a:xfrm rot="5400000">
            <a:off x="2592645" y="1238203"/>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28"/>
          <p:cNvSpPr txBox="1"/>
          <p:nvPr>
            <p:ph idx="1" type="body"/>
          </p:nvPr>
        </p:nvSpPr>
        <p:spPr>
          <a:xfrm>
            <a:off x="4139953" y="2571750"/>
            <a:ext cx="5004048"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chemeClr val="accent3"/>
              </a:buClr>
              <a:buSzPts val="3600"/>
              <a:buFont typeface="Arial"/>
              <a:buNone/>
              <a:defRPr b="1" i="0" sz="36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9" name="Google Shape;79;p28"/>
          <p:cNvSpPr txBox="1"/>
          <p:nvPr>
            <p:ph idx="2" type="body"/>
          </p:nvPr>
        </p:nvSpPr>
        <p:spPr>
          <a:xfrm>
            <a:off x="4139953" y="3147814"/>
            <a:ext cx="5004048"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chemeClr val="accent3"/>
              </a:buClr>
              <a:buSzPts val="1400"/>
              <a:buFont typeface="Arial"/>
              <a:buNone/>
              <a:defRPr b="0" i="0" sz="14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20"/>
          <p:cNvSpPr txBox="1"/>
          <p:nvPr>
            <p:ph idx="1" type="body"/>
          </p:nvPr>
        </p:nvSpPr>
        <p:spPr>
          <a:xfrm>
            <a:off x="1763688" y="123478"/>
            <a:ext cx="7380312"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chemeClr val="accent3"/>
              </a:buClr>
              <a:buSzPts val="3600"/>
              <a:buFont typeface="Arial"/>
              <a:buNone/>
              <a:defRPr b="0" i="0" sz="36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 name="Google Shape;15;p20"/>
          <p:cNvSpPr txBox="1"/>
          <p:nvPr>
            <p:ph idx="2" type="body"/>
          </p:nvPr>
        </p:nvSpPr>
        <p:spPr>
          <a:xfrm>
            <a:off x="1763688" y="699542"/>
            <a:ext cx="7380312"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chemeClr val="accent3"/>
              </a:buClr>
              <a:buSzPts val="1400"/>
              <a:buFont typeface="Arial"/>
              <a:buNone/>
              <a:defRPr b="0" i="0" sz="14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4"/>
          <p:cNvSpPr txBox="1"/>
          <p:nvPr>
            <p:ph idx="1" type="body"/>
          </p:nvPr>
        </p:nvSpPr>
        <p:spPr>
          <a:xfrm>
            <a:off x="0" y="2124464"/>
            <a:ext cx="9144000" cy="57606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 name="Google Shape;18;p34"/>
          <p:cNvSpPr txBox="1"/>
          <p:nvPr>
            <p:ph idx="2" type="body"/>
          </p:nvPr>
        </p:nvSpPr>
        <p:spPr>
          <a:xfrm>
            <a:off x="-148" y="270052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23"/>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accent3"/>
              </a:buClr>
              <a:buSzPts val="3600"/>
              <a:buFont typeface="Arial"/>
              <a:buNone/>
              <a:defRPr b="0" i="0" sz="36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 name="Google Shape;23;p23"/>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accent3"/>
              </a:buClr>
              <a:buSzPts val="1400"/>
              <a:buFont typeface="Arial"/>
              <a:buNone/>
              <a:defRPr b="0" i="0" sz="14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24"/>
          <p:cNvSpPr txBox="1"/>
          <p:nvPr>
            <p:ph idx="1" type="body"/>
          </p:nvPr>
        </p:nvSpPr>
        <p:spPr>
          <a:xfrm>
            <a:off x="2627787" y="2115319"/>
            <a:ext cx="3888432"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Google Shape;26;p24"/>
          <p:cNvSpPr txBox="1"/>
          <p:nvPr>
            <p:ph idx="2" type="body"/>
          </p:nvPr>
        </p:nvSpPr>
        <p:spPr>
          <a:xfrm>
            <a:off x="2627785" y="2700526"/>
            <a:ext cx="3888137"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25"/>
          <p:cNvSpPr/>
          <p:nvPr>
            <p:ph idx="2" type="pic"/>
          </p:nvPr>
        </p:nvSpPr>
        <p:spPr>
          <a:xfrm>
            <a:off x="1115617" y="0"/>
            <a:ext cx="2808313" cy="51435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26"/>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accent3"/>
              </a:buClr>
              <a:buSzPts val="3600"/>
              <a:buFont typeface="Arial"/>
              <a:buNone/>
              <a:defRPr b="0" i="0" sz="36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 name="Google Shape;31;p26"/>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accent3"/>
              </a:buClr>
              <a:buSzPts val="1400"/>
              <a:buFont typeface="Arial"/>
              <a:buNone/>
              <a:defRPr b="0" i="0" sz="1400" u="none" cap="none" strike="noStrike">
                <a:solidFill>
                  <a:schemeClr val="accent3"/>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노트북.png" id="32" name="Google Shape;32;p26"/>
          <p:cNvPicPr preferRelativeResize="0"/>
          <p:nvPr/>
        </p:nvPicPr>
        <p:blipFill rotWithShape="1">
          <a:blip r:embed="rId3">
            <a:alphaModFix/>
          </a:blip>
          <a:srcRect b="0" l="0" r="0" t="0"/>
          <a:stretch/>
        </p:blipFill>
        <p:spPr>
          <a:xfrm>
            <a:off x="1403650" y="2790895"/>
            <a:ext cx="3816425" cy="1941096"/>
          </a:xfrm>
          <a:prstGeom prst="rect">
            <a:avLst/>
          </a:prstGeom>
          <a:noFill/>
          <a:ln>
            <a:noFill/>
          </a:ln>
        </p:spPr>
      </p:pic>
      <p:sp>
        <p:nvSpPr>
          <p:cNvPr id="33" name="Google Shape;33;p26"/>
          <p:cNvSpPr/>
          <p:nvPr>
            <p:ph idx="3" type="pic"/>
          </p:nvPr>
        </p:nvSpPr>
        <p:spPr>
          <a:xfrm>
            <a:off x="2462035" y="3061532"/>
            <a:ext cx="1783531" cy="1308225"/>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29"/>
          <p:cNvSpPr/>
          <p:nvPr>
            <p:ph idx="2" type="pic"/>
          </p:nvPr>
        </p:nvSpPr>
        <p:spPr>
          <a:xfrm>
            <a:off x="295997" y="1611684"/>
            <a:ext cx="2791435" cy="1911083"/>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6" name="Google Shape;36;p29"/>
          <p:cNvSpPr/>
          <p:nvPr>
            <p:ph idx="3" type="pic"/>
          </p:nvPr>
        </p:nvSpPr>
        <p:spPr>
          <a:xfrm>
            <a:off x="6058920" y="1611684"/>
            <a:ext cx="2791435" cy="1911083"/>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7" name="Google Shape;37;p29"/>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8" name="Google Shape;38;p29"/>
          <p:cNvSpPr txBox="1"/>
          <p:nvPr>
            <p:ph idx="4"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모니터.png" id="39" name="Google Shape;39;p29"/>
          <p:cNvPicPr preferRelativeResize="0"/>
          <p:nvPr/>
        </p:nvPicPr>
        <p:blipFill rotWithShape="1">
          <a:blip r:embed="rId3">
            <a:alphaModFix/>
          </a:blip>
          <a:srcRect b="0" l="0" r="0" t="0"/>
          <a:stretch/>
        </p:blipFill>
        <p:spPr>
          <a:xfrm>
            <a:off x="3054289" y="1489424"/>
            <a:ext cx="3035427" cy="3026543"/>
          </a:xfrm>
          <a:prstGeom prst="rect">
            <a:avLst/>
          </a:prstGeom>
          <a:noFill/>
          <a:ln>
            <a:noFill/>
          </a:ln>
        </p:spPr>
      </p:pic>
      <p:sp>
        <p:nvSpPr>
          <p:cNvPr id="40" name="Google Shape;40;p29"/>
          <p:cNvSpPr/>
          <p:nvPr>
            <p:ph idx="5" type="pic"/>
          </p:nvPr>
        </p:nvSpPr>
        <p:spPr>
          <a:xfrm>
            <a:off x="3161557" y="1603733"/>
            <a:ext cx="2793972" cy="1911083"/>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6" Type="http://schemas.openxmlformats.org/officeDocument/2006/relationships/theme" Target="../theme/theme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0.gif"/><Relationship Id="rId5" Type="http://schemas.openxmlformats.org/officeDocument/2006/relationships/image" Target="../media/image1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hyperlink" Target="https://docs.python.org/3/library/tkinter.html#module-tkinter" TargetMode="External"/><Relationship Id="rId5" Type="http://schemas.openxmlformats.org/officeDocument/2006/relationships/hyperlink" Target="https://docs.python.org/3/library/tkinter.html#module-tkint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www.youtube.com/watch?v=sz7UAZNgGg8" TargetMode="External"/><Relationship Id="rId4" Type="http://schemas.openxmlformats.org/officeDocument/2006/relationships/hyperlink" Target="http://www.mscroggs.co.uk/menace/" TargetMode="External"/><Relationship Id="rId5" Type="http://schemas.openxmlformats.org/officeDocument/2006/relationships/hyperlink" Target="http://www.mscroggs.co.uk/menace/" TargetMode="External"/><Relationship Id="rId6" Type="http://schemas.openxmlformats.org/officeDocument/2006/relationships/hyperlink" Target="https://prezi.com/paoljqexnos3/hexapawn/?frame=daa6ec7c35d48ab6ef1fd5e61aa0ba380e9d1400" TargetMode="External"/><Relationship Id="rId7" Type="http://schemas.openxmlformats.org/officeDocument/2006/relationships/hyperlink" Target="http://www.mscroggs.co.uk/blog/1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en.wikipedia.org/wiki/Intelligence" TargetMode="External"/><Relationship Id="rId4" Type="http://schemas.openxmlformats.org/officeDocument/2006/relationships/hyperlink" Target="https://en.wikipedia.org/wiki/Machine" TargetMode="External"/><Relationship Id="rId5" Type="http://schemas.openxmlformats.org/officeDocument/2006/relationships/hyperlink" Target="https://en.wikipedia.org/wiki/Human_intelligence" TargetMode="External"/><Relationship Id="rId6" Type="http://schemas.openxmlformats.org/officeDocument/2006/relationships/hyperlink" Target="https://en.wikipedia.org/wiki/Animal_cognition" TargetMode="External"/><Relationship Id="rId7" Type="http://schemas.openxmlformats.org/officeDocument/2006/relationships/hyperlink" Target="https://en.wikipedia.org/wiki/Intelligent_agent" TargetMode="External"/><Relationship Id="rId8" Type="http://schemas.openxmlformats.org/officeDocument/2006/relationships/hyperlink" Target="https://en.wikipedia.org/wiki/Human_min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body"/>
          </p:nvPr>
        </p:nvSpPr>
        <p:spPr>
          <a:xfrm>
            <a:off x="409188" y="339502"/>
            <a:ext cx="7979236" cy="34563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8800"/>
              <a:buNone/>
            </a:pPr>
            <a:r>
              <a:rPr lang="en-US" sz="8800"/>
              <a:t>HEXAPAWN</a:t>
            </a:r>
            <a:endParaRPr sz="8000"/>
          </a:p>
        </p:txBody>
      </p:sp>
      <p:sp>
        <p:nvSpPr>
          <p:cNvPr id="85" name="Google Shape;85;p1"/>
          <p:cNvSpPr txBox="1"/>
          <p:nvPr>
            <p:ph idx="2" type="body"/>
          </p:nvPr>
        </p:nvSpPr>
        <p:spPr>
          <a:xfrm>
            <a:off x="409188" y="2859782"/>
            <a:ext cx="6827107"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None/>
            </a:pPr>
            <a:r>
              <a:rPr lang="en-US" sz="2400"/>
              <a:t>APPLICATIONS OF AI AND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0"/>
          <p:cNvSpPr txBox="1"/>
          <p:nvPr>
            <p:ph idx="1" type="body"/>
          </p:nvPr>
        </p:nvSpPr>
        <p:spPr>
          <a:xfrm>
            <a:off x="2492341" y="475521"/>
            <a:ext cx="5396646" cy="5760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3"/>
              </a:buClr>
              <a:buSzPts val="3600"/>
              <a:buNone/>
            </a:pPr>
            <a:r>
              <a:rPr lang="en-US"/>
              <a:t>Flow Chart and Design</a:t>
            </a:r>
            <a:endParaRPr/>
          </a:p>
        </p:txBody>
      </p:sp>
      <p:sp>
        <p:nvSpPr>
          <p:cNvPr id="241" name="Google Shape;241;p10"/>
          <p:cNvSpPr txBox="1"/>
          <p:nvPr>
            <p:ph idx="2" type="body"/>
          </p:nvPr>
        </p:nvSpPr>
        <p:spPr>
          <a:xfrm>
            <a:off x="2492341" y="1097260"/>
            <a:ext cx="5004048" cy="28803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3"/>
              </a:buClr>
              <a:buSzPts val="1400"/>
              <a:buNone/>
            </a:pPr>
            <a:r>
              <a:rPr lang="en-US"/>
              <a:t>Basic functioning of the program</a:t>
            </a:r>
            <a:endParaRPr/>
          </a:p>
        </p:txBody>
      </p:sp>
      <p:pic>
        <p:nvPicPr>
          <p:cNvPr descr="A picture containing diagram&#10;&#10;Description automatically generated" id="242" name="Google Shape;242;p10"/>
          <p:cNvPicPr preferRelativeResize="0"/>
          <p:nvPr/>
        </p:nvPicPr>
        <p:blipFill rotWithShape="1">
          <a:blip r:embed="rId3">
            <a:alphaModFix/>
          </a:blip>
          <a:srcRect b="0" l="0" r="0" t="0"/>
          <a:stretch/>
        </p:blipFill>
        <p:spPr>
          <a:xfrm>
            <a:off x="611560" y="49963"/>
            <a:ext cx="1880781" cy="5042067"/>
          </a:xfrm>
          <a:prstGeom prst="rect">
            <a:avLst/>
          </a:prstGeom>
          <a:noFill/>
          <a:ln>
            <a:noFill/>
          </a:ln>
        </p:spPr>
      </p:pic>
      <p:pic>
        <p:nvPicPr>
          <p:cNvPr descr="John's Math Blog: Crafts Time" id="243" name="Google Shape;243;p10"/>
          <p:cNvPicPr preferRelativeResize="0"/>
          <p:nvPr/>
        </p:nvPicPr>
        <p:blipFill rotWithShape="1">
          <a:blip r:embed="rId4">
            <a:alphaModFix/>
          </a:blip>
          <a:srcRect b="0" l="0" r="0" t="0"/>
          <a:stretch/>
        </p:blipFill>
        <p:spPr>
          <a:xfrm>
            <a:off x="3419873" y="1733839"/>
            <a:ext cx="5534732" cy="2566103"/>
          </a:xfrm>
          <a:prstGeom prst="rect">
            <a:avLst/>
          </a:prstGeom>
          <a:noFill/>
          <a:ln>
            <a:noFill/>
          </a:ln>
        </p:spPr>
      </p:pic>
      <p:sp>
        <p:nvSpPr>
          <p:cNvPr id="244" name="Google Shape;244;p10"/>
          <p:cNvSpPr txBox="1"/>
          <p:nvPr/>
        </p:nvSpPr>
        <p:spPr>
          <a:xfrm>
            <a:off x="4485491" y="4299942"/>
            <a:ext cx="30476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Possible outcomes of the game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1"/>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None/>
            </a:pPr>
            <a:r>
              <a:rPr lang="en-US">
                <a:solidFill>
                  <a:schemeClr val="lt1"/>
                </a:solidFill>
              </a:rPr>
              <a:t>Output</a:t>
            </a:r>
            <a:endParaRPr>
              <a:solidFill>
                <a:schemeClr val="lt1"/>
              </a:solidFill>
            </a:endParaRPr>
          </a:p>
        </p:txBody>
      </p:sp>
      <p:sp>
        <p:nvSpPr>
          <p:cNvPr id="250" name="Google Shape;250;p11"/>
          <p:cNvSpPr txBox="1"/>
          <p:nvPr>
            <p:ph idx="4"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400"/>
              <a:buNone/>
            </a:pPr>
            <a:r>
              <a:rPr lang="en-US">
                <a:solidFill>
                  <a:schemeClr val="lt1"/>
                </a:solidFill>
              </a:rPr>
              <a:t>Output after playing game 25 times</a:t>
            </a:r>
            <a:endParaRPr/>
          </a:p>
        </p:txBody>
      </p:sp>
      <p:sp>
        <p:nvSpPr>
          <p:cNvPr id="251" name="Google Shape;251;p11"/>
          <p:cNvSpPr txBox="1"/>
          <p:nvPr/>
        </p:nvSpPr>
        <p:spPr>
          <a:xfrm>
            <a:off x="6012160" y="3706870"/>
            <a:ext cx="2808312" cy="1208341"/>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3200"/>
              <a:buFont typeface="Arial"/>
              <a:buNone/>
            </a:pPr>
            <a:r>
              <a:t/>
            </a:r>
            <a:endParaRPr b="1" sz="3200">
              <a:solidFill>
                <a:schemeClr val="lt1"/>
              </a:solidFill>
              <a:latin typeface="Arial"/>
              <a:ea typeface="Arial"/>
              <a:cs typeface="Arial"/>
              <a:sym typeface="Arial"/>
            </a:endParaRPr>
          </a:p>
        </p:txBody>
      </p:sp>
      <p:pic>
        <p:nvPicPr>
          <p:cNvPr descr="A picture containing square&#10;&#10;Description automatically generated" id="252" name="Google Shape;252;p11"/>
          <p:cNvPicPr preferRelativeResize="0"/>
          <p:nvPr>
            <p:ph idx="5" type="pic"/>
          </p:nvPr>
        </p:nvPicPr>
        <p:blipFill rotWithShape="1">
          <a:blip r:embed="rId3">
            <a:alphaModFix/>
          </a:blip>
          <a:srcRect b="-785" l="-975" r="-592" t="1142"/>
          <a:stretch/>
        </p:blipFill>
        <p:spPr>
          <a:xfrm>
            <a:off x="3419872" y="1851670"/>
            <a:ext cx="1512168" cy="1512168"/>
          </a:xfrm>
          <a:prstGeom prst="rect">
            <a:avLst/>
          </a:prstGeom>
          <a:solidFill>
            <a:srgbClr val="F2F2F2"/>
          </a:solidFill>
          <a:ln>
            <a:noFill/>
          </a:ln>
        </p:spPr>
      </p:pic>
      <p:pic>
        <p:nvPicPr>
          <p:cNvPr descr="Icon&#10;&#10;Description automatically generated" id="253" name="Google Shape;253;p11"/>
          <p:cNvPicPr preferRelativeResize="0"/>
          <p:nvPr/>
        </p:nvPicPr>
        <p:blipFill rotWithShape="1">
          <a:blip r:embed="rId4">
            <a:alphaModFix/>
          </a:blip>
          <a:srcRect b="0" l="0" r="0" t="0"/>
          <a:stretch/>
        </p:blipFill>
        <p:spPr>
          <a:xfrm>
            <a:off x="1500933" y="1621792"/>
            <a:ext cx="812800" cy="812800"/>
          </a:xfrm>
          <a:prstGeom prst="rect">
            <a:avLst/>
          </a:prstGeom>
          <a:noFill/>
          <a:ln>
            <a:noFill/>
          </a:ln>
        </p:spPr>
      </p:pic>
      <p:pic>
        <p:nvPicPr>
          <p:cNvPr descr="Icon&#10;&#10;Description automatically generated" id="254" name="Google Shape;254;p11"/>
          <p:cNvPicPr preferRelativeResize="0"/>
          <p:nvPr/>
        </p:nvPicPr>
        <p:blipFill rotWithShape="1">
          <a:blip r:embed="rId5">
            <a:alphaModFix/>
          </a:blip>
          <a:srcRect b="0" l="0" r="0" t="0"/>
          <a:stretch/>
        </p:blipFill>
        <p:spPr>
          <a:xfrm>
            <a:off x="6732240" y="1615941"/>
            <a:ext cx="812800" cy="812800"/>
          </a:xfrm>
          <a:prstGeom prst="rect">
            <a:avLst/>
          </a:prstGeom>
          <a:noFill/>
          <a:ln>
            <a:noFill/>
          </a:ln>
        </p:spPr>
      </p:pic>
      <p:sp>
        <p:nvSpPr>
          <p:cNvPr id="255" name="Google Shape;255;p11"/>
          <p:cNvSpPr txBox="1"/>
          <p:nvPr/>
        </p:nvSpPr>
        <p:spPr>
          <a:xfrm>
            <a:off x="1212887" y="2524243"/>
            <a:ext cx="1390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Black Pawn</a:t>
            </a:r>
            <a:endParaRPr/>
          </a:p>
        </p:txBody>
      </p:sp>
      <p:sp>
        <p:nvSpPr>
          <p:cNvPr id="256" name="Google Shape;256;p11"/>
          <p:cNvSpPr txBox="1"/>
          <p:nvPr/>
        </p:nvSpPr>
        <p:spPr>
          <a:xfrm>
            <a:off x="6430754" y="2573465"/>
            <a:ext cx="14157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White Pawn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2"/>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None/>
            </a:pPr>
            <a:r>
              <a:rPr lang="en-US"/>
              <a:t>Devices Used</a:t>
            </a:r>
            <a:endParaRPr/>
          </a:p>
        </p:txBody>
      </p:sp>
      <p:grpSp>
        <p:nvGrpSpPr>
          <p:cNvPr id="262" name="Google Shape;262;p12"/>
          <p:cNvGrpSpPr/>
          <p:nvPr/>
        </p:nvGrpSpPr>
        <p:grpSpPr>
          <a:xfrm>
            <a:off x="1691680" y="1347614"/>
            <a:ext cx="5852076" cy="3005536"/>
            <a:chOff x="2032292" y="1438422"/>
            <a:chExt cx="4773777" cy="2252986"/>
          </a:xfrm>
        </p:grpSpPr>
        <p:sp>
          <p:nvSpPr>
            <p:cNvPr id="263" name="Google Shape;263;p12"/>
            <p:cNvSpPr/>
            <p:nvPr/>
          </p:nvSpPr>
          <p:spPr>
            <a:xfrm>
              <a:off x="3653899" y="1438422"/>
              <a:ext cx="1836204" cy="1080103"/>
            </a:xfrm>
            <a:custGeom>
              <a:rect b="b" l="l" r="r" t="t"/>
              <a:pathLst>
                <a:path extrusionOk="0" h="2664566" w="452983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12"/>
            <p:cNvSpPr/>
            <p:nvPr/>
          </p:nvSpPr>
          <p:spPr>
            <a:xfrm>
              <a:off x="3381542" y="3094928"/>
              <a:ext cx="685356" cy="579509"/>
            </a:xfrm>
            <a:custGeom>
              <a:rect b="b" l="l" r="r" t="t"/>
              <a:pathLst>
                <a:path extrusionOk="0" h="2313707" w="2736304">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2"/>
            <p:cNvSpPr/>
            <p:nvPr/>
          </p:nvSpPr>
          <p:spPr>
            <a:xfrm>
              <a:off x="5041106" y="3077957"/>
              <a:ext cx="354478" cy="613451"/>
            </a:xfrm>
            <a:custGeom>
              <a:rect b="b" l="l" r="r" t="t"/>
              <a:pathLst>
                <a:path extrusionOk="0" h="3240000" w="1872208">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6" name="Google Shape;266;p12"/>
            <p:cNvSpPr/>
            <p:nvPr/>
          </p:nvSpPr>
          <p:spPr>
            <a:xfrm>
              <a:off x="2032292" y="2014954"/>
              <a:ext cx="811516" cy="644766"/>
            </a:xfrm>
            <a:custGeom>
              <a:rect b="b" l="l" r="r" t="t"/>
              <a:pathLst>
                <a:path extrusionOk="0" h="2574247" w="324000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7" name="Google Shape;267;p12"/>
            <p:cNvSpPr/>
            <p:nvPr/>
          </p:nvSpPr>
          <p:spPr>
            <a:xfrm>
              <a:off x="6369789" y="2030614"/>
              <a:ext cx="436280" cy="613451"/>
            </a:xfrm>
            <a:custGeom>
              <a:rect b="b" l="l" r="r" t="t"/>
              <a:pathLst>
                <a:path extrusionOk="0" h="3240000" w="2304256">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68" name="Google Shape;268;p12"/>
            <p:cNvCxnSpPr/>
            <p:nvPr/>
          </p:nvCxnSpPr>
          <p:spPr>
            <a:xfrm flipH="1">
              <a:off x="2843808" y="2158499"/>
              <a:ext cx="810090" cy="288032"/>
            </a:xfrm>
            <a:prstGeom prst="straightConnector1">
              <a:avLst/>
            </a:prstGeom>
            <a:noFill/>
            <a:ln cap="flat" cmpd="sng" w="38100">
              <a:solidFill>
                <a:schemeClr val="lt1"/>
              </a:solidFill>
              <a:prstDash val="solid"/>
              <a:round/>
              <a:headEnd len="sm" w="sm" type="none"/>
              <a:tailEnd len="sm" w="sm" type="none"/>
            </a:ln>
          </p:spPr>
        </p:cxnSp>
        <p:cxnSp>
          <p:nvCxnSpPr>
            <p:cNvPr id="269" name="Google Shape;269;p12"/>
            <p:cNvCxnSpPr/>
            <p:nvPr/>
          </p:nvCxnSpPr>
          <p:spPr>
            <a:xfrm>
              <a:off x="5490104" y="2158502"/>
              <a:ext cx="879687" cy="360023"/>
            </a:xfrm>
            <a:prstGeom prst="straightConnector1">
              <a:avLst/>
            </a:prstGeom>
            <a:noFill/>
            <a:ln cap="flat" cmpd="sng" w="38100">
              <a:solidFill>
                <a:schemeClr val="lt1"/>
              </a:solidFill>
              <a:prstDash val="solid"/>
              <a:round/>
              <a:headEnd len="sm" w="sm" type="none"/>
              <a:tailEnd len="sm" w="sm" type="none"/>
            </a:ln>
          </p:spPr>
        </p:cxnSp>
        <p:cxnSp>
          <p:nvCxnSpPr>
            <p:cNvPr id="270" name="Google Shape;270;p12"/>
            <p:cNvCxnSpPr/>
            <p:nvPr/>
          </p:nvCxnSpPr>
          <p:spPr>
            <a:xfrm flipH="1">
              <a:off x="3724220" y="2510571"/>
              <a:ext cx="487740" cy="576404"/>
            </a:xfrm>
            <a:prstGeom prst="straightConnector1">
              <a:avLst/>
            </a:prstGeom>
            <a:noFill/>
            <a:ln cap="flat" cmpd="sng" w="38100">
              <a:solidFill>
                <a:schemeClr val="lt1"/>
              </a:solidFill>
              <a:prstDash val="solid"/>
              <a:round/>
              <a:headEnd len="sm" w="sm" type="none"/>
              <a:tailEnd len="sm" w="sm" type="none"/>
            </a:ln>
          </p:spPr>
        </p:cxnSp>
        <p:cxnSp>
          <p:nvCxnSpPr>
            <p:cNvPr id="271" name="Google Shape;271;p12"/>
            <p:cNvCxnSpPr/>
            <p:nvPr/>
          </p:nvCxnSpPr>
          <p:spPr>
            <a:xfrm>
              <a:off x="4860032" y="2510571"/>
              <a:ext cx="358312" cy="559432"/>
            </a:xfrm>
            <a:prstGeom prst="straightConnector1">
              <a:avLst/>
            </a:prstGeom>
            <a:noFill/>
            <a:ln cap="flat" cmpd="sng" w="38100">
              <a:solidFill>
                <a:schemeClr val="lt1"/>
              </a:solidFill>
              <a:prstDash val="solid"/>
              <a:round/>
              <a:headEnd len="sm" w="sm" type="none"/>
              <a:tailEnd len="sm" w="sm" type="non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3"/>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None/>
            </a:pPr>
            <a:r>
              <a:rPr lang="en-US"/>
              <a:t>Python Libraries Used</a:t>
            </a:r>
            <a:endParaRPr/>
          </a:p>
        </p:txBody>
      </p:sp>
      <p:grpSp>
        <p:nvGrpSpPr>
          <p:cNvPr id="277" name="Google Shape;277;p13"/>
          <p:cNvGrpSpPr/>
          <p:nvPr/>
        </p:nvGrpSpPr>
        <p:grpSpPr>
          <a:xfrm>
            <a:off x="3692078" y="987574"/>
            <a:ext cx="4968552" cy="3809560"/>
            <a:chOff x="2051720" y="1003125"/>
            <a:chExt cx="4968552" cy="3809560"/>
          </a:xfrm>
        </p:grpSpPr>
        <p:grpSp>
          <p:nvGrpSpPr>
            <p:cNvPr id="278" name="Google Shape;278;p13"/>
            <p:cNvGrpSpPr/>
            <p:nvPr/>
          </p:nvGrpSpPr>
          <p:grpSpPr>
            <a:xfrm>
              <a:off x="2051720" y="2285599"/>
              <a:ext cx="4968552" cy="2527086"/>
              <a:chOff x="2051720" y="2273542"/>
              <a:chExt cx="4968552" cy="2527086"/>
            </a:xfrm>
          </p:grpSpPr>
          <p:pic>
            <p:nvPicPr>
              <p:cNvPr descr="D:\Fullppt\005-PNG이미지\노트북.png" id="279" name="Google Shape;279;p13"/>
              <p:cNvPicPr preferRelativeResize="0"/>
              <p:nvPr/>
            </p:nvPicPr>
            <p:blipFill rotWithShape="1">
              <a:blip r:embed="rId3">
                <a:alphaModFix/>
              </a:blip>
              <a:srcRect b="0" l="0" r="0" t="0"/>
              <a:stretch/>
            </p:blipFill>
            <p:spPr>
              <a:xfrm>
                <a:off x="2051720" y="2273542"/>
                <a:ext cx="4968552" cy="2527086"/>
              </a:xfrm>
              <a:prstGeom prst="rect">
                <a:avLst/>
              </a:prstGeom>
              <a:noFill/>
              <a:ln>
                <a:noFill/>
              </a:ln>
            </p:spPr>
          </p:pic>
          <p:sp>
            <p:nvSpPr>
              <p:cNvPr id="280" name="Google Shape;280;p13"/>
              <p:cNvSpPr/>
              <p:nvPr/>
            </p:nvSpPr>
            <p:spPr>
              <a:xfrm>
                <a:off x="3419872" y="2628899"/>
                <a:ext cx="2333228" cy="1704561"/>
              </a:xfrm>
              <a:prstGeom prst="rect">
                <a:avLst/>
              </a:prstGeom>
              <a:solidFill>
                <a:srgbClr val="179A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81" name="Google Shape;281;p13"/>
            <p:cNvSpPr/>
            <p:nvPr/>
          </p:nvSpPr>
          <p:spPr>
            <a:xfrm rot="-900000">
              <a:off x="5667244" y="1611266"/>
              <a:ext cx="342784" cy="51201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2" name="Google Shape;282;p13"/>
            <p:cNvSpPr/>
            <p:nvPr/>
          </p:nvSpPr>
          <p:spPr>
            <a:xfrm rot="900000">
              <a:off x="4164984" y="1873773"/>
              <a:ext cx="219672" cy="499885"/>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3" name="Google Shape;283;p13"/>
            <p:cNvSpPr/>
            <p:nvPr/>
          </p:nvSpPr>
          <p:spPr>
            <a:xfrm rot="-900000">
              <a:off x="3377973" y="1464935"/>
              <a:ext cx="219672" cy="499885"/>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3"/>
            <p:cNvSpPr/>
            <p:nvPr/>
          </p:nvSpPr>
          <p:spPr>
            <a:xfrm>
              <a:off x="3712481" y="1904764"/>
              <a:ext cx="342784" cy="51201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5" name="Google Shape;285;p13"/>
            <p:cNvSpPr/>
            <p:nvPr/>
          </p:nvSpPr>
          <p:spPr>
            <a:xfrm rot="-900000">
              <a:off x="2888440" y="2046159"/>
              <a:ext cx="342784" cy="51201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6" name="Google Shape;286;p13"/>
            <p:cNvSpPr/>
            <p:nvPr/>
          </p:nvSpPr>
          <p:spPr>
            <a:xfrm rot="900000">
              <a:off x="4755173" y="3129898"/>
              <a:ext cx="219672" cy="499885"/>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13"/>
            <p:cNvSpPr/>
            <p:nvPr/>
          </p:nvSpPr>
          <p:spPr>
            <a:xfrm>
              <a:off x="5062229" y="1871654"/>
              <a:ext cx="219672" cy="499885"/>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3"/>
            <p:cNvSpPr/>
            <p:nvPr/>
          </p:nvSpPr>
          <p:spPr>
            <a:xfrm rot="-900000">
              <a:off x="4279429" y="3574175"/>
              <a:ext cx="342784" cy="51201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3"/>
            <p:cNvSpPr/>
            <p:nvPr/>
          </p:nvSpPr>
          <p:spPr>
            <a:xfrm>
              <a:off x="5644384" y="2215153"/>
              <a:ext cx="178412" cy="266495"/>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3"/>
            <p:cNvSpPr/>
            <p:nvPr/>
          </p:nvSpPr>
          <p:spPr>
            <a:xfrm rot="-900000">
              <a:off x="3259859" y="2897829"/>
              <a:ext cx="114335" cy="260180"/>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1" name="Google Shape;291;p13"/>
            <p:cNvSpPr/>
            <p:nvPr/>
          </p:nvSpPr>
          <p:spPr>
            <a:xfrm rot="-900000">
              <a:off x="5164327" y="3129965"/>
              <a:ext cx="114335" cy="260180"/>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2" name="Google Shape;292;p13"/>
            <p:cNvSpPr/>
            <p:nvPr/>
          </p:nvSpPr>
          <p:spPr>
            <a:xfrm>
              <a:off x="3585263" y="2536879"/>
              <a:ext cx="178412" cy="266495"/>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3"/>
            <p:cNvSpPr/>
            <p:nvPr/>
          </p:nvSpPr>
          <p:spPr>
            <a:xfrm rot="900000">
              <a:off x="3585263" y="2536879"/>
              <a:ext cx="178412" cy="266495"/>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3"/>
            <p:cNvSpPr/>
            <p:nvPr/>
          </p:nvSpPr>
          <p:spPr>
            <a:xfrm>
              <a:off x="4051068" y="2532706"/>
              <a:ext cx="114335" cy="260180"/>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3"/>
            <p:cNvSpPr/>
            <p:nvPr/>
          </p:nvSpPr>
          <p:spPr>
            <a:xfrm>
              <a:off x="4523648" y="2221465"/>
              <a:ext cx="114335" cy="260180"/>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13"/>
            <p:cNvSpPr/>
            <p:nvPr/>
          </p:nvSpPr>
          <p:spPr>
            <a:xfrm>
              <a:off x="5205168" y="3497806"/>
              <a:ext cx="178412" cy="266495"/>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Google Shape;297;p13"/>
            <p:cNvSpPr/>
            <p:nvPr/>
          </p:nvSpPr>
          <p:spPr>
            <a:xfrm rot="-900000">
              <a:off x="5926468" y="2419239"/>
              <a:ext cx="178412" cy="266495"/>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8" name="Google Shape;298;p13"/>
            <p:cNvSpPr/>
            <p:nvPr/>
          </p:nvSpPr>
          <p:spPr>
            <a:xfrm>
              <a:off x="5627400" y="2707416"/>
              <a:ext cx="114335" cy="260180"/>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9" name="Google Shape;299;p13"/>
            <p:cNvSpPr/>
            <p:nvPr/>
          </p:nvSpPr>
          <p:spPr>
            <a:xfrm rot="-900000">
              <a:off x="3273818" y="1889586"/>
              <a:ext cx="114335" cy="260180"/>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13"/>
            <p:cNvSpPr/>
            <p:nvPr/>
          </p:nvSpPr>
          <p:spPr>
            <a:xfrm>
              <a:off x="5115963" y="2650159"/>
              <a:ext cx="178412" cy="266495"/>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1" name="Google Shape;301;p13"/>
            <p:cNvSpPr/>
            <p:nvPr/>
          </p:nvSpPr>
          <p:spPr>
            <a:xfrm>
              <a:off x="3820143" y="3355772"/>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3"/>
            <p:cNvSpPr/>
            <p:nvPr/>
          </p:nvSpPr>
          <p:spPr>
            <a:xfrm>
              <a:off x="4052986" y="3348039"/>
              <a:ext cx="81687" cy="185886"/>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3" name="Google Shape;303;p13"/>
            <p:cNvSpPr/>
            <p:nvPr/>
          </p:nvSpPr>
          <p:spPr>
            <a:xfrm rot="900000">
              <a:off x="4828448" y="2526265"/>
              <a:ext cx="81687" cy="185886"/>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4" name="Google Shape;304;p13"/>
            <p:cNvSpPr/>
            <p:nvPr/>
          </p:nvSpPr>
          <p:spPr>
            <a:xfrm rot="-900000">
              <a:off x="3986827" y="2850758"/>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5" name="Google Shape;305;p13"/>
            <p:cNvSpPr/>
            <p:nvPr/>
          </p:nvSpPr>
          <p:spPr>
            <a:xfrm>
              <a:off x="4566762" y="3189440"/>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3"/>
            <p:cNvSpPr/>
            <p:nvPr/>
          </p:nvSpPr>
          <p:spPr>
            <a:xfrm>
              <a:off x="4339982" y="2926133"/>
              <a:ext cx="81687" cy="185886"/>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3"/>
            <p:cNvSpPr/>
            <p:nvPr/>
          </p:nvSpPr>
          <p:spPr>
            <a:xfrm>
              <a:off x="5164328" y="1562473"/>
              <a:ext cx="81687" cy="185886"/>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3"/>
            <p:cNvSpPr/>
            <p:nvPr/>
          </p:nvSpPr>
          <p:spPr>
            <a:xfrm>
              <a:off x="3986829" y="1566644"/>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9" name="Google Shape;309;p13"/>
            <p:cNvSpPr/>
            <p:nvPr/>
          </p:nvSpPr>
          <p:spPr>
            <a:xfrm>
              <a:off x="3795125" y="1445021"/>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0" name="Google Shape;310;p13"/>
            <p:cNvSpPr/>
            <p:nvPr/>
          </p:nvSpPr>
          <p:spPr>
            <a:xfrm rot="-900000">
              <a:off x="4333083" y="1551909"/>
              <a:ext cx="81687" cy="185886"/>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3"/>
            <p:cNvSpPr/>
            <p:nvPr/>
          </p:nvSpPr>
          <p:spPr>
            <a:xfrm>
              <a:off x="4437252" y="1354333"/>
              <a:ext cx="81687" cy="185886"/>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3"/>
            <p:cNvSpPr/>
            <p:nvPr/>
          </p:nvSpPr>
          <p:spPr>
            <a:xfrm>
              <a:off x="4870481" y="1835387"/>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3"/>
            <p:cNvSpPr/>
            <p:nvPr/>
          </p:nvSpPr>
          <p:spPr>
            <a:xfrm>
              <a:off x="4139229" y="1719046"/>
              <a:ext cx="68135" cy="101774"/>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4" name="Google Shape;314;p13"/>
            <p:cNvSpPr/>
            <p:nvPr/>
          </p:nvSpPr>
          <p:spPr>
            <a:xfrm rot="-900000">
              <a:off x="4605031" y="1714875"/>
              <a:ext cx="45719" cy="104038"/>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5" name="Google Shape;315;p13"/>
            <p:cNvSpPr/>
            <p:nvPr/>
          </p:nvSpPr>
          <p:spPr>
            <a:xfrm rot="900000">
              <a:off x="5469128" y="1867275"/>
              <a:ext cx="45719" cy="104038"/>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6" name="Google Shape;316;p13"/>
            <p:cNvSpPr/>
            <p:nvPr/>
          </p:nvSpPr>
          <p:spPr>
            <a:xfrm rot="900000">
              <a:off x="4384497" y="3358802"/>
              <a:ext cx="68135" cy="101774"/>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7" name="Google Shape;317;p13"/>
            <p:cNvSpPr/>
            <p:nvPr/>
          </p:nvSpPr>
          <p:spPr>
            <a:xfrm>
              <a:off x="4585934" y="2681630"/>
              <a:ext cx="68135" cy="101774"/>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8" name="Google Shape;318;p13"/>
            <p:cNvSpPr/>
            <p:nvPr/>
          </p:nvSpPr>
          <p:spPr>
            <a:xfrm rot="-900000">
              <a:off x="4833930" y="2156470"/>
              <a:ext cx="45719" cy="104038"/>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9" name="Google Shape;319;p13"/>
            <p:cNvSpPr/>
            <p:nvPr/>
          </p:nvSpPr>
          <p:spPr>
            <a:xfrm>
              <a:off x="5621527" y="2019676"/>
              <a:ext cx="45719" cy="104038"/>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0" name="Google Shape;320;p13"/>
            <p:cNvSpPr/>
            <p:nvPr/>
          </p:nvSpPr>
          <p:spPr>
            <a:xfrm rot="900000">
              <a:off x="4620002" y="2011605"/>
              <a:ext cx="68135" cy="101774"/>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1" name="Google Shape;321;p13"/>
            <p:cNvSpPr/>
            <p:nvPr/>
          </p:nvSpPr>
          <p:spPr>
            <a:xfrm>
              <a:off x="5516356" y="3446864"/>
              <a:ext cx="68135" cy="101774"/>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2" name="Google Shape;322;p13"/>
            <p:cNvSpPr/>
            <p:nvPr/>
          </p:nvSpPr>
          <p:spPr>
            <a:xfrm>
              <a:off x="3598320" y="2887442"/>
              <a:ext cx="45719" cy="104038"/>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 name="Google Shape;323;p13"/>
            <p:cNvSpPr/>
            <p:nvPr/>
          </p:nvSpPr>
          <p:spPr>
            <a:xfrm rot="900000">
              <a:off x="5316728" y="2269827"/>
              <a:ext cx="45719" cy="104038"/>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4" name="Google Shape;324;p13"/>
            <p:cNvSpPr/>
            <p:nvPr/>
          </p:nvSpPr>
          <p:spPr>
            <a:xfrm>
              <a:off x="4596429" y="2176248"/>
              <a:ext cx="68135" cy="101774"/>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5" name="Google Shape;325;p13"/>
            <p:cNvSpPr/>
            <p:nvPr/>
          </p:nvSpPr>
          <p:spPr>
            <a:xfrm>
              <a:off x="4596429" y="2176249"/>
              <a:ext cx="68135" cy="101774"/>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6" name="Google Shape;326;p13"/>
            <p:cNvSpPr/>
            <p:nvPr/>
          </p:nvSpPr>
          <p:spPr>
            <a:xfrm>
              <a:off x="5062231" y="2172078"/>
              <a:ext cx="45719" cy="104038"/>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7" name="Google Shape;327;p13"/>
            <p:cNvSpPr/>
            <p:nvPr/>
          </p:nvSpPr>
          <p:spPr>
            <a:xfrm rot="-900000">
              <a:off x="5357570" y="2639978"/>
              <a:ext cx="45719" cy="104038"/>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8" name="Google Shape;328;p13"/>
            <p:cNvSpPr/>
            <p:nvPr/>
          </p:nvSpPr>
          <p:spPr>
            <a:xfrm rot="900000">
              <a:off x="4346759" y="2552484"/>
              <a:ext cx="68135" cy="101774"/>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9" name="Google Shape;329;p13"/>
            <p:cNvSpPr/>
            <p:nvPr/>
          </p:nvSpPr>
          <p:spPr>
            <a:xfrm rot="900000">
              <a:off x="4861045" y="1202856"/>
              <a:ext cx="342784" cy="51201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0" name="Google Shape;330;p13"/>
            <p:cNvSpPr/>
            <p:nvPr/>
          </p:nvSpPr>
          <p:spPr>
            <a:xfrm rot="-900000">
              <a:off x="5562198" y="3028630"/>
              <a:ext cx="342784" cy="51201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1" name="Google Shape;331;p13"/>
            <p:cNvSpPr/>
            <p:nvPr/>
          </p:nvSpPr>
          <p:spPr>
            <a:xfrm rot="-900000">
              <a:off x="5050783" y="3732095"/>
              <a:ext cx="114335" cy="260180"/>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2" name="Google Shape;332;p13"/>
            <p:cNvSpPr/>
            <p:nvPr/>
          </p:nvSpPr>
          <p:spPr>
            <a:xfrm rot="900000">
              <a:off x="3119082" y="3277785"/>
              <a:ext cx="178412" cy="266495"/>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3" name="Google Shape;333;p13"/>
            <p:cNvSpPr/>
            <p:nvPr/>
          </p:nvSpPr>
          <p:spPr>
            <a:xfrm>
              <a:off x="3519111" y="3168373"/>
              <a:ext cx="114335" cy="260180"/>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4" name="Google Shape;334;p13"/>
            <p:cNvSpPr/>
            <p:nvPr/>
          </p:nvSpPr>
          <p:spPr>
            <a:xfrm rot="-900000">
              <a:off x="3576285" y="3734984"/>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5" name="Google Shape;335;p13"/>
            <p:cNvSpPr/>
            <p:nvPr/>
          </p:nvSpPr>
          <p:spPr>
            <a:xfrm>
              <a:off x="3520647" y="2307552"/>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6" name="Google Shape;336;p13"/>
            <p:cNvSpPr/>
            <p:nvPr/>
          </p:nvSpPr>
          <p:spPr>
            <a:xfrm>
              <a:off x="3906766" y="3628789"/>
              <a:ext cx="81687" cy="185886"/>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7" name="Google Shape;337;p13"/>
            <p:cNvSpPr/>
            <p:nvPr/>
          </p:nvSpPr>
          <p:spPr>
            <a:xfrm>
              <a:off x="4732036" y="3773783"/>
              <a:ext cx="178412" cy="266495"/>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8" name="Google Shape;338;p13"/>
            <p:cNvSpPr/>
            <p:nvPr/>
          </p:nvSpPr>
          <p:spPr>
            <a:xfrm>
              <a:off x="4756877" y="2792889"/>
              <a:ext cx="178412" cy="266495"/>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9" name="Google Shape;339;p13"/>
            <p:cNvSpPr/>
            <p:nvPr/>
          </p:nvSpPr>
          <p:spPr>
            <a:xfrm rot="900000">
              <a:off x="3060359" y="1104392"/>
              <a:ext cx="219672" cy="499885"/>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13"/>
            <p:cNvSpPr/>
            <p:nvPr/>
          </p:nvSpPr>
          <p:spPr>
            <a:xfrm>
              <a:off x="3997195" y="1003125"/>
              <a:ext cx="342784" cy="51201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1" name="Google Shape;341;p13"/>
            <p:cNvSpPr/>
            <p:nvPr/>
          </p:nvSpPr>
          <p:spPr>
            <a:xfrm rot="-900000">
              <a:off x="6227798" y="3405611"/>
              <a:ext cx="114335" cy="260180"/>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2" name="Google Shape;342;p13"/>
            <p:cNvSpPr/>
            <p:nvPr/>
          </p:nvSpPr>
          <p:spPr>
            <a:xfrm rot="-900000">
              <a:off x="6613678" y="1996617"/>
              <a:ext cx="114335" cy="260180"/>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3" name="Google Shape;343;p13"/>
            <p:cNvSpPr/>
            <p:nvPr/>
          </p:nvSpPr>
          <p:spPr>
            <a:xfrm rot="-900000">
              <a:off x="6072596" y="3689406"/>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4" name="Google Shape;344;p13"/>
            <p:cNvSpPr/>
            <p:nvPr/>
          </p:nvSpPr>
          <p:spPr>
            <a:xfrm>
              <a:off x="3688316" y="1259135"/>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5" name="Google Shape;345;p13"/>
            <p:cNvSpPr/>
            <p:nvPr/>
          </p:nvSpPr>
          <p:spPr>
            <a:xfrm>
              <a:off x="6497853" y="3024402"/>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6" name="Google Shape;346;p13"/>
            <p:cNvSpPr/>
            <p:nvPr/>
          </p:nvSpPr>
          <p:spPr>
            <a:xfrm>
              <a:off x="6559151" y="2544107"/>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7" name="Google Shape;347;p13"/>
            <p:cNvSpPr/>
            <p:nvPr/>
          </p:nvSpPr>
          <p:spPr>
            <a:xfrm rot="-900000">
              <a:off x="2968208" y="2603164"/>
              <a:ext cx="114335" cy="260180"/>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8" name="Google Shape;348;p13"/>
            <p:cNvSpPr/>
            <p:nvPr/>
          </p:nvSpPr>
          <p:spPr>
            <a:xfrm rot="900000">
              <a:off x="5406108" y="1119718"/>
              <a:ext cx="219672" cy="499885"/>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9" name="Google Shape;349;p13"/>
            <p:cNvSpPr/>
            <p:nvPr/>
          </p:nvSpPr>
          <p:spPr>
            <a:xfrm>
              <a:off x="6043672" y="2006310"/>
              <a:ext cx="342784" cy="51201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0" name="Google Shape;350;p13"/>
            <p:cNvSpPr/>
            <p:nvPr/>
          </p:nvSpPr>
          <p:spPr>
            <a:xfrm rot="900000">
              <a:off x="6104620" y="1449663"/>
              <a:ext cx="219672" cy="499885"/>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1" name="Google Shape;351;p13"/>
            <p:cNvSpPr/>
            <p:nvPr/>
          </p:nvSpPr>
          <p:spPr>
            <a:xfrm>
              <a:off x="6082543" y="2832924"/>
              <a:ext cx="342784" cy="51201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2" name="Google Shape;352;p13"/>
            <p:cNvSpPr/>
            <p:nvPr/>
          </p:nvSpPr>
          <p:spPr>
            <a:xfrm>
              <a:off x="2936486" y="1729010"/>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3" name="Google Shape;353;p13"/>
            <p:cNvSpPr/>
            <p:nvPr/>
          </p:nvSpPr>
          <p:spPr>
            <a:xfrm>
              <a:off x="6310121" y="2617845"/>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4" name="Google Shape;354;p13"/>
            <p:cNvSpPr/>
            <p:nvPr/>
          </p:nvSpPr>
          <p:spPr>
            <a:xfrm>
              <a:off x="4700146" y="1102414"/>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5" name="Google Shape;355;p13"/>
            <p:cNvSpPr/>
            <p:nvPr/>
          </p:nvSpPr>
          <p:spPr>
            <a:xfrm>
              <a:off x="5735779" y="3678581"/>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6" name="Google Shape;356;p13"/>
            <p:cNvSpPr/>
            <p:nvPr/>
          </p:nvSpPr>
          <p:spPr>
            <a:xfrm>
              <a:off x="5979941" y="3446864"/>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7" name="Google Shape;357;p13"/>
            <p:cNvSpPr/>
            <p:nvPr/>
          </p:nvSpPr>
          <p:spPr>
            <a:xfrm>
              <a:off x="2780200" y="3027919"/>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8" name="Google Shape;358;p13"/>
            <p:cNvSpPr/>
            <p:nvPr/>
          </p:nvSpPr>
          <p:spPr>
            <a:xfrm rot="900000">
              <a:off x="2428849" y="2803316"/>
              <a:ext cx="219672" cy="499885"/>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9" name="Google Shape;359;p13"/>
            <p:cNvSpPr/>
            <p:nvPr/>
          </p:nvSpPr>
          <p:spPr>
            <a:xfrm>
              <a:off x="2787305" y="3398037"/>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0" name="Google Shape;360;p13"/>
            <p:cNvSpPr/>
            <p:nvPr/>
          </p:nvSpPr>
          <p:spPr>
            <a:xfrm rot="900000">
              <a:off x="2826647" y="3596198"/>
              <a:ext cx="219672" cy="499885"/>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1" name="Google Shape;361;p13"/>
            <p:cNvSpPr/>
            <p:nvPr/>
          </p:nvSpPr>
          <p:spPr>
            <a:xfrm rot="-900000">
              <a:off x="2592783" y="1943742"/>
              <a:ext cx="114335" cy="260180"/>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2" name="Google Shape;362;p13"/>
            <p:cNvSpPr/>
            <p:nvPr/>
          </p:nvSpPr>
          <p:spPr>
            <a:xfrm>
              <a:off x="2538256" y="2491232"/>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3" name="Google Shape;363;p13"/>
            <p:cNvSpPr/>
            <p:nvPr/>
          </p:nvSpPr>
          <p:spPr>
            <a:xfrm rot="-900000">
              <a:off x="5852795" y="3948997"/>
              <a:ext cx="114335" cy="260180"/>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4" name="Google Shape;364;p13"/>
            <p:cNvSpPr/>
            <p:nvPr/>
          </p:nvSpPr>
          <p:spPr>
            <a:xfrm>
              <a:off x="6391921" y="3834089"/>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5" name="Google Shape;365;p13"/>
            <p:cNvSpPr/>
            <p:nvPr/>
          </p:nvSpPr>
          <p:spPr>
            <a:xfrm rot="-900000">
              <a:off x="2760926" y="1222848"/>
              <a:ext cx="114335" cy="260180"/>
            </a:xfrm>
            <a:custGeom>
              <a:rect b="b" l="l" r="r" t="t"/>
              <a:pathLst>
                <a:path extrusionOk="0" h="499885" w="219672">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6" name="Google Shape;366;p13"/>
            <p:cNvSpPr/>
            <p:nvPr/>
          </p:nvSpPr>
          <p:spPr>
            <a:xfrm>
              <a:off x="2706399" y="1770338"/>
              <a:ext cx="127467" cy="190398"/>
            </a:xfrm>
            <a:custGeom>
              <a:rect b="b" l="l" r="r" t="t"/>
              <a:pathLst>
                <a:path extrusionOk="0" h="512018" w="342784">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67" name="Google Shape;367;p13"/>
          <p:cNvGrpSpPr/>
          <p:nvPr/>
        </p:nvGrpSpPr>
        <p:grpSpPr>
          <a:xfrm>
            <a:off x="473465" y="2261150"/>
            <a:ext cx="2736304" cy="1143549"/>
            <a:chOff x="803640" y="3362835"/>
            <a:chExt cx="2059657" cy="557393"/>
          </a:xfrm>
        </p:grpSpPr>
        <p:sp>
          <p:nvSpPr>
            <p:cNvPr id="368" name="Google Shape;368;p13"/>
            <p:cNvSpPr txBox="1"/>
            <p:nvPr/>
          </p:nvSpPr>
          <p:spPr>
            <a:xfrm>
              <a:off x="803640" y="3447672"/>
              <a:ext cx="2059657" cy="4725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lt1"/>
                  </a:solidFill>
                  <a:latin typeface="Arial"/>
                  <a:ea typeface="Arial"/>
                  <a:cs typeface="Arial"/>
                  <a:sym typeface="Arial"/>
                </a:rPr>
                <a:t>The </a:t>
              </a:r>
              <a:r>
                <a:rPr lang="en-US" sz="900" u="sng">
                  <a:solidFill>
                    <a:schemeClr val="lt1"/>
                  </a:solidFill>
                  <a:latin typeface="Arial"/>
                  <a:ea typeface="Arial"/>
                  <a:cs typeface="Arial"/>
                  <a:sym typeface="Arial"/>
                  <a:hlinkClick r:id="rId4">
                    <a:extLst>
                      <a:ext uri="{A12FA001-AC4F-418D-AE19-62706E023703}">
                        <ahyp:hlinkClr val="tx"/>
                      </a:ext>
                    </a:extLst>
                  </a:hlinkClick>
                </a:rPr>
                <a:t>tkinter</a:t>
              </a:r>
              <a:r>
                <a:rPr lang="en-US" sz="900">
                  <a:solidFill>
                    <a:schemeClr val="lt1"/>
                  </a:solidFill>
                  <a:latin typeface="Arial"/>
                  <a:ea typeface="Arial"/>
                  <a:cs typeface="Arial"/>
                  <a:sym typeface="Arial"/>
                </a:rPr>
                <a:t> package (“Tk interface”) is the standard Python interface to the Tk GUI toolkit. Both Tk &amp; </a:t>
              </a:r>
              <a:r>
                <a:rPr lang="en-US" sz="900" u="sng">
                  <a:solidFill>
                    <a:schemeClr val="lt1"/>
                  </a:solidFill>
                  <a:latin typeface="Arial"/>
                  <a:ea typeface="Arial"/>
                  <a:cs typeface="Arial"/>
                  <a:sym typeface="Arial"/>
                  <a:hlinkClick r:id="rId5">
                    <a:extLst>
                      <a:ext uri="{A12FA001-AC4F-418D-AE19-62706E023703}">
                        <ahyp:hlinkClr val="tx"/>
                      </a:ext>
                    </a:extLst>
                  </a:hlinkClick>
                </a:rPr>
                <a:t>tkinter</a:t>
              </a:r>
              <a:r>
                <a:rPr lang="en-US" sz="900">
                  <a:solidFill>
                    <a:schemeClr val="lt1"/>
                  </a:solidFill>
                  <a:latin typeface="Arial"/>
                  <a:ea typeface="Arial"/>
                  <a:cs typeface="Arial"/>
                  <a:sym typeface="Arial"/>
                </a:rPr>
                <a:t> are available on most Unix platforms, as well as on Windows systems. (Tk itself is not part of Python; it is maintained at ActiveState.)</a:t>
              </a:r>
              <a:endParaRPr/>
            </a:p>
            <a:p>
              <a:pPr indent="0" lvl="0" marL="0" marR="0" rtl="0" algn="l">
                <a:spcBef>
                  <a:spcPts val="0"/>
                </a:spcBef>
                <a:spcAft>
                  <a:spcPts val="0"/>
                </a:spcAft>
                <a:buNone/>
              </a:pPr>
              <a:br>
                <a:rPr lang="en-US" sz="600">
                  <a:solidFill>
                    <a:schemeClr val="lt1"/>
                  </a:solidFill>
                  <a:latin typeface="Arial"/>
                  <a:ea typeface="Arial"/>
                  <a:cs typeface="Arial"/>
                  <a:sym typeface="Arial"/>
                </a:rPr>
              </a:br>
              <a:endParaRPr sz="600">
                <a:solidFill>
                  <a:schemeClr val="lt1"/>
                </a:solidFill>
                <a:latin typeface="Arial"/>
                <a:ea typeface="Arial"/>
                <a:cs typeface="Arial"/>
                <a:sym typeface="Arial"/>
              </a:endParaRPr>
            </a:p>
          </p:txBody>
        </p:sp>
        <p:sp>
          <p:nvSpPr>
            <p:cNvPr id="369" name="Google Shape;369;p13"/>
            <p:cNvSpPr txBox="1"/>
            <p:nvPr/>
          </p:nvSpPr>
          <p:spPr>
            <a:xfrm>
              <a:off x="803640" y="3362835"/>
              <a:ext cx="2059657" cy="5794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chemeClr val="lt1"/>
                  </a:solidFill>
                  <a:latin typeface="Arial"/>
                  <a:ea typeface="Arial"/>
                  <a:cs typeface="Arial"/>
                  <a:sym typeface="Arial"/>
                </a:rPr>
                <a:t>Tkinter</a:t>
              </a:r>
              <a:endParaRPr b="1" sz="1200">
                <a:solidFill>
                  <a:schemeClr val="lt1"/>
                </a:solidFill>
                <a:latin typeface="Arial"/>
                <a:ea typeface="Arial"/>
                <a:cs typeface="Arial"/>
                <a:sym typeface="Arial"/>
              </a:endParaRPr>
            </a:p>
          </p:txBody>
        </p:sp>
      </p:grpSp>
      <p:grpSp>
        <p:nvGrpSpPr>
          <p:cNvPr id="370" name="Google Shape;370;p13"/>
          <p:cNvGrpSpPr/>
          <p:nvPr/>
        </p:nvGrpSpPr>
        <p:grpSpPr>
          <a:xfrm>
            <a:off x="539552" y="3423136"/>
            <a:ext cx="2736304" cy="1097381"/>
            <a:chOff x="803640" y="3362835"/>
            <a:chExt cx="2059657" cy="534890"/>
          </a:xfrm>
        </p:grpSpPr>
        <p:sp>
          <p:nvSpPr>
            <p:cNvPr id="371" name="Google Shape;371;p13"/>
            <p:cNvSpPr txBox="1"/>
            <p:nvPr/>
          </p:nvSpPr>
          <p:spPr>
            <a:xfrm>
              <a:off x="803640" y="3447672"/>
              <a:ext cx="2059657" cy="4500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lt1"/>
                  </a:solidFill>
                  <a:latin typeface="Arial"/>
                  <a:ea typeface="Arial"/>
                  <a:cs typeface="Arial"/>
                  <a:sym typeface="Arial"/>
                </a:rPr>
                <a:t>Functions in the random module depend on a pseudo-random number generator function random(), which generates a random float number between 0.0 and 1.0. random. random(): Generates a random float number between 0.0 to 1.0. The function doesn't need any arguments.</a:t>
              </a:r>
              <a:endParaRPr sz="900">
                <a:solidFill>
                  <a:schemeClr val="lt1"/>
                </a:solidFill>
                <a:latin typeface="Arial"/>
                <a:ea typeface="Arial"/>
                <a:cs typeface="Arial"/>
                <a:sym typeface="Arial"/>
              </a:endParaRPr>
            </a:p>
          </p:txBody>
        </p:sp>
        <p:sp>
          <p:nvSpPr>
            <p:cNvPr id="372" name="Google Shape;372;p13"/>
            <p:cNvSpPr txBox="1"/>
            <p:nvPr/>
          </p:nvSpPr>
          <p:spPr>
            <a:xfrm>
              <a:off x="803640" y="3362835"/>
              <a:ext cx="2059657" cy="13501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chemeClr val="lt1"/>
                  </a:solidFill>
                  <a:latin typeface="Arial"/>
                  <a:ea typeface="Arial"/>
                  <a:cs typeface="Arial"/>
                  <a:sym typeface="Arial"/>
                </a:rPr>
                <a:t>Random</a:t>
              </a:r>
              <a:endParaRPr b="1" sz="1200">
                <a:solidFill>
                  <a:schemeClr val="lt1"/>
                </a:solidFill>
                <a:latin typeface="Arial"/>
                <a:ea typeface="Arial"/>
                <a:cs typeface="Arial"/>
                <a:sym typeface="Arial"/>
              </a:endParaRPr>
            </a:p>
          </p:txBody>
        </p:sp>
      </p:grpSp>
      <p:grpSp>
        <p:nvGrpSpPr>
          <p:cNvPr id="373" name="Google Shape;373;p13"/>
          <p:cNvGrpSpPr/>
          <p:nvPr/>
        </p:nvGrpSpPr>
        <p:grpSpPr>
          <a:xfrm>
            <a:off x="469619" y="947817"/>
            <a:ext cx="2736304" cy="1235880"/>
            <a:chOff x="803640" y="3362835"/>
            <a:chExt cx="2059657" cy="602398"/>
          </a:xfrm>
        </p:grpSpPr>
        <p:sp>
          <p:nvSpPr>
            <p:cNvPr id="374" name="Google Shape;374;p13"/>
            <p:cNvSpPr txBox="1"/>
            <p:nvPr/>
          </p:nvSpPr>
          <p:spPr>
            <a:xfrm>
              <a:off x="803640" y="3447672"/>
              <a:ext cx="2059657" cy="5175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lt1"/>
                  </a:solidFill>
                  <a:latin typeface="Arial"/>
                  <a:ea typeface="Arial"/>
                  <a:cs typeface="Arial"/>
                  <a:sym typeface="Arial"/>
                </a:rPr>
                <a:t>Assignment statements in Python do not copy objects, they create bindings between a target and an object. For collections that are mutable or contain mutable items, a copy is sometimes needed so one can change one copy without changing the other. This module provides generic shallow and deep copy operation.</a:t>
              </a:r>
              <a:endParaRPr sz="900">
                <a:solidFill>
                  <a:schemeClr val="lt1"/>
                </a:solidFill>
                <a:latin typeface="Arial"/>
                <a:ea typeface="Arial"/>
                <a:cs typeface="Arial"/>
                <a:sym typeface="Arial"/>
              </a:endParaRPr>
            </a:p>
          </p:txBody>
        </p:sp>
        <p:sp>
          <p:nvSpPr>
            <p:cNvPr id="375" name="Google Shape;375;p13"/>
            <p:cNvSpPr txBox="1"/>
            <p:nvPr/>
          </p:nvSpPr>
          <p:spPr>
            <a:xfrm>
              <a:off x="803640" y="3362835"/>
              <a:ext cx="2059657" cy="13501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chemeClr val="lt1"/>
                  </a:solidFill>
                  <a:latin typeface="Arial"/>
                  <a:ea typeface="Arial"/>
                  <a:cs typeface="Arial"/>
                  <a:sym typeface="Arial"/>
                </a:rPr>
                <a:t>Copy</a:t>
              </a:r>
              <a:endParaRPr b="1" sz="1200">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descr="Graphical user interface, application&#10;&#10;Description automatically generated" id="380" name="Google Shape;380;p14"/>
          <p:cNvPicPr preferRelativeResize="0"/>
          <p:nvPr>
            <p:ph idx="3" type="pic"/>
          </p:nvPr>
        </p:nvPicPr>
        <p:blipFill rotWithShape="1">
          <a:blip r:embed="rId3">
            <a:alphaModFix/>
          </a:blip>
          <a:srcRect b="9654" l="0" r="64809" t="13969"/>
          <a:stretch/>
        </p:blipFill>
        <p:spPr>
          <a:xfrm>
            <a:off x="0" y="767250"/>
            <a:ext cx="3217800" cy="3825000"/>
          </a:xfrm>
          <a:prstGeom prst="rect">
            <a:avLst/>
          </a:prstGeom>
          <a:solidFill>
            <a:srgbClr val="F2F2F2"/>
          </a:solidFill>
          <a:ln>
            <a:noFill/>
          </a:ln>
        </p:spPr>
      </p:pic>
      <p:pic>
        <p:nvPicPr>
          <p:cNvPr id="381" name="Google Shape;381;p14"/>
          <p:cNvPicPr preferRelativeResize="0"/>
          <p:nvPr/>
        </p:nvPicPr>
        <p:blipFill rotWithShape="1">
          <a:blip r:embed="rId4">
            <a:alphaModFix/>
          </a:blip>
          <a:srcRect b="0" l="3262" r="11768" t="0"/>
          <a:stretch/>
        </p:blipFill>
        <p:spPr>
          <a:xfrm>
            <a:off x="5926200" y="767350"/>
            <a:ext cx="3217800" cy="3824850"/>
          </a:xfrm>
          <a:prstGeom prst="rect">
            <a:avLst/>
          </a:prstGeom>
          <a:noFill/>
          <a:ln>
            <a:noFill/>
          </a:ln>
        </p:spPr>
      </p:pic>
      <p:sp>
        <p:nvSpPr>
          <p:cNvPr id="382" name="Google Shape;382;p14"/>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3"/>
              </a:buClr>
              <a:buSzPts val="3600"/>
              <a:buNone/>
            </a:pPr>
            <a:r>
              <a:rPr lang="en-US"/>
              <a:t>Source Code</a:t>
            </a:r>
            <a:endParaRPr/>
          </a:p>
        </p:txBody>
      </p:sp>
      <p:sp>
        <p:nvSpPr>
          <p:cNvPr id="383" name="Google Shape;383;p14"/>
          <p:cNvSpPr/>
          <p:nvPr/>
        </p:nvSpPr>
        <p:spPr>
          <a:xfrm>
            <a:off x="2901415" y="1131590"/>
            <a:ext cx="3341171" cy="309634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4" name="Google Shape;384;p14"/>
          <p:cNvSpPr/>
          <p:nvPr/>
        </p:nvSpPr>
        <p:spPr>
          <a:xfrm>
            <a:off x="4247964" y="1940029"/>
            <a:ext cx="648072" cy="648072"/>
          </a:xfrm>
          <a:prstGeom prst="ellipse">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5" name="Google Shape;385;p14"/>
          <p:cNvSpPr txBox="1"/>
          <p:nvPr/>
        </p:nvSpPr>
        <p:spPr>
          <a:xfrm>
            <a:off x="3671900" y="2811581"/>
            <a:ext cx="1800200"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The source code of this program was written in its entirety from scratch by </a:t>
            </a:r>
            <a:r>
              <a:rPr b="1" lang="en-US" sz="1200">
                <a:solidFill>
                  <a:schemeClr val="lt1"/>
                </a:solidFill>
                <a:latin typeface="Arial"/>
                <a:ea typeface="Arial"/>
                <a:cs typeface="Arial"/>
                <a:sym typeface="Arial"/>
              </a:rPr>
              <a:t>Tanay Patil</a:t>
            </a:r>
            <a:r>
              <a:rPr lang="en-US" sz="1200">
                <a:solidFill>
                  <a:schemeClr val="lt1"/>
                </a:solidFill>
                <a:latin typeface="Arial"/>
                <a:ea typeface="Arial"/>
                <a:cs typeface="Arial"/>
                <a:sym typeface="Arial"/>
              </a:rPr>
              <a:t> with help from his team members Sriram and Raunak.</a:t>
            </a:r>
            <a:endParaRPr sz="1200">
              <a:solidFill>
                <a:schemeClr val="lt1"/>
              </a:solidFill>
              <a:latin typeface="Arial"/>
              <a:ea typeface="Arial"/>
              <a:cs typeface="Arial"/>
              <a:sym typeface="Arial"/>
            </a:endParaRPr>
          </a:p>
        </p:txBody>
      </p:sp>
      <p:sp>
        <p:nvSpPr>
          <p:cNvPr id="386" name="Google Shape;386;p14"/>
          <p:cNvSpPr/>
          <p:nvPr/>
        </p:nvSpPr>
        <p:spPr>
          <a:xfrm>
            <a:off x="4447793" y="2049115"/>
            <a:ext cx="248414" cy="429900"/>
          </a:xfrm>
          <a:custGeom>
            <a:rect b="b" l="l" r="r" t="t"/>
            <a:pathLst>
              <a:path extrusionOk="0" h="3240000" w="1872208">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5"/>
          <p:cNvSpPr txBox="1"/>
          <p:nvPr/>
        </p:nvSpPr>
        <p:spPr>
          <a:xfrm>
            <a:off x="0" y="483518"/>
            <a:ext cx="9144000" cy="5760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3600"/>
              <a:buFont typeface="Arial"/>
              <a:buNone/>
            </a:pPr>
            <a:r>
              <a:rPr lang="en-US" sz="3600">
                <a:solidFill>
                  <a:schemeClr val="lt1"/>
                </a:solidFill>
                <a:latin typeface="Arial"/>
                <a:ea typeface="Arial"/>
                <a:cs typeface="Arial"/>
                <a:sym typeface="Arial"/>
              </a:rPr>
              <a:t>Agenda Style</a:t>
            </a:r>
            <a:endParaRPr/>
          </a:p>
        </p:txBody>
      </p:sp>
      <p:sp>
        <p:nvSpPr>
          <p:cNvPr id="392" name="Google Shape;392;p15"/>
          <p:cNvSpPr txBox="1"/>
          <p:nvPr/>
        </p:nvSpPr>
        <p:spPr>
          <a:xfrm rot="-5400000">
            <a:off x="-1822186" y="2109390"/>
            <a:ext cx="5143501" cy="92472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1" lang="en-US" sz="4400">
                <a:solidFill>
                  <a:schemeClr val="lt1"/>
                </a:solidFill>
                <a:latin typeface="Arial"/>
                <a:ea typeface="Arial"/>
                <a:cs typeface="Arial"/>
                <a:sym typeface="Arial"/>
              </a:rPr>
              <a:t>Hexapawn AI</a:t>
            </a:r>
            <a:endParaRPr b="1" sz="4400">
              <a:solidFill>
                <a:schemeClr val="lt1"/>
              </a:solidFill>
              <a:latin typeface="Arial"/>
              <a:ea typeface="Arial"/>
              <a:cs typeface="Arial"/>
              <a:sym typeface="Arial"/>
            </a:endParaRPr>
          </a:p>
        </p:txBody>
      </p:sp>
      <p:grpSp>
        <p:nvGrpSpPr>
          <p:cNvPr id="393" name="Google Shape;393;p15"/>
          <p:cNvGrpSpPr/>
          <p:nvPr/>
        </p:nvGrpSpPr>
        <p:grpSpPr>
          <a:xfrm>
            <a:off x="1907705" y="483518"/>
            <a:ext cx="3024335" cy="3489883"/>
            <a:chOff x="3687661" y="1203598"/>
            <a:chExt cx="2252491" cy="3714805"/>
          </a:xfrm>
        </p:grpSpPr>
        <p:sp>
          <p:nvSpPr>
            <p:cNvPr id="394" name="Google Shape;394;p15"/>
            <p:cNvSpPr txBox="1"/>
            <p:nvPr/>
          </p:nvSpPr>
          <p:spPr>
            <a:xfrm>
              <a:off x="3687661" y="2051792"/>
              <a:ext cx="2252491" cy="28666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Our Hexapawn Machine uses reinforcement learning to figure out what is the best action to take in any given state. In principle, during the learning process we “punish” the machine each time it makes a mistake by taking a the set of moves away from him, making him less likely to make a mistake. Another possible solution would be to reward the machine whenever it makes a good play by pushing forward the used set of moves, making him more likely to choose the action that won before.</a:t>
              </a:r>
              <a:endParaRPr sz="1300">
                <a:solidFill>
                  <a:srgbClr val="3F3F3F"/>
                </a:solidFill>
                <a:latin typeface="Arial"/>
                <a:ea typeface="Arial"/>
                <a:cs typeface="Arial"/>
                <a:sym typeface="Arial"/>
              </a:endParaRPr>
            </a:p>
          </p:txBody>
        </p:sp>
        <p:sp>
          <p:nvSpPr>
            <p:cNvPr id="395" name="Google Shape;395;p15"/>
            <p:cNvSpPr txBox="1"/>
            <p:nvPr/>
          </p:nvSpPr>
          <p:spPr>
            <a:xfrm>
              <a:off x="3687661" y="1203598"/>
              <a:ext cx="22524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3"/>
                  </a:solidFill>
                  <a:latin typeface="Arial"/>
                  <a:ea typeface="Arial"/>
                  <a:cs typeface="Arial"/>
                  <a:sym typeface="Arial"/>
                </a:rPr>
                <a:t>Conclusion</a:t>
              </a:r>
              <a:endParaRPr b="1" sz="2400">
                <a:solidFill>
                  <a:schemeClr val="accent3"/>
                </a:solidFill>
                <a:latin typeface="Arial"/>
                <a:ea typeface="Arial"/>
                <a:cs typeface="Arial"/>
                <a:sym typeface="Arial"/>
              </a:endParaRPr>
            </a:p>
          </p:txBody>
        </p:sp>
      </p:grpSp>
      <p:grpSp>
        <p:nvGrpSpPr>
          <p:cNvPr id="396" name="Google Shape;396;p15"/>
          <p:cNvGrpSpPr/>
          <p:nvPr/>
        </p:nvGrpSpPr>
        <p:grpSpPr>
          <a:xfrm>
            <a:off x="5076056" y="483518"/>
            <a:ext cx="3772057" cy="2922156"/>
            <a:chOff x="3306655" y="1203598"/>
            <a:chExt cx="2851212" cy="2922156"/>
          </a:xfrm>
        </p:grpSpPr>
        <p:sp>
          <p:nvSpPr>
            <p:cNvPr id="397" name="Google Shape;397;p15"/>
            <p:cNvSpPr txBox="1"/>
            <p:nvPr/>
          </p:nvSpPr>
          <p:spPr>
            <a:xfrm>
              <a:off x="3306655" y="1851670"/>
              <a:ext cx="2851212" cy="2274084"/>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chemeClr val="dk1"/>
                </a:buClr>
                <a:buSzPts val="1200"/>
                <a:buFont typeface="Arial"/>
                <a:buChar char="•"/>
              </a:pPr>
              <a:r>
                <a:rPr lang="en-US" sz="1200" u="sng">
                  <a:solidFill>
                    <a:schemeClr val="dk1"/>
                  </a:solidFill>
                  <a:latin typeface="Arial"/>
                  <a:ea typeface="Arial"/>
                  <a:cs typeface="Arial"/>
                  <a:sym typeface="Arial"/>
                  <a:hlinkClick r:id="rId3">
                    <a:extLst>
                      <a:ext uri="{A12FA001-AC4F-418D-AE19-62706E023703}">
                        <ahyp:hlinkClr val="tx"/>
                      </a:ext>
                    </a:extLst>
                  </a:hlinkClick>
                </a:rPr>
                <a:t>https://www.youtube.com/watch?v=sz7UAZNgGg8</a:t>
              </a:r>
              <a:endParaRPr sz="1200">
                <a:solidFill>
                  <a:schemeClr val="dk1"/>
                </a:solidFill>
                <a:latin typeface="Arial"/>
                <a:ea typeface="Arial"/>
                <a:cs typeface="Arial"/>
                <a:sym typeface="Arial"/>
              </a:endParaRPr>
            </a:p>
            <a:p>
              <a:pPr indent="-171450" lvl="0" marL="171450" marR="0" rtl="0" algn="l">
                <a:lnSpc>
                  <a:spcPct val="150000"/>
                </a:lnSpc>
                <a:spcBef>
                  <a:spcPts val="0"/>
                </a:spcBef>
                <a:spcAft>
                  <a:spcPts val="0"/>
                </a:spcAft>
                <a:buClr>
                  <a:schemeClr val="dk1"/>
                </a:buClr>
                <a:buSzPts val="1200"/>
                <a:buFont typeface="Arial"/>
                <a:buChar char="•"/>
              </a:pPr>
              <a:r>
                <a:rPr lang="en-US" sz="1200" u="sng">
                  <a:solidFill>
                    <a:schemeClr val="dk1"/>
                  </a:solidFill>
                  <a:latin typeface="Arial"/>
                  <a:ea typeface="Arial"/>
                  <a:cs typeface="Arial"/>
                  <a:sym typeface="Arial"/>
                  <a:hlinkClick r:id="rId4">
                    <a:extLst>
                      <a:ext uri="{A12FA001-AC4F-418D-AE19-62706E023703}">
                        <ahyp:hlinkClr val="tx"/>
                      </a:ext>
                    </a:extLst>
                  </a:hlinkClick>
                </a:rPr>
                <a:t>http://cs.williams.edu/~freund/cs136-073/GardnerHexapawn.pdf</a:t>
              </a:r>
              <a:endParaRPr/>
            </a:p>
            <a:p>
              <a:pPr indent="-171450" lvl="0" marL="171450" marR="0" rtl="0" algn="l">
                <a:lnSpc>
                  <a:spcPct val="150000"/>
                </a:lnSpc>
                <a:spcBef>
                  <a:spcPts val="0"/>
                </a:spcBef>
                <a:spcAft>
                  <a:spcPts val="0"/>
                </a:spcAft>
                <a:buClr>
                  <a:schemeClr val="dk1"/>
                </a:buClr>
                <a:buSzPts val="1200"/>
                <a:buFont typeface="Arial"/>
                <a:buChar char="•"/>
              </a:pPr>
              <a:r>
                <a:rPr lang="en-US" sz="1200" u="sng">
                  <a:solidFill>
                    <a:schemeClr val="dk1"/>
                  </a:solidFill>
                  <a:latin typeface="Arial"/>
                  <a:ea typeface="Arial"/>
                  <a:cs typeface="Arial"/>
                  <a:sym typeface="Arial"/>
                  <a:hlinkClick r:id="rId5">
                    <a:extLst>
                      <a:ext uri="{A12FA001-AC4F-418D-AE19-62706E023703}">
                        <ahyp:hlinkClr val="tx"/>
                      </a:ext>
                    </a:extLst>
                  </a:hlinkClick>
                </a:rPr>
                <a:t>http://www.mscroggs.co.uk/menace/</a:t>
              </a:r>
              <a:endParaRPr sz="1200">
                <a:solidFill>
                  <a:schemeClr val="dk1"/>
                </a:solidFill>
                <a:latin typeface="Arial"/>
                <a:ea typeface="Arial"/>
                <a:cs typeface="Arial"/>
                <a:sym typeface="Arial"/>
              </a:endParaRPr>
            </a:p>
            <a:p>
              <a:pPr indent="-171450" lvl="0" marL="171450" marR="0" rtl="0" algn="l">
                <a:lnSpc>
                  <a:spcPct val="150000"/>
                </a:lnSpc>
                <a:spcBef>
                  <a:spcPts val="0"/>
                </a:spcBef>
                <a:spcAft>
                  <a:spcPts val="0"/>
                </a:spcAft>
                <a:buClr>
                  <a:schemeClr val="dk1"/>
                </a:buClr>
                <a:buSzPts val="1200"/>
                <a:buFont typeface="Arial"/>
                <a:buChar char="•"/>
              </a:pPr>
              <a:r>
                <a:rPr lang="en-US" sz="1200" u="sng">
                  <a:solidFill>
                    <a:schemeClr val="dk1"/>
                  </a:solidFill>
                  <a:latin typeface="Arial"/>
                  <a:ea typeface="Arial"/>
                  <a:cs typeface="Arial"/>
                  <a:sym typeface="Arial"/>
                  <a:hlinkClick r:id="rId6">
                    <a:extLst>
                      <a:ext uri="{A12FA001-AC4F-418D-AE19-62706E023703}">
                        <ahyp:hlinkClr val="tx"/>
                      </a:ext>
                    </a:extLst>
                  </a:hlinkClick>
                </a:rPr>
                <a:t>https://prezi.com/paoljqexnos3/hexapawn/?frame=daa6ec7c35d48ab6ef1fd5e61aa0ba380e9d1400</a:t>
              </a:r>
              <a:endParaRPr sz="1200">
                <a:solidFill>
                  <a:schemeClr val="dk1"/>
                </a:solidFill>
                <a:latin typeface="Arial"/>
                <a:ea typeface="Arial"/>
                <a:cs typeface="Arial"/>
                <a:sym typeface="Arial"/>
              </a:endParaRPr>
            </a:p>
            <a:p>
              <a:pPr indent="-171450" lvl="0" marL="171450" marR="0" rtl="0" algn="l">
                <a:lnSpc>
                  <a:spcPct val="150000"/>
                </a:lnSpc>
                <a:spcBef>
                  <a:spcPts val="0"/>
                </a:spcBef>
                <a:spcAft>
                  <a:spcPts val="0"/>
                </a:spcAft>
                <a:buClr>
                  <a:schemeClr val="dk1"/>
                </a:buClr>
                <a:buSzPts val="1200"/>
                <a:buFont typeface="Arial"/>
                <a:buChar char="•"/>
              </a:pPr>
              <a:r>
                <a:rPr lang="en-US" sz="1200" u="sng">
                  <a:solidFill>
                    <a:schemeClr val="dk1"/>
                  </a:solidFill>
                  <a:latin typeface="Arial"/>
                  <a:ea typeface="Arial"/>
                  <a:cs typeface="Arial"/>
                  <a:sym typeface="Arial"/>
                  <a:hlinkClick r:id="rId7">
                    <a:extLst>
                      <a:ext uri="{A12FA001-AC4F-418D-AE19-62706E023703}">
                        <ahyp:hlinkClr val="tx"/>
                      </a:ext>
                    </a:extLst>
                  </a:hlinkClick>
                </a:rPr>
                <a:t>http://www.mscroggs.co.uk/blog/19</a:t>
              </a:r>
              <a:endParaRPr sz="1200">
                <a:solidFill>
                  <a:schemeClr val="dk1"/>
                </a:solidFill>
                <a:latin typeface="Arial"/>
                <a:ea typeface="Arial"/>
                <a:cs typeface="Arial"/>
                <a:sym typeface="Arial"/>
              </a:endParaRPr>
            </a:p>
            <a:p>
              <a:pPr indent="-95250" lvl="0" marL="171450" marR="0" rtl="0" algn="l">
                <a:lnSpc>
                  <a:spcPct val="150000"/>
                </a:lnSpc>
                <a:spcBef>
                  <a:spcPts val="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p:txBody>
        </p:sp>
        <p:sp>
          <p:nvSpPr>
            <p:cNvPr id="398" name="Google Shape;398;p15"/>
            <p:cNvSpPr txBox="1"/>
            <p:nvPr/>
          </p:nvSpPr>
          <p:spPr>
            <a:xfrm>
              <a:off x="3687661" y="1203598"/>
              <a:ext cx="2252491"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chemeClr val="accent3"/>
                  </a:solidFill>
                  <a:latin typeface="Arial"/>
                  <a:ea typeface="Arial"/>
                  <a:cs typeface="Arial"/>
                  <a:sym typeface="Arial"/>
                </a:rPr>
                <a:t>Bibliography</a:t>
              </a:r>
              <a:endParaRPr b="1" sz="2400">
                <a:solidFill>
                  <a:schemeClr val="accent3"/>
                </a:solidFill>
                <a:latin typeface="Arial"/>
                <a:ea typeface="Arial"/>
                <a:cs typeface="Arial"/>
                <a:sym typeface="Arial"/>
              </a:endParaRPr>
            </a:p>
          </p:txBody>
        </p:sp>
        <p:sp>
          <p:nvSpPr>
            <p:cNvPr id="399" name="Google Shape;399;p15"/>
            <p:cNvSpPr txBox="1"/>
            <p:nvPr/>
          </p:nvSpPr>
          <p:spPr>
            <a:xfrm>
              <a:off x="3687661" y="1763311"/>
              <a:ext cx="2252491"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b="1" sz="1400">
                <a:solidFill>
                  <a:schemeClr val="accent3"/>
                </a:solidFill>
                <a:latin typeface="Arial"/>
                <a:ea typeface="Arial"/>
                <a:cs typeface="Arial"/>
                <a:sym typeface="Arial"/>
              </a:endParaRPr>
            </a:p>
          </p:txBody>
        </p:sp>
      </p:grpSp>
      <p:sp>
        <p:nvSpPr>
          <p:cNvPr id="400" name="Google Shape;400;p15"/>
          <p:cNvSpPr/>
          <p:nvPr/>
        </p:nvSpPr>
        <p:spPr>
          <a:xfrm>
            <a:off x="1972081" y="945182"/>
            <a:ext cx="2052000" cy="7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1" name="Google Shape;401;p15"/>
          <p:cNvSpPr/>
          <p:nvPr/>
        </p:nvSpPr>
        <p:spPr>
          <a:xfrm>
            <a:off x="4024081" y="945183"/>
            <a:ext cx="2556000" cy="72000"/>
          </a:xfrm>
          <a:prstGeom prst="rect">
            <a:avLst/>
          </a:prstGeom>
          <a:solidFill>
            <a:schemeClr val="accent2">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2" name="Google Shape;402;p15"/>
          <p:cNvSpPr/>
          <p:nvPr/>
        </p:nvSpPr>
        <p:spPr>
          <a:xfrm>
            <a:off x="6508081" y="945182"/>
            <a:ext cx="2052000" cy="7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6"/>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3"/>
              </a:buClr>
              <a:buSzPts val="3600"/>
              <a:buNone/>
            </a:pPr>
            <a:r>
              <a:rPr lang="en-US"/>
              <a:t>Our Team Layout</a:t>
            </a:r>
            <a:endParaRPr/>
          </a:p>
        </p:txBody>
      </p:sp>
      <p:sp>
        <p:nvSpPr>
          <p:cNvPr id="408" name="Google Shape;408;p16"/>
          <p:cNvSpPr txBox="1"/>
          <p:nvPr>
            <p:ph idx="2" type="body"/>
          </p:nvPr>
        </p:nvSpPr>
        <p:spPr>
          <a:xfrm>
            <a:off x="6768648" y="469664"/>
            <a:ext cx="2323848" cy="2880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3"/>
              </a:buClr>
              <a:buSzPts val="1400"/>
              <a:buNone/>
            </a:pPr>
            <a:r>
              <a:rPr b="1" lang="en-US"/>
              <a:t>Specialization - AI</a:t>
            </a:r>
            <a:endParaRPr/>
          </a:p>
        </p:txBody>
      </p:sp>
      <p:grpSp>
        <p:nvGrpSpPr>
          <p:cNvPr id="409" name="Google Shape;409;p16"/>
          <p:cNvGrpSpPr/>
          <p:nvPr/>
        </p:nvGrpSpPr>
        <p:grpSpPr>
          <a:xfrm>
            <a:off x="883689" y="3347697"/>
            <a:ext cx="1440160" cy="1366331"/>
            <a:chOff x="3779910" y="3327771"/>
            <a:chExt cx="1584178" cy="333873"/>
          </a:xfrm>
        </p:grpSpPr>
        <p:sp>
          <p:nvSpPr>
            <p:cNvPr id="410" name="Google Shape;410;p16"/>
            <p:cNvSpPr txBox="1"/>
            <p:nvPr/>
          </p:nvSpPr>
          <p:spPr>
            <a:xfrm>
              <a:off x="3779911" y="3327771"/>
              <a:ext cx="1584177" cy="2460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3"/>
                </a:buClr>
                <a:buSzPts val="1400"/>
                <a:buFont typeface="Arial"/>
                <a:buNone/>
              </a:pPr>
              <a:r>
                <a:rPr b="1" lang="en-US" sz="1400">
                  <a:solidFill>
                    <a:schemeClr val="accent3"/>
                  </a:solidFill>
                  <a:latin typeface="Arial"/>
                  <a:ea typeface="Arial"/>
                  <a:cs typeface="Arial"/>
                  <a:sym typeface="Arial"/>
                </a:rPr>
                <a:t>Tanay Patil</a:t>
              </a:r>
              <a:endParaRPr/>
            </a:p>
          </p:txBody>
        </p:sp>
        <p:sp>
          <p:nvSpPr>
            <p:cNvPr id="411" name="Google Shape;411;p16"/>
            <p:cNvSpPr txBox="1"/>
            <p:nvPr/>
          </p:nvSpPr>
          <p:spPr>
            <a:xfrm>
              <a:off x="3779910" y="3412064"/>
              <a:ext cx="1584177" cy="2495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3"/>
                </a:buClr>
                <a:buSzPts val="1200"/>
                <a:buFont typeface="Arial"/>
                <a:buNone/>
              </a:pPr>
              <a:r>
                <a:rPr lang="en-US" sz="1200">
                  <a:solidFill>
                    <a:schemeClr val="accent3"/>
                  </a:solidFill>
                  <a:latin typeface="Arial"/>
                  <a:ea typeface="Arial"/>
                  <a:cs typeface="Arial"/>
                  <a:sym typeface="Arial"/>
                </a:rPr>
                <a:t>Programmer</a:t>
              </a:r>
              <a:endParaRPr/>
            </a:p>
          </p:txBody>
        </p:sp>
      </p:grpSp>
      <p:grpSp>
        <p:nvGrpSpPr>
          <p:cNvPr id="412" name="Google Shape;412;p16"/>
          <p:cNvGrpSpPr/>
          <p:nvPr/>
        </p:nvGrpSpPr>
        <p:grpSpPr>
          <a:xfrm>
            <a:off x="2683890" y="3347699"/>
            <a:ext cx="1440159" cy="1342309"/>
            <a:chOff x="3779911" y="3327771"/>
            <a:chExt cx="1584177" cy="328003"/>
          </a:xfrm>
        </p:grpSpPr>
        <p:sp>
          <p:nvSpPr>
            <p:cNvPr id="413" name="Google Shape;413;p16"/>
            <p:cNvSpPr txBox="1"/>
            <p:nvPr/>
          </p:nvSpPr>
          <p:spPr>
            <a:xfrm>
              <a:off x="3779911" y="3327771"/>
              <a:ext cx="1584177" cy="2460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3"/>
                </a:buClr>
                <a:buSzPts val="1400"/>
                <a:buFont typeface="Arial"/>
                <a:buNone/>
              </a:pPr>
              <a:r>
                <a:rPr b="1" lang="en-US" sz="1400">
                  <a:solidFill>
                    <a:schemeClr val="accent3"/>
                  </a:solidFill>
                  <a:latin typeface="Arial"/>
                  <a:ea typeface="Arial"/>
                  <a:cs typeface="Arial"/>
                  <a:sym typeface="Arial"/>
                </a:rPr>
                <a:t>Sriram</a:t>
              </a:r>
              <a:endParaRPr/>
            </a:p>
          </p:txBody>
        </p:sp>
        <p:sp>
          <p:nvSpPr>
            <p:cNvPr id="414" name="Google Shape;414;p16"/>
            <p:cNvSpPr txBox="1"/>
            <p:nvPr/>
          </p:nvSpPr>
          <p:spPr>
            <a:xfrm>
              <a:off x="3779911" y="3406194"/>
              <a:ext cx="1584177" cy="2495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3"/>
                </a:buClr>
                <a:buSzPts val="1200"/>
                <a:buFont typeface="Arial"/>
                <a:buNone/>
              </a:pPr>
              <a:r>
                <a:rPr lang="en-US" sz="1200">
                  <a:solidFill>
                    <a:schemeClr val="accent3"/>
                  </a:solidFill>
                  <a:latin typeface="Arial"/>
                  <a:ea typeface="Arial"/>
                  <a:cs typeface="Arial"/>
                  <a:sym typeface="Arial"/>
                </a:rPr>
                <a:t>Programmer</a:t>
              </a:r>
              <a:endParaRPr/>
            </a:p>
          </p:txBody>
        </p:sp>
      </p:grpSp>
      <p:grpSp>
        <p:nvGrpSpPr>
          <p:cNvPr id="415" name="Google Shape;415;p16"/>
          <p:cNvGrpSpPr/>
          <p:nvPr/>
        </p:nvGrpSpPr>
        <p:grpSpPr>
          <a:xfrm>
            <a:off x="4484090" y="3692654"/>
            <a:ext cx="1584177" cy="662120"/>
            <a:chOff x="3779911" y="3327771"/>
            <a:chExt cx="1742597" cy="662120"/>
          </a:xfrm>
        </p:grpSpPr>
        <p:sp>
          <p:nvSpPr>
            <p:cNvPr id="416" name="Google Shape;416;p16"/>
            <p:cNvSpPr txBox="1"/>
            <p:nvPr/>
          </p:nvSpPr>
          <p:spPr>
            <a:xfrm>
              <a:off x="3779911" y="3327771"/>
              <a:ext cx="1742597" cy="36187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3"/>
                </a:buClr>
                <a:buSzPts val="1400"/>
                <a:buFont typeface="Arial"/>
                <a:buNone/>
              </a:pPr>
              <a:r>
                <a:rPr b="1" lang="en-US" sz="1400">
                  <a:solidFill>
                    <a:schemeClr val="accent3"/>
                  </a:solidFill>
                  <a:latin typeface="Arial"/>
                  <a:ea typeface="Arial"/>
                  <a:cs typeface="Arial"/>
                  <a:sym typeface="Arial"/>
                </a:rPr>
                <a:t>Raunak Ramesh Battu</a:t>
              </a:r>
              <a:endParaRPr/>
            </a:p>
          </p:txBody>
        </p:sp>
        <p:sp>
          <p:nvSpPr>
            <p:cNvPr id="417" name="Google Shape;417;p16"/>
            <p:cNvSpPr txBox="1"/>
            <p:nvPr/>
          </p:nvSpPr>
          <p:spPr>
            <a:xfrm>
              <a:off x="3859120" y="3740311"/>
              <a:ext cx="1584177" cy="2495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3"/>
                </a:buClr>
                <a:buSzPts val="1200"/>
                <a:buFont typeface="Arial"/>
                <a:buNone/>
              </a:pPr>
              <a:r>
                <a:rPr lang="en-US" sz="1200">
                  <a:solidFill>
                    <a:schemeClr val="accent3"/>
                  </a:solidFill>
                  <a:latin typeface="Arial"/>
                  <a:ea typeface="Arial"/>
                  <a:cs typeface="Arial"/>
                  <a:sym typeface="Arial"/>
                </a:rPr>
                <a:t>Programmer</a:t>
              </a:r>
              <a:endParaRPr/>
            </a:p>
          </p:txBody>
        </p:sp>
      </p:grpSp>
      <p:sp>
        <p:nvSpPr>
          <p:cNvPr id="418" name="Google Shape;418;p16"/>
          <p:cNvSpPr txBox="1"/>
          <p:nvPr/>
        </p:nvSpPr>
        <p:spPr>
          <a:xfrm>
            <a:off x="6820153" y="806884"/>
            <a:ext cx="2000320"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accent3"/>
                </a:solidFill>
                <a:latin typeface="Arial"/>
                <a:ea typeface="Arial"/>
                <a:cs typeface="Arial"/>
                <a:sym typeface="Arial"/>
              </a:rPr>
              <a:t>Artificial intelligence (AI), sometimes called machine intelligence, is </a:t>
            </a:r>
            <a:r>
              <a:rPr lang="en-US" sz="1200" u="sng">
                <a:solidFill>
                  <a:schemeClr val="accent3"/>
                </a:solidFill>
                <a:latin typeface="Arial"/>
                <a:ea typeface="Arial"/>
                <a:cs typeface="Arial"/>
                <a:sym typeface="Arial"/>
                <a:hlinkClick r:id="rId3">
                  <a:extLst>
                    <a:ext uri="{A12FA001-AC4F-418D-AE19-62706E023703}">
                      <ahyp:hlinkClr val="tx"/>
                    </a:ext>
                  </a:extLst>
                </a:hlinkClick>
              </a:rPr>
              <a:t>intelligence</a:t>
            </a:r>
            <a:r>
              <a:rPr lang="en-US" sz="1200">
                <a:solidFill>
                  <a:schemeClr val="accent3"/>
                </a:solidFill>
                <a:latin typeface="Arial"/>
                <a:ea typeface="Arial"/>
                <a:cs typeface="Arial"/>
                <a:sym typeface="Arial"/>
              </a:rPr>
              <a:t> demonstrated by </a:t>
            </a:r>
            <a:r>
              <a:rPr lang="en-US" sz="1200" u="sng">
                <a:solidFill>
                  <a:schemeClr val="accent3"/>
                </a:solidFill>
                <a:latin typeface="Arial"/>
                <a:ea typeface="Arial"/>
                <a:cs typeface="Arial"/>
                <a:sym typeface="Arial"/>
                <a:hlinkClick r:id="rId4">
                  <a:extLst>
                    <a:ext uri="{A12FA001-AC4F-418D-AE19-62706E023703}">
                      <ahyp:hlinkClr val="tx"/>
                    </a:ext>
                  </a:extLst>
                </a:hlinkClick>
              </a:rPr>
              <a:t>machines</a:t>
            </a:r>
            <a:r>
              <a:rPr lang="en-US" sz="1200">
                <a:solidFill>
                  <a:schemeClr val="accent3"/>
                </a:solidFill>
                <a:latin typeface="Arial"/>
                <a:ea typeface="Arial"/>
                <a:cs typeface="Arial"/>
                <a:sym typeface="Arial"/>
              </a:rPr>
              <a:t>, unlike the natural intelligence displayed by </a:t>
            </a:r>
            <a:r>
              <a:rPr lang="en-US" sz="1200" u="sng">
                <a:solidFill>
                  <a:schemeClr val="accent3"/>
                </a:solidFill>
                <a:latin typeface="Arial"/>
                <a:ea typeface="Arial"/>
                <a:cs typeface="Arial"/>
                <a:sym typeface="Arial"/>
                <a:hlinkClick r:id="rId5">
                  <a:extLst>
                    <a:ext uri="{A12FA001-AC4F-418D-AE19-62706E023703}">
                      <ahyp:hlinkClr val="tx"/>
                    </a:ext>
                  </a:extLst>
                </a:hlinkClick>
              </a:rPr>
              <a:t>humans</a:t>
            </a:r>
            <a:r>
              <a:rPr lang="en-US" sz="1200">
                <a:solidFill>
                  <a:schemeClr val="accent3"/>
                </a:solidFill>
                <a:latin typeface="Arial"/>
                <a:ea typeface="Arial"/>
                <a:cs typeface="Arial"/>
                <a:sym typeface="Arial"/>
              </a:rPr>
              <a:t> and </a:t>
            </a:r>
            <a:r>
              <a:rPr lang="en-US" sz="1200" u="sng">
                <a:solidFill>
                  <a:schemeClr val="accent3"/>
                </a:solidFill>
                <a:latin typeface="Arial"/>
                <a:ea typeface="Arial"/>
                <a:cs typeface="Arial"/>
                <a:sym typeface="Arial"/>
                <a:hlinkClick r:id="rId6">
                  <a:extLst>
                    <a:ext uri="{A12FA001-AC4F-418D-AE19-62706E023703}">
                      <ahyp:hlinkClr val="tx"/>
                    </a:ext>
                  </a:extLst>
                </a:hlinkClick>
              </a:rPr>
              <a:t>animals</a:t>
            </a:r>
            <a:r>
              <a:rPr lang="en-US" sz="1200">
                <a:solidFill>
                  <a:schemeClr val="accent3"/>
                </a:solidFill>
                <a:latin typeface="Arial"/>
                <a:ea typeface="Arial"/>
                <a:cs typeface="Arial"/>
                <a:sym typeface="Arial"/>
              </a:rPr>
              <a:t>. Leading AI textbooks define the field as the study of "</a:t>
            </a:r>
            <a:r>
              <a:rPr lang="en-US" sz="1200" u="sng">
                <a:solidFill>
                  <a:schemeClr val="accent3"/>
                </a:solidFill>
                <a:latin typeface="Arial"/>
                <a:ea typeface="Arial"/>
                <a:cs typeface="Arial"/>
                <a:sym typeface="Arial"/>
                <a:hlinkClick r:id="rId7">
                  <a:extLst>
                    <a:ext uri="{A12FA001-AC4F-418D-AE19-62706E023703}">
                      <ahyp:hlinkClr val="tx"/>
                    </a:ext>
                  </a:extLst>
                </a:hlinkClick>
              </a:rPr>
              <a:t>intelligent agents</a:t>
            </a:r>
            <a:r>
              <a:rPr lang="en-US" sz="1200">
                <a:solidFill>
                  <a:schemeClr val="accent3"/>
                </a:solidFill>
                <a:latin typeface="Arial"/>
                <a:ea typeface="Arial"/>
                <a:cs typeface="Arial"/>
                <a:sym typeface="Arial"/>
              </a:rPr>
              <a:t>": any device that perceives its environment and takes actions that maximize its chance of successfully achieving its goals. Colloquially, the term "artificial intelligence" is often used to describe machines (or computers) that mimic "cognitive" functions that humans associate with the </a:t>
            </a:r>
            <a:r>
              <a:rPr lang="en-US" sz="1200" u="sng">
                <a:solidFill>
                  <a:schemeClr val="accent3"/>
                </a:solidFill>
                <a:latin typeface="Arial"/>
                <a:ea typeface="Arial"/>
                <a:cs typeface="Arial"/>
                <a:sym typeface="Arial"/>
                <a:hlinkClick r:id="rId8">
                  <a:extLst>
                    <a:ext uri="{A12FA001-AC4F-418D-AE19-62706E023703}">
                      <ahyp:hlinkClr val="tx"/>
                    </a:ext>
                  </a:extLst>
                </a:hlinkClick>
              </a:rPr>
              <a:t>human mind</a:t>
            </a:r>
            <a:r>
              <a:rPr lang="en-US" sz="1200">
                <a:solidFill>
                  <a:schemeClr val="accent3"/>
                </a:solidFill>
                <a:latin typeface="Arial"/>
                <a:ea typeface="Arial"/>
                <a:cs typeface="Arial"/>
                <a:sym typeface="Arial"/>
              </a:rPr>
              <a:t>, such as "learning" and "problem solving".</a:t>
            </a:r>
            <a:endParaRPr sz="1200">
              <a:solidFill>
                <a:schemeClr val="accent3"/>
              </a:solidFill>
              <a:latin typeface="Arial"/>
              <a:ea typeface="Arial"/>
              <a:cs typeface="Arial"/>
              <a:sym typeface="Arial"/>
            </a:endParaRPr>
          </a:p>
        </p:txBody>
      </p:sp>
      <p:sp>
        <p:nvSpPr>
          <p:cNvPr id="419" name="Google Shape;419;p16"/>
          <p:cNvSpPr/>
          <p:nvPr>
            <p:ph idx="3" type="pic"/>
          </p:nvPr>
        </p:nvSpPr>
        <p:spPr>
          <a:xfrm>
            <a:off x="739675" y="1395769"/>
            <a:ext cx="1728192" cy="180020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
        <p:nvSpPr>
          <p:cNvPr id="420" name="Google Shape;420;p16"/>
          <p:cNvSpPr/>
          <p:nvPr>
            <p:ph idx="4" type="pic"/>
          </p:nvPr>
        </p:nvSpPr>
        <p:spPr>
          <a:xfrm>
            <a:off x="2539875" y="1395769"/>
            <a:ext cx="1728192" cy="180020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
        <p:nvSpPr>
          <p:cNvPr id="421" name="Google Shape;421;p16"/>
          <p:cNvSpPr/>
          <p:nvPr>
            <p:ph idx="5" type="pic"/>
          </p:nvPr>
        </p:nvSpPr>
        <p:spPr>
          <a:xfrm>
            <a:off x="4340075" y="1395769"/>
            <a:ext cx="1728192" cy="180020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7"/>
          <p:cNvSpPr txBox="1"/>
          <p:nvPr>
            <p:ph idx="1" type="body"/>
          </p:nvPr>
        </p:nvSpPr>
        <p:spPr>
          <a:xfrm>
            <a:off x="0" y="2603107"/>
            <a:ext cx="9144000" cy="5760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None/>
            </a:pPr>
            <a:r>
              <a:rPr lang="en-US"/>
              <a:t>Thank you</a:t>
            </a:r>
            <a:endParaRPr/>
          </a:p>
        </p:txBody>
      </p:sp>
      <p:sp>
        <p:nvSpPr>
          <p:cNvPr id="427" name="Google Shape;427;p17"/>
          <p:cNvSpPr txBox="1"/>
          <p:nvPr>
            <p:ph idx="2" type="body"/>
          </p:nvPr>
        </p:nvSpPr>
        <p:spPr>
          <a:xfrm>
            <a:off x="-148" y="3179169"/>
            <a:ext cx="9144000" cy="2880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400"/>
              <a:buNone/>
            </a:pPr>
            <a:r>
              <a:rPr lang="en-US"/>
              <a:t>Any Questions?</a:t>
            </a:r>
            <a:endParaRPr/>
          </a:p>
        </p:txBody>
      </p:sp>
      <p:grpSp>
        <p:nvGrpSpPr>
          <p:cNvPr id="428" name="Google Shape;428;p17"/>
          <p:cNvGrpSpPr/>
          <p:nvPr/>
        </p:nvGrpSpPr>
        <p:grpSpPr>
          <a:xfrm>
            <a:off x="4251606" y="1934413"/>
            <a:ext cx="649059" cy="649059"/>
            <a:chOff x="5696730" y="3628850"/>
            <a:chExt cx="1799999" cy="1800000"/>
          </a:xfrm>
        </p:grpSpPr>
        <p:sp>
          <p:nvSpPr>
            <p:cNvPr id="429" name="Google Shape;429;p17"/>
            <p:cNvSpPr/>
            <p:nvPr/>
          </p:nvSpPr>
          <p:spPr>
            <a:xfrm rot="-5400000">
              <a:off x="6488456" y="4421123"/>
              <a:ext cx="216000" cy="17994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0" name="Google Shape;430;p17"/>
            <p:cNvSpPr/>
            <p:nvPr/>
          </p:nvSpPr>
          <p:spPr>
            <a:xfrm rot="-5400000">
              <a:off x="6488456" y="2837123"/>
              <a:ext cx="216000" cy="17994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1" name="Google Shape;431;p17"/>
            <p:cNvSpPr/>
            <p:nvPr/>
          </p:nvSpPr>
          <p:spPr>
            <a:xfrm>
              <a:off x="5696730" y="3822037"/>
              <a:ext cx="216000" cy="14050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2" name="Google Shape;432;p17"/>
            <p:cNvSpPr/>
            <p:nvPr/>
          </p:nvSpPr>
          <p:spPr>
            <a:xfrm rot="-5400000">
              <a:off x="6467032" y="4347606"/>
              <a:ext cx="216000" cy="8904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3" name="Google Shape;433;p17"/>
            <p:cNvSpPr/>
            <p:nvPr/>
          </p:nvSpPr>
          <p:spPr>
            <a:xfrm rot="-5400000">
              <a:off x="6467032" y="3819606"/>
              <a:ext cx="216000" cy="8904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4" name="Google Shape;434;p17"/>
            <p:cNvSpPr/>
            <p:nvPr/>
          </p:nvSpPr>
          <p:spPr>
            <a:xfrm>
              <a:off x="6884320" y="4156849"/>
              <a:ext cx="216000" cy="1055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5" name="Google Shape;435;p17"/>
            <p:cNvSpPr/>
            <p:nvPr/>
          </p:nvSpPr>
          <p:spPr>
            <a:xfrm>
              <a:off x="7280729" y="3833303"/>
              <a:ext cx="216000" cy="14050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6" name="Google Shape;436;p17"/>
            <p:cNvSpPr/>
            <p:nvPr/>
          </p:nvSpPr>
          <p:spPr>
            <a:xfrm>
              <a:off x="6129788" y="3844850"/>
              <a:ext cx="216000" cy="1055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37" name="Google Shape;437;p17"/>
          <p:cNvSpPr txBox="1"/>
          <p:nvPr/>
        </p:nvSpPr>
        <p:spPr>
          <a:xfrm>
            <a:off x="1762927" y="4587974"/>
            <a:ext cx="5626219"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To download the source-code, visit– github.com/Dpsnorth/Hexapawn</a:t>
            </a:r>
            <a:endParaRPr sz="14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0" y="483518"/>
            <a:ext cx="9144000" cy="5760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3600"/>
              <a:buFont typeface="Arial"/>
              <a:buNone/>
            </a:pPr>
            <a:r>
              <a:rPr b="0" i="0" lang="en-US" sz="3600" u="none" cap="none" strike="noStrike">
                <a:solidFill>
                  <a:schemeClr val="lt1"/>
                </a:solidFill>
                <a:latin typeface="Arial"/>
                <a:ea typeface="Arial"/>
                <a:cs typeface="Arial"/>
                <a:sym typeface="Arial"/>
              </a:rPr>
              <a:t>Agenda Style</a:t>
            </a:r>
            <a:endParaRPr/>
          </a:p>
        </p:txBody>
      </p:sp>
      <p:sp>
        <p:nvSpPr>
          <p:cNvPr id="91" name="Google Shape;91;p2"/>
          <p:cNvSpPr txBox="1"/>
          <p:nvPr/>
        </p:nvSpPr>
        <p:spPr>
          <a:xfrm rot="-5400000">
            <a:off x="-1822186" y="2109390"/>
            <a:ext cx="5143501" cy="92472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1" i="0" lang="en-US" sz="4400" u="none" cap="none" strike="noStrike">
                <a:solidFill>
                  <a:schemeClr val="lt1"/>
                </a:solidFill>
                <a:latin typeface="Arial"/>
                <a:ea typeface="Arial"/>
                <a:cs typeface="Arial"/>
                <a:sym typeface="Arial"/>
              </a:rPr>
              <a:t>Hexapawn AI</a:t>
            </a:r>
            <a:endParaRPr b="1" i="0" sz="4400" u="none" cap="none" strike="noStrike">
              <a:solidFill>
                <a:schemeClr val="lt1"/>
              </a:solidFill>
              <a:latin typeface="Arial"/>
              <a:ea typeface="Arial"/>
              <a:cs typeface="Arial"/>
              <a:sym typeface="Arial"/>
            </a:endParaRPr>
          </a:p>
        </p:txBody>
      </p:sp>
      <p:sp>
        <p:nvSpPr>
          <p:cNvPr id="92" name="Google Shape;92;p2"/>
          <p:cNvSpPr txBox="1"/>
          <p:nvPr/>
        </p:nvSpPr>
        <p:spPr>
          <a:xfrm>
            <a:off x="1907703" y="483518"/>
            <a:ext cx="66523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accent3"/>
                </a:solidFill>
                <a:latin typeface="Arial"/>
                <a:ea typeface="Arial"/>
                <a:cs typeface="Arial"/>
                <a:sym typeface="Arial"/>
              </a:rPr>
              <a:t>Acknowledgement</a:t>
            </a:r>
            <a:endParaRPr b="1" sz="2400">
              <a:solidFill>
                <a:schemeClr val="accent3"/>
              </a:solidFill>
              <a:latin typeface="Arial"/>
              <a:ea typeface="Arial"/>
              <a:cs typeface="Arial"/>
              <a:sym typeface="Arial"/>
            </a:endParaRPr>
          </a:p>
        </p:txBody>
      </p:sp>
      <p:sp>
        <p:nvSpPr>
          <p:cNvPr id="93" name="Google Shape;93;p2"/>
          <p:cNvSpPr/>
          <p:nvPr/>
        </p:nvSpPr>
        <p:spPr>
          <a:xfrm>
            <a:off x="1972081" y="945182"/>
            <a:ext cx="2052000" cy="7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 name="Google Shape;94;p2"/>
          <p:cNvSpPr/>
          <p:nvPr/>
        </p:nvSpPr>
        <p:spPr>
          <a:xfrm>
            <a:off x="4024081" y="945183"/>
            <a:ext cx="4536000" cy="72000"/>
          </a:xfrm>
          <a:prstGeom prst="rect">
            <a:avLst/>
          </a:prstGeom>
          <a:solidFill>
            <a:schemeClr val="accent2">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2"/>
          <p:cNvSpPr txBox="1"/>
          <p:nvPr/>
        </p:nvSpPr>
        <p:spPr>
          <a:xfrm>
            <a:off x="2711302" y="3689498"/>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96" name="Google Shape;96;p2"/>
          <p:cNvGrpSpPr/>
          <p:nvPr/>
        </p:nvGrpSpPr>
        <p:grpSpPr>
          <a:xfrm>
            <a:off x="1907705" y="483518"/>
            <a:ext cx="6652377" cy="3525850"/>
            <a:chOff x="3687661" y="1203598"/>
            <a:chExt cx="4954616" cy="3525850"/>
          </a:xfrm>
        </p:grpSpPr>
        <p:sp>
          <p:nvSpPr>
            <p:cNvPr id="97" name="Google Shape;97;p2"/>
            <p:cNvSpPr txBox="1"/>
            <p:nvPr/>
          </p:nvSpPr>
          <p:spPr>
            <a:xfrm>
              <a:off x="3687661" y="2051792"/>
              <a:ext cx="4954616"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3F3F3F"/>
                  </a:solidFill>
                  <a:latin typeface="Arial"/>
                  <a:ea typeface="Arial"/>
                  <a:cs typeface="Arial"/>
                  <a:sym typeface="Arial"/>
                </a:rPr>
                <a:t>We are thankful for the help and cooperation of the school authorities, our computer science teacher, Mrs. Manjula and Mrs. Uzma Fathima, for the successful completion of our investigatory project, “Hexapawn AI”</a:t>
              </a:r>
              <a:endParaRPr/>
            </a:p>
          </p:txBody>
        </p:sp>
        <p:sp>
          <p:nvSpPr>
            <p:cNvPr id="98" name="Google Shape;98;p2"/>
            <p:cNvSpPr txBox="1"/>
            <p:nvPr/>
          </p:nvSpPr>
          <p:spPr>
            <a:xfrm>
              <a:off x="3687661" y="1203598"/>
              <a:ext cx="22524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400">
                <a:solidFill>
                  <a:schemeClr val="accent3"/>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0" y="483518"/>
            <a:ext cx="9144000" cy="5760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3600"/>
              <a:buFont typeface="Arial"/>
              <a:buNone/>
            </a:pPr>
            <a:r>
              <a:rPr lang="en-US" sz="3600">
                <a:solidFill>
                  <a:schemeClr val="lt1"/>
                </a:solidFill>
                <a:latin typeface="Arial"/>
                <a:ea typeface="Arial"/>
                <a:cs typeface="Arial"/>
                <a:sym typeface="Arial"/>
              </a:rPr>
              <a:t>Agenda Style</a:t>
            </a:r>
            <a:endParaRPr/>
          </a:p>
        </p:txBody>
      </p:sp>
      <p:sp>
        <p:nvSpPr>
          <p:cNvPr id="104" name="Google Shape;104;p3"/>
          <p:cNvSpPr txBox="1"/>
          <p:nvPr/>
        </p:nvSpPr>
        <p:spPr>
          <a:xfrm rot="-5400000">
            <a:off x="-1822186" y="2109390"/>
            <a:ext cx="5143501" cy="92472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1" lang="en-US" sz="4400">
                <a:solidFill>
                  <a:schemeClr val="lt1"/>
                </a:solidFill>
                <a:latin typeface="Arial"/>
                <a:ea typeface="Arial"/>
                <a:cs typeface="Arial"/>
                <a:sym typeface="Arial"/>
              </a:rPr>
              <a:t>Hexapawn AI</a:t>
            </a:r>
            <a:endParaRPr b="1" sz="4400">
              <a:solidFill>
                <a:schemeClr val="lt1"/>
              </a:solidFill>
              <a:latin typeface="Arial"/>
              <a:ea typeface="Arial"/>
              <a:cs typeface="Arial"/>
              <a:sym typeface="Arial"/>
            </a:endParaRPr>
          </a:p>
        </p:txBody>
      </p:sp>
      <p:grpSp>
        <p:nvGrpSpPr>
          <p:cNvPr id="105" name="Google Shape;105;p3"/>
          <p:cNvGrpSpPr/>
          <p:nvPr/>
        </p:nvGrpSpPr>
        <p:grpSpPr>
          <a:xfrm>
            <a:off x="1907705" y="483518"/>
            <a:ext cx="6652377" cy="3956737"/>
            <a:chOff x="3687661" y="1203598"/>
            <a:chExt cx="4954616" cy="3956737"/>
          </a:xfrm>
        </p:grpSpPr>
        <p:sp>
          <p:nvSpPr>
            <p:cNvPr id="106" name="Google Shape;106;p3"/>
            <p:cNvSpPr txBox="1"/>
            <p:nvPr/>
          </p:nvSpPr>
          <p:spPr>
            <a:xfrm>
              <a:off x="3687661" y="2051792"/>
              <a:ext cx="4954616"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3F3F3F"/>
                  </a:solidFill>
                  <a:latin typeface="Arial"/>
                  <a:ea typeface="Arial"/>
                  <a:cs typeface="Arial"/>
                  <a:sym typeface="Arial"/>
                </a:rPr>
                <a:t>This is to certify that the Computer Science practical project “Hexapawn AI” is submitted by “Tanay Patil”, “Sriram”, “Raunak Battu” of class XII-C appearing for the Computer Science practical exam of the Central Board of Secondary Education 2019-20.</a:t>
              </a:r>
              <a:endParaRPr/>
            </a:p>
          </p:txBody>
        </p:sp>
        <p:sp>
          <p:nvSpPr>
            <p:cNvPr id="107" name="Google Shape;107;p3"/>
            <p:cNvSpPr txBox="1"/>
            <p:nvPr/>
          </p:nvSpPr>
          <p:spPr>
            <a:xfrm>
              <a:off x="3687661" y="1203598"/>
              <a:ext cx="22524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3"/>
                  </a:solidFill>
                  <a:latin typeface="Arial"/>
                  <a:ea typeface="Arial"/>
                  <a:cs typeface="Arial"/>
                  <a:sym typeface="Arial"/>
                </a:rPr>
                <a:t>Certificate</a:t>
              </a:r>
              <a:endParaRPr b="1" sz="2400">
                <a:solidFill>
                  <a:schemeClr val="accent3"/>
                </a:solidFill>
                <a:latin typeface="Arial"/>
                <a:ea typeface="Arial"/>
                <a:cs typeface="Arial"/>
                <a:sym typeface="Arial"/>
              </a:endParaRPr>
            </a:p>
          </p:txBody>
        </p:sp>
      </p:grpSp>
      <p:sp>
        <p:nvSpPr>
          <p:cNvPr id="108" name="Google Shape;108;p3"/>
          <p:cNvSpPr/>
          <p:nvPr/>
        </p:nvSpPr>
        <p:spPr>
          <a:xfrm>
            <a:off x="1972081" y="945182"/>
            <a:ext cx="2052000" cy="7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3"/>
          <p:cNvSpPr/>
          <p:nvPr/>
        </p:nvSpPr>
        <p:spPr>
          <a:xfrm>
            <a:off x="4024081" y="945183"/>
            <a:ext cx="2556000" cy="72000"/>
          </a:xfrm>
          <a:prstGeom prst="rect">
            <a:avLst/>
          </a:prstGeom>
          <a:solidFill>
            <a:schemeClr val="accent2">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3"/>
          <p:cNvSpPr/>
          <p:nvPr/>
        </p:nvSpPr>
        <p:spPr>
          <a:xfrm>
            <a:off x="6508081" y="945182"/>
            <a:ext cx="2052000" cy="7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nvSpPr>
        <p:spPr>
          <a:xfrm>
            <a:off x="167361" y="523490"/>
            <a:ext cx="4240443" cy="165292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Arial"/>
              <a:buNone/>
            </a:pPr>
            <a:r>
              <a:rPr b="1" lang="en-US" sz="3600">
                <a:solidFill>
                  <a:schemeClr val="lt1"/>
                </a:solidFill>
                <a:latin typeface="Arial"/>
                <a:ea typeface="Arial"/>
                <a:cs typeface="Arial"/>
                <a:sym typeface="Arial"/>
              </a:rPr>
              <a:t>Table of Contents</a:t>
            </a:r>
            <a:endParaRPr/>
          </a:p>
        </p:txBody>
      </p:sp>
      <p:sp>
        <p:nvSpPr>
          <p:cNvPr id="117" name="Google Shape;117;p4"/>
          <p:cNvSpPr/>
          <p:nvPr/>
        </p:nvSpPr>
        <p:spPr>
          <a:xfrm>
            <a:off x="7236296" y="0"/>
            <a:ext cx="190770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p4"/>
          <p:cNvSpPr/>
          <p:nvPr/>
        </p:nvSpPr>
        <p:spPr>
          <a:xfrm rot="-1060536">
            <a:off x="7124472" y="872359"/>
            <a:ext cx="1334134" cy="1058306"/>
          </a:xfrm>
          <a:custGeom>
            <a:rect b="b" l="l" r="r" t="t"/>
            <a:pathLst>
              <a:path extrusionOk="0" h="1058306" w="1334134">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4"/>
          <p:cNvSpPr/>
          <p:nvPr/>
        </p:nvSpPr>
        <p:spPr>
          <a:xfrm rot="-1060536">
            <a:off x="7124472" y="1976473"/>
            <a:ext cx="1334134" cy="1058306"/>
          </a:xfrm>
          <a:custGeom>
            <a:rect b="b" l="l" r="r" t="t"/>
            <a:pathLst>
              <a:path extrusionOk="0" h="1058306" w="1334134">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4"/>
          <p:cNvSpPr/>
          <p:nvPr/>
        </p:nvSpPr>
        <p:spPr>
          <a:xfrm rot="-1060536">
            <a:off x="7124472" y="3080587"/>
            <a:ext cx="1334134" cy="1058306"/>
          </a:xfrm>
          <a:custGeom>
            <a:rect b="b" l="l" r="r" t="t"/>
            <a:pathLst>
              <a:path extrusionOk="0" h="1058306" w="1334134">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4"/>
          <p:cNvSpPr/>
          <p:nvPr/>
        </p:nvSpPr>
        <p:spPr>
          <a:xfrm flipH="1" rot="1060536">
            <a:off x="5964352" y="1424416"/>
            <a:ext cx="1383499" cy="1058306"/>
          </a:xfrm>
          <a:prstGeom prst="rightArrow">
            <a:avLst>
              <a:gd fmla="val 50000" name="adj1"/>
              <a:gd fmla="val 5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4"/>
          <p:cNvSpPr/>
          <p:nvPr/>
        </p:nvSpPr>
        <p:spPr>
          <a:xfrm flipH="1" rot="1060536">
            <a:off x="5964352" y="2528530"/>
            <a:ext cx="1383499" cy="1058306"/>
          </a:xfrm>
          <a:prstGeom prst="rightArrow">
            <a:avLst>
              <a:gd fmla="val 50000" name="adj1"/>
              <a:gd fmla="val 5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4"/>
          <p:cNvSpPr/>
          <p:nvPr/>
        </p:nvSpPr>
        <p:spPr>
          <a:xfrm flipH="1" rot="1060536">
            <a:off x="5964352" y="3632646"/>
            <a:ext cx="1383499" cy="1058306"/>
          </a:xfrm>
          <a:prstGeom prst="rightArrow">
            <a:avLst>
              <a:gd fmla="val 50000" name="adj1"/>
              <a:gd fmla="val 5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4"/>
          <p:cNvSpPr/>
          <p:nvPr/>
        </p:nvSpPr>
        <p:spPr>
          <a:xfrm flipH="1" rot="1060536">
            <a:off x="5964352" y="314404"/>
            <a:ext cx="1383499" cy="1058306"/>
          </a:xfrm>
          <a:prstGeom prst="rightArrow">
            <a:avLst>
              <a:gd fmla="val 50000" name="adj1"/>
              <a:gd fmla="val 5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4"/>
          <p:cNvSpPr/>
          <p:nvPr/>
        </p:nvSpPr>
        <p:spPr>
          <a:xfrm rot="-1060536">
            <a:off x="7117193" y="4189468"/>
            <a:ext cx="1334134" cy="1058306"/>
          </a:xfrm>
          <a:custGeom>
            <a:rect b="b" l="l" r="r" t="t"/>
            <a:pathLst>
              <a:path extrusionOk="0" h="1058306" w="1334134">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4"/>
          <p:cNvSpPr/>
          <p:nvPr/>
        </p:nvSpPr>
        <p:spPr>
          <a:xfrm rot="-1060536">
            <a:off x="7157363" y="12577"/>
            <a:ext cx="1334133" cy="793729"/>
          </a:xfrm>
          <a:custGeom>
            <a:rect b="b" l="l" r="r" t="t"/>
            <a:pathLst>
              <a:path extrusionOk="0" h="793729" w="1334133">
                <a:moveTo>
                  <a:pt x="788394" y="0"/>
                </a:moveTo>
                <a:lnTo>
                  <a:pt x="1201063" y="131506"/>
                </a:lnTo>
                <a:lnTo>
                  <a:pt x="1334133" y="264576"/>
                </a:lnTo>
                <a:lnTo>
                  <a:pt x="804981" y="793729"/>
                </a:lnTo>
                <a:lnTo>
                  <a:pt x="804981" y="529153"/>
                </a:lnTo>
                <a:lnTo>
                  <a:pt x="0" y="529153"/>
                </a:lnTo>
                <a:lnTo>
                  <a:pt x="168626"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4"/>
          <p:cNvSpPr/>
          <p:nvPr/>
        </p:nvSpPr>
        <p:spPr>
          <a:xfrm flipH="1" rot="1060536">
            <a:off x="6020818" y="4705082"/>
            <a:ext cx="1184167" cy="614682"/>
          </a:xfrm>
          <a:custGeom>
            <a:rect b="b" l="l" r="r" t="t"/>
            <a:pathLst>
              <a:path extrusionOk="0" h="614682" w="1184167">
                <a:moveTo>
                  <a:pt x="655014" y="0"/>
                </a:moveTo>
                <a:lnTo>
                  <a:pt x="655014" y="264577"/>
                </a:lnTo>
                <a:lnTo>
                  <a:pt x="0" y="264577"/>
                </a:lnTo>
                <a:lnTo>
                  <a:pt x="1098638" y="614682"/>
                </a:lnTo>
                <a:lnTo>
                  <a:pt x="1184167" y="529153"/>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4"/>
          <p:cNvSpPr txBox="1"/>
          <p:nvPr/>
        </p:nvSpPr>
        <p:spPr>
          <a:xfrm>
            <a:off x="6137616" y="528445"/>
            <a:ext cx="55414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accent2"/>
                </a:solidFill>
                <a:latin typeface="Arial"/>
                <a:ea typeface="Arial"/>
                <a:cs typeface="Arial"/>
                <a:sym typeface="Arial"/>
              </a:rPr>
              <a:t>01</a:t>
            </a:r>
            <a:endParaRPr b="1" sz="2400">
              <a:solidFill>
                <a:schemeClr val="accent2"/>
              </a:solidFill>
              <a:latin typeface="Arial"/>
              <a:ea typeface="Arial"/>
              <a:cs typeface="Arial"/>
              <a:sym typeface="Arial"/>
            </a:endParaRPr>
          </a:p>
        </p:txBody>
      </p:sp>
      <p:sp>
        <p:nvSpPr>
          <p:cNvPr id="129" name="Google Shape;129;p4"/>
          <p:cNvSpPr txBox="1"/>
          <p:nvPr/>
        </p:nvSpPr>
        <p:spPr>
          <a:xfrm>
            <a:off x="6137616" y="1646561"/>
            <a:ext cx="55414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accent2"/>
                </a:solidFill>
                <a:latin typeface="Arial"/>
                <a:ea typeface="Arial"/>
                <a:cs typeface="Arial"/>
                <a:sym typeface="Arial"/>
              </a:rPr>
              <a:t>02</a:t>
            </a:r>
            <a:endParaRPr b="1" sz="2400">
              <a:solidFill>
                <a:schemeClr val="accent2"/>
              </a:solidFill>
              <a:latin typeface="Arial"/>
              <a:ea typeface="Arial"/>
              <a:cs typeface="Arial"/>
              <a:sym typeface="Arial"/>
            </a:endParaRPr>
          </a:p>
        </p:txBody>
      </p:sp>
      <p:sp>
        <p:nvSpPr>
          <p:cNvPr id="130" name="Google Shape;130;p4"/>
          <p:cNvSpPr txBox="1"/>
          <p:nvPr/>
        </p:nvSpPr>
        <p:spPr>
          <a:xfrm>
            <a:off x="6137616" y="2764677"/>
            <a:ext cx="55414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accent2"/>
                </a:solidFill>
                <a:latin typeface="Arial"/>
                <a:ea typeface="Arial"/>
                <a:cs typeface="Arial"/>
                <a:sym typeface="Arial"/>
              </a:rPr>
              <a:t>03</a:t>
            </a:r>
            <a:endParaRPr b="1" sz="2400">
              <a:solidFill>
                <a:schemeClr val="accent2"/>
              </a:solidFill>
              <a:latin typeface="Arial"/>
              <a:ea typeface="Arial"/>
              <a:cs typeface="Arial"/>
              <a:sym typeface="Arial"/>
            </a:endParaRPr>
          </a:p>
        </p:txBody>
      </p:sp>
      <p:sp>
        <p:nvSpPr>
          <p:cNvPr id="131" name="Google Shape;131;p4"/>
          <p:cNvSpPr txBox="1"/>
          <p:nvPr/>
        </p:nvSpPr>
        <p:spPr>
          <a:xfrm>
            <a:off x="6137616" y="3882793"/>
            <a:ext cx="55414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accent2"/>
                </a:solidFill>
                <a:latin typeface="Arial"/>
                <a:ea typeface="Arial"/>
                <a:cs typeface="Arial"/>
                <a:sym typeface="Arial"/>
              </a:rPr>
              <a:t>04</a:t>
            </a:r>
            <a:endParaRPr b="1" sz="2400">
              <a:solidFill>
                <a:schemeClr val="accent2"/>
              </a:solidFill>
              <a:latin typeface="Arial"/>
              <a:ea typeface="Arial"/>
              <a:cs typeface="Arial"/>
              <a:sym typeface="Arial"/>
            </a:endParaRPr>
          </a:p>
        </p:txBody>
      </p:sp>
      <p:sp>
        <p:nvSpPr>
          <p:cNvPr id="132" name="Google Shape;132;p4"/>
          <p:cNvSpPr txBox="1"/>
          <p:nvPr/>
        </p:nvSpPr>
        <p:spPr>
          <a:xfrm>
            <a:off x="2595982" y="486097"/>
            <a:ext cx="3272009" cy="30777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lt1"/>
                </a:solidFill>
                <a:latin typeface="Arial"/>
                <a:ea typeface="Arial"/>
                <a:cs typeface="Arial"/>
                <a:sym typeface="Arial"/>
              </a:rPr>
              <a:t>Definition of Machine Learning</a:t>
            </a:r>
            <a:endParaRPr/>
          </a:p>
        </p:txBody>
      </p:sp>
      <p:sp>
        <p:nvSpPr>
          <p:cNvPr id="133" name="Google Shape;133;p4"/>
          <p:cNvSpPr txBox="1"/>
          <p:nvPr/>
        </p:nvSpPr>
        <p:spPr>
          <a:xfrm>
            <a:off x="2771800" y="1615899"/>
            <a:ext cx="3272009" cy="30777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lt1"/>
                </a:solidFill>
                <a:latin typeface="Arial"/>
                <a:ea typeface="Arial"/>
                <a:cs typeface="Arial"/>
                <a:sym typeface="Arial"/>
              </a:rPr>
              <a:t>What is Hexapawn?</a:t>
            </a:r>
            <a:endParaRPr/>
          </a:p>
        </p:txBody>
      </p:sp>
      <p:sp>
        <p:nvSpPr>
          <p:cNvPr id="134" name="Google Shape;134;p4"/>
          <p:cNvSpPr txBox="1"/>
          <p:nvPr/>
        </p:nvSpPr>
        <p:spPr>
          <a:xfrm>
            <a:off x="2771800" y="2664507"/>
            <a:ext cx="3272009" cy="30777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lt1"/>
                </a:solidFill>
                <a:latin typeface="Arial"/>
                <a:ea typeface="Arial"/>
                <a:cs typeface="Arial"/>
                <a:sym typeface="Arial"/>
              </a:rPr>
              <a:t>Flow Chart, Design, Output</a:t>
            </a:r>
            <a:endParaRPr/>
          </a:p>
        </p:txBody>
      </p:sp>
      <p:sp>
        <p:nvSpPr>
          <p:cNvPr id="135" name="Google Shape;135;p4"/>
          <p:cNvSpPr txBox="1"/>
          <p:nvPr/>
        </p:nvSpPr>
        <p:spPr>
          <a:xfrm>
            <a:off x="2595982" y="3818358"/>
            <a:ext cx="3272009" cy="30777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lt1"/>
                </a:solidFill>
                <a:latin typeface="Arial"/>
                <a:ea typeface="Arial"/>
                <a:cs typeface="Arial"/>
                <a:sym typeface="Arial"/>
              </a:rPr>
              <a:t>Conclusion, Bibliography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3"/>
              </a:buClr>
              <a:buSzPts val="3600"/>
              <a:buNone/>
            </a:pPr>
            <a:r>
              <a:rPr lang="en-US"/>
              <a:t>What Is Machine Learning?</a:t>
            </a:r>
            <a:endParaRPr/>
          </a:p>
        </p:txBody>
      </p:sp>
      <p:sp>
        <p:nvSpPr>
          <p:cNvPr id="141" name="Google Shape;141;p5"/>
          <p:cNvSpPr txBox="1"/>
          <p:nvPr/>
        </p:nvSpPr>
        <p:spPr>
          <a:xfrm>
            <a:off x="582433" y="699542"/>
            <a:ext cx="1889454"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accent3"/>
                </a:solidFill>
                <a:latin typeface="Arial"/>
                <a:ea typeface="Arial"/>
                <a:cs typeface="Arial"/>
                <a:sym typeface="Arial"/>
              </a:rPr>
              <a:t>Machine learning is a study of computer algorithms that improve automatically through experience. It is seen as a subset of artificial intelligence but she is running out of them to build a mathematical model based on sample data understanding data in order to make predictions are decisions without being explicitly programmed to do so.</a:t>
            </a:r>
            <a:endParaRPr/>
          </a:p>
        </p:txBody>
      </p:sp>
      <p:sp>
        <p:nvSpPr>
          <p:cNvPr id="142" name="Google Shape;142;p5"/>
          <p:cNvSpPr/>
          <p:nvPr/>
        </p:nvSpPr>
        <p:spPr>
          <a:xfrm>
            <a:off x="2915817" y="1363965"/>
            <a:ext cx="5424452" cy="295983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3" name="Google Shape;143;p5"/>
          <p:cNvSpPr txBox="1"/>
          <p:nvPr/>
        </p:nvSpPr>
        <p:spPr>
          <a:xfrm>
            <a:off x="3060283" y="1491632"/>
            <a:ext cx="55414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01</a:t>
            </a:r>
            <a:endParaRPr b="1" sz="2400">
              <a:solidFill>
                <a:schemeClr val="lt1"/>
              </a:solidFill>
              <a:latin typeface="Arial"/>
              <a:ea typeface="Arial"/>
              <a:cs typeface="Arial"/>
              <a:sym typeface="Arial"/>
            </a:endParaRPr>
          </a:p>
        </p:txBody>
      </p:sp>
      <p:sp>
        <p:nvSpPr>
          <p:cNvPr id="144" name="Google Shape;144;p5"/>
          <p:cNvSpPr txBox="1"/>
          <p:nvPr/>
        </p:nvSpPr>
        <p:spPr>
          <a:xfrm>
            <a:off x="4687124" y="2978974"/>
            <a:ext cx="55414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02</a:t>
            </a:r>
            <a:endParaRPr b="1" sz="2400">
              <a:solidFill>
                <a:schemeClr val="lt1"/>
              </a:solidFill>
              <a:latin typeface="Arial"/>
              <a:ea typeface="Arial"/>
              <a:cs typeface="Arial"/>
              <a:sym typeface="Arial"/>
            </a:endParaRPr>
          </a:p>
        </p:txBody>
      </p:sp>
      <p:sp>
        <p:nvSpPr>
          <p:cNvPr id="145" name="Google Shape;145;p5"/>
          <p:cNvSpPr txBox="1"/>
          <p:nvPr/>
        </p:nvSpPr>
        <p:spPr>
          <a:xfrm>
            <a:off x="6485308" y="1491632"/>
            <a:ext cx="55414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03</a:t>
            </a:r>
            <a:endParaRPr b="1" sz="2400">
              <a:solidFill>
                <a:schemeClr val="lt1"/>
              </a:solidFill>
              <a:latin typeface="Arial"/>
              <a:ea typeface="Arial"/>
              <a:cs typeface="Arial"/>
              <a:sym typeface="Arial"/>
            </a:endParaRPr>
          </a:p>
        </p:txBody>
      </p:sp>
      <p:sp>
        <p:nvSpPr>
          <p:cNvPr id="146" name="Google Shape;146;p5"/>
          <p:cNvSpPr txBox="1"/>
          <p:nvPr/>
        </p:nvSpPr>
        <p:spPr>
          <a:xfrm>
            <a:off x="3060281" y="1963788"/>
            <a:ext cx="1728192" cy="8309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Programming a computer to optimize standards, by using past experience</a:t>
            </a:r>
            <a:endParaRPr sz="1200">
              <a:solidFill>
                <a:schemeClr val="lt1"/>
              </a:solidFill>
              <a:latin typeface="Arial"/>
              <a:ea typeface="Arial"/>
              <a:cs typeface="Arial"/>
              <a:sym typeface="Arial"/>
            </a:endParaRPr>
          </a:p>
        </p:txBody>
      </p:sp>
      <p:sp>
        <p:nvSpPr>
          <p:cNvPr id="147" name="Google Shape;147;p5"/>
          <p:cNvSpPr txBox="1"/>
          <p:nvPr/>
        </p:nvSpPr>
        <p:spPr>
          <a:xfrm>
            <a:off x="4630343" y="3483027"/>
            <a:ext cx="17281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Machine Learning is a branch of Artificial Intelligence</a:t>
            </a:r>
            <a:endParaRPr sz="1200">
              <a:solidFill>
                <a:schemeClr val="lt1"/>
              </a:solidFill>
              <a:latin typeface="Arial"/>
              <a:ea typeface="Arial"/>
              <a:cs typeface="Arial"/>
              <a:sym typeface="Arial"/>
            </a:endParaRPr>
          </a:p>
        </p:txBody>
      </p:sp>
      <p:sp>
        <p:nvSpPr>
          <p:cNvPr id="148" name="Google Shape;148;p5"/>
          <p:cNvSpPr txBox="1"/>
          <p:nvPr/>
        </p:nvSpPr>
        <p:spPr>
          <a:xfrm>
            <a:off x="6485306" y="1963788"/>
            <a:ext cx="1728192" cy="1015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Calculation of algorithms allow computers to develop behaviour’s based on real data</a:t>
            </a:r>
            <a:endParaRPr sz="1200">
              <a:solidFill>
                <a:schemeClr val="lt1"/>
              </a:solidFill>
              <a:latin typeface="Arial"/>
              <a:ea typeface="Arial"/>
              <a:cs typeface="Arial"/>
              <a:sym typeface="Arial"/>
            </a:endParaRPr>
          </a:p>
        </p:txBody>
      </p:sp>
      <p:sp>
        <p:nvSpPr>
          <p:cNvPr id="149" name="Google Shape;149;p5"/>
          <p:cNvSpPr txBox="1"/>
          <p:nvPr/>
        </p:nvSpPr>
        <p:spPr>
          <a:xfrm>
            <a:off x="6484857" y="4518785"/>
            <a:ext cx="1728192" cy="646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You can simply impress your audience and add a unique zing.</a:t>
            </a:r>
            <a:endParaRPr sz="1200">
              <a:solidFill>
                <a:schemeClr val="lt1"/>
              </a:solidFill>
              <a:latin typeface="Arial"/>
              <a:ea typeface="Arial"/>
              <a:cs typeface="Arial"/>
              <a:sym typeface="Arial"/>
            </a:endParaRPr>
          </a:p>
        </p:txBody>
      </p:sp>
      <p:sp>
        <p:nvSpPr>
          <p:cNvPr id="150" name="Google Shape;150;p5"/>
          <p:cNvSpPr/>
          <p:nvPr/>
        </p:nvSpPr>
        <p:spPr>
          <a:xfrm>
            <a:off x="7616152" y="111613"/>
            <a:ext cx="945415" cy="1015665"/>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5"/>
          <p:cNvSpPr/>
          <p:nvPr/>
        </p:nvSpPr>
        <p:spPr>
          <a:xfrm>
            <a:off x="3126924" y="2925726"/>
            <a:ext cx="1059489" cy="1196626"/>
          </a:xfrm>
          <a:custGeom>
            <a:rect b="b" l="l" r="r" t="t"/>
            <a:pathLst>
              <a:path extrusionOk="0" h="3240000" w="2868687">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2" name="Google Shape;152;p5"/>
          <p:cNvSpPr/>
          <p:nvPr/>
        </p:nvSpPr>
        <p:spPr>
          <a:xfrm>
            <a:off x="6768307" y="3105923"/>
            <a:ext cx="945416" cy="946705"/>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5"/>
          <p:cNvSpPr/>
          <p:nvPr/>
        </p:nvSpPr>
        <p:spPr>
          <a:xfrm flipH="1" rot="-5400000">
            <a:off x="4999638" y="1619834"/>
            <a:ext cx="942110" cy="1023388"/>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idx="1" type="body"/>
          </p:nvPr>
        </p:nvSpPr>
        <p:spPr>
          <a:xfrm>
            <a:off x="2627784" y="1078747"/>
            <a:ext cx="3888432"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None/>
            </a:pPr>
            <a:r>
              <a:rPr b="1" lang="en-US"/>
              <a:t>Hexapawn</a:t>
            </a:r>
            <a:endParaRPr b="1"/>
          </a:p>
        </p:txBody>
      </p:sp>
      <p:grpSp>
        <p:nvGrpSpPr>
          <p:cNvPr id="159" name="Google Shape;159;p6"/>
          <p:cNvGrpSpPr/>
          <p:nvPr/>
        </p:nvGrpSpPr>
        <p:grpSpPr>
          <a:xfrm>
            <a:off x="4247322" y="195486"/>
            <a:ext cx="649059" cy="649059"/>
            <a:chOff x="5696730" y="3628850"/>
            <a:chExt cx="1799999" cy="1800000"/>
          </a:xfrm>
        </p:grpSpPr>
        <p:sp>
          <p:nvSpPr>
            <p:cNvPr id="160" name="Google Shape;160;p6"/>
            <p:cNvSpPr/>
            <p:nvPr/>
          </p:nvSpPr>
          <p:spPr>
            <a:xfrm rot="-5400000">
              <a:off x="6488456" y="4421123"/>
              <a:ext cx="216000" cy="17994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1" name="Google Shape;161;p6"/>
            <p:cNvSpPr/>
            <p:nvPr/>
          </p:nvSpPr>
          <p:spPr>
            <a:xfrm rot="-5400000">
              <a:off x="6488456" y="2837123"/>
              <a:ext cx="216000" cy="17994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2" name="Google Shape;162;p6"/>
            <p:cNvSpPr/>
            <p:nvPr/>
          </p:nvSpPr>
          <p:spPr>
            <a:xfrm>
              <a:off x="5696730" y="3822037"/>
              <a:ext cx="216000" cy="14050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6"/>
            <p:cNvSpPr/>
            <p:nvPr/>
          </p:nvSpPr>
          <p:spPr>
            <a:xfrm rot="-5400000">
              <a:off x="6467032" y="4347606"/>
              <a:ext cx="216000" cy="8904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6"/>
            <p:cNvSpPr/>
            <p:nvPr/>
          </p:nvSpPr>
          <p:spPr>
            <a:xfrm rot="-5400000">
              <a:off x="6467032" y="3819606"/>
              <a:ext cx="216000" cy="8904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6"/>
            <p:cNvSpPr/>
            <p:nvPr/>
          </p:nvSpPr>
          <p:spPr>
            <a:xfrm>
              <a:off x="6884320" y="4156849"/>
              <a:ext cx="216000" cy="1055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6"/>
            <p:cNvSpPr/>
            <p:nvPr/>
          </p:nvSpPr>
          <p:spPr>
            <a:xfrm>
              <a:off x="7280729" y="3833303"/>
              <a:ext cx="216000" cy="14050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6"/>
            <p:cNvSpPr/>
            <p:nvPr/>
          </p:nvSpPr>
          <p:spPr>
            <a:xfrm>
              <a:off x="6129788" y="3844850"/>
              <a:ext cx="216000" cy="1055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68" name="Google Shape;168;p6"/>
          <p:cNvPicPr preferRelativeResize="0"/>
          <p:nvPr/>
        </p:nvPicPr>
        <p:blipFill rotWithShape="1">
          <a:blip r:embed="rId3">
            <a:alphaModFix/>
          </a:blip>
          <a:srcRect b="0" l="8505" r="0" t="9049"/>
          <a:stretch/>
        </p:blipFill>
        <p:spPr>
          <a:xfrm>
            <a:off x="6516216" y="1889013"/>
            <a:ext cx="2323976" cy="2344810"/>
          </a:xfrm>
          <a:prstGeom prst="rect">
            <a:avLst/>
          </a:prstGeom>
          <a:noFill/>
          <a:ln>
            <a:noFill/>
          </a:ln>
        </p:spPr>
      </p:pic>
      <p:sp>
        <p:nvSpPr>
          <p:cNvPr id="169" name="Google Shape;169;p6"/>
          <p:cNvSpPr txBox="1"/>
          <p:nvPr/>
        </p:nvSpPr>
        <p:spPr>
          <a:xfrm>
            <a:off x="467544" y="1879252"/>
            <a:ext cx="576064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40">
                <a:solidFill>
                  <a:schemeClr val="lt1"/>
                </a:solidFill>
                <a:latin typeface="Arial"/>
                <a:ea typeface="Arial"/>
                <a:cs typeface="Arial"/>
                <a:sym typeface="Arial"/>
              </a:rPr>
              <a:t>Hexapawn</a:t>
            </a:r>
            <a:r>
              <a:rPr lang="en-US" sz="1740">
                <a:solidFill>
                  <a:schemeClr val="dk1"/>
                </a:solidFill>
                <a:latin typeface="Arial"/>
                <a:ea typeface="Arial"/>
                <a:cs typeface="Arial"/>
                <a:sym typeface="Arial"/>
              </a:rPr>
              <a:t> is a deterministic two-player game invented by </a:t>
            </a:r>
            <a:r>
              <a:rPr lang="en-US" sz="1740">
                <a:solidFill>
                  <a:schemeClr val="lt1"/>
                </a:solidFill>
                <a:latin typeface="Arial"/>
                <a:ea typeface="Arial"/>
                <a:cs typeface="Arial"/>
                <a:sym typeface="Arial"/>
              </a:rPr>
              <a:t>Martin Gardner</a:t>
            </a:r>
            <a:r>
              <a:rPr lang="en-US" sz="1740">
                <a:solidFill>
                  <a:schemeClr val="dk1"/>
                </a:solidFill>
                <a:latin typeface="Arial"/>
                <a:ea typeface="Arial"/>
                <a:cs typeface="Arial"/>
                <a:sym typeface="Arial"/>
              </a:rPr>
              <a:t>. It is played on a rectangular board of variable size, for example at 3x3 board or on a </a:t>
            </a:r>
            <a:r>
              <a:rPr lang="en-US" sz="1740">
                <a:solidFill>
                  <a:schemeClr val="lt1"/>
                </a:solidFill>
                <a:latin typeface="Arial"/>
                <a:ea typeface="Arial"/>
                <a:cs typeface="Arial"/>
                <a:sym typeface="Arial"/>
              </a:rPr>
              <a:t>chessboard</a:t>
            </a:r>
            <a:r>
              <a:rPr lang="en-US" sz="1740">
                <a:solidFill>
                  <a:schemeClr val="dk1"/>
                </a:solidFill>
                <a:latin typeface="Arial"/>
                <a:ea typeface="Arial"/>
                <a:cs typeface="Arial"/>
                <a:sym typeface="Arial"/>
              </a:rPr>
              <a:t>. On a board of size 3x3, each player begins with three </a:t>
            </a:r>
            <a:r>
              <a:rPr lang="en-US" sz="1740">
                <a:solidFill>
                  <a:schemeClr val="lt1"/>
                </a:solidFill>
                <a:latin typeface="Arial"/>
                <a:ea typeface="Arial"/>
                <a:cs typeface="Arial"/>
                <a:sym typeface="Arial"/>
              </a:rPr>
              <a:t>pawns</a:t>
            </a:r>
            <a:r>
              <a:rPr lang="en-US" sz="1740">
                <a:solidFill>
                  <a:schemeClr val="dk1"/>
                </a:solidFill>
                <a:latin typeface="Arial"/>
                <a:ea typeface="Arial"/>
                <a:cs typeface="Arial"/>
                <a:sym typeface="Arial"/>
              </a:rPr>
              <a:t>, one for each </a:t>
            </a:r>
            <a:r>
              <a:rPr lang="en-US" sz="1740">
                <a:solidFill>
                  <a:schemeClr val="lt1"/>
                </a:solidFill>
                <a:latin typeface="Arial"/>
                <a:ea typeface="Arial"/>
                <a:cs typeface="Arial"/>
                <a:sym typeface="Arial"/>
              </a:rPr>
              <a:t>square</a:t>
            </a:r>
            <a:r>
              <a:rPr lang="en-US" sz="1740">
                <a:solidFill>
                  <a:schemeClr val="dk1"/>
                </a:solidFill>
                <a:latin typeface="Arial"/>
                <a:ea typeface="Arial"/>
                <a:cs typeface="Arial"/>
                <a:sym typeface="Arial"/>
              </a:rPr>
              <a:t> in the row closest to them. The goal of each player is to advance their pawns to the opposite end of the board or to prevent the other player from moving.</a:t>
            </a:r>
            <a:endParaRPr sz="1740">
              <a:solidFill>
                <a:schemeClr val="dk1"/>
              </a:solidFill>
              <a:latin typeface="Arial"/>
              <a:ea typeface="Arial"/>
              <a:cs typeface="Arial"/>
              <a:sym typeface="Arial"/>
            </a:endParaRPr>
          </a:p>
        </p:txBody>
      </p:sp>
      <p:sp>
        <p:nvSpPr>
          <p:cNvPr id="170" name="Google Shape;170;p6"/>
          <p:cNvSpPr txBox="1"/>
          <p:nvPr/>
        </p:nvSpPr>
        <p:spPr>
          <a:xfrm>
            <a:off x="467544" y="4229675"/>
            <a:ext cx="57606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Hexapawn also happens to be one of the simplest demonstrations and applications of Machine Learning</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nvSpPr>
        <p:spPr>
          <a:xfrm>
            <a:off x="2699793" y="222150"/>
            <a:ext cx="432048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accent2"/>
                </a:solidFill>
                <a:latin typeface="Arial"/>
                <a:ea typeface="Arial"/>
                <a:cs typeface="Arial"/>
                <a:sym typeface="Arial"/>
              </a:rPr>
              <a:t>To help illustrate Machine Learning</a:t>
            </a:r>
            <a:endParaRPr/>
          </a:p>
        </p:txBody>
      </p:sp>
      <p:sp>
        <p:nvSpPr>
          <p:cNvPr id="176" name="Google Shape;176;p7"/>
          <p:cNvSpPr/>
          <p:nvPr/>
        </p:nvSpPr>
        <p:spPr>
          <a:xfrm>
            <a:off x="2429393" y="3884096"/>
            <a:ext cx="1141003" cy="1140684"/>
          </a:xfrm>
          <a:custGeom>
            <a:rect b="b" l="l" r="r" t="t"/>
            <a:pathLst>
              <a:path extrusionOk="0" h="3960000" w="396044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alpha val="509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177" name="Google Shape;177;p7"/>
          <p:cNvGrpSpPr/>
          <p:nvPr/>
        </p:nvGrpSpPr>
        <p:grpSpPr>
          <a:xfrm>
            <a:off x="3420109" y="290278"/>
            <a:ext cx="649059" cy="649059"/>
            <a:chOff x="5696730" y="3628850"/>
            <a:chExt cx="1799999" cy="1800000"/>
          </a:xfrm>
        </p:grpSpPr>
        <p:sp>
          <p:nvSpPr>
            <p:cNvPr id="178" name="Google Shape;178;p7"/>
            <p:cNvSpPr/>
            <p:nvPr/>
          </p:nvSpPr>
          <p:spPr>
            <a:xfrm rot="-5400000">
              <a:off x="6488456" y="4421123"/>
              <a:ext cx="216000" cy="17994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7"/>
            <p:cNvSpPr/>
            <p:nvPr/>
          </p:nvSpPr>
          <p:spPr>
            <a:xfrm rot="-5400000">
              <a:off x="6488456" y="2837123"/>
              <a:ext cx="216000" cy="17994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7"/>
            <p:cNvSpPr/>
            <p:nvPr/>
          </p:nvSpPr>
          <p:spPr>
            <a:xfrm>
              <a:off x="5696730" y="3822037"/>
              <a:ext cx="216000" cy="140505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7"/>
            <p:cNvSpPr/>
            <p:nvPr/>
          </p:nvSpPr>
          <p:spPr>
            <a:xfrm rot="-5400000">
              <a:off x="6467032" y="4347606"/>
              <a:ext cx="216000" cy="89048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7"/>
            <p:cNvSpPr/>
            <p:nvPr/>
          </p:nvSpPr>
          <p:spPr>
            <a:xfrm rot="-5400000">
              <a:off x="6467032" y="3819606"/>
              <a:ext cx="216000" cy="89048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7"/>
            <p:cNvSpPr/>
            <p:nvPr/>
          </p:nvSpPr>
          <p:spPr>
            <a:xfrm>
              <a:off x="6884320" y="4156849"/>
              <a:ext cx="216000" cy="105599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7"/>
            <p:cNvSpPr/>
            <p:nvPr/>
          </p:nvSpPr>
          <p:spPr>
            <a:xfrm>
              <a:off x="7280729" y="3833303"/>
              <a:ext cx="216000" cy="140505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7"/>
            <p:cNvSpPr/>
            <p:nvPr/>
          </p:nvSpPr>
          <p:spPr>
            <a:xfrm>
              <a:off x="6129788" y="3844850"/>
              <a:ext cx="216000" cy="105599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86" name="Google Shape;186;p7"/>
          <p:cNvSpPr txBox="1"/>
          <p:nvPr/>
        </p:nvSpPr>
        <p:spPr>
          <a:xfrm>
            <a:off x="4088135" y="269824"/>
            <a:ext cx="4574192" cy="694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3"/>
              </a:buClr>
              <a:buSzPts val="3600"/>
              <a:buFont typeface="Arial"/>
              <a:buNone/>
            </a:pPr>
            <a:r>
              <a:rPr b="1" lang="en-US" sz="3600">
                <a:solidFill>
                  <a:schemeClr val="accent3"/>
                </a:solidFill>
                <a:latin typeface="Arial"/>
                <a:ea typeface="Arial"/>
                <a:cs typeface="Arial"/>
                <a:sym typeface="Arial"/>
              </a:rPr>
              <a:t>Purpose</a:t>
            </a:r>
            <a:endParaRPr b="1" sz="3600">
              <a:solidFill>
                <a:schemeClr val="accent3"/>
              </a:solidFill>
              <a:latin typeface="Arial"/>
              <a:ea typeface="Arial"/>
              <a:cs typeface="Arial"/>
              <a:sym typeface="Arial"/>
            </a:endParaRPr>
          </a:p>
        </p:txBody>
      </p:sp>
      <p:sp>
        <p:nvSpPr>
          <p:cNvPr id="187" name="Google Shape;187;p7"/>
          <p:cNvSpPr txBox="1"/>
          <p:nvPr/>
        </p:nvSpPr>
        <p:spPr>
          <a:xfrm>
            <a:off x="147765" y="1653311"/>
            <a:ext cx="273691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accent2"/>
                </a:solidFill>
                <a:latin typeface="Arial"/>
                <a:ea typeface="Arial"/>
                <a:cs typeface="Arial"/>
                <a:sym typeface="Arial"/>
              </a:rPr>
              <a:t>Hexapawn was designed to illustrate</a:t>
            </a:r>
            <a:endParaRPr/>
          </a:p>
          <a:p>
            <a:pPr indent="0" lvl="0" marL="0" marR="0" rtl="0" algn="l">
              <a:spcBef>
                <a:spcPts val="0"/>
              </a:spcBef>
              <a:spcAft>
                <a:spcPts val="0"/>
              </a:spcAft>
              <a:buNone/>
            </a:pPr>
            <a:r>
              <a:rPr lang="en-US" sz="1200">
                <a:solidFill>
                  <a:schemeClr val="accent2"/>
                </a:solidFill>
                <a:latin typeface="Arial"/>
                <a:ea typeface="Arial"/>
                <a:cs typeface="Arial"/>
                <a:sym typeface="Arial"/>
              </a:rPr>
              <a:t>mechanical game-players by Martin</a:t>
            </a:r>
            <a:endParaRPr/>
          </a:p>
          <a:p>
            <a:pPr indent="0" lvl="0" marL="0" marR="0" rtl="0" algn="l">
              <a:spcBef>
                <a:spcPts val="0"/>
              </a:spcBef>
              <a:spcAft>
                <a:spcPts val="0"/>
              </a:spcAft>
              <a:buNone/>
            </a:pPr>
            <a:r>
              <a:rPr lang="en-US" sz="1200">
                <a:solidFill>
                  <a:schemeClr val="accent2"/>
                </a:solidFill>
                <a:latin typeface="Arial"/>
                <a:ea typeface="Arial"/>
                <a:cs typeface="Arial"/>
                <a:sym typeface="Arial"/>
              </a:rPr>
              <a:t>Gardner, the well-known Scientific</a:t>
            </a:r>
            <a:endParaRPr/>
          </a:p>
          <a:p>
            <a:pPr indent="0" lvl="0" marL="0" marR="0" rtl="0" algn="l">
              <a:spcBef>
                <a:spcPts val="0"/>
              </a:spcBef>
              <a:spcAft>
                <a:spcPts val="0"/>
              </a:spcAft>
              <a:buNone/>
            </a:pPr>
            <a:r>
              <a:rPr lang="en-US" sz="1200">
                <a:solidFill>
                  <a:schemeClr val="accent2"/>
                </a:solidFill>
                <a:latin typeface="Arial"/>
                <a:ea typeface="Arial"/>
                <a:cs typeface="Arial"/>
                <a:sym typeface="Arial"/>
              </a:rPr>
              <a:t>American mathematics columnist.</a:t>
            </a:r>
            <a:endParaRPr/>
          </a:p>
        </p:txBody>
      </p:sp>
      <p:sp>
        <p:nvSpPr>
          <p:cNvPr id="188" name="Google Shape;188;p7"/>
          <p:cNvSpPr/>
          <p:nvPr/>
        </p:nvSpPr>
        <p:spPr>
          <a:xfrm>
            <a:off x="611560" y="397760"/>
            <a:ext cx="1147690" cy="1140684"/>
          </a:xfrm>
          <a:custGeom>
            <a:rect b="b" l="l" r="r" t="t"/>
            <a:pathLst>
              <a:path extrusionOk="0" h="3960440" w="3888432">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alpha val="509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7"/>
          <p:cNvSpPr/>
          <p:nvPr/>
        </p:nvSpPr>
        <p:spPr>
          <a:xfrm>
            <a:off x="6226250" y="613261"/>
            <a:ext cx="1140684" cy="1140684"/>
          </a:xfrm>
          <a:custGeom>
            <a:rect b="b" l="l" r="r" t="t"/>
            <a:pathLst>
              <a:path extrusionOk="0" h="3960000" w="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alpha val="509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7"/>
          <p:cNvSpPr/>
          <p:nvPr/>
        </p:nvSpPr>
        <p:spPr>
          <a:xfrm>
            <a:off x="375538" y="2766876"/>
            <a:ext cx="1140684" cy="1140684"/>
          </a:xfrm>
          <a:custGeom>
            <a:rect b="b" l="l" r="r" t="t"/>
            <a:pathLst>
              <a:path extrusionOk="0" h="3960000" w="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alpha val="509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7"/>
          <p:cNvSpPr/>
          <p:nvPr/>
        </p:nvSpPr>
        <p:spPr>
          <a:xfrm>
            <a:off x="7812360" y="3853214"/>
            <a:ext cx="1141002" cy="1160043"/>
          </a:xfrm>
          <a:custGeom>
            <a:rect b="b" l="l" r="r" t="t"/>
            <a:pathLst>
              <a:path extrusionOk="0" h="3240000" w="3186824">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alpha val="509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7"/>
          <p:cNvSpPr txBox="1"/>
          <p:nvPr/>
        </p:nvSpPr>
        <p:spPr>
          <a:xfrm>
            <a:off x="3203543" y="1127633"/>
            <a:ext cx="2941508"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accent2"/>
                </a:solidFill>
                <a:latin typeface="Arial"/>
                <a:ea typeface="Arial"/>
                <a:cs typeface="Arial"/>
                <a:sym typeface="Arial"/>
              </a:rPr>
              <a:t>Till now, we punished our computer when it makes a mistake, right? But what if we give it a reward for every good move? With punishing out “computer” whenever it makes a mistake we increase the probability that the computer’s move each round leads to it success.</a:t>
            </a:r>
            <a:endParaRPr sz="1200">
              <a:solidFill>
                <a:schemeClr val="accent2"/>
              </a:solidFill>
              <a:latin typeface="Arial"/>
              <a:ea typeface="Arial"/>
              <a:cs typeface="Arial"/>
              <a:sym typeface="Arial"/>
            </a:endParaRPr>
          </a:p>
        </p:txBody>
      </p:sp>
      <p:sp>
        <p:nvSpPr>
          <p:cNvPr id="193" name="Google Shape;193;p7"/>
          <p:cNvSpPr txBox="1"/>
          <p:nvPr/>
        </p:nvSpPr>
        <p:spPr>
          <a:xfrm>
            <a:off x="2810206" y="2636507"/>
            <a:ext cx="409965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accent2"/>
                </a:solidFill>
                <a:latin typeface="Arial"/>
                <a:ea typeface="Arial"/>
                <a:cs typeface="Arial"/>
                <a:sym typeface="Arial"/>
              </a:rPr>
              <a:t>But what if we reward it for every good move?</a:t>
            </a:r>
            <a:br>
              <a:rPr lang="en-US" sz="1200">
                <a:solidFill>
                  <a:schemeClr val="accent2"/>
                </a:solidFill>
                <a:latin typeface="Arial"/>
                <a:ea typeface="Arial"/>
                <a:cs typeface="Arial"/>
                <a:sym typeface="Arial"/>
              </a:rPr>
            </a:br>
            <a:r>
              <a:rPr lang="en-US" sz="1200">
                <a:solidFill>
                  <a:schemeClr val="accent2"/>
                </a:solidFill>
                <a:latin typeface="Arial"/>
                <a:ea typeface="Arial"/>
                <a:cs typeface="Arial"/>
                <a:sym typeface="Arial"/>
              </a:rPr>
              <a:t>If we reward computer for every good move it makes that would reduce the probability of a losing marble appearing by increasing the probability of a matchbox generating a winning marble. The computer would eventually still reach perfect play because I’ll still remove the losing marbles.</a:t>
            </a:r>
            <a:endParaRPr sz="1200">
              <a:solidFill>
                <a:schemeClr val="accent2"/>
              </a:solidFill>
              <a:latin typeface="Arial"/>
              <a:ea typeface="Arial"/>
              <a:cs typeface="Arial"/>
              <a:sym typeface="Arial"/>
            </a:endParaRPr>
          </a:p>
        </p:txBody>
      </p:sp>
      <p:sp>
        <p:nvSpPr>
          <p:cNvPr id="194" name="Google Shape;194;p7"/>
          <p:cNvSpPr txBox="1"/>
          <p:nvPr/>
        </p:nvSpPr>
        <p:spPr>
          <a:xfrm>
            <a:off x="7524023" y="1012495"/>
            <a:ext cx="1407169"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accent2"/>
                </a:solidFill>
                <a:latin typeface="Arial"/>
                <a:ea typeface="Arial"/>
                <a:cs typeface="Arial"/>
                <a:sym typeface="Arial"/>
              </a:rPr>
              <a:t>This may not be the first machine learning algorithm, there is Turing’s machine and there may be a lot of others. But we can for sure say that this is learning, our “computer” gets better every time.</a:t>
            </a:r>
            <a:endParaRPr sz="1200">
              <a:solidFill>
                <a:schemeClr val="accent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8"/>
          <p:cNvSpPr txBox="1"/>
          <p:nvPr>
            <p:ph idx="1" type="body"/>
          </p:nvPr>
        </p:nvSpPr>
        <p:spPr>
          <a:xfrm>
            <a:off x="0" y="195486"/>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3"/>
              </a:buClr>
              <a:buSzPts val="3600"/>
              <a:buNone/>
            </a:pPr>
            <a:r>
              <a:rPr lang="en-US"/>
              <a:t>How does the game work?</a:t>
            </a:r>
            <a:endParaRPr/>
          </a:p>
        </p:txBody>
      </p:sp>
      <p:sp>
        <p:nvSpPr>
          <p:cNvPr id="200" name="Google Shape;200;p8"/>
          <p:cNvSpPr/>
          <p:nvPr/>
        </p:nvSpPr>
        <p:spPr>
          <a:xfrm>
            <a:off x="3488504" y="1203598"/>
            <a:ext cx="1224136" cy="1224136"/>
          </a:xfrm>
          <a:prstGeom prst="blockArc">
            <a:avLst>
              <a:gd fmla="val 10800000" name="adj1"/>
              <a:gd fmla="val 5426329" name="adj2"/>
              <a:gd fmla="val 6461"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8"/>
          <p:cNvSpPr/>
          <p:nvPr/>
        </p:nvSpPr>
        <p:spPr>
          <a:xfrm rot="-9900000">
            <a:off x="3215281" y="2328002"/>
            <a:ext cx="1224136" cy="1224136"/>
          </a:xfrm>
          <a:prstGeom prst="blockArc">
            <a:avLst>
              <a:gd fmla="val 10800000" name="adj1"/>
              <a:gd fmla="val 5426329" name="adj2"/>
              <a:gd fmla="val 6461"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8"/>
          <p:cNvSpPr/>
          <p:nvPr/>
        </p:nvSpPr>
        <p:spPr>
          <a:xfrm>
            <a:off x="4352600" y="2394231"/>
            <a:ext cx="1224136" cy="1224136"/>
          </a:xfrm>
          <a:prstGeom prst="blockArc">
            <a:avLst>
              <a:gd fmla="val 10800000" name="adj1"/>
              <a:gd fmla="val 5426329" name="adj2"/>
              <a:gd fmla="val 6461"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8"/>
          <p:cNvSpPr/>
          <p:nvPr/>
        </p:nvSpPr>
        <p:spPr>
          <a:xfrm rot="-9900000">
            <a:off x="4058041" y="3544805"/>
            <a:ext cx="1224136" cy="1224136"/>
          </a:xfrm>
          <a:prstGeom prst="blockArc">
            <a:avLst>
              <a:gd fmla="val 10800000" name="adj1"/>
              <a:gd fmla="val 5426329" name="adj2"/>
              <a:gd fmla="val 6461"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8"/>
          <p:cNvSpPr/>
          <p:nvPr/>
        </p:nvSpPr>
        <p:spPr>
          <a:xfrm>
            <a:off x="4803340" y="2855282"/>
            <a:ext cx="322655" cy="302034"/>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8"/>
          <p:cNvSpPr/>
          <p:nvPr/>
        </p:nvSpPr>
        <p:spPr>
          <a:xfrm rot="2700000">
            <a:off x="4547885" y="3937747"/>
            <a:ext cx="244448" cy="438249"/>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6" name="Google Shape;206;p8"/>
          <p:cNvSpPr/>
          <p:nvPr/>
        </p:nvSpPr>
        <p:spPr>
          <a:xfrm rot="-5400000">
            <a:off x="3649972" y="2748066"/>
            <a:ext cx="354753" cy="384007"/>
          </a:xfrm>
          <a:custGeom>
            <a:rect b="b" l="l" r="r" t="t"/>
            <a:pathLst>
              <a:path extrusionOk="0" h="3240001" w="2993176">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8"/>
          <p:cNvSpPr/>
          <p:nvPr/>
        </p:nvSpPr>
        <p:spPr>
          <a:xfrm>
            <a:off x="3924086" y="1634183"/>
            <a:ext cx="359957" cy="362963"/>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8"/>
          <p:cNvSpPr txBox="1"/>
          <p:nvPr/>
        </p:nvSpPr>
        <p:spPr>
          <a:xfrm>
            <a:off x="423036" y="1571087"/>
            <a:ext cx="2916024"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accent3"/>
                </a:solidFill>
                <a:latin typeface="Arial"/>
                <a:ea typeface="Arial"/>
                <a:cs typeface="Arial"/>
                <a:sym typeface="Arial"/>
              </a:rPr>
              <a:t>As in chess, each pawn may be</a:t>
            </a:r>
            <a:endParaRPr/>
          </a:p>
          <a:p>
            <a:pPr indent="0" lvl="0" marL="0" marR="0" rtl="0" algn="l">
              <a:spcBef>
                <a:spcPts val="0"/>
              </a:spcBef>
              <a:spcAft>
                <a:spcPts val="0"/>
              </a:spcAft>
              <a:buNone/>
            </a:pPr>
            <a:r>
              <a:rPr lang="en-US" sz="1400">
                <a:solidFill>
                  <a:schemeClr val="accent3"/>
                </a:solidFill>
                <a:latin typeface="Arial"/>
                <a:ea typeface="Arial"/>
                <a:cs typeface="Arial"/>
                <a:sym typeface="Arial"/>
              </a:rPr>
              <a:t>moved in two different ways: it may be moved one square forward, or it may capture a pawn one square diagonally ahead of it. </a:t>
            </a:r>
            <a:endParaRPr sz="1400">
              <a:solidFill>
                <a:schemeClr val="accent3"/>
              </a:solidFill>
              <a:latin typeface="Arial"/>
              <a:ea typeface="Arial"/>
              <a:cs typeface="Arial"/>
              <a:sym typeface="Arial"/>
            </a:endParaRPr>
          </a:p>
        </p:txBody>
      </p:sp>
      <p:sp>
        <p:nvSpPr>
          <p:cNvPr id="209" name="Google Shape;209;p8"/>
          <p:cNvSpPr txBox="1"/>
          <p:nvPr/>
        </p:nvSpPr>
        <p:spPr>
          <a:xfrm>
            <a:off x="4964668" y="1491631"/>
            <a:ext cx="29197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accent3"/>
                </a:solidFill>
                <a:latin typeface="Arial"/>
                <a:ea typeface="Arial"/>
                <a:cs typeface="Arial"/>
                <a:sym typeface="Arial"/>
              </a:rPr>
              <a:t>A pawn may not be moved forward if there is a pawn in the next square.</a:t>
            </a:r>
            <a:endParaRPr sz="1400">
              <a:solidFill>
                <a:schemeClr val="accent3"/>
              </a:solidFill>
              <a:latin typeface="Arial"/>
              <a:ea typeface="Arial"/>
              <a:cs typeface="Arial"/>
              <a:sym typeface="Arial"/>
            </a:endParaRPr>
          </a:p>
        </p:txBody>
      </p:sp>
      <p:sp>
        <p:nvSpPr>
          <p:cNvPr id="210" name="Google Shape;210;p8"/>
          <p:cNvSpPr txBox="1"/>
          <p:nvPr/>
        </p:nvSpPr>
        <p:spPr>
          <a:xfrm>
            <a:off x="5886023" y="2841503"/>
            <a:ext cx="29197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accent3"/>
                </a:solidFill>
                <a:latin typeface="Arial"/>
                <a:ea typeface="Arial"/>
                <a:cs typeface="Arial"/>
                <a:sym typeface="Arial"/>
              </a:rPr>
              <a:t>Unlike chess, the first move of a pawn may not advance it by two spaces.</a:t>
            </a:r>
            <a:endParaRPr sz="1400">
              <a:solidFill>
                <a:schemeClr val="accent3"/>
              </a:solidFill>
              <a:latin typeface="Arial"/>
              <a:ea typeface="Arial"/>
              <a:cs typeface="Arial"/>
              <a:sym typeface="Arial"/>
            </a:endParaRPr>
          </a:p>
        </p:txBody>
      </p:sp>
      <p:sp>
        <p:nvSpPr>
          <p:cNvPr id="211" name="Google Shape;211;p8"/>
          <p:cNvSpPr txBox="1"/>
          <p:nvPr/>
        </p:nvSpPr>
        <p:spPr>
          <a:xfrm>
            <a:off x="750327" y="3809645"/>
            <a:ext cx="291602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accent3"/>
                </a:solidFill>
                <a:latin typeface="Arial"/>
                <a:ea typeface="Arial"/>
                <a:cs typeface="Arial"/>
                <a:sym typeface="Arial"/>
              </a:rPr>
              <a:t>A player loses if he/she has no legal moves or the other player reaches the end of the board with a pawn.</a:t>
            </a:r>
            <a:endParaRPr sz="1400">
              <a:solidFill>
                <a:schemeClr val="accent3"/>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3"/>
              </a:buClr>
              <a:buSzPts val="3600"/>
              <a:buNone/>
            </a:pPr>
            <a:r>
              <a:rPr lang="en-US"/>
              <a:t>System Requirements</a:t>
            </a:r>
            <a:endParaRPr/>
          </a:p>
        </p:txBody>
      </p:sp>
      <p:grpSp>
        <p:nvGrpSpPr>
          <p:cNvPr id="217" name="Google Shape;217;p9"/>
          <p:cNvGrpSpPr/>
          <p:nvPr/>
        </p:nvGrpSpPr>
        <p:grpSpPr>
          <a:xfrm>
            <a:off x="1348354" y="2198711"/>
            <a:ext cx="1032575" cy="1685087"/>
            <a:chOff x="915494" y="1967970"/>
            <a:chExt cx="1032575" cy="1685087"/>
          </a:xfrm>
        </p:grpSpPr>
        <p:sp>
          <p:nvSpPr>
            <p:cNvPr id="218" name="Google Shape;218;p9"/>
            <p:cNvSpPr/>
            <p:nvPr/>
          </p:nvSpPr>
          <p:spPr>
            <a:xfrm rot="-5400000">
              <a:off x="1346205" y="3051192"/>
              <a:ext cx="339471" cy="8642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9"/>
            <p:cNvSpPr/>
            <p:nvPr/>
          </p:nvSpPr>
          <p:spPr>
            <a:xfrm>
              <a:off x="915494" y="1967970"/>
              <a:ext cx="674364" cy="1685087"/>
            </a:xfrm>
            <a:prstGeom prst="upArrow">
              <a:avLst>
                <a:gd fmla="val 50000" name="adj1"/>
                <a:gd fmla="val 5000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20" name="Google Shape;220;p9"/>
          <p:cNvSpPr/>
          <p:nvPr/>
        </p:nvSpPr>
        <p:spPr>
          <a:xfrm>
            <a:off x="3015967" y="2010402"/>
            <a:ext cx="674364" cy="959956"/>
          </a:xfrm>
          <a:prstGeom prst="upArrow">
            <a:avLst>
              <a:gd fmla="val 50000" name="adj1"/>
              <a:gd fmla="val 5000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1" name="Google Shape;221;p9"/>
          <p:cNvGrpSpPr/>
          <p:nvPr/>
        </p:nvGrpSpPr>
        <p:grpSpPr>
          <a:xfrm>
            <a:off x="4324988" y="2184444"/>
            <a:ext cx="1032959" cy="1699352"/>
            <a:chOff x="3892125" y="1953705"/>
            <a:chExt cx="1032959" cy="1699352"/>
          </a:xfrm>
        </p:grpSpPr>
        <p:sp>
          <p:nvSpPr>
            <p:cNvPr id="222" name="Google Shape;222;p9"/>
            <p:cNvSpPr/>
            <p:nvPr/>
          </p:nvSpPr>
          <p:spPr>
            <a:xfrm>
              <a:off x="4250720" y="1953705"/>
              <a:ext cx="674364" cy="1699352"/>
            </a:xfrm>
            <a:prstGeom prst="upArrow">
              <a:avLst>
                <a:gd fmla="val 50000" name="adj1"/>
                <a:gd fmla="val 5000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p9"/>
            <p:cNvSpPr/>
            <p:nvPr/>
          </p:nvSpPr>
          <p:spPr>
            <a:xfrm rot="-5400000">
              <a:off x="4154518" y="3051192"/>
              <a:ext cx="339471" cy="8642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24" name="Google Shape;224;p9"/>
          <p:cNvSpPr txBox="1"/>
          <p:nvPr/>
        </p:nvSpPr>
        <p:spPr>
          <a:xfrm>
            <a:off x="2483768" y="1203598"/>
            <a:ext cx="177293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accent2"/>
                </a:solidFill>
                <a:latin typeface="Arial"/>
                <a:ea typeface="Arial"/>
                <a:cs typeface="Arial"/>
                <a:sym typeface="Arial"/>
              </a:rPr>
              <a:t>Required</a:t>
            </a:r>
            <a:endParaRPr b="1" sz="1600">
              <a:solidFill>
                <a:schemeClr val="accent2"/>
              </a:solidFill>
              <a:latin typeface="Arial"/>
              <a:ea typeface="Arial"/>
              <a:cs typeface="Arial"/>
              <a:sym typeface="Arial"/>
            </a:endParaRPr>
          </a:p>
        </p:txBody>
      </p:sp>
      <p:grpSp>
        <p:nvGrpSpPr>
          <p:cNvPr id="225" name="Google Shape;225;p9"/>
          <p:cNvGrpSpPr/>
          <p:nvPr/>
        </p:nvGrpSpPr>
        <p:grpSpPr>
          <a:xfrm>
            <a:off x="5268226" y="2592769"/>
            <a:ext cx="1247989" cy="494026"/>
            <a:chOff x="803638" y="3362835"/>
            <a:chExt cx="2379763" cy="494026"/>
          </a:xfrm>
        </p:grpSpPr>
        <p:sp>
          <p:nvSpPr>
            <p:cNvPr id="226" name="Google Shape;226;p9"/>
            <p:cNvSpPr txBox="1"/>
            <p:nvPr/>
          </p:nvSpPr>
          <p:spPr>
            <a:xfrm>
              <a:off x="803640" y="3579862"/>
              <a:ext cx="205965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accent2"/>
                </a:solidFill>
                <a:latin typeface="Arial"/>
                <a:ea typeface="Arial"/>
                <a:cs typeface="Arial"/>
                <a:sym typeface="Arial"/>
              </a:endParaRPr>
            </a:p>
          </p:txBody>
        </p:sp>
        <p:sp>
          <p:nvSpPr>
            <p:cNvPr id="227" name="Google Shape;227;p9"/>
            <p:cNvSpPr txBox="1"/>
            <p:nvPr/>
          </p:nvSpPr>
          <p:spPr>
            <a:xfrm>
              <a:off x="803638" y="3362835"/>
              <a:ext cx="237976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accent2"/>
                  </a:solidFill>
                  <a:latin typeface="Arial"/>
                  <a:ea typeface="Arial"/>
                  <a:cs typeface="Arial"/>
                  <a:sym typeface="Arial"/>
                </a:rPr>
                <a:t>Platform Developed on</a:t>
              </a:r>
              <a:endParaRPr b="1" sz="1200">
                <a:solidFill>
                  <a:schemeClr val="accent2"/>
                </a:solidFill>
                <a:latin typeface="Arial"/>
                <a:ea typeface="Arial"/>
                <a:cs typeface="Arial"/>
                <a:sym typeface="Arial"/>
              </a:endParaRPr>
            </a:p>
          </p:txBody>
        </p:sp>
      </p:grpSp>
      <p:grpSp>
        <p:nvGrpSpPr>
          <p:cNvPr id="228" name="Google Shape;228;p9"/>
          <p:cNvGrpSpPr/>
          <p:nvPr/>
        </p:nvGrpSpPr>
        <p:grpSpPr>
          <a:xfrm>
            <a:off x="-252536" y="2592757"/>
            <a:ext cx="1872208" cy="1492718"/>
            <a:chOff x="-357038" y="3362835"/>
            <a:chExt cx="3570072" cy="272960"/>
          </a:xfrm>
        </p:grpSpPr>
        <p:sp>
          <p:nvSpPr>
            <p:cNvPr id="229" name="Google Shape;229;p9"/>
            <p:cNvSpPr txBox="1"/>
            <p:nvPr/>
          </p:nvSpPr>
          <p:spPr>
            <a:xfrm>
              <a:off x="636007" y="3450070"/>
              <a:ext cx="2577027" cy="185725"/>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Python IDLE</a:t>
              </a:r>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Visual Studio Code</a:t>
              </a:r>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Anaconda</a:t>
              </a:r>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PyCharm</a:t>
              </a:r>
              <a:endParaRPr sz="1200">
                <a:solidFill>
                  <a:schemeClr val="dk1"/>
                </a:solidFill>
                <a:latin typeface="Arial"/>
                <a:ea typeface="Arial"/>
                <a:cs typeface="Arial"/>
                <a:sym typeface="Arial"/>
              </a:endParaRPr>
            </a:p>
          </p:txBody>
        </p:sp>
        <p:sp>
          <p:nvSpPr>
            <p:cNvPr id="230" name="Google Shape;230;p9"/>
            <p:cNvSpPr txBox="1"/>
            <p:nvPr/>
          </p:nvSpPr>
          <p:spPr>
            <a:xfrm>
              <a:off x="-357038" y="3362835"/>
              <a:ext cx="3220335" cy="844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chemeClr val="accent2"/>
                  </a:solidFill>
                  <a:latin typeface="Arial"/>
                  <a:ea typeface="Arial"/>
                  <a:cs typeface="Arial"/>
                  <a:sym typeface="Arial"/>
                </a:rPr>
                <a:t>Python IDEs and Code Editors</a:t>
              </a:r>
              <a:endParaRPr b="1" sz="1200">
                <a:solidFill>
                  <a:schemeClr val="accent2"/>
                </a:solidFill>
                <a:latin typeface="Arial"/>
                <a:ea typeface="Arial"/>
                <a:cs typeface="Arial"/>
                <a:sym typeface="Arial"/>
              </a:endParaRPr>
            </a:p>
          </p:txBody>
        </p:sp>
      </p:grpSp>
      <p:grpSp>
        <p:nvGrpSpPr>
          <p:cNvPr id="231" name="Google Shape;231;p9"/>
          <p:cNvGrpSpPr/>
          <p:nvPr/>
        </p:nvGrpSpPr>
        <p:grpSpPr>
          <a:xfrm>
            <a:off x="6427328" y="1179378"/>
            <a:ext cx="2321136" cy="2251479"/>
            <a:chOff x="443806" y="1233581"/>
            <a:chExt cx="3264098" cy="303359"/>
          </a:xfrm>
        </p:grpSpPr>
        <p:sp>
          <p:nvSpPr>
            <p:cNvPr id="232" name="Google Shape;232;p9"/>
            <p:cNvSpPr txBox="1"/>
            <p:nvPr/>
          </p:nvSpPr>
          <p:spPr>
            <a:xfrm>
              <a:off x="443806" y="1306787"/>
              <a:ext cx="3240360" cy="230153"/>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accent3"/>
                </a:buClr>
                <a:buSzPts val="2100"/>
                <a:buFont typeface="Arial"/>
                <a:buChar char="•"/>
              </a:pPr>
              <a:r>
                <a:rPr lang="en-US" sz="2100">
                  <a:solidFill>
                    <a:schemeClr val="accent3"/>
                  </a:solidFill>
                  <a:latin typeface="Arial"/>
                  <a:ea typeface="Arial"/>
                  <a:cs typeface="Arial"/>
                  <a:sym typeface="Arial"/>
                </a:rPr>
                <a:t>Tkinter</a:t>
              </a:r>
              <a:endParaRPr sz="2100">
                <a:solidFill>
                  <a:schemeClr val="accent3"/>
                </a:solidFill>
                <a:latin typeface="Arial"/>
                <a:ea typeface="Arial"/>
                <a:cs typeface="Arial"/>
                <a:sym typeface="Arial"/>
              </a:endParaRPr>
            </a:p>
            <a:p>
              <a:pPr indent="-171450" lvl="0" marL="171450" marR="0" rtl="0" algn="l">
                <a:spcBef>
                  <a:spcPts val="0"/>
                </a:spcBef>
                <a:spcAft>
                  <a:spcPts val="0"/>
                </a:spcAft>
                <a:buClr>
                  <a:schemeClr val="accent3"/>
                </a:buClr>
                <a:buSzPts val="2100"/>
                <a:buFont typeface="Arial"/>
                <a:buChar char="•"/>
              </a:pPr>
              <a:r>
                <a:rPr lang="en-US" sz="2100">
                  <a:solidFill>
                    <a:schemeClr val="accent3"/>
                  </a:solidFill>
                  <a:latin typeface="Arial"/>
                  <a:ea typeface="Arial"/>
                  <a:cs typeface="Arial"/>
                  <a:sym typeface="Arial"/>
                </a:rPr>
                <a:t>Random</a:t>
              </a:r>
              <a:endParaRPr/>
            </a:p>
            <a:p>
              <a:pPr indent="-171450" lvl="0" marL="171450" marR="0" rtl="0" algn="l">
                <a:spcBef>
                  <a:spcPts val="0"/>
                </a:spcBef>
                <a:spcAft>
                  <a:spcPts val="0"/>
                </a:spcAft>
                <a:buClr>
                  <a:schemeClr val="accent3"/>
                </a:buClr>
                <a:buSzPts val="2100"/>
                <a:buFont typeface="Arial"/>
                <a:buChar char="•"/>
              </a:pPr>
              <a:r>
                <a:rPr lang="en-US" sz="2100">
                  <a:solidFill>
                    <a:schemeClr val="accent3"/>
                  </a:solidFill>
                  <a:latin typeface="Arial"/>
                  <a:ea typeface="Arial"/>
                  <a:cs typeface="Arial"/>
                  <a:sym typeface="Arial"/>
                </a:rPr>
                <a:t>Copy</a:t>
              </a:r>
              <a:endParaRPr/>
            </a:p>
            <a:p>
              <a:pPr indent="-171450" lvl="0" marL="171450" marR="0" rtl="0" algn="l">
                <a:spcBef>
                  <a:spcPts val="0"/>
                </a:spcBef>
                <a:spcAft>
                  <a:spcPts val="0"/>
                </a:spcAft>
                <a:buClr>
                  <a:schemeClr val="accent3"/>
                </a:buClr>
                <a:buSzPts val="2100"/>
                <a:buFont typeface="Arial"/>
                <a:buChar char="•"/>
              </a:pPr>
              <a:r>
                <a:rPr lang="en-US" sz="2100">
                  <a:solidFill>
                    <a:schemeClr val="accent3"/>
                  </a:solidFill>
                  <a:latin typeface="Arial"/>
                  <a:ea typeface="Arial"/>
                  <a:cs typeface="Arial"/>
                  <a:sym typeface="Arial"/>
                </a:rPr>
                <a:t>Time</a:t>
              </a:r>
              <a:endParaRPr/>
            </a:p>
            <a:p>
              <a:pPr indent="-171450" lvl="0" marL="171450" marR="0" rtl="0" algn="l">
                <a:spcBef>
                  <a:spcPts val="0"/>
                </a:spcBef>
                <a:spcAft>
                  <a:spcPts val="0"/>
                </a:spcAft>
                <a:buClr>
                  <a:schemeClr val="accent3"/>
                </a:buClr>
                <a:buSzPts val="2100"/>
                <a:buFont typeface="Arial"/>
                <a:buChar char="•"/>
              </a:pPr>
              <a:r>
                <a:rPr lang="en-US" sz="2100" strike="sngStrike">
                  <a:solidFill>
                    <a:schemeClr val="accent3"/>
                  </a:solidFill>
                  <a:latin typeface="Arial"/>
                  <a:ea typeface="Arial"/>
                  <a:cs typeface="Arial"/>
                  <a:sym typeface="Arial"/>
                </a:rPr>
                <a:t>Kivy</a:t>
              </a:r>
              <a:endParaRPr sz="2100" strike="sngStrike">
                <a:solidFill>
                  <a:schemeClr val="accent3"/>
                </a:solidFill>
                <a:latin typeface="Arial"/>
                <a:ea typeface="Arial"/>
                <a:cs typeface="Arial"/>
                <a:sym typeface="Arial"/>
              </a:endParaRPr>
            </a:p>
          </p:txBody>
        </p:sp>
        <p:sp>
          <p:nvSpPr>
            <p:cNvPr id="233" name="Google Shape;233;p9"/>
            <p:cNvSpPr txBox="1"/>
            <p:nvPr/>
          </p:nvSpPr>
          <p:spPr>
            <a:xfrm>
              <a:off x="467544" y="1233581"/>
              <a:ext cx="3240360" cy="49763"/>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chemeClr val="accent3"/>
                  </a:solidFill>
                  <a:latin typeface="Arial"/>
                  <a:ea typeface="Arial"/>
                  <a:cs typeface="Arial"/>
                  <a:sym typeface="Arial"/>
                </a:rPr>
                <a:t>Python Modules</a:t>
              </a:r>
              <a:endParaRPr b="1" sz="1800">
                <a:solidFill>
                  <a:schemeClr val="accent3"/>
                </a:solidFill>
                <a:latin typeface="Arial"/>
                <a:ea typeface="Arial"/>
                <a:cs typeface="Arial"/>
                <a:sym typeface="Arial"/>
              </a:endParaRPr>
            </a:p>
          </p:txBody>
        </p:sp>
      </p:grpSp>
      <p:sp>
        <p:nvSpPr>
          <p:cNvPr id="234" name="Google Shape;234;p9"/>
          <p:cNvSpPr txBox="1"/>
          <p:nvPr/>
        </p:nvSpPr>
        <p:spPr>
          <a:xfrm>
            <a:off x="5357947" y="3003798"/>
            <a:ext cx="9124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Windows</a:t>
            </a:r>
            <a:endParaRPr sz="1800">
              <a:solidFill>
                <a:schemeClr val="dk1"/>
              </a:solidFill>
              <a:latin typeface="Arial"/>
              <a:ea typeface="Arial"/>
              <a:cs typeface="Arial"/>
              <a:sym typeface="Arial"/>
            </a:endParaRPr>
          </a:p>
        </p:txBody>
      </p:sp>
      <p:sp>
        <p:nvSpPr>
          <p:cNvPr id="235" name="Google Shape;235;p9"/>
          <p:cNvSpPr txBox="1"/>
          <p:nvPr/>
        </p:nvSpPr>
        <p:spPr>
          <a:xfrm>
            <a:off x="1272057" y="1430655"/>
            <a:ext cx="419635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Operating System with a built-in/external Python Interpreter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ection Break Slide Master">
  <a:themeElements>
    <a:clrScheme name="ALLPPT-COLOR-A20">
      <a:dk1>
        <a:srgbClr val="000000"/>
      </a:dk1>
      <a:lt1>
        <a:srgbClr val="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COLOR-A20">
      <a:dk1>
        <a:srgbClr val="000000"/>
      </a:dk1>
      <a:lt1>
        <a:srgbClr val="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and End Slide Master">
  <a:themeElements>
    <a:clrScheme name="ALLPPT-COLOR-A05">
      <a:dk1>
        <a:srgbClr val="000000"/>
      </a:dk1>
      <a:lt1>
        <a:srgbClr val="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2016-12-05T23:26:54Z</dcterms:created>
  <dc:creator>googleslidesppt.com;allppt.com</dc:creator>
</cp:coreProperties>
</file>