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487" r:id="rId2"/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CC2C-8A21-42B2-9F8D-F2F19D34401A}" type="datetimeFigureOut">
              <a:rPr lang="es-ES" smtClean="0"/>
              <a:t>29/04/2019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10A2-7754-4091-AA17-889B69FCE9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32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0BFF4-EB14-4AFD-B689-F4821F8762C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7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TRON 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20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9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1701396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879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858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291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0751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8868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9320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814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7931224" cy="79695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20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05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08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642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62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_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n de pregunta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3960440" cy="32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11560" y="1484784"/>
            <a:ext cx="8136904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¿PREGUNTAS?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2440" y="6337126"/>
            <a:ext cx="611560" cy="476250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97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93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9574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1923" y="6237312"/>
            <a:ext cx="586408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378F28E-C2AD-4300-9B7D-C3322C57A6D6}" type="slidenum">
              <a:rPr lang="es-ES" sz="2000">
                <a:solidFill>
                  <a:srgbClr val="1F497D"/>
                </a:solidFill>
                <a:latin typeface="Times New Roman" pitchFamily="18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sz="2000" dirty="0">
              <a:solidFill>
                <a:srgbClr val="1F497D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618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7696200" y="6553200"/>
            <a:ext cx="1143000" cy="276999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593A91EE-02D4-46E2-9E4E-94704CA819D8}" type="slidenum">
              <a:rPr lang="es-ES" sz="2000" smtClean="0">
                <a:solidFill>
                  <a:srgbClr val="1F497D"/>
                </a:solidFill>
                <a:latin typeface="Times New Roman" pitchFamily="18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sz="2000" dirty="0">
              <a:solidFill>
                <a:srgbClr val="1F497D"/>
              </a:solidFill>
              <a:latin typeface="Times New Roman" pitchFamily="18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90600" y="304800"/>
            <a:ext cx="7216611" cy="762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262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17625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 algn="ctr" eaLnBrk="0" hangingPunct="0">
              <a:defRPr/>
            </a:pPr>
            <a:endParaRPr lang="en-US" sz="2000" dirty="0">
              <a:solidFill>
                <a:srgbClr val="1F497D"/>
              </a:solidFill>
            </a:endParaRPr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 algn="ctr" eaLnBrk="0" hangingPunct="0">
              <a:defRPr/>
            </a:pPr>
            <a:endParaRPr lang="en-US" sz="2000" dirty="0">
              <a:solidFill>
                <a:srgbClr val="1F497D"/>
              </a:solidFill>
            </a:endParaRPr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algn="ctr" eaLnBrk="0" hangingPunct="0">
              <a:defRPr/>
            </a:pPr>
            <a:fld id="{14A1FEA6-6B6B-4E43-AE6C-7D06D4341534}" type="slidenum">
              <a:rPr lang="en-US" sz="2000">
                <a:solidFill>
                  <a:srgbClr val="1F497D"/>
                </a:solidFill>
              </a:rPr>
              <a:pPr algn="ctr" eaLnBrk="0" hangingPunct="0">
                <a:defRPr/>
              </a:pPr>
              <a:t>‹Nº›</a:t>
            </a:fld>
            <a:endParaRPr lang="en-US" sz="20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7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1"/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90600" y="304800"/>
            <a:ext cx="7216611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7696200" y="6553200"/>
            <a:ext cx="1143000" cy="276999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593A91EE-02D4-46E2-9E4E-94704CA819D8}" type="slidenum">
              <a:rPr lang="es-ES" sz="2000" smtClean="0">
                <a:solidFill>
                  <a:srgbClr val="000000">
                    <a:tint val="75000"/>
                  </a:srgbClr>
                </a:solidFill>
                <a:latin typeface="Times New Roman" pitchFamily="18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sz="2000" dirty="0">
              <a:solidFill>
                <a:srgbClr val="000000">
                  <a:tint val="75000"/>
                </a:srgb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re et diagramme ou 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fr-FR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CAB6B48-EE0A-4EE6-8EB6-47696DE0A702}" type="slidenum">
              <a:rPr lang="en-GB" sz="2000">
                <a:solidFill>
                  <a:srgbClr val="1F497D"/>
                </a:solidFill>
                <a:latin typeface="Times New Roman" pitchFamily="18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GB" sz="2000" dirty="0">
              <a:solidFill>
                <a:srgbClr val="1F497D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105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31"/>
          <p:cNvGrpSpPr>
            <a:grpSpLocks/>
          </p:cNvGrpSpPr>
          <p:nvPr userDrawn="1"/>
        </p:nvGrpSpPr>
        <p:grpSpPr bwMode="auto">
          <a:xfrm>
            <a:off x="0" y="333375"/>
            <a:ext cx="2374900" cy="215900"/>
            <a:chOff x="0" y="210"/>
            <a:chExt cx="1496" cy="136"/>
          </a:xfrm>
        </p:grpSpPr>
        <p:sp>
          <p:nvSpPr>
            <p:cNvPr id="2057" name="Freeform 10"/>
            <p:cNvSpPr>
              <a:spLocks/>
            </p:cNvSpPr>
            <p:nvPr/>
          </p:nvSpPr>
          <p:spPr bwMode="auto">
            <a:xfrm>
              <a:off x="0" y="210"/>
              <a:ext cx="606" cy="136"/>
            </a:xfrm>
            <a:custGeom>
              <a:avLst/>
              <a:gdLst>
                <a:gd name="T0" fmla="*/ 0 w 479"/>
                <a:gd name="T1" fmla="*/ 0 h 201"/>
                <a:gd name="T2" fmla="*/ 12870 w 479"/>
                <a:gd name="T3" fmla="*/ 0 h 201"/>
                <a:gd name="T4" fmla="*/ 11366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000" dirty="0">
                <a:solidFill>
                  <a:srgbClr val="1F497D"/>
                </a:solidFill>
                <a:latin typeface="Times New Roman" pitchFamily="18" charset="0"/>
              </a:endParaRPr>
            </a:p>
          </p:txBody>
        </p:sp>
        <p:sp>
          <p:nvSpPr>
            <p:cNvPr id="2058" name="Freeform 11"/>
            <p:cNvSpPr>
              <a:spLocks/>
            </p:cNvSpPr>
            <p:nvPr/>
          </p:nvSpPr>
          <p:spPr bwMode="auto">
            <a:xfrm>
              <a:off x="578" y="210"/>
              <a:ext cx="357" cy="136"/>
            </a:xfrm>
            <a:custGeom>
              <a:avLst/>
              <a:gdLst>
                <a:gd name="T0" fmla="*/ 1517 w 282"/>
                <a:gd name="T1" fmla="*/ 0 h 201"/>
                <a:gd name="T2" fmla="*/ 0 w 282"/>
                <a:gd name="T3" fmla="*/ 1 h 201"/>
                <a:gd name="T4" fmla="*/ 6125 w 282"/>
                <a:gd name="T5" fmla="*/ 1 h 201"/>
                <a:gd name="T6" fmla="*/ 7641 w 282"/>
                <a:gd name="T7" fmla="*/ 0 h 201"/>
                <a:gd name="T8" fmla="*/ 1517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000" dirty="0">
                <a:solidFill>
                  <a:srgbClr val="1F497D"/>
                </a:solidFill>
                <a:latin typeface="Times New Roman" pitchFamily="18" charset="0"/>
              </a:endParaRPr>
            </a:p>
          </p:txBody>
        </p:sp>
        <p:sp>
          <p:nvSpPr>
            <p:cNvPr id="2059" name="Freeform 12"/>
            <p:cNvSpPr>
              <a:spLocks/>
            </p:cNvSpPr>
            <p:nvPr/>
          </p:nvSpPr>
          <p:spPr bwMode="auto">
            <a:xfrm>
              <a:off x="902" y="210"/>
              <a:ext cx="286" cy="136"/>
            </a:xfrm>
            <a:custGeom>
              <a:avLst/>
              <a:gdLst>
                <a:gd name="T0" fmla="*/ 1514 w 226"/>
                <a:gd name="T1" fmla="*/ 0 h 201"/>
                <a:gd name="T2" fmla="*/ 0 w 226"/>
                <a:gd name="T3" fmla="*/ 1 h 201"/>
                <a:gd name="T4" fmla="*/ 4575 w 226"/>
                <a:gd name="T5" fmla="*/ 1 h 201"/>
                <a:gd name="T6" fmla="*/ 6086 w 226"/>
                <a:gd name="T7" fmla="*/ 0 h 201"/>
                <a:gd name="T8" fmla="*/ 1514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000" dirty="0">
                <a:solidFill>
                  <a:srgbClr val="1F497D"/>
                </a:solidFill>
                <a:latin typeface="Times New Roman" pitchFamily="18" charset="0"/>
              </a:endParaRPr>
            </a:p>
          </p:txBody>
        </p:sp>
        <p:sp>
          <p:nvSpPr>
            <p:cNvPr id="2060" name="Freeform 13"/>
            <p:cNvSpPr>
              <a:spLocks/>
            </p:cNvSpPr>
            <p:nvPr/>
          </p:nvSpPr>
          <p:spPr bwMode="auto">
            <a:xfrm>
              <a:off x="1152" y="210"/>
              <a:ext cx="215" cy="136"/>
            </a:xfrm>
            <a:custGeom>
              <a:avLst/>
              <a:gdLst>
                <a:gd name="T0" fmla="*/ 1505 w 170"/>
                <a:gd name="T1" fmla="*/ 0 h 201"/>
                <a:gd name="T2" fmla="*/ 0 w 170"/>
                <a:gd name="T3" fmla="*/ 1 h 201"/>
                <a:gd name="T4" fmla="*/ 3034 w 170"/>
                <a:gd name="T5" fmla="*/ 1 h 201"/>
                <a:gd name="T6" fmla="*/ 4544 w 170"/>
                <a:gd name="T7" fmla="*/ 0 h 201"/>
                <a:gd name="T8" fmla="*/ 1505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000" dirty="0">
                <a:solidFill>
                  <a:srgbClr val="1F497D"/>
                </a:solidFill>
                <a:latin typeface="Times New Roman" pitchFamily="18" charset="0"/>
              </a:endParaRPr>
            </a:p>
          </p:txBody>
        </p:sp>
        <p:sp>
          <p:nvSpPr>
            <p:cNvPr id="2061" name="Freeform 14"/>
            <p:cNvSpPr>
              <a:spLocks/>
            </p:cNvSpPr>
            <p:nvPr/>
          </p:nvSpPr>
          <p:spPr bwMode="auto">
            <a:xfrm>
              <a:off x="1318" y="210"/>
              <a:ext cx="143" cy="136"/>
            </a:xfrm>
            <a:custGeom>
              <a:avLst/>
              <a:gdLst>
                <a:gd name="T0" fmla="*/ 1514 w 113"/>
                <a:gd name="T1" fmla="*/ 0 h 201"/>
                <a:gd name="T2" fmla="*/ 0 w 113"/>
                <a:gd name="T3" fmla="*/ 1 h 201"/>
                <a:gd name="T4" fmla="*/ 1514 w 113"/>
                <a:gd name="T5" fmla="*/ 1 h 201"/>
                <a:gd name="T6" fmla="*/ 3046 w 113"/>
                <a:gd name="T7" fmla="*/ 0 h 201"/>
                <a:gd name="T8" fmla="*/ 1514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000" dirty="0">
                <a:solidFill>
                  <a:srgbClr val="1F497D"/>
                </a:solidFill>
                <a:latin typeface="Times New Roman" pitchFamily="18" charset="0"/>
              </a:endParaRPr>
            </a:p>
          </p:txBody>
        </p:sp>
        <p:sp>
          <p:nvSpPr>
            <p:cNvPr id="2062" name="Freeform 15"/>
            <p:cNvSpPr>
              <a:spLocks/>
            </p:cNvSpPr>
            <p:nvPr/>
          </p:nvSpPr>
          <p:spPr bwMode="auto">
            <a:xfrm>
              <a:off x="1401" y="210"/>
              <a:ext cx="95" cy="136"/>
            </a:xfrm>
            <a:custGeom>
              <a:avLst/>
              <a:gdLst>
                <a:gd name="T0" fmla="*/ 1533 w 75"/>
                <a:gd name="T1" fmla="*/ 0 h 201"/>
                <a:gd name="T2" fmla="*/ 0 w 75"/>
                <a:gd name="T3" fmla="*/ 1 h 201"/>
                <a:gd name="T4" fmla="*/ 504 w 75"/>
                <a:gd name="T5" fmla="*/ 1 h 201"/>
                <a:gd name="T6" fmla="*/ 2034 w 75"/>
                <a:gd name="T7" fmla="*/ 0 h 201"/>
                <a:gd name="T8" fmla="*/ 1533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000" dirty="0">
                <a:solidFill>
                  <a:srgbClr val="1F497D"/>
                </a:solidFill>
                <a:latin typeface="Times New Roman" pitchFamily="18" charset="0"/>
              </a:endParaRPr>
            </a:p>
          </p:txBody>
        </p:sp>
      </p:grpSp>
      <p:sp>
        <p:nvSpPr>
          <p:cNvPr id="2052" name="Freeform 16"/>
          <p:cNvSpPr>
            <a:spLocks/>
          </p:cNvSpPr>
          <p:nvPr userDrawn="1"/>
        </p:nvSpPr>
        <p:spPr bwMode="auto">
          <a:xfrm>
            <a:off x="1931988" y="6511925"/>
            <a:ext cx="7212012" cy="79375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000" dirty="0">
              <a:solidFill>
                <a:srgbClr val="1F497D"/>
              </a:solidFill>
              <a:latin typeface="Times New Roman" pitchFamily="18" charset="0"/>
            </a:endParaRPr>
          </a:p>
        </p:txBody>
      </p:sp>
      <p:pic>
        <p:nvPicPr>
          <p:cNvPr id="2053" name="1 Imagen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950" y="0"/>
            <a:ext cx="6445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uadro de texto 21"/>
          <p:cNvSpPr txBox="1">
            <a:spLocks noChangeArrowheads="1"/>
          </p:cNvSpPr>
          <p:nvPr userDrawn="1"/>
        </p:nvSpPr>
        <p:spPr bwMode="auto">
          <a:xfrm>
            <a:off x="3419475" y="6309319"/>
            <a:ext cx="1981200" cy="494705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4F81BD"/>
            </a:solidFill>
            <a:miter lim="800000"/>
            <a:headEnd/>
            <a:tailEnd/>
          </a:ln>
        </p:spPr>
        <p:txBody>
          <a:bodyPr tIns="82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800" dirty="0">
                <a:solidFill>
                  <a:srgbClr val="1F497D"/>
                </a:solidFill>
                <a:cs typeface="Times New Roman" panose="02020603050405020304" pitchFamily="18" charset="0"/>
              </a:rPr>
              <a:t>USO OFICIAL</a:t>
            </a:r>
            <a:endParaRPr lang="es-ES" altLang="es-E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 de texto 21"/>
          <p:cNvSpPr txBox="1">
            <a:spLocks noChangeArrowheads="1"/>
          </p:cNvSpPr>
          <p:nvPr userDrawn="1"/>
        </p:nvSpPr>
        <p:spPr bwMode="auto">
          <a:xfrm>
            <a:off x="3419475" y="80963"/>
            <a:ext cx="1981200" cy="468312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4F81BD"/>
            </a:solidFill>
            <a:miter lim="800000"/>
            <a:headEnd/>
            <a:tailEnd/>
          </a:ln>
        </p:spPr>
        <p:txBody>
          <a:bodyPr tIns="82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800" dirty="0">
                <a:solidFill>
                  <a:srgbClr val="1F497D"/>
                </a:solidFill>
                <a:cs typeface="Times New Roman" panose="02020603050405020304" pitchFamily="18" charset="0"/>
              </a:rPr>
              <a:t>USO OFICIAL</a:t>
            </a:r>
            <a:endParaRPr lang="es-ES" altLang="es-E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 descr="escudoacing">
            <a:extLst>
              <a:ext uri="{FF2B5EF4-FFF2-40B4-BE49-F238E27FC236}">
                <a16:creationId xmlns:a16="http://schemas.microsoft.com/office/drawing/2014/main" xmlns="" id="{4BD46709-9FE5-4AE2-A6FF-1342444E388E}"/>
              </a:ext>
            </a:extLst>
          </p:cNvPr>
          <p:cNvPicPr/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425" y="148944"/>
            <a:ext cx="784860" cy="1020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21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9423" y="914453"/>
            <a:ext cx="6686549" cy="559827"/>
          </a:xfrm>
        </p:spPr>
        <p:txBody>
          <a:bodyPr/>
          <a:lstStyle/>
          <a:p>
            <a:pPr algn="ctr"/>
            <a:r>
              <a:rPr lang="es-ES" b="1" dirty="0" smtClean="0"/>
              <a:t>SISTEMA </a:t>
            </a:r>
            <a:br>
              <a:rPr lang="es-ES" b="1" dirty="0" smtClean="0"/>
            </a:br>
            <a:r>
              <a:rPr lang="es-ES" b="1" dirty="0" smtClean="0"/>
              <a:t>“BUSCADOR - PDF</a:t>
            </a:r>
            <a:r>
              <a:rPr lang="es-ES" b="1" dirty="0" smtClean="0"/>
              <a:t>”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26226" y="5290712"/>
            <a:ext cx="6686549" cy="844712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s-ES" b="1" dirty="0" smtClean="0">
                <a:solidFill>
                  <a:schemeClr val="tx1"/>
                </a:solidFill>
              </a:rPr>
              <a:t>CAP CGET CARLOS MIGUEL GLEZ MATEO</a:t>
            </a:r>
          </a:p>
          <a:p>
            <a:pPr algn="just"/>
            <a:r>
              <a:rPr lang="es-ES" b="1" dirty="0" smtClean="0">
                <a:solidFill>
                  <a:schemeClr val="tx1"/>
                </a:solidFill>
              </a:rPr>
              <a:t>CAP GC ALEJANDRO ASPANO LÓPEZ</a:t>
            </a:r>
          </a:p>
          <a:p>
            <a:pPr algn="just"/>
            <a:r>
              <a:rPr lang="es-ES" b="1" dirty="0" smtClean="0">
                <a:solidFill>
                  <a:schemeClr val="tx1"/>
                </a:solidFill>
              </a:rPr>
              <a:t>TTE GC ENRIQUE COBO ALMODÓVAR</a:t>
            </a:r>
            <a:endParaRPr lang="es-ES" b="1" dirty="0">
              <a:solidFill>
                <a:schemeClr val="tx1"/>
              </a:solidFill>
            </a:endParaRPr>
          </a:p>
          <a:p>
            <a:pPr algn="l"/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0" y="2662395"/>
            <a:ext cx="4164594" cy="23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506" y="1526933"/>
            <a:ext cx="8291946" cy="316150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 APP WEB</a:t>
            </a: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ALTERNATIVAS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5" y="2220636"/>
            <a:ext cx="6242486" cy="26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436892" y="1073418"/>
            <a:ext cx="6120904" cy="1324549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ALTERNATIVAS</a:t>
            </a:r>
          </a:p>
          <a:p>
            <a:pPr algn="ctr"/>
            <a:endParaRPr lang="es-ES" sz="225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REQUISITOS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195945" y="2752529"/>
          <a:ext cx="8758401" cy="27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62"/>
                <a:gridCol w="747092"/>
                <a:gridCol w="747092"/>
                <a:gridCol w="747092"/>
                <a:gridCol w="747092"/>
                <a:gridCol w="747092"/>
                <a:gridCol w="747092"/>
                <a:gridCol w="796122"/>
                <a:gridCol w="736180"/>
                <a:gridCol w="714785"/>
              </a:tblGrid>
              <a:tr h="695105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RF-1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RF-2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RF-3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RF-4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RF-5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RF-6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RNF-1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RNF-2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RNF-3</a:t>
                      </a:r>
                      <a:endParaRPr lang="es-ES" sz="1600" dirty="0"/>
                    </a:p>
                  </a:txBody>
                  <a:tcPr anchor="ctr"/>
                </a:tc>
              </a:tr>
              <a:tr h="6951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ALT</a:t>
                      </a:r>
                      <a:r>
                        <a:rPr lang="es-ES" sz="1600" baseline="0" dirty="0" smtClean="0"/>
                        <a:t> -1 (App DESKTOP)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</a:tr>
              <a:tr h="6951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ALT-2 (Adobe)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</a:tr>
              <a:tr h="6951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ALT-3 (Busca PDF)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3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9048" y="1969919"/>
            <a:ext cx="7810862" cy="2885545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</a:t>
            </a: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</a:t>
            </a: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meta permitir realizar búsquedas dentro de un archivo PDF o grupo de ficheros </a:t>
            </a: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 para obtener </a:t>
            </a: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resultado de coincidencia parcial o </a:t>
            </a: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endParaRPr lang="es-ES" altLang="es-E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</a:t>
            </a: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 usuarios </a:t>
            </a: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reutilización de búsquedas guardadas </a:t>
            </a:r>
            <a:endParaRPr lang="es-ES" altLang="es-E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</a:t>
            </a: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listas de documentos cargados con anterioridad en el sistema.</a:t>
            </a:r>
          </a:p>
          <a:p>
            <a:pPr algn="just">
              <a:spcAft>
                <a:spcPct val="25000"/>
              </a:spcAft>
            </a:pP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no realizara funciones de modificación de documentos </a:t>
            </a:r>
            <a:endParaRPr lang="es-ES" altLang="es-E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 Y ALCANCE DEL SISTEMA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4458" y="1595166"/>
            <a:ext cx="4844660" cy="316150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endParaRPr lang="es-ES" altLang="es-ES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alt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debe ser estable</a:t>
            </a: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alt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debe tener control </a:t>
            </a: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alt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debe contar con </a:t>
            </a: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perfiles de administrados y de usuario (roles)</a:t>
            </a: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aplicación debe permitir guardar las búsquedas, para posteriormente poder reutilizarlas.</a:t>
            </a: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aplicación debe poder permitir guardar el resultado de la búsqueda.</a:t>
            </a: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</a:t>
            </a:r>
            <a:r>
              <a:rPr lang="es-ES" alt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de </a:t>
            </a: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fácil, intuitivo y rápido en las búsquedas</a:t>
            </a:r>
          </a:p>
          <a:p>
            <a:pPr algn="just">
              <a:spcAft>
                <a:spcPct val="25000"/>
              </a:spcAft>
            </a:pP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Aft>
                <a:spcPct val="25000"/>
              </a:spcAft>
              <a:buNone/>
            </a:pP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831763" y="71872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¿COMO DEBE SER EL SISTEMA?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66" y="2005713"/>
            <a:ext cx="3029975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506" y="1526933"/>
            <a:ext cx="8291946" cy="316150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proyecto</a:t>
            </a: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  <a:p>
            <a:pPr algn="just">
              <a:spcAft>
                <a:spcPct val="25000"/>
              </a:spcAft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CATALOGO DE USUARIOS PARTICIPANTES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5800" y="1916310"/>
            <a:ext cx="5901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Responsable del estudio y las posibles soluciones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85799" y="3142378"/>
            <a:ext cx="77677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Establece los </a:t>
            </a:r>
            <a:r>
              <a:rPr lang="es-ES" dirty="0"/>
              <a:t>requisitos conforme a sus necesidades desde el punto de vista de la gestión y uso del </a:t>
            </a:r>
            <a:r>
              <a:rPr lang="es-ES" dirty="0" smtClean="0"/>
              <a:t>sistema. 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5799" y="4538144"/>
            <a:ext cx="7282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Aportará </a:t>
            </a:r>
            <a:r>
              <a:rPr lang="es-ES" dirty="0"/>
              <a:t>sus opiniones del uso y mejoras de las actuales </a:t>
            </a:r>
            <a:r>
              <a:rPr lang="es-ES" dirty="0" smtClean="0"/>
              <a:t>herramientas.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7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CATALOGO DE REQUISITOS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606490" y="1722062"/>
          <a:ext cx="7800390" cy="4231641"/>
        </p:xfrm>
        <a:graphic>
          <a:graphicData uri="http://schemas.openxmlformats.org/drawingml/2006/table">
            <a:tbl>
              <a:tblPr firstRow="1" firstCol="1" bandRow="1"/>
              <a:tblGrid>
                <a:gridCol w="1203649"/>
                <a:gridCol w="1114071"/>
                <a:gridCol w="4063684"/>
                <a:gridCol w="1418986"/>
              </a:tblGrid>
              <a:tr h="18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FUENTE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DESCRIPCION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PRIORIDAD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741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el Registro/</a:t>
                      </a:r>
                      <a:r>
                        <a:rPr lang="es-ES" sz="1400" dirty="0" err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usuarios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la gestión y administración de los usuarios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la búsqueda total o parcial de información en archivos PDF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guardar los parámetros de la búsqueda realizada  por cada usuario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guardar los resultados de las búsquedas realizadas por cada usuario.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 buscar un listado de parámetros en archivos PDF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563624" y="1166875"/>
            <a:ext cx="472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ES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00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CATALOGO DE REQUISITOS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82496" y="1340611"/>
            <a:ext cx="472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ES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</a:t>
            </a:r>
            <a:r>
              <a:rPr lang="es-ES" altLang="es-ES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funcionales</a:t>
            </a:r>
            <a:endParaRPr lang="es-ES" dirty="0">
              <a:solidFill>
                <a:prstClr val="black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/>
          </p:nvPr>
        </p:nvGraphicFramePr>
        <p:xfrm>
          <a:off x="755780" y="2174034"/>
          <a:ext cx="7408507" cy="3540261"/>
        </p:xfrm>
        <a:graphic>
          <a:graphicData uri="http://schemas.openxmlformats.org/drawingml/2006/table">
            <a:tbl>
              <a:tblPr firstRow="1" firstCol="1" bandRow="1"/>
              <a:tblGrid>
                <a:gridCol w="1726093"/>
                <a:gridCol w="1607473"/>
                <a:gridCol w="2727384"/>
                <a:gridCol w="1347557"/>
              </a:tblGrid>
              <a:tr h="251925">
                <a:tc>
                  <a:txBody>
                    <a:bodyPr/>
                    <a:lstStyle/>
                    <a:p>
                      <a:pPr marL="0" algn="just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PRIORIDAD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937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RNF1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JEFE DE PROYETO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lenguaje utilizado será JAVA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RNF2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sistema se consultará a través de navegador web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RNF3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JEFE DE PROYECTO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sistema deberá realizar las búsquedas de forma ágil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4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 MODELO DE NEGOCIO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63624" y="1166875"/>
            <a:ext cx="47212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b="1" u="sng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CONTEXTO</a:t>
            </a:r>
            <a:endParaRPr lang="es-ES" sz="1400" dirty="0">
              <a:solidFill>
                <a:prstClr val="black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4" y="2046160"/>
            <a:ext cx="5353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506" y="1526933"/>
            <a:ext cx="8291946" cy="316150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BUSCAR CADENAS EN EL BOD v1.1</a:t>
            </a: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ALTERNATIVAS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9" y="2300642"/>
            <a:ext cx="5142224" cy="3235130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483" y="1800923"/>
            <a:ext cx="3880517" cy="24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506" y="1526933"/>
            <a:ext cx="8291946" cy="316150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BUSCADOR ADOBE ACROBAT READER (CTRL + SHIFT + F)</a:t>
            </a: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ALTERNATIVAS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6" y="2104904"/>
            <a:ext cx="2854325" cy="30880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50" y="1953725"/>
            <a:ext cx="5397278" cy="37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371</Words>
  <Application>Microsoft Office PowerPoint</Application>
  <PresentationFormat>Presentación en pantalla (4:3)</PresentationFormat>
  <Paragraphs>146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 3</vt:lpstr>
      <vt:lpstr>Diseño personalizado</vt:lpstr>
      <vt:lpstr>SISTEMA  “BUSCADOR - PDF”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quique gonzalez</dc:creator>
  <cp:lastModifiedBy>Student4</cp:lastModifiedBy>
  <cp:revision>13</cp:revision>
  <dcterms:created xsi:type="dcterms:W3CDTF">2019-04-25T20:50:11Z</dcterms:created>
  <dcterms:modified xsi:type="dcterms:W3CDTF">2019-04-29T10:08:37Z</dcterms:modified>
</cp:coreProperties>
</file>