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6" r:id="rId3"/>
    <p:sldId id="275" r:id="rId4"/>
    <p:sldId id="274" r:id="rId5"/>
    <p:sldId id="289" r:id="rId6"/>
    <p:sldId id="276" r:id="rId7"/>
    <p:sldId id="290" r:id="rId8"/>
    <p:sldId id="291" r:id="rId9"/>
    <p:sldId id="292" r:id="rId10"/>
    <p:sldId id="293" r:id="rId11"/>
    <p:sldId id="294" r:id="rId12"/>
    <p:sldId id="277" r:id="rId13"/>
    <p:sldId id="278" r:id="rId14"/>
    <p:sldId id="280" r:id="rId15"/>
    <p:sldId id="287" r:id="rId16"/>
    <p:sldId id="288" r:id="rId17"/>
    <p:sldId id="279" r:id="rId18"/>
    <p:sldId id="281" r:id="rId19"/>
    <p:sldId id="282" r:id="rId20"/>
    <p:sldId id="283" r:id="rId21"/>
    <p:sldId id="286" r:id="rId22"/>
    <p:sldId id="285" r:id="rId23"/>
    <p:sldId id="273" r:id="rId24"/>
  </p:sldIdLst>
  <p:sldSz cx="9144000" cy="6858000" type="screen4x3"/>
  <p:notesSz cx="6797675" cy="9926638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6" autoAdjust="0"/>
    <p:restoredTop sz="96379" autoAdjust="0"/>
  </p:normalViewPr>
  <p:slideViewPr>
    <p:cSldViewPr>
      <p:cViewPr varScale="1">
        <p:scale>
          <a:sx n="103" d="100"/>
          <a:sy n="103" d="100"/>
        </p:scale>
        <p:origin x="11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Requisitos del sistema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rgbClr val="F7273B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>
                <c:manualLayout>
                  <c:x val="-7.6753303130927958E-2"/>
                  <c:y val="0.5316639536025786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68F954-6380-4F05-9F8E-50722B43B34A}" type="CATEGORYNAME">
                      <a:rPr lang="en-US" sz="1400" smtClean="0">
                        <a:solidFill>
                          <a:srgbClr val="0070C0"/>
                        </a:solidFill>
                      </a:rPr>
                      <a:pPr>
                        <a:defRPr sz="1400">
                          <a:solidFill>
                            <a:srgbClr val="0070C0"/>
                          </a:solidFill>
                        </a:defRPr>
                      </a:pPr>
                      <a:t>[NOMBRE DE CATEGORÍA]</a:t>
                    </a:fld>
                    <a:endParaRPr lang="en-US" sz="1400" baseline="0" dirty="0" smtClean="0">
                      <a:solidFill>
                        <a:srgbClr val="0070C0"/>
                      </a:solidFill>
                    </a:endParaRPr>
                  </a:p>
                  <a:p>
                    <a:pPr>
                      <a:defRPr sz="1400">
                        <a:solidFill>
                          <a:srgbClr val="0070C0"/>
                        </a:solidFill>
                      </a:defRPr>
                    </a:pPr>
                    <a:fld id="{B25C32E0-3F01-4595-BD86-5FAF09FEB5C1}" type="VALUE">
                      <a:rPr lang="en-US" sz="1400" baseline="0" smtClean="0">
                        <a:solidFill>
                          <a:srgbClr val="0070C0"/>
                        </a:solidFill>
                      </a:rPr>
                      <a:pPr>
                        <a:defRPr sz="1400">
                          <a:solidFill>
                            <a:srgbClr val="0070C0"/>
                          </a:solidFill>
                        </a:defRPr>
                      </a:pPr>
                      <a:t>[VALOR]</a:t>
                    </a:fld>
                    <a:endParaRPr lang="es-ES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917520995609541E-2"/>
                  <c:y val="-0.4091000758369843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24849BE-FDB7-4F0C-9778-DEE2DFFE8C1A}" type="CATEGORYNAME">
                      <a:rPr lang="en-US" sz="1400" smtClean="0"/>
                      <a:pPr>
                        <a:defRPr sz="1400">
                          <a:solidFill>
                            <a:srgbClr val="FF0000"/>
                          </a:solidFill>
                        </a:defRPr>
                      </a:pPr>
                      <a:t>[NOMBRE DE CATEGORÍA]</a:t>
                    </a:fld>
                    <a:endParaRPr lang="en-US" sz="1400" baseline="0" dirty="0" smtClean="0"/>
                  </a:p>
                  <a:p>
                    <a:pPr>
                      <a:defRPr sz="1400">
                        <a:solidFill>
                          <a:srgbClr val="FF0000"/>
                        </a:solidFill>
                      </a:defRPr>
                    </a:pPr>
                    <a:r>
                      <a:rPr lang="en-US" sz="1400" baseline="0" dirty="0" smtClean="0"/>
                      <a:t> </a:t>
                    </a:r>
                    <a:fld id="{B6D97FC8-1A56-465E-9A89-12566A4E5DEC}" type="VALUE">
                      <a:rPr lang="en-US" sz="1400" baseline="0" dirty="0"/>
                      <a:pPr>
                        <a:defRPr sz="1400">
                          <a:solidFill>
                            <a:srgbClr val="FF0000"/>
                          </a:solidFill>
                        </a:defRPr>
                      </a:pPr>
                      <a:t>[VALOR]</a:t>
                    </a:fld>
                    <a:endParaRPr lang="en-US" sz="1400" baseline="0" dirty="0" smtClean="0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solidFill>
                  <a:schemeClr val="bg1"/>
                </a:solidFill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Hoja1!$C$4:$C$5</c:f>
              <c:strCache>
                <c:ptCount val="2"/>
                <c:pt idx="0">
                  <c:v>Requisitos Funcionales</c:v>
                </c:pt>
                <c:pt idx="1">
                  <c:v>Requisitos No Funcionales</c:v>
                </c:pt>
              </c:strCache>
            </c:strRef>
          </c:cat>
          <c:val>
            <c:numRef>
              <c:f>Hoja1!$D$4:$D$5</c:f>
              <c:numCache>
                <c:formatCode>General</c:formatCode>
                <c:ptCount val="2"/>
                <c:pt idx="0">
                  <c:v>10</c:v>
                </c:pt>
                <c:pt idx="1">
                  <c:v>13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6000">
          <a:schemeClr val="accent3">
            <a:lumMod val="5000"/>
            <a:lumOff val="95000"/>
          </a:schemeClr>
        </a:gs>
        <a:gs pos="72000">
          <a:schemeClr val="bg1">
            <a:lumMod val="95000"/>
          </a:schemeClr>
        </a:gs>
        <a:gs pos="100000">
          <a:schemeClr val="accent3">
            <a:lumMod val="45000"/>
            <a:lumOff val="55000"/>
          </a:schemeClr>
        </a:gs>
        <a:gs pos="100000">
          <a:schemeClr val="accent3">
            <a:lumMod val="30000"/>
            <a:lumOff val="70000"/>
          </a:schemeClr>
        </a:gs>
      </a:gsLst>
      <a:lin ang="5400000" scaled="1"/>
      <a:tileRect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7301BB8C-2DAA-A145-A2E1-B3649391EB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t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72CDE936-7795-C144-AA9F-F05C2D88ED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t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9AB55F1A-30B5-BC47-9796-90A499593F4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b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80B3278C-0CD4-4444-96FD-21D07B4629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b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/>
            </a:lvl1pPr>
          </a:lstStyle>
          <a:p>
            <a:pPr>
              <a:defRPr/>
            </a:pPr>
            <a:fld id="{BA805CE3-55F7-354C-9C0C-BBFAD488906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74238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190B05B0-4CD7-8548-B284-31056CA4D3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7A4EB724-2211-3A4B-939D-AE5040DB6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8FA51A-492C-5142-8BB7-BEDA9A57A92C}" type="datetimeFigureOut">
              <a:rPr lang="es-ES"/>
              <a:pPr>
                <a:defRPr/>
              </a:pPr>
              <a:t>17/05/2019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xmlns="" id="{22BB66D7-F3E6-C442-94E8-C510FB352E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xmlns="" id="{A351D1A5-7E45-9F4C-B5F9-050AF4E79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CDDA647B-9900-A042-837C-C5F3F92D9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038CB9D-584B-684A-BCE7-8A280ECEC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F63AF9B-48B2-024E-8F3E-F33D3D6E84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06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Marcador de imagen de diapositiva 1">
            <a:extLst>
              <a:ext uri="{FF2B5EF4-FFF2-40B4-BE49-F238E27FC236}">
                <a16:creationId xmlns:a16="http://schemas.microsoft.com/office/drawing/2014/main" xmlns="" id="{88E98E05-8FFB-EB42-9121-DD91BA564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Marcador de notas 2">
            <a:extLst>
              <a:ext uri="{FF2B5EF4-FFF2-40B4-BE49-F238E27FC236}">
                <a16:creationId xmlns:a16="http://schemas.microsoft.com/office/drawing/2014/main" xmlns="" id="{55AB1F2A-96D9-5D4E-BB02-59C8DC05C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es-ES"/>
          </a:p>
        </p:txBody>
      </p:sp>
      <p:sp>
        <p:nvSpPr>
          <p:cNvPr id="34819" name="Marcador de número de diapositiva 3">
            <a:extLst>
              <a:ext uri="{FF2B5EF4-FFF2-40B4-BE49-F238E27FC236}">
                <a16:creationId xmlns:a16="http://schemas.microsoft.com/office/drawing/2014/main" xmlns="" id="{157EE0C8-B05F-AA41-A446-5E3DE14108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A71DFC-78E8-7944-BD32-6A70AB58E13B}" type="slidenum">
              <a:rPr lang="es-ES" altLang="es-ES"/>
              <a:pPr/>
              <a:t>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96118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042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63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071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803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086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837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74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645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275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66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491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284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01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142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03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17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24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883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030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94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CBFFC4FF-25B6-2F41-87F3-D1F3AFF4FB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C096F85-2FFD-E94B-89F6-2FAB4BAEEE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96106F-EEB2-E64A-9116-AAFF623186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B37BD-8034-BC45-AC83-FF16740364F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1290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6A32BADE-F659-5046-B660-D70E5FD5A4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6C00947-C3E3-7C43-8F5C-5E0C4CED73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9E78E138-D322-AA42-82D7-FC195069F6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77DBE-855B-434B-A07B-5AF205F8BCB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4984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606C2FE-DFA7-A346-9F08-F601AFC337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8BD24F8-D24B-B142-862C-4F4ED088CA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CFFF4C2-EBEB-D74F-9371-02B5A65CD0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EC530-F298-4145-843B-4FFAF509A7D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58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F77C46A-12C9-8F4B-B36B-A58EA1012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04124B9-9C00-EF48-B916-2993DE755B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1557751-8E1D-244A-BE57-51574A9660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76B0C-116E-1E40-A700-107545CCC7D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3117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6D5654B-BF22-544B-8EDB-DF8E226254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F604BB5-E7A1-454E-83DD-045E2E570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EE8833F8-39E2-A946-A2E8-E1684A2E68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CDB27-6246-2F4A-B6A2-393C1536455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0152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9112DA-065D-444A-B3DF-04650F7201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90B047B-8D59-A14E-8B66-9459A41AA2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126F9E9-9A18-884B-9A8E-31F84B8639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14E0D-BF20-B04A-B5B5-335D33D261C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3095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95C4813C-4E1A-F043-B218-C7959682FF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34CED14-F450-6840-BF80-ECBF68122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7B65E33D-F19F-084E-8228-4BBA257793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44708-ACA2-B54C-B76E-DB51F1D84C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254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F4BC7895-DFEB-4F44-8BC9-BDFF081AF1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D39CDA88-E4EE-534A-AA5B-C6D2E7BBC0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C9051539-E274-CE43-BB74-3FEEF9E9A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A0A19-75FB-E84D-99D6-21A2E32D1F8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1030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xmlns="" id="{8E84F22A-9706-1E48-B2F1-46BDBDC069B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3" name="Freeform 8" descr="5%">
              <a:extLst>
                <a:ext uri="{FF2B5EF4-FFF2-40B4-BE49-F238E27FC236}">
                  <a16:creationId xmlns:a16="http://schemas.microsoft.com/office/drawing/2014/main" xmlns="" id="{B7039347-F769-F148-A923-1B0BE0ECB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9" descr="5%">
              <a:extLst>
                <a:ext uri="{FF2B5EF4-FFF2-40B4-BE49-F238E27FC236}">
                  <a16:creationId xmlns:a16="http://schemas.microsoft.com/office/drawing/2014/main" xmlns="" id="{6F999DAB-C9D8-8C48-88BC-EB0ACC950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10" descr="5%">
              <a:extLst>
                <a:ext uri="{FF2B5EF4-FFF2-40B4-BE49-F238E27FC236}">
                  <a16:creationId xmlns:a16="http://schemas.microsoft.com/office/drawing/2014/main" xmlns="" id="{5ED24D02-9BC2-E545-95E6-3CCD22CF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11" descr="5%">
              <a:extLst>
                <a:ext uri="{FF2B5EF4-FFF2-40B4-BE49-F238E27FC236}">
                  <a16:creationId xmlns:a16="http://schemas.microsoft.com/office/drawing/2014/main" xmlns="" id="{2F614782-A419-8043-BC6F-187E134A3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12" descr="5%">
              <a:extLst>
                <a:ext uri="{FF2B5EF4-FFF2-40B4-BE49-F238E27FC236}">
                  <a16:creationId xmlns:a16="http://schemas.microsoft.com/office/drawing/2014/main" xmlns="" id="{B9D19167-1DB4-3C41-9039-944BB5EED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13" descr="5%">
              <a:extLst>
                <a:ext uri="{FF2B5EF4-FFF2-40B4-BE49-F238E27FC236}">
                  <a16:creationId xmlns:a16="http://schemas.microsoft.com/office/drawing/2014/main" xmlns="" id="{B2EAC2A2-D222-CA42-8295-561B5CD74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" name="Freeform 17">
            <a:extLst>
              <a:ext uri="{FF2B5EF4-FFF2-40B4-BE49-F238E27FC236}">
                <a16:creationId xmlns:a16="http://schemas.microsoft.com/office/drawing/2014/main" xmlns="" id="{ADE1301C-82E7-B44E-8823-4ABD8E4996E1}"/>
              </a:ext>
            </a:extLst>
          </p:cNvPr>
          <p:cNvSpPr>
            <a:spLocks/>
          </p:cNvSpPr>
          <p:nvPr userDrawn="1"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07FA309B-90CD-D54E-AA02-3C668A6BFB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0B0BD-F3A0-0A47-8FA4-2214BF08E7C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9610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7C8B1DD-4DA0-EF4D-B9CF-6AFFB6F0D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79C3ED-79BC-0248-88E9-6470BD781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AB662F9-6380-3041-AD2B-E570902EE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EE4EF-7344-5F4F-8136-C52D62EDD7B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792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BA21871-7A5D-B443-93D6-F8A17F2DCF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76AB48A-FB00-AB41-A25D-494327B102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C28FCBD-BF2C-6841-B4D8-8DC16AE75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045C2-BDDF-0C40-9ABC-4F852A91C90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1221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BB0E7CB5-3395-0646-A20A-7249B9974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8CB37737-6579-404E-A639-D817E15EE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3036F1C7-8DCE-6243-BF4D-A7EF322222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C1624EBC-F7C4-C049-B404-364BB8BD7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BC9DBA90-5BB7-B54B-B0AC-6480000D6E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C650507-32CC-5D41-ACB2-BC9C984986F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9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agen 1">
            <a:extLst>
              <a:ext uri="{FF2B5EF4-FFF2-40B4-BE49-F238E27FC236}">
                <a16:creationId xmlns:a16="http://schemas.microsoft.com/office/drawing/2014/main" xmlns="" id="{7F1D6CA4-5F4D-1444-9762-9C39BCC5CA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5027613"/>
            <a:ext cx="140335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38" name="Group 45">
            <a:extLst>
              <a:ext uri="{FF2B5EF4-FFF2-40B4-BE49-F238E27FC236}">
                <a16:creationId xmlns:a16="http://schemas.microsoft.com/office/drawing/2014/main" xmlns="" id="{9ADAEC38-7FE8-5746-854B-6203008C9A2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5013325"/>
            <a:ext cx="8713788" cy="1549400"/>
            <a:chOff x="158" y="3138"/>
            <a:chExt cx="5489" cy="976"/>
          </a:xfrm>
        </p:grpSpPr>
        <p:sp>
          <p:nvSpPr>
            <p:cNvPr id="14342" name="Text Box 29">
              <a:extLst>
                <a:ext uri="{FF2B5EF4-FFF2-40B4-BE49-F238E27FC236}">
                  <a16:creationId xmlns:a16="http://schemas.microsoft.com/office/drawing/2014/main" xmlns="" id="{352F96A7-3C2B-B24B-BB36-7D18C1762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138"/>
              <a:ext cx="5489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José </a:t>
              </a:r>
              <a:r>
                <a:rPr lang="es-ES" altLang="es-ES" sz="1400" i="1" dirty="0"/>
                <a:t>Luis Rodríguez Molleja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</a:t>
              </a:r>
              <a:r>
                <a:rPr lang="es-ES" altLang="es-ES" sz="1400" i="1" dirty="0"/>
                <a:t>Julio César Martín </a:t>
              </a:r>
              <a:r>
                <a:rPr lang="es-ES" altLang="es-ES" sz="1400" i="1" dirty="0" err="1"/>
                <a:t>Martín</a:t>
              </a:r>
              <a:endParaRPr lang="es-ES" altLang="es-ES" sz="1400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</a:t>
              </a:r>
              <a:r>
                <a:rPr lang="es-ES" altLang="es-ES" sz="1400" i="1" dirty="0"/>
                <a:t>José María Baviera </a:t>
              </a:r>
              <a:r>
                <a:rPr lang="es-ES" altLang="es-ES" sz="1400" i="1" dirty="0" err="1"/>
                <a:t>Viguer</a:t>
              </a:r>
              <a:endParaRPr lang="es-ES" altLang="es-ES" sz="1400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smtClean="0"/>
                <a:t>D. </a:t>
              </a:r>
              <a:r>
                <a:rPr lang="es-ES" altLang="es-ES" sz="1400" i="1" dirty="0"/>
                <a:t>Julio Rodríguez Romero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dirty="0"/>
                <a:t>	           </a:t>
              </a:r>
              <a:r>
                <a:rPr lang="es-ES" altLang="es-ES" sz="1800" dirty="0"/>
                <a:t>Dpto. S.I. y Ciberdefensa</a:t>
              </a:r>
              <a:endParaRPr lang="es-ES" altLang="es-ES" sz="1400" dirty="0"/>
            </a:p>
          </p:txBody>
        </p:sp>
        <p:sp>
          <p:nvSpPr>
            <p:cNvPr id="14343" name="Text Box 30">
              <a:extLst>
                <a:ext uri="{FF2B5EF4-FFF2-40B4-BE49-F238E27FC236}">
                  <a16:creationId xmlns:a16="http://schemas.microsoft.com/office/drawing/2014/main" xmlns="" id="{52C5A348-D146-7F4A-8486-2FE817DDA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3883"/>
              <a:ext cx="3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s-ES" altLang="es-ES" sz="1800" dirty="0"/>
                <a:t>Hoyo de Manzanares, </a:t>
              </a:r>
              <a:r>
                <a:rPr lang="es-ES" altLang="es-ES" sz="1800" dirty="0" smtClean="0"/>
                <a:t>17 </a:t>
              </a:r>
              <a:r>
                <a:rPr lang="es-ES" altLang="es-ES" sz="1800" dirty="0"/>
                <a:t>de </a:t>
              </a:r>
              <a:r>
                <a:rPr lang="es-ES" altLang="es-ES" sz="1800" dirty="0" smtClean="0"/>
                <a:t>mayo </a:t>
              </a:r>
              <a:r>
                <a:rPr lang="es-ES" altLang="es-ES" sz="1800" dirty="0"/>
                <a:t>de 2019</a:t>
              </a:r>
            </a:p>
          </p:txBody>
        </p:sp>
      </p:grpSp>
      <p:sp>
        <p:nvSpPr>
          <p:cNvPr id="14339" name="Rectangle 27">
            <a:extLst>
              <a:ext uri="{FF2B5EF4-FFF2-40B4-BE49-F238E27FC236}">
                <a16:creationId xmlns:a16="http://schemas.microsoft.com/office/drawing/2014/main" xmlns="" id="{A611ED07-CD3C-C643-B9D5-232B73677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18" y="2312851"/>
            <a:ext cx="6985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SISTEMA PARA LA GESTIÓN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DE ARTEFACTOS NO EXPLOSIONADOS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EN </a:t>
            </a:r>
            <a:r>
              <a:rPr lang="es-ES" altLang="es-ES" sz="2400" b="1" dirty="0" smtClean="0">
                <a:solidFill>
                  <a:schemeClr val="tx2"/>
                </a:solidFill>
              </a:rPr>
              <a:t>CENTROS DE ADIESTRAMIENTO (AGNEX)</a:t>
            </a:r>
            <a:endParaRPr lang="es-ES" altLang="es-ES" sz="2400" b="1" dirty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 smtClean="0">
                <a:solidFill>
                  <a:schemeClr val="tx2"/>
                </a:solidFill>
              </a:rPr>
              <a:t>Especificación de Requisitos Software</a:t>
            </a:r>
            <a:endParaRPr lang="es-ES" altLang="es-ES" sz="2400" b="1" dirty="0">
              <a:solidFill>
                <a:schemeClr val="tx2"/>
              </a:solidFill>
            </a:endParaRPr>
          </a:p>
        </p:txBody>
      </p:sp>
      <p:sp>
        <p:nvSpPr>
          <p:cNvPr id="14340" name="Rectangle 26">
            <a:extLst>
              <a:ext uri="{FF2B5EF4-FFF2-40B4-BE49-F238E27FC236}">
                <a16:creationId xmlns:a16="http://schemas.microsoft.com/office/drawing/2014/main" xmlns="" id="{D35E3657-506F-BB4C-8EB8-A849B3BD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31" y="188640"/>
            <a:ext cx="60991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b="1" dirty="0" smtClean="0">
                <a:solidFill>
                  <a:schemeClr val="tx2"/>
                </a:solidFill>
              </a:rPr>
              <a:t>ACING</a:t>
            </a:r>
            <a:endParaRPr lang="en-US" altLang="es-E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Diseño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Lógico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BBDD.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692696"/>
            <a:ext cx="6645910" cy="58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Diseño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Físico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BBDD.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836712"/>
            <a:ext cx="8208912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Diagrama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Casos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Uso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7" y="740462"/>
            <a:ext cx="6696744" cy="57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22">
            <a:extLst>
              <a:ext uri="{FF2B5EF4-FFF2-40B4-BE49-F238E27FC236}">
                <a16:creationId xmlns:a16="http://schemas.microsoft.com/office/drawing/2014/main" xmlns="" id="{6B6EABA4-F252-6746-8ED0-EF684C8CADED}"/>
              </a:ext>
            </a:extLst>
          </p:cNvPr>
          <p:cNvGrpSpPr>
            <a:grpSpLocks/>
          </p:cNvGrpSpPr>
          <p:nvPr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15366" name="Freeform 8" descr="5%">
              <a:extLst>
                <a:ext uri="{FF2B5EF4-FFF2-40B4-BE49-F238E27FC236}">
                  <a16:creationId xmlns:a16="http://schemas.microsoft.com/office/drawing/2014/main" xmlns="" id="{58D4CBDD-1133-A449-943D-DD62EB429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7" name="Freeform 9" descr="5%">
              <a:extLst>
                <a:ext uri="{FF2B5EF4-FFF2-40B4-BE49-F238E27FC236}">
                  <a16:creationId xmlns:a16="http://schemas.microsoft.com/office/drawing/2014/main" xmlns="" id="{8C6EC880-9B1D-F447-9A6B-3F9B0AE39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8" name="Freeform 10" descr="5%">
              <a:extLst>
                <a:ext uri="{FF2B5EF4-FFF2-40B4-BE49-F238E27FC236}">
                  <a16:creationId xmlns:a16="http://schemas.microsoft.com/office/drawing/2014/main" xmlns="" id="{1085577F-A61A-C647-B1BB-3EC24D1EF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9" name="Freeform 11" descr="5%">
              <a:extLst>
                <a:ext uri="{FF2B5EF4-FFF2-40B4-BE49-F238E27FC236}">
                  <a16:creationId xmlns:a16="http://schemas.microsoft.com/office/drawing/2014/main" xmlns="" id="{42171880-3EF9-BD46-B394-72256EDB9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0" name="Freeform 12" descr="5%">
              <a:extLst>
                <a:ext uri="{FF2B5EF4-FFF2-40B4-BE49-F238E27FC236}">
                  <a16:creationId xmlns:a16="http://schemas.microsoft.com/office/drawing/2014/main" xmlns="" id="{4F9B3D7C-E1D0-FB44-B206-F2BECC14B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1" name="Freeform 13" descr="5%">
              <a:extLst>
                <a:ext uri="{FF2B5EF4-FFF2-40B4-BE49-F238E27FC236}">
                  <a16:creationId xmlns:a16="http://schemas.microsoft.com/office/drawing/2014/main" xmlns="" id="{A24C0792-FA25-B748-886A-35F5ACA40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362" name="Rectangle 14">
            <a:extLst>
              <a:ext uri="{FF2B5EF4-FFF2-40B4-BE49-F238E27FC236}">
                <a16:creationId xmlns:a16="http://schemas.microsoft.com/office/drawing/2014/main" xmlns="" id="{C44CDA25-06B2-4046-B1AC-A83281A0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b="1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15363" name="Rectangle 15">
            <a:extLst>
              <a:ext uri="{FF2B5EF4-FFF2-40B4-BE49-F238E27FC236}">
                <a16:creationId xmlns:a16="http://schemas.microsoft.com/office/drawing/2014/main" xmlns="" id="{68AF690E-04A9-5542-820D-442B8473CB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54381" y="549275"/>
            <a:ext cx="7381875" cy="5345863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smtClean="0">
                <a:cs typeface="Arial" panose="020B0604020202020204" pitchFamily="34" charset="0"/>
              </a:rPr>
              <a:t>Modelo de Negocio. 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>
                <a:cs typeface="Arial" panose="020B0604020202020204" pitchFamily="34" charset="0"/>
              </a:rPr>
              <a:t>Catálogo de Requisitos</a:t>
            </a:r>
            <a:r>
              <a:rPr lang="es-ES" altLang="es-ES" sz="2000" dirty="0" smtClean="0">
                <a:cs typeface="Arial" panose="020B0604020202020204" pitchFamily="34" charset="0"/>
              </a:rPr>
              <a:t>.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smtClean="0">
                <a:cs typeface="Arial" panose="020B0604020202020204" pitchFamily="34" charset="0"/>
              </a:rPr>
              <a:t>Matriz de Cumplimiento de Requisitos.</a:t>
            </a:r>
            <a:endParaRPr lang="es-ES" altLang="es-ES" sz="20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smtClean="0">
                <a:cs typeface="Arial" panose="020B0604020202020204" pitchFamily="34" charset="0"/>
              </a:rPr>
              <a:t>Modelo de Dominio.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smtClean="0">
                <a:cs typeface="Arial" panose="020B0604020202020204" pitchFamily="34" charset="0"/>
              </a:rPr>
              <a:t>Diseño lógico y físico de BBDD.</a:t>
            </a:r>
            <a:endParaRPr lang="es-ES" altLang="es-ES" sz="20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smtClean="0">
                <a:cs typeface="Arial" panose="020B0604020202020204" pitchFamily="34" charset="0"/>
              </a:rPr>
              <a:t>Diagrama de Casos de Uso.</a:t>
            </a:r>
            <a:endParaRPr lang="es-ES" altLang="es-ES" sz="20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smtClean="0">
                <a:cs typeface="Arial" panose="020B0604020202020204" pitchFamily="34" charset="0"/>
              </a:rPr>
              <a:t>Prototipo de Interfaz de Usuario.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err="1" smtClean="0">
                <a:cs typeface="Arial" panose="020B0604020202020204" pitchFamily="34" charset="0"/>
              </a:rPr>
              <a:t>Impact</a:t>
            </a:r>
            <a:r>
              <a:rPr lang="es-ES" altLang="es-ES" sz="2000" dirty="0" smtClean="0">
                <a:cs typeface="Arial" panose="020B0604020202020204" pitchFamily="34" charset="0"/>
              </a:rPr>
              <a:t> </a:t>
            </a:r>
            <a:r>
              <a:rPr lang="es-ES" altLang="es-ES" sz="2000" dirty="0" err="1" smtClean="0">
                <a:cs typeface="Arial" panose="020B0604020202020204" pitchFamily="34" charset="0"/>
              </a:rPr>
              <a:t>Map</a:t>
            </a:r>
            <a:r>
              <a:rPr lang="es-ES" altLang="es-ES" sz="2000" dirty="0" smtClean="0">
                <a:cs typeface="Arial" panose="020B0604020202020204" pitchFamily="34" charset="0"/>
              </a:rPr>
              <a:t>.</a:t>
            </a:r>
            <a:endParaRPr lang="es-ES" altLang="es-ES" sz="20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</p:txBody>
      </p:sp>
      <p:sp>
        <p:nvSpPr>
          <p:cNvPr id="15364" name="Freeform 17">
            <a:extLst>
              <a:ext uri="{FF2B5EF4-FFF2-40B4-BE49-F238E27FC236}">
                <a16:creationId xmlns:a16="http://schemas.microsoft.com/office/drawing/2014/main" xmlns="" id="{ACB45F95-1541-4E4A-A55E-D838EEDC1698}"/>
              </a:ext>
            </a:extLst>
          </p:cNvPr>
          <p:cNvSpPr>
            <a:spLocks/>
          </p:cNvSpPr>
          <p:nvPr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5365" name="17 Imagen">
            <a:extLst>
              <a:ext uri="{FF2B5EF4-FFF2-40B4-BE49-F238E27FC236}">
                <a16:creationId xmlns:a16="http://schemas.microsoft.com/office/drawing/2014/main" xmlns="" id="{794BF391-464F-5548-8F2D-BF964DF6B303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647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64704"/>
            <a:ext cx="7620000" cy="57150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Impact Mapping.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2638"/>
            <a:ext cx="9144000" cy="54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 descr="Estrategias de marketing digital a través de preguntas clave">
            <a:extLst>
              <a:ext uri="{FF2B5EF4-FFF2-40B4-BE49-F238E27FC236}">
                <a16:creationId xmlns:a16="http://schemas.microsoft.com/office/drawing/2014/main" xmlns="" id="{66CEA66D-E15C-C847-9B2A-032EF58E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5200" y="473075"/>
            <a:ext cx="11298238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CuadroTexto 1">
            <a:extLst>
              <a:ext uri="{FF2B5EF4-FFF2-40B4-BE49-F238E27FC236}">
                <a16:creationId xmlns:a16="http://schemas.microsoft.com/office/drawing/2014/main" xmlns="" id="{FD239F26-72A2-444A-9FA1-740091578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3519488"/>
            <a:ext cx="2740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2800" b="1"/>
              <a:t>¿Preguntas…?</a:t>
            </a:r>
          </a:p>
        </p:txBody>
      </p:sp>
      <p:grpSp>
        <p:nvGrpSpPr>
          <p:cNvPr id="31747" name="Group 22">
            <a:extLst>
              <a:ext uri="{FF2B5EF4-FFF2-40B4-BE49-F238E27FC236}">
                <a16:creationId xmlns:a16="http://schemas.microsoft.com/office/drawing/2014/main" xmlns="" id="{A3D2F5D2-D269-504A-B84C-C6061FCA57AD}"/>
              </a:ext>
            </a:extLst>
          </p:cNvPr>
          <p:cNvGrpSpPr>
            <a:grpSpLocks/>
          </p:cNvGrpSpPr>
          <p:nvPr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31751" name="Freeform 8" descr="5%">
              <a:extLst>
                <a:ext uri="{FF2B5EF4-FFF2-40B4-BE49-F238E27FC236}">
                  <a16:creationId xmlns:a16="http://schemas.microsoft.com/office/drawing/2014/main" xmlns="" id="{949389A0-7C35-D440-A511-E8043CC49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2" name="Freeform 9" descr="5%">
              <a:extLst>
                <a:ext uri="{FF2B5EF4-FFF2-40B4-BE49-F238E27FC236}">
                  <a16:creationId xmlns:a16="http://schemas.microsoft.com/office/drawing/2014/main" xmlns="" id="{06CE39B2-5F93-C74A-AAF4-A1377571A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3" name="Freeform 10" descr="5%">
              <a:extLst>
                <a:ext uri="{FF2B5EF4-FFF2-40B4-BE49-F238E27FC236}">
                  <a16:creationId xmlns:a16="http://schemas.microsoft.com/office/drawing/2014/main" xmlns="" id="{C97A05CA-BA23-5B43-BB1D-598E35F33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4" name="Freeform 11" descr="5%">
              <a:extLst>
                <a:ext uri="{FF2B5EF4-FFF2-40B4-BE49-F238E27FC236}">
                  <a16:creationId xmlns:a16="http://schemas.microsoft.com/office/drawing/2014/main" xmlns="" id="{2B84887D-7D31-644A-9461-B0EF770AB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5" name="Freeform 12" descr="5%">
              <a:extLst>
                <a:ext uri="{FF2B5EF4-FFF2-40B4-BE49-F238E27FC236}">
                  <a16:creationId xmlns:a16="http://schemas.microsoft.com/office/drawing/2014/main" xmlns="" id="{66D9D94A-DB3D-9246-8945-18F31C431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6" name="Freeform 13" descr="5%">
              <a:extLst>
                <a:ext uri="{FF2B5EF4-FFF2-40B4-BE49-F238E27FC236}">
                  <a16:creationId xmlns:a16="http://schemas.microsoft.com/office/drawing/2014/main" xmlns="" id="{EAD71A5A-2B41-2E4C-B00A-6C190547D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1748" name="Freeform 17">
            <a:extLst>
              <a:ext uri="{FF2B5EF4-FFF2-40B4-BE49-F238E27FC236}">
                <a16:creationId xmlns:a16="http://schemas.microsoft.com/office/drawing/2014/main" xmlns="" id="{7F1EC75B-5B06-4F42-A007-2C7CE755ABBE}"/>
              </a:ext>
            </a:extLst>
          </p:cNvPr>
          <p:cNvSpPr>
            <a:spLocks/>
          </p:cNvSpPr>
          <p:nvPr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31749" name="17 Imagen">
            <a:extLst>
              <a:ext uri="{FF2B5EF4-FFF2-40B4-BE49-F238E27FC236}">
                <a16:creationId xmlns:a16="http://schemas.microsoft.com/office/drawing/2014/main" xmlns="" id="{F3812B2B-ED5E-D14C-803D-3858F435CB5E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647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Imagen 15">
            <a:extLst>
              <a:ext uri="{FF2B5EF4-FFF2-40B4-BE49-F238E27FC236}">
                <a16:creationId xmlns:a16="http://schemas.microsoft.com/office/drawing/2014/main" xmlns="" id="{41854531-9AB6-5240-8FAD-0DA24A122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44450"/>
            <a:ext cx="79851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Negocio.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707466"/>
            <a:ext cx="8424936" cy="57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Catálogo de Requisitos.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063813"/>
              </p:ext>
            </p:extLst>
          </p:nvPr>
        </p:nvGraphicFramePr>
        <p:xfrm>
          <a:off x="683568" y="1052736"/>
          <a:ext cx="7776864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14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Matriz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Cumplimiento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Requisitos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0" y="974751"/>
            <a:ext cx="8424941" cy="54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619873"/>
            <a:ext cx="5040560" cy="59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932496"/>
            <a:ext cx="7488832" cy="529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886648"/>
            <a:ext cx="8140185" cy="542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27" y="908720"/>
            <a:ext cx="7751723" cy="51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265</Words>
  <Application>Microsoft Office PowerPoint</Application>
  <PresentationFormat>Presentación en pantalla (4:3)</PresentationFormat>
  <Paragraphs>69</Paragraphs>
  <Slides>23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 3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Ministerio de Defensa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mdiave2</dc:creator>
  <cp:lastModifiedBy>Julio César Martín Martín</cp:lastModifiedBy>
  <cp:revision>98</cp:revision>
  <cp:lastPrinted>2016-03-22T09:45:44Z</cp:lastPrinted>
  <dcterms:created xsi:type="dcterms:W3CDTF">2008-09-02T09:51:48Z</dcterms:created>
  <dcterms:modified xsi:type="dcterms:W3CDTF">2019-05-17T07:55:55Z</dcterms:modified>
</cp:coreProperties>
</file>