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9" r:id="rId5"/>
    <p:sldId id="270" r:id="rId6"/>
    <p:sldId id="264" r:id="rId7"/>
    <p:sldId id="260" r:id="rId8"/>
    <p:sldId id="261" r:id="rId9"/>
    <p:sldId id="262" r:id="rId10"/>
    <p:sldId id="263" r:id="rId11"/>
    <p:sldId id="265" r:id="rId12"/>
    <p:sldId id="266" r:id="rId13"/>
    <p:sldId id="259" r:id="rId14"/>
    <p:sldId id="267" r:id="rId15"/>
  </p:sldIdLst>
  <p:sldSz cx="9144000" cy="6858000" type="screen4x3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6"/>
  </p:normalViewPr>
  <p:slideViewPr>
    <p:cSldViewPr snapToGrid="0" snapToObjects="1">
      <p:cViewPr varScale="1">
        <p:scale>
          <a:sx n="99" d="100"/>
          <a:sy n="99" d="100"/>
        </p:scale>
        <p:origin x="24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s-ES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 </a:t>
            </a:r>
          </a:p>
        </p:txBody>
      </p:sp>
      <p:sp>
        <p:nvSpPr>
          <p:cNvPr id="5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 </a:t>
            </a:r>
          </a:p>
        </p:txBody>
      </p:sp>
      <p:sp>
        <p:nvSpPr>
          <p:cNvPr id="5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 </a:t>
            </a:r>
          </a:p>
        </p:txBody>
      </p:sp>
      <p:sp>
        <p:nvSpPr>
          <p:cNvPr id="5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4929F7B4-23F9-4D77-ABB3-4792B198C905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5219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01C9CE0-7BB6-42A3-A517-2F4FAB099CE9}" type="slidenum">
              <a:rPr lang="es-ES" sz="1200" b="0" strike="noStrike" spc="-1">
                <a:solidFill>
                  <a:srgbClr val="000000"/>
                </a:solidFill>
                <a:latin typeface="Arial"/>
              </a:rPr>
              <a:t>2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57922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A7A1432-E67B-4998-8031-FD8A7E1BD872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11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6091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C3B477F-0A5D-4598-8CB9-F80835BC29BE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12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5150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67F9B4B-CC0E-450B-A46D-9C6685E5D316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13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7196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D3D6C27-F590-48EA-9243-F456EC7F99BF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3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8418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D3D6C27-F590-48EA-9243-F456EC7F99BF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4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2191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D3D6C27-F590-48EA-9243-F456EC7F99BF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5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7272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28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C95467B-EB93-40F5-92E2-CA3BF6A31241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6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8158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F24EB30-6B2C-4704-A37B-3FC931D8E1BD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7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3514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E04D805-D575-4BA5-8D7C-0FF2B62BA07A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8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7956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22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CAD0EDE-3563-455D-B657-59A913EF016B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9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021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197BDD6-ED08-4091-B598-90AC00CBED65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10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0088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"/>
          <p:cNvGrpSpPr/>
          <p:nvPr/>
        </p:nvGrpSpPr>
        <p:grpSpPr>
          <a:xfrm>
            <a:off x="0" y="333360"/>
            <a:ext cx="2410920" cy="215640"/>
            <a:chOff x="0" y="333360"/>
            <a:chExt cx="2410920" cy="215640"/>
          </a:xfrm>
        </p:grpSpPr>
        <p:sp>
          <p:nvSpPr>
            <p:cNvPr id="12" name="CustomShape 2"/>
            <p:cNvSpPr/>
            <p:nvPr/>
          </p:nvSpPr>
          <p:spPr>
            <a:xfrm>
              <a:off x="0" y="333360"/>
              <a:ext cx="977400" cy="215640"/>
            </a:xfrm>
            <a:custGeom>
              <a:avLst/>
              <a:gdLst/>
              <a:ahLst/>
              <a:cxnLst/>
              <a:rect l="l" t="t" r="r" b="b"/>
              <a:pathLst>
                <a:path w="479" h="201">
                  <a:moveTo>
                    <a:pt x="0" y="0"/>
                  </a:moveTo>
                  <a:lnTo>
                    <a:pt x="478" y="0"/>
                  </a:lnTo>
                  <a:lnTo>
                    <a:pt x="422" y="200"/>
                  </a:lnTo>
                  <a:lnTo>
                    <a:pt x="0" y="20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932040" y="333360"/>
              <a:ext cx="576000" cy="215640"/>
            </a:xfrm>
            <a:custGeom>
              <a:avLst/>
              <a:gdLst/>
              <a:ahLst/>
              <a:cxnLst/>
              <a:rect l="l" t="t" r="r" b="b"/>
              <a:pathLst>
                <a:path w="282" h="201">
                  <a:moveTo>
                    <a:pt x="56" y="0"/>
                  </a:moveTo>
                  <a:lnTo>
                    <a:pt x="0" y="200"/>
                  </a:lnTo>
                  <a:lnTo>
                    <a:pt x="225" y="200"/>
                  </a:lnTo>
                  <a:lnTo>
                    <a:pt x="281" y="0"/>
                  </a:lnTo>
                  <a:lnTo>
                    <a:pt x="5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454040" y="333360"/>
              <a:ext cx="461520" cy="215640"/>
            </a:xfrm>
            <a:custGeom>
              <a:avLst/>
              <a:gdLst/>
              <a:ahLst/>
              <a:cxnLst/>
              <a:rect l="l" t="t" r="r" b="b"/>
              <a:pathLst>
                <a:path w="226" h="201">
                  <a:moveTo>
                    <a:pt x="56" y="0"/>
                  </a:moveTo>
                  <a:lnTo>
                    <a:pt x="0" y="200"/>
                  </a:lnTo>
                  <a:lnTo>
                    <a:pt x="169" y="200"/>
                  </a:lnTo>
                  <a:lnTo>
                    <a:pt x="225" y="0"/>
                  </a:lnTo>
                  <a:lnTo>
                    <a:pt x="5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1855800" y="333360"/>
              <a:ext cx="347400" cy="215640"/>
            </a:xfrm>
            <a:custGeom>
              <a:avLst/>
              <a:gdLst/>
              <a:ahLst/>
              <a:cxnLst/>
              <a:rect l="l" t="t" r="r" b="b"/>
              <a:pathLst>
                <a:path w="170" h="201">
                  <a:moveTo>
                    <a:pt x="56" y="0"/>
                  </a:moveTo>
                  <a:lnTo>
                    <a:pt x="0" y="200"/>
                  </a:lnTo>
                  <a:lnTo>
                    <a:pt x="113" y="200"/>
                  </a:lnTo>
                  <a:lnTo>
                    <a:pt x="169" y="0"/>
                  </a:lnTo>
                  <a:lnTo>
                    <a:pt x="5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2124000" y="333360"/>
              <a:ext cx="229680" cy="215640"/>
            </a:xfrm>
            <a:custGeom>
              <a:avLst/>
              <a:gdLst/>
              <a:ahLst/>
              <a:cxnLst/>
              <a:rect l="l" t="t" r="r" b="b"/>
              <a:pathLst>
                <a:path w="113" h="201">
                  <a:moveTo>
                    <a:pt x="56" y="0"/>
                  </a:moveTo>
                  <a:lnTo>
                    <a:pt x="0" y="200"/>
                  </a:lnTo>
                  <a:lnTo>
                    <a:pt x="56" y="200"/>
                  </a:lnTo>
                  <a:lnTo>
                    <a:pt x="112" y="0"/>
                  </a:lnTo>
                  <a:lnTo>
                    <a:pt x="5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2259000" y="333360"/>
              <a:ext cx="151920" cy="215640"/>
            </a:xfrm>
            <a:custGeom>
              <a:avLst/>
              <a:gdLst/>
              <a:ahLst/>
              <a:cxnLst/>
              <a:rect l="l" t="t" r="r" b="b"/>
              <a:pathLst>
                <a:path w="75" h="201">
                  <a:moveTo>
                    <a:pt x="56" y="0"/>
                  </a:moveTo>
                  <a:lnTo>
                    <a:pt x="0" y="200"/>
                  </a:lnTo>
                  <a:lnTo>
                    <a:pt x="18" y="200"/>
                  </a:lnTo>
                  <a:lnTo>
                    <a:pt x="74" y="0"/>
                  </a:lnTo>
                  <a:lnTo>
                    <a:pt x="5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" name="CustomShape 8"/>
          <p:cNvSpPr/>
          <p:nvPr/>
        </p:nvSpPr>
        <p:spPr>
          <a:xfrm>
            <a:off x="1968480" y="6585120"/>
            <a:ext cx="7178400" cy="7740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8766AA78-23EA-49A3-B79E-CB64208C2A18}" type="slidenum">
              <a:rPr lang="es-ES" sz="1400" b="0" strike="noStrike" spc="-1">
                <a:solidFill>
                  <a:srgbClr val="000000"/>
                </a:solidFill>
                <a:latin typeface="Arial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s-E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s-E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file:///\\CUBO\ALUMNO41\21%20-%20Direccion_Gestion_Proyectos\Proyectos\4_Gestion_CENAD\IU-AGNEX\index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Imagen 1"/>
          <p:cNvPicPr/>
          <p:nvPr/>
        </p:nvPicPr>
        <p:blipFill>
          <a:blip r:embed="rId2"/>
          <a:stretch>
            <a:fillRect/>
          </a:stretch>
        </p:blipFill>
        <p:spPr>
          <a:xfrm>
            <a:off x="2862360" y="5027760"/>
            <a:ext cx="1402920" cy="982440"/>
          </a:xfrm>
          <a:prstGeom prst="rect">
            <a:avLst/>
          </a:prstGeom>
          <a:ln>
            <a:noFill/>
          </a:ln>
        </p:spPr>
      </p:pic>
      <p:grpSp>
        <p:nvGrpSpPr>
          <p:cNvPr id="54" name="Group 1"/>
          <p:cNvGrpSpPr/>
          <p:nvPr/>
        </p:nvGrpSpPr>
        <p:grpSpPr>
          <a:xfrm>
            <a:off x="250920" y="5013360"/>
            <a:ext cx="8713440" cy="1547280"/>
            <a:chOff x="250920" y="5013360"/>
            <a:chExt cx="8713440" cy="1547280"/>
          </a:xfrm>
        </p:grpSpPr>
        <p:sp>
          <p:nvSpPr>
            <p:cNvPr id="55" name="CustomShape 2"/>
            <p:cNvSpPr/>
            <p:nvPr/>
          </p:nvSpPr>
          <p:spPr>
            <a:xfrm>
              <a:off x="250920" y="5013360"/>
              <a:ext cx="8713440" cy="1216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400" b="0" i="1" strike="noStrike" spc="-1">
                  <a:solidFill>
                    <a:srgbClr val="000000"/>
                  </a:solidFill>
                  <a:latin typeface="Arial"/>
                </a:rPr>
                <a:t>D. José Luis Rodríguez Molleja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400" b="0" i="1" strike="noStrike" spc="-1">
                  <a:solidFill>
                    <a:srgbClr val="000000"/>
                  </a:solidFill>
                  <a:latin typeface="Arial"/>
                </a:rPr>
                <a:t>D. Julio César Martín Martín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400" b="0" i="1" strike="noStrike" spc="-1">
                  <a:solidFill>
                    <a:srgbClr val="000000"/>
                  </a:solidFill>
                  <a:latin typeface="Arial"/>
                </a:rPr>
                <a:t>D. José María Baviera Viguer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400" b="0" i="1" strike="noStrike" spc="-1">
                  <a:solidFill>
                    <a:srgbClr val="000000"/>
                  </a:solidFill>
                  <a:latin typeface="Arial"/>
                </a:rPr>
                <a:t>D. Julio Rodríguez Romero</a:t>
              </a:r>
              <a:endParaRPr lang="es-ES" sz="1400" b="0" strike="noStrike" spc="-1">
                <a:latin typeface="Arial"/>
              </a:endParaRPr>
            </a:p>
            <a:p>
              <a:pPr algn="r">
                <a:lnSpc>
                  <a:spcPct val="100000"/>
                </a:lnSpc>
              </a:pPr>
              <a:r>
                <a:rPr lang="es-ES" sz="1800" b="0" strike="noStrike" spc="-1">
                  <a:solidFill>
                    <a:srgbClr val="000000"/>
                  </a:solidFill>
                  <a:latin typeface="Arial"/>
                </a:rPr>
                <a:t>Dpto. S.I. y Ciberdefensa</a:t>
              </a: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56" name="CustomShape 3"/>
            <p:cNvSpPr/>
            <p:nvPr/>
          </p:nvSpPr>
          <p:spPr>
            <a:xfrm>
              <a:off x="3564000" y="6195960"/>
              <a:ext cx="54003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ts val="900"/>
                </a:spcBef>
              </a:pPr>
              <a:r>
                <a:rPr lang="es-ES" sz="1800" b="0" strike="noStrike" spc="-1" dirty="0">
                  <a:solidFill>
                    <a:srgbClr val="000000"/>
                  </a:solidFill>
                  <a:latin typeface="Arial"/>
                </a:rPr>
                <a:t>Hoyo de Manzanares, </a:t>
              </a:r>
              <a:r>
                <a:rPr lang="es-ES" sz="1800" b="0" strike="noStrike" spc="-1" dirty="0" smtClean="0">
                  <a:solidFill>
                    <a:srgbClr val="000000"/>
                  </a:solidFill>
                  <a:latin typeface="Arial"/>
                </a:rPr>
                <a:t>29 </a:t>
              </a:r>
              <a:r>
                <a:rPr lang="es-ES" sz="1800" b="0" strike="noStrike" spc="-1" dirty="0">
                  <a:solidFill>
                    <a:srgbClr val="000000"/>
                  </a:solidFill>
                  <a:latin typeface="Arial"/>
                </a:rPr>
                <a:t>de mayo de 2019</a:t>
              </a:r>
              <a:endParaRPr lang="es-ES" sz="1800" b="0" strike="noStrike" spc="-1" dirty="0">
                <a:latin typeface="Arial"/>
              </a:endParaRPr>
            </a:p>
          </p:txBody>
        </p:sp>
      </p:grpSp>
      <p:sp>
        <p:nvSpPr>
          <p:cNvPr id="57" name="CustomShape 4"/>
          <p:cNvSpPr/>
          <p:nvPr/>
        </p:nvSpPr>
        <p:spPr>
          <a:xfrm>
            <a:off x="1115280" y="2313000"/>
            <a:ext cx="698472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Arial"/>
              </a:rPr>
              <a:t>SISTEMA PARA LA GESTIÓN </a:t>
            </a:r>
            <a:endParaRPr lang="es-E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Arial"/>
              </a:rPr>
              <a:t>DE ARTEFACTOS NO EXPLOSIONADOS</a:t>
            </a:r>
            <a:endParaRPr lang="es-E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Arial"/>
              </a:rPr>
              <a:t>EN CENTROS DE ADIESTRAMIENTO (AGNEX)</a:t>
            </a:r>
            <a:endParaRPr lang="es-E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Arial"/>
              </a:rPr>
              <a:t>Sprint n.º 1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58" name="CustomShape 5"/>
          <p:cNvSpPr/>
          <p:nvPr/>
        </p:nvSpPr>
        <p:spPr>
          <a:xfrm>
            <a:off x="1558080" y="188640"/>
            <a:ext cx="60987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3200" b="1" strike="noStrike" spc="-1">
                <a:solidFill>
                  <a:srgbClr val="000000"/>
                </a:solidFill>
                <a:latin typeface="Arial"/>
              </a:rPr>
              <a:t>ACING</a:t>
            </a:r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224000" y="720000"/>
            <a:ext cx="7488000" cy="57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Diagrama de clases de diseño del sprint. 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020" y="1867535"/>
            <a:ext cx="6314440" cy="4571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73" y="385337"/>
            <a:ext cx="7544853" cy="6087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00" y="1198468"/>
            <a:ext cx="7384967" cy="49783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 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74" name="Imagen 73"/>
          <p:cNvPicPr/>
          <p:nvPr/>
        </p:nvPicPr>
        <p:blipFill>
          <a:blip r:embed="rId3"/>
          <a:stretch>
            <a:fillRect/>
          </a:stretch>
        </p:blipFill>
        <p:spPr>
          <a:xfrm>
            <a:off x="3758040" y="2170800"/>
            <a:ext cx="2361960" cy="1933200"/>
          </a:xfrm>
          <a:prstGeom prst="rect">
            <a:avLst/>
          </a:prstGeom>
          <a:ln>
            <a:noFill/>
          </a:ln>
        </p:spPr>
      </p:pic>
      <p:sp>
        <p:nvSpPr>
          <p:cNvPr id="75" name="TextShape 2"/>
          <p:cNvSpPr txBox="1"/>
          <p:nvPr/>
        </p:nvSpPr>
        <p:spPr>
          <a:xfrm>
            <a:off x="1224000" y="720000"/>
            <a:ext cx="7488000" cy="57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Interfaz de Usuario + Visor GIS insertado. 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758040" y="4815068"/>
            <a:ext cx="209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hlinkClick r:id="rId4" action="ppaction://hlinkfile"/>
              </a:rPr>
              <a:t>Aplicación AGNEX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38480" y="1872000"/>
            <a:ext cx="8624160" cy="4512600"/>
          </a:xfrm>
          <a:prstGeom prst="rect">
            <a:avLst/>
          </a:prstGeom>
          <a:ln>
            <a:noFill/>
          </a:ln>
        </p:spPr>
      </p:pic>
      <p:sp>
        <p:nvSpPr>
          <p:cNvPr id="96" name="CustomShape 1"/>
          <p:cNvSpPr/>
          <p:nvPr/>
        </p:nvSpPr>
        <p:spPr>
          <a:xfrm>
            <a:off x="154800" y="3519360"/>
            <a:ext cx="27064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¿Preguntas…?</a:t>
            </a:r>
            <a:endParaRPr lang="es-ES" sz="2800" b="0" strike="noStrike" spc="-1">
              <a:latin typeface="Arial"/>
            </a:endParaRPr>
          </a:p>
        </p:txBody>
      </p:sp>
      <p:grpSp>
        <p:nvGrpSpPr>
          <p:cNvPr id="97" name="Group 2"/>
          <p:cNvGrpSpPr/>
          <p:nvPr/>
        </p:nvGrpSpPr>
        <p:grpSpPr>
          <a:xfrm>
            <a:off x="0" y="333360"/>
            <a:ext cx="2410920" cy="215640"/>
            <a:chOff x="0" y="333360"/>
            <a:chExt cx="2410920" cy="215640"/>
          </a:xfrm>
        </p:grpSpPr>
        <p:sp>
          <p:nvSpPr>
            <p:cNvPr id="98" name="CustomShape 3"/>
            <p:cNvSpPr/>
            <p:nvPr/>
          </p:nvSpPr>
          <p:spPr>
            <a:xfrm>
              <a:off x="0" y="333360"/>
              <a:ext cx="977400" cy="215640"/>
            </a:xfrm>
            <a:custGeom>
              <a:avLst/>
              <a:gdLst/>
              <a:ahLst/>
              <a:cxnLst/>
              <a:rect l="l" t="t" r="r" b="b"/>
              <a:pathLst>
                <a:path w="479" h="201">
                  <a:moveTo>
                    <a:pt x="0" y="0"/>
                  </a:moveTo>
                  <a:lnTo>
                    <a:pt x="478" y="0"/>
                  </a:lnTo>
                  <a:lnTo>
                    <a:pt x="422" y="200"/>
                  </a:lnTo>
                  <a:lnTo>
                    <a:pt x="0" y="200"/>
                  </a:lnTo>
                  <a:lnTo>
                    <a:pt x="0" y="0"/>
                  </a:lnTo>
                </a:path>
              </a:pathLst>
            </a:custGeom>
            <a:blipFill rotWithShape="0">
              <a:blip r:embed="rId3"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CustomShape 4"/>
            <p:cNvSpPr/>
            <p:nvPr/>
          </p:nvSpPr>
          <p:spPr>
            <a:xfrm>
              <a:off x="932040" y="333360"/>
              <a:ext cx="576000" cy="215640"/>
            </a:xfrm>
            <a:custGeom>
              <a:avLst/>
              <a:gdLst/>
              <a:ahLst/>
              <a:cxnLst/>
              <a:rect l="l" t="t" r="r" b="b"/>
              <a:pathLst>
                <a:path w="282" h="201">
                  <a:moveTo>
                    <a:pt x="56" y="0"/>
                  </a:moveTo>
                  <a:lnTo>
                    <a:pt x="0" y="200"/>
                  </a:lnTo>
                  <a:lnTo>
                    <a:pt x="225" y="200"/>
                  </a:lnTo>
                  <a:lnTo>
                    <a:pt x="281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CustomShape 5"/>
            <p:cNvSpPr/>
            <p:nvPr/>
          </p:nvSpPr>
          <p:spPr>
            <a:xfrm>
              <a:off x="1454040" y="333360"/>
              <a:ext cx="461520" cy="215640"/>
            </a:xfrm>
            <a:custGeom>
              <a:avLst/>
              <a:gdLst/>
              <a:ahLst/>
              <a:cxnLst/>
              <a:rect l="l" t="t" r="r" b="b"/>
              <a:pathLst>
                <a:path w="226" h="201">
                  <a:moveTo>
                    <a:pt x="56" y="0"/>
                  </a:moveTo>
                  <a:lnTo>
                    <a:pt x="0" y="200"/>
                  </a:lnTo>
                  <a:lnTo>
                    <a:pt x="169" y="200"/>
                  </a:lnTo>
                  <a:lnTo>
                    <a:pt x="225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CustomShape 6"/>
            <p:cNvSpPr/>
            <p:nvPr/>
          </p:nvSpPr>
          <p:spPr>
            <a:xfrm>
              <a:off x="1855800" y="333360"/>
              <a:ext cx="347400" cy="215640"/>
            </a:xfrm>
            <a:custGeom>
              <a:avLst/>
              <a:gdLst/>
              <a:ahLst/>
              <a:cxnLst/>
              <a:rect l="l" t="t" r="r" b="b"/>
              <a:pathLst>
                <a:path w="170" h="201">
                  <a:moveTo>
                    <a:pt x="56" y="0"/>
                  </a:moveTo>
                  <a:lnTo>
                    <a:pt x="0" y="200"/>
                  </a:lnTo>
                  <a:lnTo>
                    <a:pt x="113" y="200"/>
                  </a:lnTo>
                  <a:lnTo>
                    <a:pt x="169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CustomShape 7"/>
            <p:cNvSpPr/>
            <p:nvPr/>
          </p:nvSpPr>
          <p:spPr>
            <a:xfrm>
              <a:off x="2124000" y="333360"/>
              <a:ext cx="229680" cy="215640"/>
            </a:xfrm>
            <a:custGeom>
              <a:avLst/>
              <a:gdLst/>
              <a:ahLst/>
              <a:cxnLst/>
              <a:rect l="l" t="t" r="r" b="b"/>
              <a:pathLst>
                <a:path w="113" h="201">
                  <a:moveTo>
                    <a:pt x="56" y="0"/>
                  </a:moveTo>
                  <a:lnTo>
                    <a:pt x="0" y="200"/>
                  </a:lnTo>
                  <a:lnTo>
                    <a:pt x="56" y="200"/>
                  </a:lnTo>
                  <a:lnTo>
                    <a:pt x="112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CustomShape 8"/>
            <p:cNvSpPr/>
            <p:nvPr/>
          </p:nvSpPr>
          <p:spPr>
            <a:xfrm>
              <a:off x="2259000" y="333360"/>
              <a:ext cx="151920" cy="215640"/>
            </a:xfrm>
            <a:custGeom>
              <a:avLst/>
              <a:gdLst/>
              <a:ahLst/>
              <a:cxnLst/>
              <a:rect l="l" t="t" r="r" b="b"/>
              <a:pathLst>
                <a:path w="75" h="201">
                  <a:moveTo>
                    <a:pt x="56" y="0"/>
                  </a:moveTo>
                  <a:lnTo>
                    <a:pt x="0" y="200"/>
                  </a:lnTo>
                  <a:lnTo>
                    <a:pt x="18" y="200"/>
                  </a:lnTo>
                  <a:lnTo>
                    <a:pt x="74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4" name="CustomShape 9"/>
          <p:cNvSpPr/>
          <p:nvPr/>
        </p:nvSpPr>
        <p:spPr>
          <a:xfrm>
            <a:off x="1968480" y="6585120"/>
            <a:ext cx="7178400" cy="7740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1"/>
          <p:cNvGrpSpPr/>
          <p:nvPr/>
        </p:nvGrpSpPr>
        <p:grpSpPr>
          <a:xfrm>
            <a:off x="0" y="333360"/>
            <a:ext cx="2410920" cy="215640"/>
            <a:chOff x="0" y="333360"/>
            <a:chExt cx="2410920" cy="215640"/>
          </a:xfrm>
        </p:grpSpPr>
        <p:sp>
          <p:nvSpPr>
            <p:cNvPr id="60" name="CustomShape 2"/>
            <p:cNvSpPr/>
            <p:nvPr/>
          </p:nvSpPr>
          <p:spPr>
            <a:xfrm>
              <a:off x="0" y="333360"/>
              <a:ext cx="977400" cy="215640"/>
            </a:xfrm>
            <a:custGeom>
              <a:avLst/>
              <a:gdLst/>
              <a:ahLst/>
              <a:cxnLst/>
              <a:rect l="l" t="t" r="r" b="b"/>
              <a:pathLst>
                <a:path w="479" h="201">
                  <a:moveTo>
                    <a:pt x="0" y="0"/>
                  </a:moveTo>
                  <a:lnTo>
                    <a:pt x="478" y="0"/>
                  </a:lnTo>
                  <a:lnTo>
                    <a:pt x="422" y="200"/>
                  </a:lnTo>
                  <a:lnTo>
                    <a:pt x="0" y="200"/>
                  </a:lnTo>
                  <a:lnTo>
                    <a:pt x="0" y="0"/>
                  </a:lnTo>
                </a:path>
              </a:pathLst>
            </a:custGeom>
            <a:blipFill rotWithShape="0">
              <a:blip r:embed="rId3"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CustomShape 3"/>
            <p:cNvSpPr/>
            <p:nvPr/>
          </p:nvSpPr>
          <p:spPr>
            <a:xfrm>
              <a:off x="932040" y="333360"/>
              <a:ext cx="576000" cy="215640"/>
            </a:xfrm>
            <a:custGeom>
              <a:avLst/>
              <a:gdLst/>
              <a:ahLst/>
              <a:cxnLst/>
              <a:rect l="l" t="t" r="r" b="b"/>
              <a:pathLst>
                <a:path w="282" h="201">
                  <a:moveTo>
                    <a:pt x="56" y="0"/>
                  </a:moveTo>
                  <a:lnTo>
                    <a:pt x="0" y="200"/>
                  </a:lnTo>
                  <a:lnTo>
                    <a:pt x="225" y="200"/>
                  </a:lnTo>
                  <a:lnTo>
                    <a:pt x="281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CustomShape 4"/>
            <p:cNvSpPr/>
            <p:nvPr/>
          </p:nvSpPr>
          <p:spPr>
            <a:xfrm>
              <a:off x="1454040" y="333360"/>
              <a:ext cx="461520" cy="215640"/>
            </a:xfrm>
            <a:custGeom>
              <a:avLst/>
              <a:gdLst/>
              <a:ahLst/>
              <a:cxnLst/>
              <a:rect l="l" t="t" r="r" b="b"/>
              <a:pathLst>
                <a:path w="226" h="201">
                  <a:moveTo>
                    <a:pt x="56" y="0"/>
                  </a:moveTo>
                  <a:lnTo>
                    <a:pt x="0" y="200"/>
                  </a:lnTo>
                  <a:lnTo>
                    <a:pt x="169" y="200"/>
                  </a:lnTo>
                  <a:lnTo>
                    <a:pt x="225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CustomShape 5"/>
            <p:cNvSpPr/>
            <p:nvPr/>
          </p:nvSpPr>
          <p:spPr>
            <a:xfrm>
              <a:off x="1855800" y="333360"/>
              <a:ext cx="347400" cy="215640"/>
            </a:xfrm>
            <a:custGeom>
              <a:avLst/>
              <a:gdLst/>
              <a:ahLst/>
              <a:cxnLst/>
              <a:rect l="l" t="t" r="r" b="b"/>
              <a:pathLst>
                <a:path w="170" h="201">
                  <a:moveTo>
                    <a:pt x="56" y="0"/>
                  </a:moveTo>
                  <a:lnTo>
                    <a:pt x="0" y="200"/>
                  </a:lnTo>
                  <a:lnTo>
                    <a:pt x="113" y="200"/>
                  </a:lnTo>
                  <a:lnTo>
                    <a:pt x="169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6"/>
            <p:cNvSpPr/>
            <p:nvPr/>
          </p:nvSpPr>
          <p:spPr>
            <a:xfrm>
              <a:off x="2124000" y="333360"/>
              <a:ext cx="229680" cy="215640"/>
            </a:xfrm>
            <a:custGeom>
              <a:avLst/>
              <a:gdLst/>
              <a:ahLst/>
              <a:cxnLst/>
              <a:rect l="l" t="t" r="r" b="b"/>
              <a:pathLst>
                <a:path w="113" h="201">
                  <a:moveTo>
                    <a:pt x="56" y="0"/>
                  </a:moveTo>
                  <a:lnTo>
                    <a:pt x="0" y="200"/>
                  </a:lnTo>
                  <a:lnTo>
                    <a:pt x="56" y="200"/>
                  </a:lnTo>
                  <a:lnTo>
                    <a:pt x="112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CustomShape 7"/>
            <p:cNvSpPr/>
            <p:nvPr/>
          </p:nvSpPr>
          <p:spPr>
            <a:xfrm>
              <a:off x="2259000" y="333360"/>
              <a:ext cx="151920" cy="215640"/>
            </a:xfrm>
            <a:custGeom>
              <a:avLst/>
              <a:gdLst/>
              <a:ahLst/>
              <a:cxnLst/>
              <a:rect l="l" t="t" r="r" b="b"/>
              <a:pathLst>
                <a:path w="75" h="201">
                  <a:moveTo>
                    <a:pt x="56" y="0"/>
                  </a:moveTo>
                  <a:lnTo>
                    <a:pt x="0" y="200"/>
                  </a:lnTo>
                  <a:lnTo>
                    <a:pt x="18" y="200"/>
                  </a:lnTo>
                  <a:lnTo>
                    <a:pt x="74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6" name="CustomShape 8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3200" b="1" strike="noStrike" spc="-1">
                <a:solidFill>
                  <a:srgbClr val="000000"/>
                </a:solidFill>
                <a:latin typeface="Arial"/>
              </a:rPr>
              <a:t>AGENDA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67" name="TextShape 9"/>
          <p:cNvSpPr txBox="1"/>
          <p:nvPr/>
        </p:nvSpPr>
        <p:spPr>
          <a:xfrm>
            <a:off x="954360" y="1224000"/>
            <a:ext cx="7381440" cy="4449012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>
            <a:noAutofit/>
          </a:bodyPr>
          <a:lstStyle/>
          <a:p>
            <a:pPr marL="441325" indent="-285750">
              <a:lnSpc>
                <a:spcPct val="200000"/>
              </a:lnSpc>
              <a:spcBef>
                <a:spcPts val="1000"/>
              </a:spcBef>
              <a:buClr>
                <a:srgbClr val="BBE0E3"/>
              </a:buClr>
              <a:buFont typeface="Wingdings 3" charset="2"/>
              <a:buChar char=""/>
            </a:pPr>
            <a:r>
              <a:rPr lang="es-ES" sz="2000" b="0" strike="noStrike" spc="-1" dirty="0" smtClean="0">
                <a:solidFill>
                  <a:srgbClr val="000000"/>
                </a:solidFill>
                <a:latin typeface="Arial"/>
              </a:rPr>
              <a:t>Reunión de Planificación.</a:t>
            </a:r>
          </a:p>
          <a:p>
            <a:pPr marL="441325" indent="-285750">
              <a:lnSpc>
                <a:spcPct val="200000"/>
              </a:lnSpc>
              <a:spcBef>
                <a:spcPts val="1000"/>
              </a:spcBef>
              <a:buClr>
                <a:srgbClr val="BBE0E3"/>
              </a:buClr>
              <a:buFont typeface="Wingdings 3" charset="2"/>
              <a:buChar char=""/>
            </a:pPr>
            <a:r>
              <a:rPr lang="es-ES" sz="2000" b="0" strike="noStrike" spc="-1" dirty="0" smtClean="0">
                <a:solidFill>
                  <a:srgbClr val="000000"/>
                </a:solidFill>
                <a:latin typeface="Arial"/>
              </a:rPr>
              <a:t>Sprint </a:t>
            </a:r>
            <a:r>
              <a:rPr lang="es-ES" sz="2000" b="0" strike="noStrike" spc="-1" dirty="0">
                <a:solidFill>
                  <a:srgbClr val="000000"/>
                </a:solidFill>
                <a:latin typeface="Arial"/>
              </a:rPr>
              <a:t>backlog. </a:t>
            </a:r>
            <a:endParaRPr lang="es-ES" sz="2000" b="0" strike="noStrike" spc="-1" dirty="0" smtClean="0">
              <a:solidFill>
                <a:srgbClr val="000000"/>
              </a:solidFill>
              <a:latin typeface="Arial"/>
            </a:endParaRPr>
          </a:p>
          <a:p>
            <a:pPr marL="441325" indent="-285750">
              <a:lnSpc>
                <a:spcPct val="200000"/>
              </a:lnSpc>
              <a:spcBef>
                <a:spcPts val="1000"/>
              </a:spcBef>
              <a:buClr>
                <a:srgbClr val="BBE0E3"/>
              </a:buClr>
              <a:buFont typeface="Wingdings 3" charset="2"/>
              <a:buChar char=""/>
            </a:pPr>
            <a:r>
              <a:rPr lang="es-ES" sz="2000" spc="-1" dirty="0">
                <a:solidFill>
                  <a:srgbClr val="000000"/>
                </a:solidFill>
              </a:rPr>
              <a:t>Diagrama Burn-down (Curva de estrés</a:t>
            </a:r>
            <a:r>
              <a:rPr lang="es-ES" sz="2000" spc="-1" dirty="0" smtClean="0">
                <a:solidFill>
                  <a:srgbClr val="000000"/>
                </a:solidFill>
              </a:rPr>
              <a:t>).</a:t>
            </a:r>
            <a:endParaRPr lang="es-ES" sz="2000" spc="-1" dirty="0">
              <a:solidFill>
                <a:srgbClr val="000000"/>
              </a:solidFill>
              <a:latin typeface="Arial"/>
            </a:endParaRPr>
          </a:p>
          <a:p>
            <a:pPr marL="441325" indent="-285750">
              <a:lnSpc>
                <a:spcPct val="200000"/>
              </a:lnSpc>
              <a:spcBef>
                <a:spcPts val="1000"/>
              </a:spcBef>
              <a:buClr>
                <a:srgbClr val="BBE0E3"/>
              </a:buClr>
              <a:buFont typeface="Wingdings 3" charset="2"/>
              <a:buChar char=""/>
            </a:pPr>
            <a:r>
              <a:rPr lang="es-ES" sz="2000" b="0" strike="noStrike" spc="-1" dirty="0" smtClean="0">
                <a:solidFill>
                  <a:srgbClr val="000000"/>
                </a:solidFill>
                <a:latin typeface="Arial"/>
              </a:rPr>
              <a:t>Diagrama </a:t>
            </a:r>
            <a:r>
              <a:rPr lang="es-ES" sz="2000" b="0" strike="noStrike" spc="-1" dirty="0">
                <a:solidFill>
                  <a:srgbClr val="000000"/>
                </a:solidFill>
                <a:latin typeface="Arial"/>
              </a:rPr>
              <a:t>de clases de diseño del sprint</a:t>
            </a:r>
          </a:p>
          <a:p>
            <a:pPr marL="441325" indent="-285750">
              <a:lnSpc>
                <a:spcPct val="200000"/>
              </a:lnSpc>
              <a:spcBef>
                <a:spcPts val="1000"/>
              </a:spcBef>
              <a:buClr>
                <a:srgbClr val="BBE0E3"/>
              </a:buClr>
              <a:buFont typeface="Wingdings 3" charset="2"/>
              <a:buChar char=""/>
            </a:pPr>
            <a:r>
              <a:rPr lang="es-ES" sz="2000" b="0" strike="noStrike" spc="-1" dirty="0" smtClean="0">
                <a:solidFill>
                  <a:srgbClr val="000000"/>
                </a:solidFill>
                <a:latin typeface="Arial"/>
              </a:rPr>
              <a:t>Diagramas </a:t>
            </a:r>
            <a:r>
              <a:rPr lang="es-ES" sz="2000" b="0" strike="noStrike" spc="-1" dirty="0">
                <a:solidFill>
                  <a:srgbClr val="000000"/>
                </a:solidFill>
                <a:latin typeface="Arial"/>
              </a:rPr>
              <a:t>de Secuencia de 2 CU</a:t>
            </a:r>
            <a:r>
              <a:rPr lang="es-ES" sz="2000" b="0" strike="noStrike" spc="-1" dirty="0" smtClean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441325" indent="-285750">
              <a:lnSpc>
                <a:spcPct val="200000"/>
              </a:lnSpc>
              <a:spcBef>
                <a:spcPts val="1000"/>
              </a:spcBef>
              <a:buClr>
                <a:srgbClr val="BBE0E3"/>
              </a:buClr>
              <a:buFont typeface="Wingdings 3" charset="2"/>
              <a:buChar char=""/>
            </a:pPr>
            <a:r>
              <a:rPr lang="es-ES" sz="2000" spc="-1" dirty="0">
                <a:solidFill>
                  <a:srgbClr val="000000"/>
                </a:solidFill>
              </a:rPr>
              <a:t>Interfaz de Usuario + Visor Gis insertado.</a:t>
            </a:r>
            <a:endParaRPr lang="es-E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  <a:spcBef>
                <a:spcPts val="1000"/>
              </a:spcBef>
            </a:pPr>
            <a:endParaRPr lang="es-E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  <a:spcBef>
                <a:spcPts val="1000"/>
              </a:spcBef>
            </a:pPr>
            <a:endParaRPr lang="es-E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  <a:spcBef>
                <a:spcPts val="1000"/>
              </a:spcBef>
            </a:pPr>
            <a:endParaRPr lang="es-E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CustomShape 10"/>
          <p:cNvSpPr/>
          <p:nvPr/>
        </p:nvSpPr>
        <p:spPr>
          <a:xfrm>
            <a:off x="1968480" y="6585120"/>
            <a:ext cx="7178400" cy="7740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9" name="17 Imagen"/>
          <p:cNvPicPr/>
          <p:nvPr/>
        </p:nvPicPr>
        <p:blipFill>
          <a:blip r:embed="rId4"/>
          <a:stretch>
            <a:fillRect/>
          </a:stretch>
        </p:blipFill>
        <p:spPr>
          <a:xfrm>
            <a:off x="360360" y="0"/>
            <a:ext cx="647280" cy="863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 dirty="0">
                <a:solidFill>
                  <a:srgbClr val="000000"/>
                </a:solidFill>
                <a:latin typeface="Arial"/>
              </a:rPr>
              <a:t>Sprint #</a:t>
            </a:r>
            <a:r>
              <a:rPr lang="es-ES" sz="2800" b="1" strike="noStrike" spc="-1" dirty="0" smtClean="0">
                <a:solidFill>
                  <a:srgbClr val="000000"/>
                </a:solidFill>
                <a:latin typeface="Arial"/>
              </a:rPr>
              <a:t>1 </a:t>
            </a:r>
          </a:p>
          <a:p>
            <a:pPr algn="ctr">
              <a:lnSpc>
                <a:spcPct val="100000"/>
              </a:lnSpc>
            </a:pPr>
            <a:r>
              <a:rPr lang="es-ES" sz="2800" b="1" strike="noStrike" spc="-1" dirty="0" smtClean="0">
                <a:solidFill>
                  <a:srgbClr val="000000"/>
                </a:solidFill>
                <a:latin typeface="Arial"/>
              </a:rPr>
              <a:t>Reunión de Planificación</a:t>
            </a:r>
            <a:endParaRPr lang="es-ES" sz="2800" b="0" strike="noStrike" spc="-1" dirty="0">
              <a:latin typeface="Arial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411111" y="1238773"/>
            <a:ext cx="6293711" cy="3775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sz="4000" b="1" dirty="0" smtClean="0"/>
              <a:t>Objetivos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Asignación de roles para el proyecto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Establecimiento del pivote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Tareas a realizar en el </a:t>
            </a:r>
            <a:r>
              <a:rPr lang="es-ES" sz="2800" i="1" dirty="0"/>
              <a:t>sprint</a:t>
            </a:r>
            <a:endParaRPr lang="es-E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 dirty="0">
                <a:solidFill>
                  <a:srgbClr val="000000"/>
                </a:solidFill>
                <a:latin typeface="Arial"/>
              </a:rPr>
              <a:t>Sprint #</a:t>
            </a:r>
            <a:r>
              <a:rPr lang="es-ES" sz="2800" b="1" strike="noStrike" spc="-1" dirty="0" smtClean="0">
                <a:solidFill>
                  <a:srgbClr val="000000"/>
                </a:solidFill>
                <a:latin typeface="Arial"/>
              </a:rPr>
              <a:t>1 </a:t>
            </a:r>
          </a:p>
          <a:p>
            <a:pPr algn="ctr">
              <a:lnSpc>
                <a:spcPct val="100000"/>
              </a:lnSpc>
            </a:pPr>
            <a:r>
              <a:rPr lang="es-ES" sz="2800" b="1" strike="noStrike" spc="-1" dirty="0" smtClean="0">
                <a:solidFill>
                  <a:srgbClr val="000000"/>
                </a:solidFill>
                <a:latin typeface="Arial"/>
              </a:rPr>
              <a:t>Reunión de Planificación</a:t>
            </a:r>
            <a:endParaRPr lang="es-ES" sz="2800" b="0" strike="noStrike" spc="-1" dirty="0">
              <a:latin typeface="Arial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963980" y="1222555"/>
            <a:ext cx="670013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b="1" dirty="0" smtClean="0">
                <a:solidFill>
                  <a:srgbClr val="0070C0"/>
                </a:solidFill>
              </a:rPr>
              <a:t>Casos de uso a implementar durante los 2 primeros sprints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Consultar objetos sobre el visor GIS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Denegar acceso a usuarios MDEF sin perfil en AGNEX (incluye autenticación de usuario)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La persistencia de objetos la realizaremos sobre H2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963981" y="3713990"/>
            <a:ext cx="69046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b="1" dirty="0">
                <a:solidFill>
                  <a:srgbClr val="0070C0"/>
                </a:solidFill>
              </a:rPr>
              <a:t>Sprint nº 1</a:t>
            </a:r>
          </a:p>
          <a:p>
            <a:pPr algn="just">
              <a:lnSpc>
                <a:spcPct val="150000"/>
              </a:lnSpc>
            </a:pPr>
            <a:r>
              <a:rPr lang="es-ES" b="1" dirty="0" smtClean="0"/>
              <a:t>Pivote:</a:t>
            </a:r>
            <a:r>
              <a:rPr lang="es-ES" dirty="0" smtClean="0"/>
              <a:t> CRUD de una tabla simple con un campo 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s-ES" dirty="0" smtClean="0"/>
              <a:t> (autonumérico) y un campo 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descripción</a:t>
            </a:r>
            <a:r>
              <a:rPr lang="es-ES" dirty="0" smtClean="0"/>
              <a:t> (</a:t>
            </a:r>
            <a:r>
              <a:rPr lang="es-ES" i="1" dirty="0" smtClean="0"/>
              <a:t>String</a:t>
            </a:r>
            <a:r>
              <a:rPr lang="es-ES" dirty="0" smtClean="0"/>
              <a:t>). </a:t>
            </a:r>
          </a:p>
          <a:p>
            <a:pPr algn="just">
              <a:lnSpc>
                <a:spcPct val="150000"/>
              </a:lnSpc>
            </a:pPr>
            <a:r>
              <a:rPr lang="es-ES" dirty="0" smtClean="0"/>
              <a:t>Estimación de dificultad: 15/100 PH.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053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 dirty="0">
                <a:solidFill>
                  <a:srgbClr val="000000"/>
                </a:solidFill>
                <a:latin typeface="Arial"/>
              </a:rPr>
              <a:t>Sprint #1. Sprint Backlog.</a:t>
            </a:r>
            <a:endParaRPr lang="es-ES" sz="2800" b="0" strike="noStrike" spc="-1" dirty="0">
              <a:latin typeface="Arial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188864"/>
              </p:ext>
            </p:extLst>
          </p:nvPr>
        </p:nvGraphicFramePr>
        <p:xfrm>
          <a:off x="1145407" y="1103135"/>
          <a:ext cx="6689558" cy="412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1860"/>
                <a:gridCol w="26276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Tarea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Estimación</a:t>
                      </a:r>
                      <a:r>
                        <a:rPr lang="es-ES" sz="1600" baseline="0" dirty="0" smtClean="0"/>
                        <a:t> de dificultad respecto al pivote (PH)</a:t>
                      </a:r>
                      <a:endParaRPr lang="es-E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Creación de una interfaz de usuario en formato HTML con ayuda del framework Bootstrap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25/100</a:t>
                      </a:r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Configuración del visor GIS</a:t>
                      </a:r>
                      <a:r>
                        <a:rPr lang="es-ES" sz="1400" baseline="0" dirty="0" smtClean="0"/>
                        <a:t> en el que visualizar los objetos gráficos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35/100</a:t>
                      </a:r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Diagrama de clases de diseño del sprint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10/100</a:t>
                      </a:r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Documentarse sobre cómo extraer el usuario de la sesión http iniciada en el navegador</a:t>
                      </a:r>
                      <a:r>
                        <a:rPr lang="es-ES" sz="1400" baseline="30000" dirty="0" smtClean="0"/>
                        <a:t>(*)</a:t>
                      </a:r>
                      <a:endParaRPr lang="es-ES" sz="1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20/100</a:t>
                      </a:r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Diagrama de</a:t>
                      </a:r>
                      <a:r>
                        <a:rPr lang="es-ES" sz="1400" baseline="0" dirty="0" smtClean="0"/>
                        <a:t> secuencia del caso de uso </a:t>
                      </a:r>
                      <a:r>
                        <a:rPr lang="es-ES" sz="1400" i="1" baseline="0" dirty="0" smtClean="0"/>
                        <a:t>“Mostrar información sobre cada artefacto” </a:t>
                      </a:r>
                      <a:endParaRPr lang="es-ES" sz="1400" i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30/100</a:t>
                      </a:r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Diagrama de secuencia del caso de uso </a:t>
                      </a:r>
                      <a:r>
                        <a:rPr lang="es-ES" sz="1400" i="1" dirty="0" smtClean="0"/>
                        <a:t>“Denegar el acceso a usuarios de MDEF sin perfil”</a:t>
                      </a:r>
                      <a:endParaRPr lang="es-ES" sz="1400" i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i="1" dirty="0" smtClean="0"/>
                        <a:t>TOTAL DE ESFUERZO durante</a:t>
                      </a:r>
                      <a:r>
                        <a:rPr lang="es-ES" sz="1400" i="1" baseline="0" dirty="0" smtClean="0"/>
                        <a:t> el sprint</a:t>
                      </a:r>
                      <a:endParaRPr lang="es-ES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120/100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1145407" y="5428090"/>
            <a:ext cx="2627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i="1" baseline="30000" dirty="0" smtClean="0"/>
              <a:t>(*)</a:t>
            </a:r>
            <a:r>
              <a:rPr lang="es-ES" sz="1200" i="1" dirty="0" smtClean="0"/>
              <a:t> pospuesto para el siguiente sprint</a:t>
            </a:r>
            <a:endParaRPr lang="es-ES" sz="1200" i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130942" y="762678"/>
            <a:ext cx="3672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Tareas a realizar durante el sprint: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657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224000" y="720000"/>
            <a:ext cx="7488000" cy="57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 dirty="0">
                <a:solidFill>
                  <a:srgbClr val="000000"/>
                </a:solidFill>
                <a:latin typeface="Arial"/>
              </a:rPr>
              <a:t>Diagrama Burn-down (Curva de estrés). </a:t>
            </a:r>
            <a:endParaRPr lang="es-ES" sz="2800" b="0" strike="noStrike" spc="-1" dirty="0">
              <a:latin typeface="Arial"/>
            </a:endParaRPr>
          </a:p>
        </p:txBody>
      </p:sp>
      <p:pic>
        <p:nvPicPr>
          <p:cNvPr id="90" name="Imagen 89"/>
          <p:cNvPicPr/>
          <p:nvPr/>
        </p:nvPicPr>
        <p:blipFill>
          <a:blip r:embed="rId3"/>
          <a:stretch>
            <a:fillRect/>
          </a:stretch>
        </p:blipFill>
        <p:spPr>
          <a:xfrm>
            <a:off x="360000" y="1573920"/>
            <a:ext cx="8454600" cy="4042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1224000" y="720000"/>
            <a:ext cx="7488000" cy="57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Diagrama de clases de diseño del sprint. 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740" y="1925320"/>
            <a:ext cx="7078980" cy="3176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1224000" y="720000"/>
            <a:ext cx="7488000" cy="57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Diagrama de clases de diseño del sprint. 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81" name="Imagen 80"/>
          <p:cNvPicPr/>
          <p:nvPr/>
        </p:nvPicPr>
        <p:blipFill>
          <a:blip r:embed="rId3"/>
          <a:stretch>
            <a:fillRect/>
          </a:stretch>
        </p:blipFill>
        <p:spPr>
          <a:xfrm>
            <a:off x="1728000" y="1180800"/>
            <a:ext cx="5472000" cy="5320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224000" y="720000"/>
            <a:ext cx="7488000" cy="57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Diagrama de clases de diseño del sprint. 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84" name="Imagen 83"/>
          <p:cNvPicPr/>
          <p:nvPr/>
        </p:nvPicPr>
        <p:blipFill>
          <a:blip r:embed="rId3"/>
          <a:stretch>
            <a:fillRect/>
          </a:stretch>
        </p:blipFill>
        <p:spPr>
          <a:xfrm>
            <a:off x="1728000" y="1143000"/>
            <a:ext cx="6768000" cy="5352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409</Words>
  <Application>Microsoft Office PowerPoint</Application>
  <PresentationFormat>Presentación en pantalla (4:3)</PresentationFormat>
  <Paragraphs>80</Paragraphs>
  <Slides>14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Arial</vt:lpstr>
      <vt:lpstr>Courier New</vt:lpstr>
      <vt:lpstr>DejaVu Sans</vt:lpstr>
      <vt:lpstr>Symbol</vt:lpstr>
      <vt:lpstr>Times New Roman</vt:lpstr>
      <vt:lpstr>Wingdings</vt:lpstr>
      <vt:lpstr>Wingdings 3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Ministerio de Defensa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mdiave2</dc:creator>
  <cp:lastModifiedBy>José Luis Rodríguez Molleja</cp:lastModifiedBy>
  <cp:revision>149</cp:revision>
  <cp:lastPrinted>2019-05-28T20:36:32Z</cp:lastPrinted>
  <dcterms:created xsi:type="dcterms:W3CDTF">2019-05-28T20:36:32Z</dcterms:created>
  <dcterms:modified xsi:type="dcterms:W3CDTF">2019-05-29T09:26:14Z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Ministerio de Defensa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21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23</vt:i4>
  </property>
  <property fmtid="{D5CDD505-2E9C-101B-9397-08002B2CF9AE}" pid="13" name="KSOProductBuildVer">
    <vt:lpwstr>1033-10.1.0.6757</vt:lpwstr>
  </property>
</Properties>
</file>