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56" r:id="rId3"/>
    <p:sldId id="258" r:id="rId4"/>
    <p:sldId id="259" r:id="rId5"/>
    <p:sldId id="275" r:id="rId6"/>
    <p:sldId id="276" r:id="rId7"/>
    <p:sldId id="260" r:id="rId8"/>
    <p:sldId id="261" r:id="rId9"/>
    <p:sldId id="262" r:id="rId10"/>
    <p:sldId id="274" r:id="rId11"/>
    <p:sldId id="263" r:id="rId12"/>
    <p:sldId id="264" r:id="rId13"/>
    <p:sldId id="265" r:id="rId14"/>
    <p:sldId id="266" r:id="rId15"/>
    <p:sldId id="267" r:id="rId16"/>
    <p:sldId id="268" r:id="rId17"/>
    <p:sldId id="269" r:id="rId18"/>
    <p:sldId id="270" r:id="rId19"/>
    <p:sldId id="271" r:id="rId20"/>
    <p:sldId id="272" r:id="rId21"/>
    <p:sldId id="277" r:id="rId22"/>
    <p:sldId id="273" r:id="rId23"/>
  </p:sldIdLst>
  <p:sldSz cx="9144000" cy="6858000" type="screen4x3"/>
  <p:notesSz cx="6797675" cy="9926638"/>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66" autoAdjust="0"/>
    <p:restoredTop sz="73801" autoAdjust="0"/>
  </p:normalViewPr>
  <p:slideViewPr>
    <p:cSldViewPr>
      <p:cViewPr varScale="1">
        <p:scale>
          <a:sx n="77" d="100"/>
          <a:sy n="77" d="100"/>
        </p:scale>
        <p:origin x="78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s-E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Hoja1!$B$1</c:f>
              <c:strCache>
                <c:ptCount val="1"/>
                <c:pt idx="0">
                  <c:v>Requisitos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Lbls>
            <c:dLbl>
              <c:idx val="0"/>
              <c:layout/>
              <c:tx>
                <c:rich>
                  <a:bodyPr/>
                  <a:lstStyle/>
                  <a:p>
                    <a:fld id="{8F6F727F-E18A-41BC-A7B1-3524A7A64520}" type="CATEGORYNAME">
                      <a:rPr lang="en-US" smtClean="0"/>
                      <a:pPr/>
                      <a:t>[NOMBRE DE CATEGORÍA]</a:t>
                    </a:fld>
                    <a:r>
                      <a:rPr lang="en-US" baseline="0" dirty="0" smtClean="0"/>
                      <a:t> </a:t>
                    </a:r>
                    <a:fld id="{49643D67-C269-41B9-A813-C1C30B9DAC6B}" type="VALUE">
                      <a:rPr lang="en-US" baseline="0"/>
                      <a:pPr/>
                      <a:t>[VALOR]</a:t>
                    </a:fld>
                    <a:endParaRPr lang="en-US" baseline="0" dirty="0" smtClean="0"/>
                  </a:p>
                </c:rich>
              </c:tx>
              <c:dLblPos val="ctr"/>
              <c:showLegendKey val="0"/>
              <c:showVal val="1"/>
              <c:showCatName val="1"/>
              <c:showSerName val="0"/>
              <c:showPercent val="1"/>
              <c:showBubbleSize val="0"/>
              <c:extLst>
                <c:ext xmlns:c15="http://schemas.microsoft.com/office/drawing/2012/chart" uri="{CE6537A1-D6FC-4f65-9D91-7224C49458BB}">
                  <c15:layout/>
                  <c15:dlblFieldTable/>
                  <c15:showDataLabelsRange val="0"/>
                </c:ext>
              </c:extLst>
            </c:dLbl>
            <c:dLbl>
              <c:idx val="1"/>
              <c:layout/>
              <c:tx>
                <c:rich>
                  <a:bodyPr/>
                  <a:lstStyle/>
                  <a:p>
                    <a:fld id="{3B544B50-A683-4236-BA69-9F2FE5FC05D7}" type="CATEGORYNAME">
                      <a:rPr lang="en-US" smtClean="0"/>
                      <a:pPr/>
                      <a:t>[NOMBRE DE CATEGORÍA]</a:t>
                    </a:fld>
                    <a:r>
                      <a:rPr lang="en-US" baseline="0" dirty="0" smtClean="0"/>
                      <a:t> </a:t>
                    </a:r>
                    <a:fld id="{3A6CFC3D-BE89-4B12-AF67-C427F2B637AF}" type="VALUE">
                      <a:rPr lang="en-US" baseline="0"/>
                      <a:pPr/>
                      <a:t>[VALOR]</a:t>
                    </a:fld>
                    <a:endParaRPr lang="en-US" baseline="0" dirty="0" smtClean="0"/>
                  </a:p>
                </c:rich>
              </c:tx>
              <c:dLblPos val="ctr"/>
              <c:showLegendKey val="0"/>
              <c:showVal val="1"/>
              <c:showCatName val="1"/>
              <c:showSerName val="0"/>
              <c:showPercent val="1"/>
              <c:showBubbleSize val="0"/>
              <c:extLst>
                <c:ext xmlns:c15="http://schemas.microsoft.com/office/drawing/2012/chart" uri="{CE6537A1-D6FC-4f65-9D91-7224C49458BB}">
                  <c15:layout/>
                  <c15:dlblFieldTable/>
                  <c15:showDataLabelsRange val="0"/>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s-ES"/>
              </a:p>
            </c:txPr>
            <c:dLblPos val="ctr"/>
            <c:showLegendKey val="0"/>
            <c:showVal val="1"/>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Hoja1!$A$2:$A$5</c:f>
              <c:strCache>
                <c:ptCount val="2"/>
                <c:pt idx="0">
                  <c:v>Funcionales</c:v>
                </c:pt>
                <c:pt idx="1">
                  <c:v>No funcionales</c:v>
                </c:pt>
              </c:strCache>
            </c:strRef>
          </c:cat>
          <c:val>
            <c:numRef>
              <c:f>Hoja1!$B$2:$B$5</c:f>
              <c:numCache>
                <c:formatCode>General</c:formatCode>
                <c:ptCount val="4"/>
                <c:pt idx="0">
                  <c:v>12</c:v>
                </c:pt>
                <c:pt idx="1">
                  <c:v>9</c:v>
                </c:pt>
              </c:numCache>
            </c:numRef>
          </c:val>
        </c:ser>
        <c:dLbls>
          <c:dLblPos val="ctr"/>
          <c:showLegendKey val="0"/>
          <c:showVal val="0"/>
          <c:showCatName val="1"/>
          <c:showSerName val="0"/>
          <c:showPercent val="0"/>
          <c:showBubbleSize val="0"/>
          <c:showLeaderLines val="1"/>
        </c:dLbls>
      </c:pie3DChart>
      <c:spPr>
        <a:noFill/>
        <a:ln>
          <a:noFill/>
        </a:ln>
        <a:effectLst/>
      </c:spPr>
    </c:plotArea>
    <c:legend>
      <c:legendPos val="r"/>
      <c:legendEntry>
        <c:idx val="2"/>
        <c:delete val="1"/>
      </c:legendEntry>
      <c:legendEntry>
        <c:idx val="3"/>
        <c:delete val="1"/>
      </c:legendEntry>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E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7301BB8C-2DAA-A145-A2E1-B3649391EB9D}"/>
              </a:ext>
            </a:extLst>
          </p:cNvPr>
          <p:cNvSpPr>
            <a:spLocks noGrp="1" noChangeArrowheads="1"/>
          </p:cNvSpPr>
          <p:nvPr>
            <p:ph type="hdr" sz="quarter"/>
          </p:nvPr>
        </p:nvSpPr>
        <p:spPr bwMode="auto">
          <a:xfrm>
            <a:off x="0"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t" anchorCtr="0" compatLnSpc="1">
            <a:prstTxWarp prst="textNoShape">
              <a:avLst/>
            </a:prstTxWarp>
          </a:bodyPr>
          <a:lstStyle>
            <a:lvl1pPr defTabSz="898525" eaLnBrk="1" hangingPunct="1">
              <a:defRPr sz="1200">
                <a:latin typeface="Arial" charset="0"/>
              </a:defRPr>
            </a:lvl1pPr>
          </a:lstStyle>
          <a:p>
            <a:pPr>
              <a:defRPr/>
            </a:pPr>
            <a:endParaRPr lang="es-ES" altLang="es-ES"/>
          </a:p>
        </p:txBody>
      </p:sp>
      <p:sp>
        <p:nvSpPr>
          <p:cNvPr id="4099" name="Rectangle 3">
            <a:extLst>
              <a:ext uri="{FF2B5EF4-FFF2-40B4-BE49-F238E27FC236}">
                <a16:creationId xmlns="" xmlns:a16="http://schemas.microsoft.com/office/drawing/2014/main" id="{72CDE936-7795-C144-AA9F-F05C2D88ED26}"/>
              </a:ext>
            </a:extLst>
          </p:cNvPr>
          <p:cNvSpPr>
            <a:spLocks noGrp="1" noChangeArrowheads="1"/>
          </p:cNvSpPr>
          <p:nvPr>
            <p:ph type="dt" sz="quarter" idx="1"/>
          </p:nvPr>
        </p:nvSpPr>
        <p:spPr bwMode="auto">
          <a:xfrm>
            <a:off x="3849688" y="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t" anchorCtr="0" compatLnSpc="1">
            <a:prstTxWarp prst="textNoShape">
              <a:avLst/>
            </a:prstTxWarp>
          </a:bodyPr>
          <a:lstStyle>
            <a:lvl1pPr algn="r" defTabSz="898525" eaLnBrk="1" hangingPunct="1">
              <a:defRPr sz="1200">
                <a:latin typeface="Arial" charset="0"/>
              </a:defRPr>
            </a:lvl1pPr>
          </a:lstStyle>
          <a:p>
            <a:pPr>
              <a:defRPr/>
            </a:pPr>
            <a:endParaRPr lang="es-ES" altLang="es-ES"/>
          </a:p>
        </p:txBody>
      </p:sp>
      <p:sp>
        <p:nvSpPr>
          <p:cNvPr id="4100" name="Rectangle 4">
            <a:extLst>
              <a:ext uri="{FF2B5EF4-FFF2-40B4-BE49-F238E27FC236}">
                <a16:creationId xmlns="" xmlns:a16="http://schemas.microsoft.com/office/drawing/2014/main" id="{9AB55F1A-30B5-BC47-9796-90A499593F42}"/>
              </a:ext>
            </a:extLst>
          </p:cNvPr>
          <p:cNvSpPr>
            <a:spLocks noGrp="1" noChangeArrowheads="1"/>
          </p:cNvSpPr>
          <p:nvPr>
            <p:ph type="ftr" sz="quarter" idx="2"/>
          </p:nvPr>
        </p:nvSpPr>
        <p:spPr bwMode="auto">
          <a:xfrm>
            <a:off x="0" y="942975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b" anchorCtr="0" compatLnSpc="1">
            <a:prstTxWarp prst="textNoShape">
              <a:avLst/>
            </a:prstTxWarp>
          </a:bodyPr>
          <a:lstStyle>
            <a:lvl1pPr defTabSz="898525" eaLnBrk="1" hangingPunct="1">
              <a:defRPr sz="1200">
                <a:latin typeface="Arial" charset="0"/>
              </a:defRPr>
            </a:lvl1pPr>
          </a:lstStyle>
          <a:p>
            <a:pPr>
              <a:defRPr/>
            </a:pPr>
            <a:endParaRPr lang="es-ES" altLang="es-ES"/>
          </a:p>
        </p:txBody>
      </p:sp>
      <p:sp>
        <p:nvSpPr>
          <p:cNvPr id="4101" name="Rectangle 5">
            <a:extLst>
              <a:ext uri="{FF2B5EF4-FFF2-40B4-BE49-F238E27FC236}">
                <a16:creationId xmlns="" xmlns:a16="http://schemas.microsoft.com/office/drawing/2014/main" id="{80B3278C-0CD4-4444-96FD-21D07B4629DB}"/>
              </a:ext>
            </a:extLst>
          </p:cNvPr>
          <p:cNvSpPr>
            <a:spLocks noGrp="1" noChangeArrowheads="1"/>
          </p:cNvSpPr>
          <p:nvPr>
            <p:ph type="sldNum" sz="quarter" idx="3"/>
          </p:nvPr>
        </p:nvSpPr>
        <p:spPr bwMode="auto">
          <a:xfrm>
            <a:off x="3849688" y="9429750"/>
            <a:ext cx="294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04" tIns="44952" rIns="89904" bIns="44952" numCol="1" anchor="b" anchorCtr="0" compatLnSpc="1">
            <a:prstTxWarp prst="textNoShape">
              <a:avLst/>
            </a:prstTxWarp>
          </a:bodyPr>
          <a:lstStyle>
            <a:lvl1pPr algn="r" defTabSz="898525" eaLnBrk="1" hangingPunct="1">
              <a:defRPr sz="1200"/>
            </a:lvl1pPr>
          </a:lstStyle>
          <a:p>
            <a:pPr>
              <a:defRPr/>
            </a:pPr>
            <a:fld id="{BA805CE3-55F7-354C-9C0C-BBFAD488906B}" type="slidenum">
              <a:rPr lang="es-ES" altLang="es-ES"/>
              <a:pPr>
                <a:defRPr/>
              </a:pPr>
              <a:t>‹Nº›</a:t>
            </a:fld>
            <a:endParaRPr lang="es-ES" altLang="es-ES"/>
          </a:p>
        </p:txBody>
      </p:sp>
    </p:spTree>
    <p:extLst>
      <p:ext uri="{BB962C8B-B14F-4D97-AF65-F5344CB8AC3E}">
        <p14:creationId xmlns:p14="http://schemas.microsoft.com/office/powerpoint/2010/main" val="3274238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 xmlns:a16="http://schemas.microsoft.com/office/drawing/2014/main" id="{190B05B0-4CD7-8548-B284-31056CA4D3C6}"/>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es-ES"/>
          </a:p>
        </p:txBody>
      </p:sp>
      <p:sp>
        <p:nvSpPr>
          <p:cNvPr id="3" name="Marcador de fecha 2">
            <a:extLst>
              <a:ext uri="{FF2B5EF4-FFF2-40B4-BE49-F238E27FC236}">
                <a16:creationId xmlns="" xmlns:a16="http://schemas.microsoft.com/office/drawing/2014/main" id="{7A4EB724-2211-3A4B-939D-AE5040DB6E11}"/>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smtClean="0"/>
            </a:lvl1pPr>
          </a:lstStyle>
          <a:p>
            <a:pPr>
              <a:defRPr/>
            </a:pPr>
            <a:fld id="{E68FA51A-492C-5142-8BB7-BEDA9A57A92C}" type="datetimeFigureOut">
              <a:rPr lang="es-ES"/>
              <a:pPr>
                <a:defRPr/>
              </a:pPr>
              <a:t>29/04/2019</a:t>
            </a:fld>
            <a:endParaRPr lang="es-ES"/>
          </a:p>
        </p:txBody>
      </p:sp>
      <p:sp>
        <p:nvSpPr>
          <p:cNvPr id="4" name="Marcador de imagen de diapositiva 3">
            <a:extLst>
              <a:ext uri="{FF2B5EF4-FFF2-40B4-BE49-F238E27FC236}">
                <a16:creationId xmlns="" xmlns:a16="http://schemas.microsoft.com/office/drawing/2014/main" id="{22BB66D7-F3E6-C442-94E8-C510FB352E0F}"/>
              </a:ext>
            </a:extLst>
          </p:cNvPr>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Marcador de notas 4">
            <a:extLst>
              <a:ext uri="{FF2B5EF4-FFF2-40B4-BE49-F238E27FC236}">
                <a16:creationId xmlns="" xmlns:a16="http://schemas.microsoft.com/office/drawing/2014/main" id="{A351D1A5-7E45-9F4C-B5F9-050AF4E79E01}"/>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a:extLst>
              <a:ext uri="{FF2B5EF4-FFF2-40B4-BE49-F238E27FC236}">
                <a16:creationId xmlns="" xmlns:a16="http://schemas.microsoft.com/office/drawing/2014/main" id="{CDDA647B-9900-A042-837C-C5F3F92D9812}"/>
              </a:ext>
            </a:extLst>
          </p:cNvPr>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pPr>
              <a:defRPr/>
            </a:pPr>
            <a:endParaRPr lang="es-ES"/>
          </a:p>
        </p:txBody>
      </p:sp>
      <p:sp>
        <p:nvSpPr>
          <p:cNvPr id="7" name="Marcador de número de diapositiva 6">
            <a:extLst>
              <a:ext uri="{FF2B5EF4-FFF2-40B4-BE49-F238E27FC236}">
                <a16:creationId xmlns="" xmlns:a16="http://schemas.microsoft.com/office/drawing/2014/main" id="{0038CB9D-584B-684A-BCE7-8A280ECEC657}"/>
              </a:ext>
            </a:extLst>
          </p:cNvPr>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smtClean="0"/>
            </a:lvl1pPr>
          </a:lstStyle>
          <a:p>
            <a:pPr>
              <a:defRPr/>
            </a:pPr>
            <a:fld id="{1F63AF9B-48B2-024E-8F3E-F33D3D6E84DD}" type="slidenum">
              <a:rPr lang="es-ES"/>
              <a:pPr>
                <a:defRPr/>
              </a:pPr>
              <a:t>‹Nº›</a:t>
            </a:fld>
            <a:endParaRPr lang="es-ES"/>
          </a:p>
        </p:txBody>
      </p:sp>
    </p:spTree>
    <p:extLst>
      <p:ext uri="{BB962C8B-B14F-4D97-AF65-F5344CB8AC3E}">
        <p14:creationId xmlns:p14="http://schemas.microsoft.com/office/powerpoint/2010/main" val="13860617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Marcador de imagen de diapositiva 1">
            <a:extLst>
              <a:ext uri="{FF2B5EF4-FFF2-40B4-BE49-F238E27FC236}">
                <a16:creationId xmlns="" xmlns:a16="http://schemas.microsoft.com/office/drawing/2014/main" id="{88E98E05-8FFB-EB42-9121-DD91BA5643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Marcador de notas 2">
            <a:extLst>
              <a:ext uri="{FF2B5EF4-FFF2-40B4-BE49-F238E27FC236}">
                <a16:creationId xmlns="" xmlns:a16="http://schemas.microsoft.com/office/drawing/2014/main" id="{55AB1F2A-96D9-5D4E-BB02-59C8DC05CB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ltLang="es-ES"/>
          </a:p>
        </p:txBody>
      </p:sp>
      <p:sp>
        <p:nvSpPr>
          <p:cNvPr id="34819" name="Marcador de número de diapositiva 3">
            <a:extLst>
              <a:ext uri="{FF2B5EF4-FFF2-40B4-BE49-F238E27FC236}">
                <a16:creationId xmlns="" xmlns:a16="http://schemas.microsoft.com/office/drawing/2014/main" id="{157EE0C8-B05F-AA41-A446-5E3DE14108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A71DFC-78E8-7944-BD32-6A70AB58E13B}" type="slidenum">
              <a:rPr lang="es-ES" altLang="es-ES"/>
              <a:pPr/>
              <a:t>2</a:t>
            </a:fld>
            <a:endParaRPr lang="es-ES" altLang="es-ES"/>
          </a:p>
        </p:txBody>
      </p:sp>
    </p:spTree>
    <p:extLst>
      <p:ext uri="{BB962C8B-B14F-4D97-AF65-F5344CB8AC3E}">
        <p14:creationId xmlns:p14="http://schemas.microsoft.com/office/powerpoint/2010/main" val="419611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Marcador de imagen de diapositiva 1">
            <a:extLst>
              <a:ext uri="{FF2B5EF4-FFF2-40B4-BE49-F238E27FC236}">
                <a16:creationId xmlns="" xmlns:a16="http://schemas.microsoft.com/office/drawing/2014/main" id="{BB038AED-26D8-7F45-B182-11BF3E820F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 xmlns:a16="http://schemas.microsoft.com/office/drawing/2014/main" id="{F59268B4-A32A-2341-B481-158A0BDB8520}"/>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1987" name="Marcador de número de diapositiva 3">
            <a:extLst>
              <a:ext uri="{FF2B5EF4-FFF2-40B4-BE49-F238E27FC236}">
                <a16:creationId xmlns="" xmlns:a16="http://schemas.microsoft.com/office/drawing/2014/main" id="{B2C66F1B-F5DE-AD4F-9708-E92A671BD2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045C3E-D3DD-6A49-A506-54AD119576AF}" type="slidenum">
              <a:rPr lang="es-ES" altLang="es-ES"/>
              <a:pPr/>
              <a:t>18</a:t>
            </a:fld>
            <a:endParaRPr lang="es-ES" altLang="es-ES"/>
          </a:p>
        </p:txBody>
      </p:sp>
    </p:spTree>
    <p:extLst>
      <p:ext uri="{BB962C8B-B14F-4D97-AF65-F5344CB8AC3E}">
        <p14:creationId xmlns:p14="http://schemas.microsoft.com/office/powerpoint/2010/main" val="239800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Marcador de imagen de diapositiva 1">
            <a:extLst>
              <a:ext uri="{FF2B5EF4-FFF2-40B4-BE49-F238E27FC236}">
                <a16:creationId xmlns="" xmlns:a16="http://schemas.microsoft.com/office/drawing/2014/main" id="{100C0A94-B24D-EC49-A3BB-B4C82557D8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 xmlns:a16="http://schemas.microsoft.com/office/drawing/2014/main" id="{DEA7B2DE-9065-7E44-9EC1-AD724DC72878}"/>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3011" name="Marcador de número de diapositiva 3">
            <a:extLst>
              <a:ext uri="{FF2B5EF4-FFF2-40B4-BE49-F238E27FC236}">
                <a16:creationId xmlns="" xmlns:a16="http://schemas.microsoft.com/office/drawing/2014/main" id="{891FC719-D7BD-B841-8493-CC4002CEC6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F4F3A9-DD68-0240-855D-3C97C12E8BFD}" type="slidenum">
              <a:rPr lang="es-ES" altLang="es-ES"/>
              <a:pPr/>
              <a:t>19</a:t>
            </a:fld>
            <a:endParaRPr lang="es-ES" altLang="es-ES"/>
          </a:p>
        </p:txBody>
      </p:sp>
    </p:spTree>
    <p:extLst>
      <p:ext uri="{BB962C8B-B14F-4D97-AF65-F5344CB8AC3E}">
        <p14:creationId xmlns:p14="http://schemas.microsoft.com/office/powerpoint/2010/main" val="420154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Marcador de imagen de diapositiva 1">
            <a:extLst>
              <a:ext uri="{FF2B5EF4-FFF2-40B4-BE49-F238E27FC236}">
                <a16:creationId xmlns="" xmlns:a16="http://schemas.microsoft.com/office/drawing/2014/main" id="{86670ED3-40F0-D548-8931-9BE9D2A476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 xmlns:a16="http://schemas.microsoft.com/office/drawing/2014/main" id="{CECC8C27-353A-D64F-AA1F-54FF743480B4}"/>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4035" name="Marcador de número de diapositiva 3">
            <a:extLst>
              <a:ext uri="{FF2B5EF4-FFF2-40B4-BE49-F238E27FC236}">
                <a16:creationId xmlns="" xmlns:a16="http://schemas.microsoft.com/office/drawing/2014/main" id="{5678139A-1406-2C4E-83B0-69505E87C5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41C90A-FCF1-CB42-ACC6-4B280E10FA95}" type="slidenum">
              <a:rPr lang="es-ES" altLang="es-ES"/>
              <a:pPr/>
              <a:t>20</a:t>
            </a:fld>
            <a:endParaRPr lang="es-ES" altLang="es-ES"/>
          </a:p>
        </p:txBody>
      </p:sp>
    </p:spTree>
    <p:extLst>
      <p:ext uri="{BB962C8B-B14F-4D97-AF65-F5344CB8AC3E}">
        <p14:creationId xmlns:p14="http://schemas.microsoft.com/office/powerpoint/2010/main" val="151809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Descripción general del sistema:</a:t>
            </a:r>
          </a:p>
          <a:p>
            <a:r>
              <a:rPr lang="es-ES" dirty="0" smtClean="0"/>
              <a:t>Actualmente el CENAD, como Unidad responsable de la gestión del Campo de Maniobras de San Gregorio (CNTMSG), es el encargado de proporcionar y garantizar el buen uso de este. </a:t>
            </a:r>
          </a:p>
          <a:p>
            <a:r>
              <a:rPr lang="es-ES" dirty="0" smtClean="0"/>
              <a:t>Entre sus cometidos se encuentra la localización, desactivación y retirada de los artefactos explosivos no explosionados (</a:t>
            </a:r>
            <a:r>
              <a:rPr lang="es-ES" dirty="0" err="1" smtClean="0"/>
              <a:t>UXO,s</a:t>
            </a:r>
            <a:r>
              <a:rPr lang="es-ES" dirty="0" smtClean="0"/>
              <a:t>).</a:t>
            </a:r>
          </a:p>
          <a:p>
            <a:endParaRPr lang="es-ES" dirty="0" smtClean="0"/>
          </a:p>
          <a:p>
            <a:r>
              <a:rPr lang="es-ES" dirty="0" smtClean="0"/>
              <a:t>Objetivos:</a:t>
            </a:r>
          </a:p>
          <a:p>
            <a:pPr lvl="0" hangingPunct="0"/>
            <a:r>
              <a:rPr lang="es-ES" sz="1200" kern="1200" dirty="0" smtClean="0">
                <a:solidFill>
                  <a:schemeClr val="tx1"/>
                </a:solidFill>
                <a:effectLst/>
                <a:latin typeface="+mn-lt"/>
                <a:ea typeface="+mn-ea"/>
                <a:cs typeface="+mn-cs"/>
              </a:rPr>
              <a:t>Detectar las necesidades de información de los futuros usuarios.</a:t>
            </a:r>
          </a:p>
          <a:p>
            <a:pPr lvl="0" hangingPunct="0"/>
            <a:r>
              <a:rPr lang="es-ES" sz="1200" kern="1200" dirty="0" smtClean="0">
                <a:solidFill>
                  <a:schemeClr val="tx1"/>
                </a:solidFill>
                <a:effectLst/>
                <a:latin typeface="+mn-lt"/>
                <a:ea typeface="+mn-ea"/>
                <a:cs typeface="+mn-cs"/>
              </a:rPr>
              <a:t>Conocer las limitaciones técnicas y legales para el trato de información personal de carácter sensible protegida por el Reglamento General de Protección de Datos.</a:t>
            </a:r>
          </a:p>
          <a:p>
            <a:pPr lvl="0" hangingPunct="0"/>
            <a:r>
              <a:rPr lang="es-ES" sz="1200" kern="1200" dirty="0" smtClean="0">
                <a:solidFill>
                  <a:schemeClr val="tx1"/>
                </a:solidFill>
                <a:effectLst/>
                <a:latin typeface="+mn-lt"/>
                <a:ea typeface="+mn-ea"/>
                <a:cs typeface="+mn-cs"/>
              </a:rPr>
              <a:t>Conocer las limitaciones legales para el trato de información clasificada.</a:t>
            </a:r>
          </a:p>
          <a:p>
            <a:pPr lvl="0" hangingPunct="0"/>
            <a:r>
              <a:rPr lang="es-ES" sz="1200" kern="1200" dirty="0" smtClean="0">
                <a:solidFill>
                  <a:schemeClr val="tx1"/>
                </a:solidFill>
                <a:effectLst/>
                <a:latin typeface="+mn-lt"/>
                <a:ea typeface="+mn-ea"/>
                <a:cs typeface="+mn-cs"/>
              </a:rPr>
              <a:t>Detectar las fuentes de datos relacionadas con el SI.</a:t>
            </a:r>
          </a:p>
          <a:p>
            <a:pPr lvl="0" hangingPunct="0"/>
            <a:r>
              <a:rPr lang="es-ES" sz="1200" kern="1200" dirty="0" smtClean="0">
                <a:solidFill>
                  <a:schemeClr val="tx1"/>
                </a:solidFill>
                <a:effectLst/>
                <a:latin typeface="+mn-lt"/>
                <a:ea typeface="+mn-ea"/>
                <a:cs typeface="+mn-cs"/>
              </a:rPr>
              <a:t>Delimitar un catálogo de requisitos que permita terminar el proceso de diseño en un plazo de tiempo aceptable.</a:t>
            </a:r>
          </a:p>
          <a:p>
            <a:endParaRPr lang="es-ES" dirty="0" smtClean="0"/>
          </a:p>
          <a:p>
            <a:r>
              <a:rPr lang="es-ES" sz="1200" kern="1200" dirty="0" smtClean="0">
                <a:solidFill>
                  <a:schemeClr val="tx1"/>
                </a:solidFill>
                <a:effectLst/>
                <a:latin typeface="+mn-lt"/>
                <a:ea typeface="+mn-ea"/>
                <a:cs typeface="+mn-cs"/>
              </a:rPr>
              <a:t>Alcance:</a:t>
            </a:r>
          </a:p>
          <a:p>
            <a:r>
              <a:rPr lang="es-ES" sz="1200" kern="1200" dirty="0" smtClean="0">
                <a:solidFill>
                  <a:schemeClr val="tx1"/>
                </a:solidFill>
                <a:effectLst/>
                <a:latin typeface="+mn-lt"/>
                <a:ea typeface="+mn-ea"/>
                <a:cs typeface="+mn-cs"/>
              </a:rPr>
              <a:t>El Sistema afectará al núcleo S-2/S-3 PLMM del CENAD, como UCO administradora y gestora del mismo:</a:t>
            </a:r>
          </a:p>
          <a:p>
            <a:r>
              <a:rPr lang="es-ES" sz="1200" kern="1200" dirty="0" smtClean="0">
                <a:solidFill>
                  <a:schemeClr val="tx1"/>
                </a:solidFill>
                <a:effectLst/>
                <a:latin typeface="+mn-lt"/>
                <a:ea typeface="+mn-ea"/>
                <a:cs typeface="+mn-cs"/>
              </a:rPr>
              <a:t>S-3 dispondrá de perfiles de administrador/gestor del S.I.</a:t>
            </a:r>
          </a:p>
          <a:p>
            <a:r>
              <a:rPr lang="es-ES" sz="1200" kern="1200" dirty="0" smtClean="0">
                <a:solidFill>
                  <a:schemeClr val="tx1"/>
                </a:solidFill>
                <a:effectLst/>
                <a:latin typeface="+mn-lt"/>
                <a:ea typeface="+mn-ea"/>
                <a:cs typeface="+mn-cs"/>
              </a:rPr>
              <a:t>S-2 dispondrá de perfil de consulta, al objeto de obtener información e imprimir listados.</a:t>
            </a:r>
          </a:p>
          <a:p>
            <a:r>
              <a:rPr lang="es-ES" sz="1200" kern="1200" dirty="0" smtClean="0">
                <a:solidFill>
                  <a:schemeClr val="tx1"/>
                </a:solidFill>
                <a:effectLst/>
                <a:latin typeface="+mn-lt"/>
                <a:ea typeface="+mn-ea"/>
                <a:cs typeface="+mn-cs"/>
              </a:rPr>
              <a:t>Asimismo, la Unidad de Apoyo del CENAD (UAPO), dispondrá de perfil de consulta, ya que constituye el nexo de contacto entre el CENAD y los órganos de desactivación.</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El cliente desea automatizar la gestión de artefactos sin explosionar (NOEX) …</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Se pretende estudiar en profundidad la situación actual, para así averiguar si es posible crear un sistema informático que mejore el sistema actual</a:t>
            </a:r>
          </a:p>
          <a:p>
            <a:endParaRPr lang="es-ES" dirty="0"/>
          </a:p>
        </p:txBody>
      </p:sp>
      <p:sp>
        <p:nvSpPr>
          <p:cNvPr id="4" name="Marcador de número de diapositiva 3"/>
          <p:cNvSpPr>
            <a:spLocks noGrp="1"/>
          </p:cNvSpPr>
          <p:nvPr>
            <p:ph type="sldNum" sz="quarter" idx="10"/>
          </p:nvPr>
        </p:nvSpPr>
        <p:spPr/>
        <p:txBody>
          <a:bodyPr/>
          <a:lstStyle/>
          <a:p>
            <a:pPr>
              <a:defRPr/>
            </a:pPr>
            <a:fld id="{1F63AF9B-48B2-024E-8F3E-F33D3D6E84DD}" type="slidenum">
              <a:rPr lang="es-ES" smtClean="0"/>
              <a:pPr>
                <a:defRPr/>
              </a:pPr>
              <a:t>3</a:t>
            </a:fld>
            <a:endParaRPr lang="es-ES"/>
          </a:p>
        </p:txBody>
      </p:sp>
    </p:spTree>
    <p:extLst>
      <p:ext uri="{BB962C8B-B14F-4D97-AF65-F5344CB8AC3E}">
        <p14:creationId xmlns:p14="http://schemas.microsoft.com/office/powerpoint/2010/main" val="250114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El actual sistema de gestión de </a:t>
            </a:r>
            <a:r>
              <a:rPr lang="es-ES" dirty="0" err="1" smtClean="0"/>
              <a:t>UXOs</a:t>
            </a:r>
            <a:r>
              <a:rPr lang="es-ES" dirty="0" smtClean="0"/>
              <a:t> reside en archivos en formato Excel …</a:t>
            </a:r>
          </a:p>
          <a:p>
            <a:endParaRPr lang="es-ES" dirty="0" smtClean="0"/>
          </a:p>
          <a:p>
            <a:r>
              <a:rPr lang="es-ES" dirty="0" smtClean="0"/>
              <a:t>Usuarios:</a:t>
            </a:r>
          </a:p>
          <a:p>
            <a:r>
              <a:rPr lang="es-ES" sz="1200" kern="1200" dirty="0" smtClean="0">
                <a:solidFill>
                  <a:schemeClr val="tx1"/>
                </a:solidFill>
                <a:effectLst/>
                <a:latin typeface="+mn-lt"/>
                <a:ea typeface="+mn-ea"/>
                <a:cs typeface="+mn-cs"/>
              </a:rPr>
              <a:t>Administrador/gestores de la PLMM del CENAD</a:t>
            </a:r>
          </a:p>
          <a:p>
            <a:r>
              <a:rPr lang="es-ES" sz="1200" kern="1200" dirty="0" smtClean="0">
                <a:solidFill>
                  <a:schemeClr val="tx1"/>
                </a:solidFill>
                <a:effectLst/>
                <a:latin typeface="+mn-lt"/>
                <a:ea typeface="+mn-ea"/>
                <a:cs typeface="+mn-cs"/>
              </a:rPr>
              <a:t>Usuarios de la UAPO (consulta)</a:t>
            </a:r>
          </a:p>
          <a:p>
            <a:endParaRPr lang="es-ES" dirty="0" smtClean="0"/>
          </a:p>
          <a:p>
            <a:r>
              <a:rPr lang="es-ES" dirty="0" smtClean="0"/>
              <a:t>Fichero Excel en el que se registran manualmente los datos de los </a:t>
            </a:r>
            <a:r>
              <a:rPr lang="es-ES" dirty="0" err="1" smtClean="0"/>
              <a:t>UXOs</a:t>
            </a:r>
            <a:r>
              <a:rPr lang="es-ES" dirty="0" smtClean="0"/>
              <a:t> encontrados,</a:t>
            </a:r>
            <a:r>
              <a:rPr lang="es-ES" baseline="0" dirty="0" smtClean="0"/>
              <a:t> cada vez que se entrega un formulario por parte de una Unidad que ha realizado ejercicio y ha encontrado uno.</a:t>
            </a:r>
          </a:p>
          <a:p>
            <a:endParaRPr lang="es-ES" baseline="0" dirty="0" smtClean="0"/>
          </a:p>
          <a:p>
            <a:r>
              <a:rPr lang="es-ES" baseline="0" dirty="0" smtClean="0"/>
              <a:t>Problemas actuales:</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Se dispone de un fichero Excel que puede modificarse accidentalmente mediante la </a:t>
            </a:r>
            <a:r>
              <a:rPr lang="es-ES" sz="1200" kern="1200" dirty="0" err="1" smtClean="0">
                <a:solidFill>
                  <a:schemeClr val="tx1"/>
                </a:solidFill>
                <a:effectLst/>
                <a:latin typeface="+mn-lt"/>
                <a:ea typeface="+mn-ea"/>
                <a:cs typeface="+mn-cs"/>
              </a:rPr>
              <a:t>sobreescritura</a:t>
            </a:r>
            <a:r>
              <a:rPr lang="es-ES" sz="1200" kern="1200" dirty="0" smtClean="0">
                <a:solidFill>
                  <a:schemeClr val="tx1"/>
                </a:solidFill>
                <a:effectLst/>
                <a:latin typeface="+mn-lt"/>
                <a:ea typeface="+mn-ea"/>
                <a:cs typeface="+mn-cs"/>
              </a:rPr>
              <a:t> involuntaria por parte de alguno de los miembros del CENAD.</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Limitaciones inherentes al tipo del fichero.</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Acceso limitado al propio fichero.</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Ausencia de control de acceso al fichero por parte de personal no autorizado.</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Imposibilidad de acceso múltiple al fichero.</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Ausencia de cartografía o imágenes relacionadas con cada uno de los </a:t>
            </a:r>
            <a:r>
              <a:rPr lang="es-ES" sz="1200" kern="1200" dirty="0" err="1" smtClean="0">
                <a:solidFill>
                  <a:schemeClr val="tx1"/>
                </a:solidFill>
                <a:effectLst/>
                <a:latin typeface="+mn-lt"/>
                <a:ea typeface="+mn-ea"/>
                <a:cs typeface="+mn-cs"/>
              </a:rPr>
              <a:t>UXOs</a:t>
            </a:r>
            <a:r>
              <a:rPr lang="es-ES" sz="1200" kern="1200" dirty="0" smtClean="0">
                <a:solidFill>
                  <a:schemeClr val="tx1"/>
                </a:solidFill>
                <a:effectLst/>
                <a:latin typeface="+mn-lt"/>
                <a:ea typeface="+mn-ea"/>
                <a:cs typeface="+mn-cs"/>
              </a:rPr>
              <a:t> localizados. </a:t>
            </a:r>
          </a:p>
          <a:p>
            <a:pPr marL="171450" lvl="0" indent="-171450" hangingPunct="0">
              <a:buFont typeface="Arial" panose="020B0604020202020204" pitchFamily="34" charset="0"/>
              <a:buChar char="•"/>
            </a:pPr>
            <a:r>
              <a:rPr lang="es-ES" sz="1200" kern="1200" dirty="0" smtClean="0">
                <a:solidFill>
                  <a:schemeClr val="tx1"/>
                </a:solidFill>
                <a:effectLst/>
                <a:latin typeface="+mn-lt"/>
                <a:ea typeface="+mn-ea"/>
                <a:cs typeface="+mn-cs"/>
              </a:rPr>
              <a:t>Un fallo en la ubicación donde se aloje el fichero puede ocasionar la pérdida de la información y/o complicaciones en la gestión de los </a:t>
            </a:r>
            <a:r>
              <a:rPr lang="es-ES" sz="1200" kern="1200" dirty="0" err="1" smtClean="0">
                <a:solidFill>
                  <a:schemeClr val="tx1"/>
                </a:solidFill>
                <a:effectLst/>
                <a:latin typeface="+mn-lt"/>
                <a:ea typeface="+mn-ea"/>
                <a:cs typeface="+mn-cs"/>
              </a:rPr>
              <a:t>UXOs</a:t>
            </a:r>
            <a:r>
              <a:rPr lang="es-ES" sz="1200" kern="1200" dirty="0" smtClean="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pPr>
              <a:defRPr/>
            </a:pPr>
            <a:fld id="{1F63AF9B-48B2-024E-8F3E-F33D3D6E84DD}" type="slidenum">
              <a:rPr lang="es-ES" smtClean="0"/>
              <a:pPr>
                <a:defRPr/>
              </a:pPr>
              <a:t>4</a:t>
            </a:fld>
            <a:endParaRPr lang="es-ES"/>
          </a:p>
        </p:txBody>
      </p:sp>
    </p:spTree>
    <p:extLst>
      <p:ext uri="{BB962C8B-B14F-4D97-AF65-F5344CB8AC3E}">
        <p14:creationId xmlns:p14="http://schemas.microsoft.com/office/powerpoint/2010/main" val="199735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Marcador de imagen de diapositiva 1">
            <a:extLst>
              <a:ext uri="{FF2B5EF4-FFF2-40B4-BE49-F238E27FC236}">
                <a16:creationId xmlns="" xmlns:a16="http://schemas.microsoft.com/office/drawing/2014/main" id="{C8EDAFF8-CC65-F84F-9C8D-27AF320BFB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Marcador de notas 2">
            <a:extLst>
              <a:ext uri="{FF2B5EF4-FFF2-40B4-BE49-F238E27FC236}">
                <a16:creationId xmlns="" xmlns:a16="http://schemas.microsoft.com/office/drawing/2014/main" id="{D4A9250B-34B7-8C4E-9725-65F5D7EE46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dirty="0"/>
              <a:t>	</a:t>
            </a:r>
            <a:r>
              <a:rPr lang="es-ES" altLang="es-ES" b="1" dirty="0"/>
              <a:t>Alternativa 1:</a:t>
            </a:r>
            <a:endParaRPr lang="es-ES" altLang="es-ES" dirty="0"/>
          </a:p>
          <a:p>
            <a:pPr>
              <a:spcBef>
                <a:spcPct val="0"/>
              </a:spcBef>
            </a:pPr>
            <a:r>
              <a:rPr lang="es-ES" altLang="es-ES" dirty="0"/>
              <a:t>Supone el empleo de las herramientas disponibles para el público en general como Google Maps. </a:t>
            </a:r>
          </a:p>
          <a:p>
            <a:pPr>
              <a:spcBef>
                <a:spcPct val="0"/>
              </a:spcBef>
            </a:pPr>
            <a:r>
              <a:rPr lang="es-ES" altLang="es-ES" dirty="0"/>
              <a:t> </a:t>
            </a:r>
          </a:p>
          <a:p>
            <a:pPr>
              <a:spcBef>
                <a:spcPct val="0"/>
              </a:spcBef>
            </a:pPr>
            <a:r>
              <a:rPr lang="es-ES" altLang="es-ES" dirty="0"/>
              <a:t>Google Maps dispone de diferentes funcionalidades, entre las que se encuentra la carga desde ficheros en formato Excel (entre otros) como el utilizado por el cliente, de las coordenadas de los UXO´s. </a:t>
            </a:r>
          </a:p>
          <a:p>
            <a:pPr>
              <a:spcBef>
                <a:spcPct val="0"/>
              </a:spcBef>
            </a:pPr>
            <a:r>
              <a:rPr lang="es-ES" altLang="es-ES" dirty="0"/>
              <a:t> </a:t>
            </a:r>
          </a:p>
          <a:p>
            <a:pPr>
              <a:spcBef>
                <a:spcPct val="0"/>
              </a:spcBef>
            </a:pPr>
            <a:r>
              <a:rPr lang="es-ES" altLang="es-ES" dirty="0"/>
              <a:t>Una vez volcados los datos geográficos (además de los correspondientes a la ID, descripción y demás campos establecidos en el fichero), Google Maps posiciona cada uno de los registros en el mapa. Cliqueando en cada objeto, se abre un pop-up que permite la visualización de los datos que previamente han sido cargados. </a:t>
            </a:r>
          </a:p>
          <a:p>
            <a:pPr>
              <a:spcBef>
                <a:spcPct val="0"/>
              </a:spcBef>
            </a:pPr>
            <a:r>
              <a:rPr lang="es-ES" altLang="es-ES" dirty="0"/>
              <a:t> </a:t>
            </a:r>
          </a:p>
          <a:p>
            <a:pPr>
              <a:spcBef>
                <a:spcPct val="0"/>
              </a:spcBef>
            </a:pPr>
            <a:r>
              <a:rPr lang="es-ES" altLang="es-ES" dirty="0"/>
              <a:t>Esta herramienta facilita la descarga del mapa así como su </a:t>
            </a:r>
            <a:r>
              <a:rPr lang="es-ES" altLang="es-ES" dirty="0" smtClean="0"/>
              <a:t>impresión, </a:t>
            </a:r>
            <a:r>
              <a:rPr lang="es-ES" altLang="es-ES" dirty="0"/>
              <a:t>tanto del propio mapa así como del listado de los UXO´s en él contenidos. </a:t>
            </a:r>
          </a:p>
          <a:p>
            <a:pPr>
              <a:spcBef>
                <a:spcPct val="0"/>
              </a:spcBef>
            </a:pPr>
            <a:r>
              <a:rPr lang="es-ES" altLang="es-ES" dirty="0"/>
              <a:t> </a:t>
            </a:r>
          </a:p>
          <a:p>
            <a:pPr>
              <a:spcBef>
                <a:spcPct val="0"/>
              </a:spcBef>
            </a:pPr>
            <a:r>
              <a:rPr lang="es-ES" altLang="es-ES" dirty="0"/>
              <a:t>Proporciona rutas hasta cada uno de los UXO´s determinados en el mapa desde una posición concreta.</a:t>
            </a:r>
          </a:p>
          <a:p>
            <a:pPr>
              <a:spcBef>
                <a:spcPct val="0"/>
              </a:spcBef>
            </a:pPr>
            <a:endParaRPr lang="es-ES" altLang="es-ES" dirty="0"/>
          </a:p>
        </p:txBody>
      </p:sp>
      <p:sp>
        <p:nvSpPr>
          <p:cNvPr id="35843" name="Marcador de número de diapositiva 3">
            <a:extLst>
              <a:ext uri="{FF2B5EF4-FFF2-40B4-BE49-F238E27FC236}">
                <a16:creationId xmlns="" xmlns:a16="http://schemas.microsoft.com/office/drawing/2014/main" id="{4B1B621B-254D-A048-ABB1-DDFD4D84F4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659FC2-F42F-0748-87F2-BB0CB851DDB3}" type="slidenum">
              <a:rPr lang="es-ES" altLang="es-ES"/>
              <a:pPr/>
              <a:t>12</a:t>
            </a:fld>
            <a:endParaRPr lang="es-ES" altLang="es-ES"/>
          </a:p>
        </p:txBody>
      </p:sp>
    </p:spTree>
    <p:extLst>
      <p:ext uri="{BB962C8B-B14F-4D97-AF65-F5344CB8AC3E}">
        <p14:creationId xmlns:p14="http://schemas.microsoft.com/office/powerpoint/2010/main" val="187227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Marcador de imagen de diapositiva 1">
            <a:extLst>
              <a:ext uri="{FF2B5EF4-FFF2-40B4-BE49-F238E27FC236}">
                <a16:creationId xmlns="" xmlns:a16="http://schemas.microsoft.com/office/drawing/2014/main" id="{C808347B-AC58-7643-9C32-D2EA42A78B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Marcador de notas 2">
            <a:extLst>
              <a:ext uri="{FF2B5EF4-FFF2-40B4-BE49-F238E27FC236}">
                <a16:creationId xmlns="" xmlns:a16="http://schemas.microsoft.com/office/drawing/2014/main" id="{F8972ACC-0852-A643-A7D5-5C72643CDE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dirty="0"/>
              <a:t>	</a:t>
            </a:r>
          </a:p>
          <a:p>
            <a:pPr>
              <a:spcBef>
                <a:spcPct val="0"/>
              </a:spcBef>
            </a:pPr>
            <a:r>
              <a:rPr lang="es-ES" altLang="es-ES" dirty="0"/>
              <a:t>Alternativa 2: QGIS</a:t>
            </a:r>
          </a:p>
          <a:p>
            <a:pPr>
              <a:spcBef>
                <a:spcPct val="0"/>
              </a:spcBef>
            </a:pPr>
            <a:endParaRPr lang="es-ES" altLang="es-ES" dirty="0"/>
          </a:p>
          <a:p>
            <a:pPr>
              <a:spcBef>
                <a:spcPct val="0"/>
              </a:spcBef>
            </a:pPr>
            <a:r>
              <a:rPr lang="es-ES" altLang="es-ES" dirty="0"/>
              <a:t>QGIS es un Sistema de Información Geográfica (SIG) de Código Abierto licenciado bajo GNU - General </a:t>
            </a:r>
            <a:r>
              <a:rPr lang="es-ES" altLang="es-ES" dirty="0" err="1"/>
              <a:t>Public</a:t>
            </a:r>
            <a:r>
              <a:rPr lang="es-ES" altLang="es-ES" dirty="0"/>
              <a:t> </a:t>
            </a:r>
            <a:r>
              <a:rPr lang="es-ES" altLang="es-ES" dirty="0" err="1"/>
              <a:t>License</a:t>
            </a:r>
            <a:r>
              <a:rPr lang="es-ES" altLang="es-ES" dirty="0"/>
              <a:t>.</a:t>
            </a:r>
          </a:p>
          <a:p>
            <a:pPr>
              <a:spcBef>
                <a:spcPct val="0"/>
              </a:spcBef>
            </a:pPr>
            <a:r>
              <a:rPr lang="es-ES" altLang="es-ES" dirty="0"/>
              <a:t> </a:t>
            </a:r>
          </a:p>
          <a:p>
            <a:pPr>
              <a:spcBef>
                <a:spcPct val="0"/>
              </a:spcBef>
            </a:pPr>
            <a:r>
              <a:rPr lang="es-ES" altLang="es-ES" dirty="0"/>
              <a:t>Corre sobre Linux, Mac OSX, o Windows. Soporta numerosos formatos (por ejemplo </a:t>
            </a:r>
            <a:r>
              <a:rPr lang="es-ES" altLang="es-ES" dirty="0" err="1"/>
              <a:t>GeoTIFF</a:t>
            </a:r>
            <a:r>
              <a:rPr lang="es-ES" altLang="es-ES" dirty="0"/>
              <a:t>, ERDAS IMG, </a:t>
            </a:r>
            <a:r>
              <a:rPr lang="es-ES" altLang="es-ES" dirty="0" err="1"/>
              <a:t>ArcInfo</a:t>
            </a:r>
            <a:r>
              <a:rPr lang="es-ES" altLang="es-ES" dirty="0"/>
              <a:t> ASCII GRID, JPEG, PNG…). Incluye funcionalidades para datos vectoriales, datos </a:t>
            </a:r>
            <a:r>
              <a:rPr lang="es-ES" altLang="es-ES" dirty="0" err="1"/>
              <a:t>ráster</a:t>
            </a:r>
            <a:r>
              <a:rPr lang="es-ES" altLang="es-ES" dirty="0"/>
              <a:t> y bases de datos, combinándolos en 2D y 3D combinando de manera automática los diferentes formatos y proyecciones.</a:t>
            </a:r>
          </a:p>
          <a:p>
            <a:pPr>
              <a:spcBef>
                <a:spcPct val="0"/>
              </a:spcBef>
            </a:pPr>
            <a:r>
              <a:rPr lang="es-ES" altLang="es-ES" dirty="0"/>
              <a:t> </a:t>
            </a:r>
          </a:p>
          <a:p>
            <a:pPr>
              <a:spcBef>
                <a:spcPct val="0"/>
              </a:spcBef>
            </a:pPr>
            <a:r>
              <a:rPr lang="es-ES" altLang="es-ES" dirty="0"/>
              <a:t>Se pueden componer mapas y explorar datos espaciales interactivamente con una GUI amigable. </a:t>
            </a:r>
          </a:p>
          <a:p>
            <a:pPr>
              <a:spcBef>
                <a:spcPct val="0"/>
              </a:spcBef>
            </a:pPr>
            <a:endParaRPr lang="es-ES" altLang="es-ES" dirty="0"/>
          </a:p>
          <a:p>
            <a:pPr>
              <a:spcBef>
                <a:spcPct val="0"/>
              </a:spcBef>
            </a:pPr>
            <a:r>
              <a:rPr lang="es-ES" altLang="es-ES" dirty="0"/>
              <a:t>Puede crear, editar, administrar y exportar capas vectoriales y </a:t>
            </a:r>
            <a:r>
              <a:rPr lang="es-ES" altLang="es-ES" dirty="0" err="1"/>
              <a:t>ráster</a:t>
            </a:r>
            <a:r>
              <a:rPr lang="es-ES" altLang="es-ES" dirty="0"/>
              <a:t> en varios formatos.</a:t>
            </a:r>
          </a:p>
          <a:p>
            <a:pPr>
              <a:spcBef>
                <a:spcPct val="0"/>
              </a:spcBef>
            </a:pPr>
            <a:r>
              <a:rPr lang="es-ES" altLang="es-ES" dirty="0"/>
              <a:t> </a:t>
            </a:r>
          </a:p>
          <a:p>
            <a:pPr>
              <a:spcBef>
                <a:spcPct val="0"/>
              </a:spcBef>
            </a:pPr>
            <a:r>
              <a:rPr lang="es-ES" altLang="es-ES" dirty="0"/>
              <a:t>Es una aplicación de escritorio que necesita un servidor de cartografía, ya sea libre como Open Street Maps o el Instituto </a:t>
            </a:r>
            <a:r>
              <a:rPr lang="es-ES" altLang="es-ES" dirty="0" smtClean="0"/>
              <a:t>Geográfico </a:t>
            </a:r>
            <a:r>
              <a:rPr lang="es-ES" altLang="es-ES" dirty="0"/>
              <a:t>Nacional, o bien crear un servicio de provisión de mapas, conocido como WMS. Esta funcionalidad está incluida en la aplicación (se puede crear fácilmente un servidor Apache), pero requiere provisionarlo de cartografía y gestionar un servidor.</a:t>
            </a:r>
          </a:p>
          <a:p>
            <a:pPr>
              <a:spcBef>
                <a:spcPct val="0"/>
              </a:spcBef>
            </a:pPr>
            <a:endParaRPr lang="es-ES" altLang="es-ES" dirty="0"/>
          </a:p>
        </p:txBody>
      </p:sp>
      <p:sp>
        <p:nvSpPr>
          <p:cNvPr id="36867" name="Marcador de número de diapositiva 3">
            <a:extLst>
              <a:ext uri="{FF2B5EF4-FFF2-40B4-BE49-F238E27FC236}">
                <a16:creationId xmlns="" xmlns:a16="http://schemas.microsoft.com/office/drawing/2014/main" id="{8E0CF711-CE46-3A4F-8B7F-0469467123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219C78-F126-6246-9147-1649330D6D49}" type="slidenum">
              <a:rPr lang="es-ES" altLang="es-ES"/>
              <a:pPr/>
              <a:t>13</a:t>
            </a:fld>
            <a:endParaRPr lang="es-ES" altLang="es-ES"/>
          </a:p>
        </p:txBody>
      </p:sp>
    </p:spTree>
    <p:extLst>
      <p:ext uri="{BB962C8B-B14F-4D97-AF65-F5344CB8AC3E}">
        <p14:creationId xmlns:p14="http://schemas.microsoft.com/office/powerpoint/2010/main" val="221276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Marcador de imagen de diapositiva 1">
            <a:extLst>
              <a:ext uri="{FF2B5EF4-FFF2-40B4-BE49-F238E27FC236}">
                <a16:creationId xmlns="" xmlns:a16="http://schemas.microsoft.com/office/drawing/2014/main" id="{67E4CC19-2E20-8F4B-8E23-D19072F323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Marcador de notas 2">
            <a:extLst>
              <a:ext uri="{FF2B5EF4-FFF2-40B4-BE49-F238E27FC236}">
                <a16:creationId xmlns="" xmlns:a16="http://schemas.microsoft.com/office/drawing/2014/main" id="{E2243BE4-3403-AE41-8D81-7CD845A2AD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ES" altLang="es-ES" dirty="0"/>
              <a:t>Supone crear una aplicación a medida, que se adapte a las necesidades del cliente y cumpla con todos los requisitos funcionales.</a:t>
            </a:r>
          </a:p>
          <a:p>
            <a:pPr>
              <a:spcBef>
                <a:spcPct val="0"/>
              </a:spcBef>
            </a:pPr>
            <a:r>
              <a:rPr lang="es-ES" altLang="es-ES" dirty="0"/>
              <a:t> </a:t>
            </a:r>
          </a:p>
          <a:p>
            <a:pPr>
              <a:spcBef>
                <a:spcPct val="0"/>
              </a:spcBef>
            </a:pPr>
            <a:r>
              <a:rPr lang="es-ES" altLang="es-ES" dirty="0"/>
              <a:t>Tecnológicamente supone el mayor avance, ya que se provee al CENAD de una herramienta de gestión automatizada de una base de datos de </a:t>
            </a:r>
            <a:r>
              <a:rPr lang="es-ES" altLang="es-ES" dirty="0" err="1"/>
              <a:t>UXO,s</a:t>
            </a:r>
            <a:r>
              <a:rPr lang="es-ES" altLang="es-ES" dirty="0"/>
              <a:t> detectados en el CNMTSG, actualizable de manera centralizada, y accesible desde cualquier terminal WAN-PG. </a:t>
            </a:r>
          </a:p>
          <a:p>
            <a:pPr>
              <a:spcBef>
                <a:spcPct val="0"/>
              </a:spcBef>
            </a:pPr>
            <a:r>
              <a:rPr lang="es-ES" altLang="es-ES" dirty="0"/>
              <a:t> </a:t>
            </a:r>
          </a:p>
          <a:p>
            <a:pPr>
              <a:spcBef>
                <a:spcPct val="0"/>
              </a:spcBef>
            </a:pPr>
            <a:r>
              <a:rPr lang="es-ES" altLang="es-ES" dirty="0"/>
              <a:t>La gestión y control de los </a:t>
            </a:r>
            <a:r>
              <a:rPr lang="es-ES" altLang="es-ES" dirty="0" err="1"/>
              <a:t>UXO,s</a:t>
            </a:r>
            <a:r>
              <a:rPr lang="es-ES" altLang="es-ES" dirty="0"/>
              <a:t> con esta alternativa es total, pudiendo un usuario autorizado acceder a la aplicación en cualquier momento y desde cualquier ordenador.</a:t>
            </a:r>
          </a:p>
          <a:p>
            <a:pPr>
              <a:spcBef>
                <a:spcPct val="0"/>
              </a:spcBef>
            </a:pPr>
            <a:r>
              <a:rPr lang="es-ES" altLang="es-ES" dirty="0"/>
              <a:t> </a:t>
            </a:r>
          </a:p>
          <a:p>
            <a:pPr>
              <a:spcBef>
                <a:spcPct val="0"/>
              </a:spcBef>
            </a:pPr>
            <a:r>
              <a:rPr lang="es-ES" altLang="es-ES" dirty="0"/>
              <a:t>Esta alternativa precisa de mayores recursos humanos para su realización, cuyo resultado es un software adaptado a las necesidades del cliente. No se precisa de licencias adicionales ni de hardware adicional para su implantación básica. La posibilidad de utilizar una base de datos ORACLE gratuita reduce el coste a cero.</a:t>
            </a:r>
          </a:p>
          <a:p>
            <a:pPr>
              <a:spcBef>
                <a:spcPct val="0"/>
              </a:spcBef>
            </a:pPr>
            <a:r>
              <a:rPr lang="es-ES" altLang="es-ES" dirty="0"/>
              <a:t> </a:t>
            </a:r>
          </a:p>
          <a:p>
            <a:pPr>
              <a:spcBef>
                <a:spcPct val="0"/>
              </a:spcBef>
            </a:pPr>
            <a:r>
              <a:rPr lang="es-ES" altLang="es-ES" dirty="0"/>
              <a:t>Esta nueva aplicación, deber resultar de un uso lo suficientemente sencillo, como para que un usuario normal, con conocimientos mínimos en informática, no tarde más de tres días en familiarizarse con la misma.</a:t>
            </a:r>
          </a:p>
          <a:p>
            <a:pPr>
              <a:spcBef>
                <a:spcPct val="0"/>
              </a:spcBef>
            </a:pPr>
            <a:endParaRPr lang="es-ES" altLang="es-ES" dirty="0"/>
          </a:p>
        </p:txBody>
      </p:sp>
      <p:sp>
        <p:nvSpPr>
          <p:cNvPr id="37891" name="Marcador de número de diapositiva 3">
            <a:extLst>
              <a:ext uri="{FF2B5EF4-FFF2-40B4-BE49-F238E27FC236}">
                <a16:creationId xmlns="" xmlns:a16="http://schemas.microsoft.com/office/drawing/2014/main" id="{B2395F65-D14F-B045-BDD3-0D3EA29763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C45C69-2B2D-934A-856C-2A3F4B85085E}" type="slidenum">
              <a:rPr lang="es-ES" altLang="es-ES"/>
              <a:pPr/>
              <a:t>14</a:t>
            </a:fld>
            <a:endParaRPr lang="es-ES" altLang="es-ES"/>
          </a:p>
        </p:txBody>
      </p:sp>
    </p:spTree>
    <p:extLst>
      <p:ext uri="{BB962C8B-B14F-4D97-AF65-F5344CB8AC3E}">
        <p14:creationId xmlns:p14="http://schemas.microsoft.com/office/powerpoint/2010/main" val="228915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Marcador de imagen de diapositiva 1">
            <a:extLst>
              <a:ext uri="{FF2B5EF4-FFF2-40B4-BE49-F238E27FC236}">
                <a16:creationId xmlns="" xmlns:a16="http://schemas.microsoft.com/office/drawing/2014/main" id="{99CCFC9E-C2AB-B54A-AD88-ACED0C6CDE8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Marcador de notas 2">
            <a:extLst>
              <a:ext uri="{FF2B5EF4-FFF2-40B4-BE49-F238E27FC236}">
                <a16:creationId xmlns="" xmlns:a16="http://schemas.microsoft.com/office/drawing/2014/main" id="{500D6D41-7A30-C046-A5FB-4EAECEBD7D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ltLang="es-ES"/>
          </a:p>
        </p:txBody>
      </p:sp>
      <p:sp>
        <p:nvSpPr>
          <p:cNvPr id="38915" name="Marcador de número de diapositiva 3">
            <a:extLst>
              <a:ext uri="{FF2B5EF4-FFF2-40B4-BE49-F238E27FC236}">
                <a16:creationId xmlns="" xmlns:a16="http://schemas.microsoft.com/office/drawing/2014/main" id="{DD24372F-F8EF-AE43-BA59-398F2901FC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5DC0E1-CB29-8949-B60E-F704A48E2941}" type="slidenum">
              <a:rPr lang="es-ES" altLang="es-ES"/>
              <a:pPr/>
              <a:t>15</a:t>
            </a:fld>
            <a:endParaRPr lang="es-ES" altLang="es-ES"/>
          </a:p>
        </p:txBody>
      </p:sp>
    </p:spTree>
    <p:extLst>
      <p:ext uri="{BB962C8B-B14F-4D97-AF65-F5344CB8AC3E}">
        <p14:creationId xmlns:p14="http://schemas.microsoft.com/office/powerpoint/2010/main" val="1871982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Marcador de imagen de diapositiva 1">
            <a:extLst>
              <a:ext uri="{FF2B5EF4-FFF2-40B4-BE49-F238E27FC236}">
                <a16:creationId xmlns="" xmlns:a16="http://schemas.microsoft.com/office/drawing/2014/main" id="{E385E738-0653-8745-B595-B95FC23E87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 xmlns:a16="http://schemas.microsoft.com/office/drawing/2014/main" id="{9280BDED-AF94-6B46-8AB3-2D030BC5369E}"/>
              </a:ext>
            </a:extLst>
          </p:cNvPr>
          <p:cNvSpPr>
            <a:spLocks noGrp="1"/>
          </p:cNvSpPr>
          <p:nvPr>
            <p:ph type="body" idx="1"/>
          </p:nvPr>
        </p:nvSpPr>
        <p:spPr/>
        <p:txBody>
          <a:bodyPr/>
          <a:lstStyle/>
          <a:p>
            <a:pPr algn="just" fontAlgn="auto">
              <a:lnSpc>
                <a:spcPts val="1400"/>
              </a:lnSpc>
              <a:spcBef>
                <a:spcPts val="70"/>
              </a:spcBef>
              <a:spcAft>
                <a:spcPts val="0"/>
              </a:spcAft>
              <a:defRPr/>
            </a:pPr>
            <a:r>
              <a:rPr lang="es-ES" dirty="0">
                <a:solidFill>
                  <a:srgbClr val="000009"/>
                </a:solidFill>
                <a:ea typeface="Calibri" panose="020F0502020204030204" pitchFamily="34" charset="0"/>
                <a:cs typeface="Times New Roman" panose="02020603050405020304" pitchFamily="18" charset="0"/>
              </a:rPr>
              <a:t>Como inconvenientes o riesgos tenemos: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Es una aplicación ejecutada en local, debiéndose instalar para cada usuario.</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No implementa gestión de usuarios.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Hay que solicitar inclusión en la ATU.</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Necesita un servidor WEB (si se quiere tener cartografía propia) involucrando la participación de un administrador (a aprobar por CESTIC).</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auto">
              <a:lnSpc>
                <a:spcPts val="1400"/>
              </a:lnSpc>
              <a:spcBef>
                <a:spcPts val="70"/>
              </a:spcBef>
              <a:spcAft>
                <a:spcPts val="0"/>
              </a:spcAft>
              <a:buFont typeface="+mj-lt"/>
              <a:buAutoNum type="arabicPeriod"/>
              <a:defRPr/>
            </a:pPr>
            <a:r>
              <a:rPr lang="es-ES" dirty="0">
                <a:solidFill>
                  <a:srgbClr val="000009"/>
                </a:solidFill>
                <a:ea typeface="Calibri" panose="020F0502020204030204" pitchFamily="34" charset="0"/>
                <a:cs typeface="Times New Roman" panose="02020603050405020304" pitchFamily="18" charset="0"/>
              </a:rPr>
              <a:t>El manejo de la aplicación es algo complicado, necesitando ciertos conocimientos cartográficos</a:t>
            </a:r>
            <a:endParaRPr lang="es-ES" sz="1100" dirty="0">
              <a:latin typeface="Times New Roman" panose="02020603050405020304" pitchFamily="18" charset="0"/>
              <a:ea typeface="Calibri" panose="020F0502020204030204" pitchFamily="34" charset="0"/>
              <a:cs typeface="Times New Roman" panose="02020603050405020304" pitchFamily="18" charset="0"/>
            </a:endParaRPr>
          </a:p>
          <a:p>
            <a:pPr fontAlgn="auto">
              <a:spcBef>
                <a:spcPts val="0"/>
              </a:spcBef>
              <a:spcAft>
                <a:spcPts val="0"/>
              </a:spcAft>
              <a:defRPr/>
            </a:pPr>
            <a:endParaRPr lang="es-ES" dirty="0"/>
          </a:p>
        </p:txBody>
      </p:sp>
      <p:sp>
        <p:nvSpPr>
          <p:cNvPr id="39939" name="Marcador de número de diapositiva 3">
            <a:extLst>
              <a:ext uri="{FF2B5EF4-FFF2-40B4-BE49-F238E27FC236}">
                <a16:creationId xmlns="" xmlns:a16="http://schemas.microsoft.com/office/drawing/2014/main" id="{CB70EE49-B3DF-0441-AEDF-DF2BA0D036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CEE030-2227-4743-978F-C554930C8B4C}" type="slidenum">
              <a:rPr lang="es-ES" altLang="es-ES"/>
              <a:pPr/>
              <a:t>16</a:t>
            </a:fld>
            <a:endParaRPr lang="es-ES" altLang="es-ES"/>
          </a:p>
        </p:txBody>
      </p:sp>
    </p:spTree>
    <p:extLst>
      <p:ext uri="{BB962C8B-B14F-4D97-AF65-F5344CB8AC3E}">
        <p14:creationId xmlns:p14="http://schemas.microsoft.com/office/powerpoint/2010/main" val="210272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Marcador de imagen de diapositiva 1">
            <a:extLst>
              <a:ext uri="{FF2B5EF4-FFF2-40B4-BE49-F238E27FC236}">
                <a16:creationId xmlns="" xmlns:a16="http://schemas.microsoft.com/office/drawing/2014/main" id="{69801FC9-3362-834C-87A6-59C8107089A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 xmlns:a16="http://schemas.microsoft.com/office/drawing/2014/main" id="{67418272-63FA-C841-AA81-3FD5FC004EB9}"/>
              </a:ext>
            </a:extLst>
          </p:cNvPr>
          <p:cNvSpPr>
            <a:spLocks noGrp="1"/>
          </p:cNvSpPr>
          <p:nvPr>
            <p:ph type="body" idx="1"/>
          </p:nvPr>
        </p:nvSpPr>
        <p:spPr/>
        <p:txBody>
          <a:bodyPr/>
          <a:lstStyle/>
          <a:p>
            <a:pPr fontAlgn="auto">
              <a:spcBef>
                <a:spcPts val="0"/>
              </a:spcBef>
              <a:spcAft>
                <a:spcPts val="0"/>
              </a:spcAft>
              <a:defRPr/>
            </a:pPr>
            <a:endParaRPr lang="es-ES" dirty="0"/>
          </a:p>
        </p:txBody>
      </p:sp>
      <p:sp>
        <p:nvSpPr>
          <p:cNvPr id="40963" name="Marcador de número de diapositiva 3">
            <a:extLst>
              <a:ext uri="{FF2B5EF4-FFF2-40B4-BE49-F238E27FC236}">
                <a16:creationId xmlns="" xmlns:a16="http://schemas.microsoft.com/office/drawing/2014/main" id="{2F82B358-8869-9345-8AD8-8438247A7E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2EED57-9093-1649-86B2-184BB29BE4ED}" type="slidenum">
              <a:rPr lang="es-ES" altLang="es-ES"/>
              <a:pPr/>
              <a:t>17</a:t>
            </a:fld>
            <a:endParaRPr lang="es-ES" altLang="es-ES"/>
          </a:p>
        </p:txBody>
      </p:sp>
    </p:spTree>
    <p:extLst>
      <p:ext uri="{BB962C8B-B14F-4D97-AF65-F5344CB8AC3E}">
        <p14:creationId xmlns:p14="http://schemas.microsoft.com/office/powerpoint/2010/main" val="920813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a:extLst>
              <a:ext uri="{FF2B5EF4-FFF2-40B4-BE49-F238E27FC236}">
                <a16:creationId xmlns="" xmlns:a16="http://schemas.microsoft.com/office/drawing/2014/main" id="{CBFFC4FF-25B6-2F41-87F3-D1F3AFF4FBEB}"/>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 xmlns:a16="http://schemas.microsoft.com/office/drawing/2014/main" id="{4C096F85-2FFD-E94B-89F6-2FAB4BAEEE87}"/>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 xmlns:a16="http://schemas.microsoft.com/office/drawing/2014/main" id="{2796106F-EEB2-E64A-9116-AAFF62318609}"/>
              </a:ext>
            </a:extLst>
          </p:cNvPr>
          <p:cNvSpPr>
            <a:spLocks noGrp="1" noChangeArrowheads="1"/>
          </p:cNvSpPr>
          <p:nvPr>
            <p:ph type="sldNum" sz="quarter" idx="12"/>
          </p:nvPr>
        </p:nvSpPr>
        <p:spPr>
          <a:ln/>
        </p:spPr>
        <p:txBody>
          <a:bodyPr/>
          <a:lstStyle>
            <a:lvl1pPr>
              <a:defRPr/>
            </a:lvl1pPr>
          </a:lstStyle>
          <a:p>
            <a:pPr>
              <a:defRPr/>
            </a:pPr>
            <a:fld id="{188B37BD-8034-BC45-AC83-FF16740364F4}" type="slidenum">
              <a:rPr lang="es-ES" altLang="es-ES"/>
              <a:pPr>
                <a:defRPr/>
              </a:pPr>
              <a:t>‹Nº›</a:t>
            </a:fld>
            <a:endParaRPr lang="es-ES" altLang="es-ES"/>
          </a:p>
        </p:txBody>
      </p:sp>
    </p:spTree>
    <p:extLst>
      <p:ext uri="{BB962C8B-B14F-4D97-AF65-F5344CB8AC3E}">
        <p14:creationId xmlns:p14="http://schemas.microsoft.com/office/powerpoint/2010/main" val="151290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 xmlns:a16="http://schemas.microsoft.com/office/drawing/2014/main" id="{6A32BADE-F659-5046-B660-D70E5FD5A453}"/>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 xmlns:a16="http://schemas.microsoft.com/office/drawing/2014/main" id="{C6C00947-C3E3-7C43-8F5C-5E0C4CED730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 xmlns:a16="http://schemas.microsoft.com/office/drawing/2014/main" id="{9E78E138-D322-AA42-82D7-FC195069F600}"/>
              </a:ext>
            </a:extLst>
          </p:cNvPr>
          <p:cNvSpPr>
            <a:spLocks noGrp="1" noChangeArrowheads="1"/>
          </p:cNvSpPr>
          <p:nvPr>
            <p:ph type="sldNum" sz="quarter" idx="12"/>
          </p:nvPr>
        </p:nvSpPr>
        <p:spPr>
          <a:ln/>
        </p:spPr>
        <p:txBody>
          <a:bodyPr/>
          <a:lstStyle>
            <a:lvl1pPr>
              <a:defRPr/>
            </a:lvl1pPr>
          </a:lstStyle>
          <a:p>
            <a:pPr>
              <a:defRPr/>
            </a:pPr>
            <a:fld id="{EE877DBE-855B-434B-A07B-5AF205F8BCBB}" type="slidenum">
              <a:rPr lang="es-ES" altLang="es-ES"/>
              <a:pPr>
                <a:defRPr/>
              </a:pPr>
              <a:t>‹Nº›</a:t>
            </a:fld>
            <a:endParaRPr lang="es-ES" altLang="es-ES"/>
          </a:p>
        </p:txBody>
      </p:sp>
    </p:spTree>
    <p:extLst>
      <p:ext uri="{BB962C8B-B14F-4D97-AF65-F5344CB8AC3E}">
        <p14:creationId xmlns:p14="http://schemas.microsoft.com/office/powerpoint/2010/main" val="214984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 xmlns:a16="http://schemas.microsoft.com/office/drawing/2014/main" id="{2606C2FE-DFA7-A346-9F08-F601AFC337E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 xmlns:a16="http://schemas.microsoft.com/office/drawing/2014/main" id="{68BD24F8-D24B-B142-862C-4F4ED088CAE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 xmlns:a16="http://schemas.microsoft.com/office/drawing/2014/main" id="{DCFFF4C2-EBEB-D74F-9371-02B5A65CD036}"/>
              </a:ext>
            </a:extLst>
          </p:cNvPr>
          <p:cNvSpPr>
            <a:spLocks noGrp="1" noChangeArrowheads="1"/>
          </p:cNvSpPr>
          <p:nvPr>
            <p:ph type="sldNum" sz="quarter" idx="12"/>
          </p:nvPr>
        </p:nvSpPr>
        <p:spPr>
          <a:ln/>
        </p:spPr>
        <p:txBody>
          <a:bodyPr/>
          <a:lstStyle>
            <a:lvl1pPr>
              <a:defRPr/>
            </a:lvl1pPr>
          </a:lstStyle>
          <a:p>
            <a:pPr>
              <a:defRPr/>
            </a:pPr>
            <a:fld id="{1E0EC530-F298-4145-843B-4FFAF509A7D8}" type="slidenum">
              <a:rPr lang="es-ES" altLang="es-ES"/>
              <a:pPr>
                <a:defRPr/>
              </a:pPr>
              <a:t>‹Nº›</a:t>
            </a:fld>
            <a:endParaRPr lang="es-ES" altLang="es-ES"/>
          </a:p>
        </p:txBody>
      </p:sp>
    </p:spTree>
    <p:extLst>
      <p:ext uri="{BB962C8B-B14F-4D97-AF65-F5344CB8AC3E}">
        <p14:creationId xmlns:p14="http://schemas.microsoft.com/office/powerpoint/2010/main" val="34589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 xmlns:a16="http://schemas.microsoft.com/office/drawing/2014/main" id="{4F77C46A-12C9-8F4B-B36B-A58EA1012DC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 xmlns:a16="http://schemas.microsoft.com/office/drawing/2014/main" id="{204124B9-9C00-EF48-B916-2993DE755BBC}"/>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 xmlns:a16="http://schemas.microsoft.com/office/drawing/2014/main" id="{41557751-8E1D-244A-BE57-51574A96609F}"/>
              </a:ext>
            </a:extLst>
          </p:cNvPr>
          <p:cNvSpPr>
            <a:spLocks noGrp="1" noChangeArrowheads="1"/>
          </p:cNvSpPr>
          <p:nvPr>
            <p:ph type="sldNum" sz="quarter" idx="12"/>
          </p:nvPr>
        </p:nvSpPr>
        <p:spPr>
          <a:ln/>
        </p:spPr>
        <p:txBody>
          <a:bodyPr/>
          <a:lstStyle>
            <a:lvl1pPr>
              <a:defRPr/>
            </a:lvl1pPr>
          </a:lstStyle>
          <a:p>
            <a:pPr>
              <a:defRPr/>
            </a:pPr>
            <a:fld id="{FB376B0C-116E-1E40-A700-107545CCC7DC}" type="slidenum">
              <a:rPr lang="es-ES" altLang="es-ES"/>
              <a:pPr>
                <a:defRPr/>
              </a:pPr>
              <a:t>‹Nº›</a:t>
            </a:fld>
            <a:endParaRPr lang="es-ES" altLang="es-ES"/>
          </a:p>
        </p:txBody>
      </p:sp>
    </p:spTree>
    <p:extLst>
      <p:ext uri="{BB962C8B-B14F-4D97-AF65-F5344CB8AC3E}">
        <p14:creationId xmlns:p14="http://schemas.microsoft.com/office/powerpoint/2010/main" val="313117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 xmlns:a16="http://schemas.microsoft.com/office/drawing/2014/main" id="{16D5654B-BF22-544B-8EDB-DF8E226254B8}"/>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 xmlns:a16="http://schemas.microsoft.com/office/drawing/2014/main" id="{3F604BB5-E7A1-454E-83DD-045E2E5708A4}"/>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 xmlns:a16="http://schemas.microsoft.com/office/drawing/2014/main" id="{EE8833F8-39E2-A946-A2E8-E1684A2E68BC}"/>
              </a:ext>
            </a:extLst>
          </p:cNvPr>
          <p:cNvSpPr>
            <a:spLocks noGrp="1" noChangeArrowheads="1"/>
          </p:cNvSpPr>
          <p:nvPr>
            <p:ph type="sldNum" sz="quarter" idx="12"/>
          </p:nvPr>
        </p:nvSpPr>
        <p:spPr>
          <a:ln/>
        </p:spPr>
        <p:txBody>
          <a:bodyPr/>
          <a:lstStyle>
            <a:lvl1pPr>
              <a:defRPr/>
            </a:lvl1pPr>
          </a:lstStyle>
          <a:p>
            <a:pPr>
              <a:defRPr/>
            </a:pPr>
            <a:fld id="{C7DCDB27-6246-2F4A-B6A2-393C15364557}" type="slidenum">
              <a:rPr lang="es-ES" altLang="es-ES"/>
              <a:pPr>
                <a:defRPr/>
              </a:pPr>
              <a:t>‹Nº›</a:t>
            </a:fld>
            <a:endParaRPr lang="es-ES" altLang="es-ES"/>
          </a:p>
        </p:txBody>
      </p:sp>
    </p:spTree>
    <p:extLst>
      <p:ext uri="{BB962C8B-B14F-4D97-AF65-F5344CB8AC3E}">
        <p14:creationId xmlns:p14="http://schemas.microsoft.com/office/powerpoint/2010/main" val="140152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 xmlns:a16="http://schemas.microsoft.com/office/drawing/2014/main" id="{939112DA-065D-444A-B3DF-04650F72011D}"/>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 xmlns:a16="http://schemas.microsoft.com/office/drawing/2014/main" id="{290B047B-8D59-A14E-8B66-9459A41AA2F3}"/>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 xmlns:a16="http://schemas.microsoft.com/office/drawing/2014/main" id="{E126F9E9-9A18-884B-9A8E-31F84B8639C6}"/>
              </a:ext>
            </a:extLst>
          </p:cNvPr>
          <p:cNvSpPr>
            <a:spLocks noGrp="1" noChangeArrowheads="1"/>
          </p:cNvSpPr>
          <p:nvPr>
            <p:ph type="sldNum" sz="quarter" idx="12"/>
          </p:nvPr>
        </p:nvSpPr>
        <p:spPr>
          <a:ln/>
        </p:spPr>
        <p:txBody>
          <a:bodyPr/>
          <a:lstStyle>
            <a:lvl1pPr>
              <a:defRPr/>
            </a:lvl1pPr>
          </a:lstStyle>
          <a:p>
            <a:pPr>
              <a:defRPr/>
            </a:pPr>
            <a:fld id="{EDC14E0D-BF20-B04A-B5B5-335D33D261C0}" type="slidenum">
              <a:rPr lang="es-ES" altLang="es-ES"/>
              <a:pPr>
                <a:defRPr/>
              </a:pPr>
              <a:t>‹Nº›</a:t>
            </a:fld>
            <a:endParaRPr lang="es-ES" altLang="es-ES"/>
          </a:p>
        </p:txBody>
      </p:sp>
    </p:spTree>
    <p:extLst>
      <p:ext uri="{BB962C8B-B14F-4D97-AF65-F5344CB8AC3E}">
        <p14:creationId xmlns:p14="http://schemas.microsoft.com/office/powerpoint/2010/main" val="53095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 xmlns:a16="http://schemas.microsoft.com/office/drawing/2014/main" id="{95C4813C-4E1A-F043-B218-C7959682FFE9}"/>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8" name="Rectangle 5">
            <a:extLst>
              <a:ext uri="{FF2B5EF4-FFF2-40B4-BE49-F238E27FC236}">
                <a16:creationId xmlns="" xmlns:a16="http://schemas.microsoft.com/office/drawing/2014/main" id="{E34CED14-F450-6840-BF80-ECBF681228EA}"/>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9" name="Rectangle 6">
            <a:extLst>
              <a:ext uri="{FF2B5EF4-FFF2-40B4-BE49-F238E27FC236}">
                <a16:creationId xmlns="" xmlns:a16="http://schemas.microsoft.com/office/drawing/2014/main" id="{7B65E33D-F19F-084E-8228-4BBA25779346}"/>
              </a:ext>
            </a:extLst>
          </p:cNvPr>
          <p:cNvSpPr>
            <a:spLocks noGrp="1" noChangeArrowheads="1"/>
          </p:cNvSpPr>
          <p:nvPr>
            <p:ph type="sldNum" sz="quarter" idx="12"/>
          </p:nvPr>
        </p:nvSpPr>
        <p:spPr>
          <a:ln/>
        </p:spPr>
        <p:txBody>
          <a:bodyPr/>
          <a:lstStyle>
            <a:lvl1pPr>
              <a:defRPr/>
            </a:lvl1pPr>
          </a:lstStyle>
          <a:p>
            <a:pPr>
              <a:defRPr/>
            </a:pPr>
            <a:fld id="{6C644708-ACA2-B54C-B76E-DB51F1D84C68}" type="slidenum">
              <a:rPr lang="es-ES" altLang="es-ES"/>
              <a:pPr>
                <a:defRPr/>
              </a:pPr>
              <a:t>‹Nº›</a:t>
            </a:fld>
            <a:endParaRPr lang="es-ES" altLang="es-ES"/>
          </a:p>
        </p:txBody>
      </p:sp>
    </p:spTree>
    <p:extLst>
      <p:ext uri="{BB962C8B-B14F-4D97-AF65-F5344CB8AC3E}">
        <p14:creationId xmlns:p14="http://schemas.microsoft.com/office/powerpoint/2010/main" val="292544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 xmlns:a16="http://schemas.microsoft.com/office/drawing/2014/main" id="{F4BC7895-DFEB-4F44-8BC9-BDFF081AF1DD}"/>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4" name="Rectangle 5">
            <a:extLst>
              <a:ext uri="{FF2B5EF4-FFF2-40B4-BE49-F238E27FC236}">
                <a16:creationId xmlns="" xmlns:a16="http://schemas.microsoft.com/office/drawing/2014/main" id="{D39CDA88-E4EE-534A-AA5B-C6D2E7BBC062}"/>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5" name="Rectangle 6">
            <a:extLst>
              <a:ext uri="{FF2B5EF4-FFF2-40B4-BE49-F238E27FC236}">
                <a16:creationId xmlns="" xmlns:a16="http://schemas.microsoft.com/office/drawing/2014/main" id="{C9051539-E274-CE43-BB74-3FEEF9E9ADA1}"/>
              </a:ext>
            </a:extLst>
          </p:cNvPr>
          <p:cNvSpPr>
            <a:spLocks noGrp="1" noChangeArrowheads="1"/>
          </p:cNvSpPr>
          <p:nvPr>
            <p:ph type="sldNum" sz="quarter" idx="12"/>
          </p:nvPr>
        </p:nvSpPr>
        <p:spPr>
          <a:ln/>
        </p:spPr>
        <p:txBody>
          <a:bodyPr/>
          <a:lstStyle>
            <a:lvl1pPr>
              <a:defRPr/>
            </a:lvl1pPr>
          </a:lstStyle>
          <a:p>
            <a:pPr>
              <a:defRPr/>
            </a:pPr>
            <a:fld id="{8F8A0A19-75FB-E84D-99D6-21A2E32D1F82}" type="slidenum">
              <a:rPr lang="es-ES" altLang="es-ES"/>
              <a:pPr>
                <a:defRPr/>
              </a:pPr>
              <a:t>‹Nº›</a:t>
            </a:fld>
            <a:endParaRPr lang="es-ES" altLang="es-ES"/>
          </a:p>
        </p:txBody>
      </p:sp>
    </p:spTree>
    <p:extLst>
      <p:ext uri="{BB962C8B-B14F-4D97-AF65-F5344CB8AC3E}">
        <p14:creationId xmlns:p14="http://schemas.microsoft.com/office/powerpoint/2010/main" val="301030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grpSp>
        <p:nvGrpSpPr>
          <p:cNvPr id="2" name="Group 22">
            <a:extLst>
              <a:ext uri="{FF2B5EF4-FFF2-40B4-BE49-F238E27FC236}">
                <a16:creationId xmlns="" xmlns:a16="http://schemas.microsoft.com/office/drawing/2014/main" id="{8E84F22A-9706-1E48-B2F1-46BDBDC069B0}"/>
              </a:ext>
            </a:extLst>
          </p:cNvPr>
          <p:cNvGrpSpPr>
            <a:grpSpLocks/>
          </p:cNvGrpSpPr>
          <p:nvPr userDrawn="1"/>
        </p:nvGrpSpPr>
        <p:grpSpPr bwMode="auto">
          <a:xfrm>
            <a:off x="0" y="333375"/>
            <a:ext cx="2411413" cy="215900"/>
            <a:chOff x="0" y="255"/>
            <a:chExt cx="1519" cy="136"/>
          </a:xfrm>
        </p:grpSpPr>
        <p:sp>
          <p:nvSpPr>
            <p:cNvPr id="3" name="Freeform 8" descr="5%">
              <a:extLst>
                <a:ext uri="{FF2B5EF4-FFF2-40B4-BE49-F238E27FC236}">
                  <a16:creationId xmlns="" xmlns:a16="http://schemas.microsoft.com/office/drawing/2014/main" id="{B7039347-F769-F148-A923-1B0BE0ECB77E}"/>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4" name="Freeform 9" descr="5%">
              <a:extLst>
                <a:ext uri="{FF2B5EF4-FFF2-40B4-BE49-F238E27FC236}">
                  <a16:creationId xmlns="" xmlns:a16="http://schemas.microsoft.com/office/drawing/2014/main" id="{6F999DAB-C9D8-8C48-88BC-EB0ACC950367}"/>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5" name="Freeform 10" descr="5%">
              <a:extLst>
                <a:ext uri="{FF2B5EF4-FFF2-40B4-BE49-F238E27FC236}">
                  <a16:creationId xmlns="" xmlns:a16="http://schemas.microsoft.com/office/drawing/2014/main" id="{5ED24D02-9BC2-E545-95E6-3CCD22CF78BA}"/>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6" name="Freeform 11" descr="5%">
              <a:extLst>
                <a:ext uri="{FF2B5EF4-FFF2-40B4-BE49-F238E27FC236}">
                  <a16:creationId xmlns="" xmlns:a16="http://schemas.microsoft.com/office/drawing/2014/main" id="{2F614782-A419-8043-BC6F-187E134A38CF}"/>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7" name="Freeform 12" descr="5%">
              <a:extLst>
                <a:ext uri="{FF2B5EF4-FFF2-40B4-BE49-F238E27FC236}">
                  <a16:creationId xmlns="" xmlns:a16="http://schemas.microsoft.com/office/drawing/2014/main" id="{B9D19167-1DB4-3C41-9039-944BB5EED427}"/>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8" name="Freeform 13" descr="5%">
              <a:extLst>
                <a:ext uri="{FF2B5EF4-FFF2-40B4-BE49-F238E27FC236}">
                  <a16:creationId xmlns="" xmlns:a16="http://schemas.microsoft.com/office/drawing/2014/main" id="{B2EAC2A2-D222-CA42-8295-561B5CD74721}"/>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9" name="Freeform 17">
            <a:extLst>
              <a:ext uri="{FF2B5EF4-FFF2-40B4-BE49-F238E27FC236}">
                <a16:creationId xmlns="" xmlns:a16="http://schemas.microsoft.com/office/drawing/2014/main" id="{ADE1301C-82E7-B44E-8823-4ABD8E4996E1}"/>
              </a:ext>
            </a:extLst>
          </p:cNvPr>
          <p:cNvSpPr>
            <a:spLocks/>
          </p:cNvSpPr>
          <p:nvPr userDrawn="1"/>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10" name="17 Imagen">
            <a:extLst>
              <a:ext uri="{FF2B5EF4-FFF2-40B4-BE49-F238E27FC236}">
                <a16:creationId xmlns="" xmlns:a16="http://schemas.microsoft.com/office/drawing/2014/main" id="{D7E1B383-B42A-DE4D-8338-F7F674EC9B14}"/>
              </a:ext>
            </a:extLst>
          </p:cNvPr>
          <p:cNvPicPr preferRelativeResize="0">
            <a:picLocks/>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15">
            <a:extLst>
              <a:ext uri="{FF2B5EF4-FFF2-40B4-BE49-F238E27FC236}">
                <a16:creationId xmlns="" xmlns:a16="http://schemas.microsoft.com/office/drawing/2014/main" id="{14BA994B-DA64-BD4B-95BC-B2B7928A232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37538" y="44450"/>
            <a:ext cx="79851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a:extLst>
              <a:ext uri="{FF2B5EF4-FFF2-40B4-BE49-F238E27FC236}">
                <a16:creationId xmlns="" xmlns:a16="http://schemas.microsoft.com/office/drawing/2014/main" id="{07FA309B-90CD-D54E-AA02-3C668A6BFB51}"/>
              </a:ext>
            </a:extLst>
          </p:cNvPr>
          <p:cNvSpPr>
            <a:spLocks noGrp="1" noChangeArrowheads="1"/>
          </p:cNvSpPr>
          <p:nvPr>
            <p:ph type="sldNum" sz="quarter" idx="10"/>
          </p:nvPr>
        </p:nvSpPr>
        <p:spPr/>
        <p:txBody>
          <a:bodyPr/>
          <a:lstStyle>
            <a:lvl1pPr>
              <a:defRPr/>
            </a:lvl1pPr>
          </a:lstStyle>
          <a:p>
            <a:pPr>
              <a:defRPr/>
            </a:pPr>
            <a:fld id="{BA30B0BD-F3A0-0A47-8FA4-2214BF08E7C3}" type="slidenum">
              <a:rPr lang="es-ES" altLang="es-ES"/>
              <a:pPr>
                <a:defRPr/>
              </a:pPr>
              <a:t>‹Nº›</a:t>
            </a:fld>
            <a:endParaRPr lang="es-ES" altLang="es-ES"/>
          </a:p>
        </p:txBody>
      </p:sp>
    </p:spTree>
    <p:extLst>
      <p:ext uri="{BB962C8B-B14F-4D97-AF65-F5344CB8AC3E}">
        <p14:creationId xmlns:p14="http://schemas.microsoft.com/office/powerpoint/2010/main" val="69610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 xmlns:a16="http://schemas.microsoft.com/office/drawing/2014/main" id="{C7C8B1DD-4DA0-EF4D-B9CF-6AFFB6F0D393}"/>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 xmlns:a16="http://schemas.microsoft.com/office/drawing/2014/main" id="{9E79C3ED-79BC-0248-88E9-6470BD781F4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 xmlns:a16="http://schemas.microsoft.com/office/drawing/2014/main" id="{3AB662F9-6380-3041-AD2B-E570902EE19D}"/>
              </a:ext>
            </a:extLst>
          </p:cNvPr>
          <p:cNvSpPr>
            <a:spLocks noGrp="1" noChangeArrowheads="1"/>
          </p:cNvSpPr>
          <p:nvPr>
            <p:ph type="sldNum" sz="quarter" idx="12"/>
          </p:nvPr>
        </p:nvSpPr>
        <p:spPr>
          <a:ln/>
        </p:spPr>
        <p:txBody>
          <a:bodyPr/>
          <a:lstStyle>
            <a:lvl1pPr>
              <a:defRPr/>
            </a:lvl1pPr>
          </a:lstStyle>
          <a:p>
            <a:pPr>
              <a:defRPr/>
            </a:pPr>
            <a:fld id="{D6BEE4EF-7344-5F4F-8136-C52D62EDD7BA}" type="slidenum">
              <a:rPr lang="es-ES" altLang="es-ES"/>
              <a:pPr>
                <a:defRPr/>
              </a:pPr>
              <a:t>‹Nº›</a:t>
            </a:fld>
            <a:endParaRPr lang="es-ES" altLang="es-ES"/>
          </a:p>
        </p:txBody>
      </p:sp>
    </p:spTree>
    <p:extLst>
      <p:ext uri="{BB962C8B-B14F-4D97-AF65-F5344CB8AC3E}">
        <p14:creationId xmlns:p14="http://schemas.microsoft.com/office/powerpoint/2010/main" val="167926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 xmlns:a16="http://schemas.microsoft.com/office/drawing/2014/main" id="{CBA21871-7A5D-B443-93D6-F8A17F2DCF85}"/>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 xmlns:a16="http://schemas.microsoft.com/office/drawing/2014/main" id="{E76AB48A-FB00-AB41-A25D-494327B102EA}"/>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 xmlns:a16="http://schemas.microsoft.com/office/drawing/2014/main" id="{1C28FCBD-BF2C-6841-B4D8-8DC16AE75B6E}"/>
              </a:ext>
            </a:extLst>
          </p:cNvPr>
          <p:cNvSpPr>
            <a:spLocks noGrp="1" noChangeArrowheads="1"/>
          </p:cNvSpPr>
          <p:nvPr>
            <p:ph type="sldNum" sz="quarter" idx="12"/>
          </p:nvPr>
        </p:nvSpPr>
        <p:spPr>
          <a:ln/>
        </p:spPr>
        <p:txBody>
          <a:bodyPr/>
          <a:lstStyle>
            <a:lvl1pPr>
              <a:defRPr/>
            </a:lvl1pPr>
          </a:lstStyle>
          <a:p>
            <a:pPr>
              <a:defRPr/>
            </a:pPr>
            <a:fld id="{07E045C2-BDDF-0C40-9ABC-4F852A91C904}" type="slidenum">
              <a:rPr lang="es-ES" altLang="es-ES"/>
              <a:pPr>
                <a:defRPr/>
              </a:pPr>
              <a:t>‹Nº›</a:t>
            </a:fld>
            <a:endParaRPr lang="es-ES" altLang="es-ES"/>
          </a:p>
        </p:txBody>
      </p:sp>
    </p:spTree>
    <p:extLst>
      <p:ext uri="{BB962C8B-B14F-4D97-AF65-F5344CB8AC3E}">
        <p14:creationId xmlns:p14="http://schemas.microsoft.com/office/powerpoint/2010/main" val="271221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BB0E7CB5-3395-0646-A20A-7249B997443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a:t>Haga clic para cambiar el estilo de título	</a:t>
            </a:r>
          </a:p>
        </p:txBody>
      </p:sp>
      <p:sp>
        <p:nvSpPr>
          <p:cNvPr id="1027" name="Rectangle 3">
            <a:extLst>
              <a:ext uri="{FF2B5EF4-FFF2-40B4-BE49-F238E27FC236}">
                <a16:creationId xmlns="" xmlns:a16="http://schemas.microsoft.com/office/drawing/2014/main" id="{8CB37737-6579-404E-A639-D817E15EE378}"/>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1028" name="Rectangle 4">
            <a:extLst>
              <a:ext uri="{FF2B5EF4-FFF2-40B4-BE49-F238E27FC236}">
                <a16:creationId xmlns="" xmlns:a16="http://schemas.microsoft.com/office/drawing/2014/main" id="{3036F1C7-8DCE-6243-BF4D-A7EF3222220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s-ES" altLang="es-ES"/>
          </a:p>
        </p:txBody>
      </p:sp>
      <p:sp>
        <p:nvSpPr>
          <p:cNvPr id="1029" name="Rectangle 5">
            <a:extLst>
              <a:ext uri="{FF2B5EF4-FFF2-40B4-BE49-F238E27FC236}">
                <a16:creationId xmlns="" xmlns:a16="http://schemas.microsoft.com/office/drawing/2014/main" id="{C1624EBC-F7C4-C049-B404-364BB8BD761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s-ES" altLang="es-ES"/>
          </a:p>
        </p:txBody>
      </p:sp>
      <p:sp>
        <p:nvSpPr>
          <p:cNvPr id="1030" name="Rectangle 6">
            <a:extLst>
              <a:ext uri="{FF2B5EF4-FFF2-40B4-BE49-F238E27FC236}">
                <a16:creationId xmlns="" xmlns:a16="http://schemas.microsoft.com/office/drawing/2014/main" id="{BC9DBA90-5BB7-B54B-B0AC-6480000D6EAF}"/>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C650507-32CC-5D41-ACB2-BC9C984986F1}"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9" r:id="rId7"/>
    <p:sldLayoutId id="2147483715" r:id="rId8"/>
    <p:sldLayoutId id="2147483716" r:id="rId9"/>
    <p:sldLayoutId id="2147483717" r:id="rId10"/>
    <p:sldLayoutId id="214748371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Imagen 1">
            <a:extLst>
              <a:ext uri="{FF2B5EF4-FFF2-40B4-BE49-F238E27FC236}">
                <a16:creationId xmlns="" xmlns:a16="http://schemas.microsoft.com/office/drawing/2014/main" id="{7F1D6CA4-5F4D-1444-9762-9C39BCC5CA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2263" y="5027613"/>
            <a:ext cx="14033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38" name="Group 45">
            <a:extLst>
              <a:ext uri="{FF2B5EF4-FFF2-40B4-BE49-F238E27FC236}">
                <a16:creationId xmlns="" xmlns:a16="http://schemas.microsoft.com/office/drawing/2014/main" id="{9ADAEC38-7FE8-5746-854B-6203008C9A28}"/>
              </a:ext>
            </a:extLst>
          </p:cNvPr>
          <p:cNvGrpSpPr>
            <a:grpSpLocks/>
          </p:cNvGrpSpPr>
          <p:nvPr/>
        </p:nvGrpSpPr>
        <p:grpSpPr bwMode="auto">
          <a:xfrm>
            <a:off x="250825" y="5013325"/>
            <a:ext cx="8713788" cy="1549400"/>
            <a:chOff x="158" y="3138"/>
            <a:chExt cx="5489" cy="976"/>
          </a:xfrm>
        </p:grpSpPr>
        <p:sp>
          <p:nvSpPr>
            <p:cNvPr id="14342" name="Text Box 29">
              <a:extLst>
                <a:ext uri="{FF2B5EF4-FFF2-40B4-BE49-F238E27FC236}">
                  <a16:creationId xmlns="" xmlns:a16="http://schemas.microsoft.com/office/drawing/2014/main" id="{352F96A7-3C2B-B24B-BB36-7D18C1762A93}"/>
                </a:ext>
              </a:extLst>
            </p:cNvPr>
            <p:cNvSpPr txBox="1">
              <a:spLocks noChangeArrowheads="1"/>
            </p:cNvSpPr>
            <p:nvPr/>
          </p:nvSpPr>
          <p:spPr bwMode="auto">
            <a:xfrm>
              <a:off x="158" y="3138"/>
              <a:ext cx="5489" cy="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400" i="1"/>
                <a:t>Cte. José Luis Rodríguez Molleja</a:t>
              </a:r>
            </a:p>
            <a:p>
              <a:pPr eaLnBrk="1" hangingPunct="1">
                <a:spcBef>
                  <a:spcPct val="0"/>
                </a:spcBef>
                <a:buFontTx/>
                <a:buNone/>
              </a:pPr>
              <a:r>
                <a:rPr lang="es-ES" altLang="es-ES" sz="1400" i="1"/>
                <a:t>Cte. Julio César Martín Martín</a:t>
              </a:r>
            </a:p>
            <a:p>
              <a:pPr eaLnBrk="1" hangingPunct="1">
                <a:spcBef>
                  <a:spcPct val="0"/>
                </a:spcBef>
                <a:buFontTx/>
                <a:buNone/>
              </a:pPr>
              <a:r>
                <a:rPr lang="es-ES" altLang="es-ES" sz="1400" i="1"/>
                <a:t>Cte. José María Baviera Viguer</a:t>
              </a:r>
            </a:p>
            <a:p>
              <a:pPr eaLnBrk="1" hangingPunct="1">
                <a:spcBef>
                  <a:spcPct val="0"/>
                </a:spcBef>
                <a:buFontTx/>
                <a:buNone/>
              </a:pPr>
              <a:r>
                <a:rPr lang="es-ES" altLang="es-ES" sz="1400" i="1"/>
                <a:t>Cap. Julio Rodríguez Romero</a:t>
              </a:r>
            </a:p>
            <a:p>
              <a:pPr algn="r" eaLnBrk="1" hangingPunct="1">
                <a:spcBef>
                  <a:spcPct val="0"/>
                </a:spcBef>
                <a:buFontTx/>
                <a:buNone/>
              </a:pPr>
              <a:r>
                <a:rPr lang="es-ES" altLang="es-ES" sz="1400"/>
                <a:t>	           </a:t>
              </a:r>
              <a:r>
                <a:rPr lang="es-ES" altLang="es-ES" sz="1800"/>
                <a:t>Dpto. S.I. y Ciberdefensa</a:t>
              </a:r>
              <a:endParaRPr lang="es-ES" altLang="es-ES" sz="1400"/>
            </a:p>
          </p:txBody>
        </p:sp>
        <p:sp>
          <p:nvSpPr>
            <p:cNvPr id="14343" name="Text Box 30">
              <a:extLst>
                <a:ext uri="{FF2B5EF4-FFF2-40B4-BE49-F238E27FC236}">
                  <a16:creationId xmlns="" xmlns:a16="http://schemas.microsoft.com/office/drawing/2014/main" id="{52C5A348-D146-7F4A-8486-2FE817DDABBD}"/>
                </a:ext>
              </a:extLst>
            </p:cNvPr>
            <p:cNvSpPr txBox="1">
              <a:spLocks noChangeArrowheads="1"/>
            </p:cNvSpPr>
            <p:nvPr/>
          </p:nvSpPr>
          <p:spPr bwMode="auto">
            <a:xfrm>
              <a:off x="2245" y="3883"/>
              <a:ext cx="34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s-ES" altLang="es-ES" sz="1800"/>
                <a:t>Hoyo de Manzanares, 29 de abril de 2019</a:t>
              </a:r>
            </a:p>
          </p:txBody>
        </p:sp>
      </p:grpSp>
      <p:sp>
        <p:nvSpPr>
          <p:cNvPr id="14339" name="Rectangle 27">
            <a:extLst>
              <a:ext uri="{FF2B5EF4-FFF2-40B4-BE49-F238E27FC236}">
                <a16:creationId xmlns="" xmlns:a16="http://schemas.microsoft.com/office/drawing/2014/main" id="{A611ED07-CD3C-C643-B9D5-232B736777DB}"/>
              </a:ext>
            </a:extLst>
          </p:cNvPr>
          <p:cNvSpPr>
            <a:spLocks noChangeArrowheads="1"/>
          </p:cNvSpPr>
          <p:nvPr/>
        </p:nvSpPr>
        <p:spPr bwMode="auto">
          <a:xfrm>
            <a:off x="1116013" y="3498850"/>
            <a:ext cx="6985000" cy="1143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2400" b="1">
                <a:solidFill>
                  <a:schemeClr val="tx2"/>
                </a:solidFill>
              </a:rPr>
              <a:t>SISTEMA PARA LA GESTIÓN </a:t>
            </a:r>
          </a:p>
          <a:p>
            <a:pPr algn="ctr" eaLnBrk="1" hangingPunct="1">
              <a:spcBef>
                <a:spcPct val="0"/>
              </a:spcBef>
              <a:buFontTx/>
              <a:buNone/>
            </a:pPr>
            <a:r>
              <a:rPr lang="es-ES" altLang="es-ES" sz="2400" b="1">
                <a:solidFill>
                  <a:schemeClr val="tx2"/>
                </a:solidFill>
              </a:rPr>
              <a:t>DE ARTEFACTOS NO EXPLOSIONADOS</a:t>
            </a:r>
          </a:p>
          <a:p>
            <a:pPr algn="ctr" eaLnBrk="1" hangingPunct="1">
              <a:spcBef>
                <a:spcPct val="0"/>
              </a:spcBef>
              <a:buFontTx/>
              <a:buNone/>
            </a:pPr>
            <a:r>
              <a:rPr lang="es-ES" altLang="es-ES" sz="2400" b="1">
                <a:solidFill>
                  <a:schemeClr val="tx2"/>
                </a:solidFill>
              </a:rPr>
              <a:t>EN EL CENAD SAN GREGORIO</a:t>
            </a:r>
          </a:p>
          <a:p>
            <a:pPr algn="ctr" eaLnBrk="1" hangingPunct="1">
              <a:spcBef>
                <a:spcPct val="0"/>
              </a:spcBef>
              <a:buFontTx/>
              <a:buNone/>
            </a:pPr>
            <a:r>
              <a:rPr lang="es-ES" altLang="es-ES" sz="2400" b="1">
                <a:solidFill>
                  <a:schemeClr val="tx2"/>
                </a:solidFill>
              </a:rPr>
              <a:t>Estudio de Viabilidad del Sistema</a:t>
            </a:r>
          </a:p>
        </p:txBody>
      </p:sp>
      <p:sp>
        <p:nvSpPr>
          <p:cNvPr id="14340" name="Rectangle 26">
            <a:extLst>
              <a:ext uri="{FF2B5EF4-FFF2-40B4-BE49-F238E27FC236}">
                <a16:creationId xmlns="" xmlns:a16="http://schemas.microsoft.com/office/drawing/2014/main" id="{D35E3657-506F-BB4C-8EB8-A849B3BD478C}"/>
              </a:ext>
            </a:extLst>
          </p:cNvPr>
          <p:cNvSpPr>
            <a:spLocks noChangeArrowheads="1"/>
          </p:cNvSpPr>
          <p:nvPr/>
        </p:nvSpPr>
        <p:spPr bwMode="auto">
          <a:xfrm>
            <a:off x="2289175" y="198438"/>
            <a:ext cx="60991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b="1">
                <a:solidFill>
                  <a:schemeClr val="tx2"/>
                </a:solidFill>
              </a:rPr>
              <a:t>ACADEMIA DE INGENIEROS</a:t>
            </a:r>
          </a:p>
        </p:txBody>
      </p:sp>
      <p:pic>
        <p:nvPicPr>
          <p:cNvPr id="14341" name="Imagen 1">
            <a:extLst>
              <a:ext uri="{FF2B5EF4-FFF2-40B4-BE49-F238E27FC236}">
                <a16:creationId xmlns="" xmlns:a16="http://schemas.microsoft.com/office/drawing/2014/main" id="{E09421D2-8844-DF4A-B392-980EEE60E8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908050"/>
            <a:ext cx="16859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a:extLst>
              <a:ext uri="{FF2B5EF4-FFF2-40B4-BE49-F238E27FC236}">
                <a16:creationId xmlns="" xmlns:a16="http://schemas.microsoft.com/office/drawing/2014/main" id="{B565559A-C46F-994A-B63A-D4A30B410A91}"/>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EVS3. DEFINICIÓN DE REQUISITOS </a:t>
            </a:r>
          </a:p>
          <a:p>
            <a:pPr algn="ctr" eaLnBrk="1" hangingPunct="1">
              <a:spcBef>
                <a:spcPct val="0"/>
              </a:spcBef>
              <a:buFontTx/>
              <a:buNone/>
            </a:pPr>
            <a:r>
              <a:rPr lang="en-US" altLang="es-ES" sz="2400" b="1" dirty="0">
                <a:solidFill>
                  <a:schemeClr val="tx2"/>
                </a:solidFill>
              </a:rPr>
              <a:t>DEL SISTEMA</a:t>
            </a:r>
          </a:p>
        </p:txBody>
      </p:sp>
      <p:graphicFrame>
        <p:nvGraphicFramePr>
          <p:cNvPr id="8" name="Gráfico 7"/>
          <p:cNvGraphicFramePr/>
          <p:nvPr>
            <p:extLst>
              <p:ext uri="{D42A27DB-BD31-4B8C-83A1-F6EECF244321}">
                <p14:modId xmlns:p14="http://schemas.microsoft.com/office/powerpoint/2010/main" val="1228493223"/>
              </p:ext>
            </p:extLst>
          </p:nvPr>
        </p:nvGraphicFramePr>
        <p:xfrm>
          <a:off x="323528" y="836613"/>
          <a:ext cx="8123560" cy="54727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5009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4">
            <a:extLst>
              <a:ext uri="{FF2B5EF4-FFF2-40B4-BE49-F238E27FC236}">
                <a16:creationId xmlns="" xmlns:a16="http://schemas.microsoft.com/office/drawing/2014/main" id="{5D657D9C-5258-8948-9043-591C219D66FB}"/>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EVS3. DEFINICIÓN DE REQUISITOS </a:t>
            </a:r>
          </a:p>
          <a:p>
            <a:pPr algn="ctr" eaLnBrk="1" hangingPunct="1">
              <a:spcBef>
                <a:spcPct val="0"/>
              </a:spcBef>
              <a:buFontTx/>
              <a:buNone/>
            </a:pPr>
            <a:r>
              <a:rPr lang="en-US" altLang="es-ES" sz="2400" b="1">
                <a:solidFill>
                  <a:schemeClr val="tx2"/>
                </a:solidFill>
              </a:rPr>
              <a:t>DEL SISTEMA</a:t>
            </a:r>
          </a:p>
        </p:txBody>
      </p:sp>
      <p:sp>
        <p:nvSpPr>
          <p:cNvPr id="3" name="Rectangle 15">
            <a:extLst>
              <a:ext uri="{FF2B5EF4-FFF2-40B4-BE49-F238E27FC236}">
                <a16:creationId xmlns="" xmlns:a16="http://schemas.microsoft.com/office/drawing/2014/main"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Restricciones:</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Tiempo para la realización del proyecto</a:t>
            </a:r>
            <a:endParaRPr lang="es-ES" altLang="es-ES" sz="16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4">
            <a:extLst>
              <a:ext uri="{FF2B5EF4-FFF2-40B4-BE49-F238E27FC236}">
                <a16:creationId xmlns="" xmlns:a16="http://schemas.microsoft.com/office/drawing/2014/main" id="{6A15FDAB-5CFD-554C-892D-2EAF36084090}"/>
              </a:ext>
            </a:extLst>
          </p:cNvPr>
          <p:cNvSpPr>
            <a:spLocks noChangeArrowheads="1"/>
          </p:cNvSpPr>
          <p:nvPr/>
        </p:nvSpPr>
        <p:spPr bwMode="auto">
          <a:xfrm>
            <a:off x="2181225" y="150813"/>
            <a:ext cx="6062663"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
        <p:nvSpPr>
          <p:cNvPr id="3" name="Rectangle 15">
            <a:extLst>
              <a:ext uri="{FF2B5EF4-FFF2-40B4-BE49-F238E27FC236}">
                <a16:creationId xmlns="" xmlns:a16="http://schemas.microsoft.com/office/drawing/2014/main" id="{0A328C69-98A3-3A47-986D-A63DAE38B97F}"/>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 Alternativa 1: Google Maps:</a:t>
            </a: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pic>
        <p:nvPicPr>
          <p:cNvPr id="22531" name="Imagen 4">
            <a:extLst>
              <a:ext uri="{FF2B5EF4-FFF2-40B4-BE49-F238E27FC236}">
                <a16:creationId xmlns="" xmlns:a16="http://schemas.microsoft.com/office/drawing/2014/main" id="{3E94C914-671F-BD42-ACCA-88BD056EC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1577975"/>
            <a:ext cx="9053512"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4">
            <a:extLst>
              <a:ext uri="{FF2B5EF4-FFF2-40B4-BE49-F238E27FC236}">
                <a16:creationId xmlns="" xmlns:a16="http://schemas.microsoft.com/office/drawing/2014/main" id="{0B7AE8D6-ACA6-BD4C-AAB0-F838665E4F75}"/>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
        <p:nvSpPr>
          <p:cNvPr id="3" name="Rectangle 15">
            <a:extLst>
              <a:ext uri="{FF2B5EF4-FFF2-40B4-BE49-F238E27FC236}">
                <a16:creationId xmlns="" xmlns:a16="http://schemas.microsoft.com/office/drawing/2014/main" id="{0A328C69-98A3-3A47-986D-A63DAE38B97F}"/>
              </a:ext>
            </a:extLst>
          </p:cNvPr>
          <p:cNvSpPr txBox="1">
            <a:spLocks noChangeArrowheads="1"/>
          </p:cNvSpPr>
          <p:nvPr/>
        </p:nvSpPr>
        <p:spPr bwMode="auto">
          <a:xfrm>
            <a:off x="881063" y="836613"/>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 Alternativa 2: QGIS</a:t>
            </a: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pic>
        <p:nvPicPr>
          <p:cNvPr id="23555" name="Imagen 5" descr="Imagen que contiene texto&#10;&#10;Descripción generada automáticamente">
            <a:extLst>
              <a:ext uri="{FF2B5EF4-FFF2-40B4-BE49-F238E27FC236}">
                <a16:creationId xmlns="" xmlns:a16="http://schemas.microsoft.com/office/drawing/2014/main" id="{3242B5A9-BA21-FB40-ADF3-FEB6CBD3F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2875"/>
            <a:ext cx="91440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 xmlns:a16="http://schemas.microsoft.com/office/drawing/2014/main"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Alternativa 3:</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Desarrollo desde cero de una aplicación ad </a:t>
            </a:r>
            <a:r>
              <a:rPr lang="es-ES" altLang="es-ES" sz="2000" kern="0" dirty="0" smtClean="0">
                <a:cs typeface="Arial" panose="020B0604020202020204" pitchFamily="34" charset="0"/>
              </a:rPr>
              <a:t>hoc</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smtClean="0">
                <a:cs typeface="Arial" panose="020B0604020202020204" pitchFamily="34" charset="0"/>
              </a:rPr>
              <a:t>Herramienta de gestión automatizada</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smtClean="0">
                <a:cs typeface="Arial" panose="020B0604020202020204" pitchFamily="34" charset="0"/>
              </a:rPr>
              <a:t>Gestión y control total</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smtClean="0">
                <a:cs typeface="Arial" panose="020B0604020202020204" pitchFamily="34" charset="0"/>
              </a:rPr>
              <a:t>Mayores recursos humanos para su desarrollo</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smtClean="0">
                <a:cs typeface="Arial" panose="020B0604020202020204" pitchFamily="34" charset="0"/>
              </a:rPr>
              <a:t>Utilización BD ORACLE</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smtClean="0">
                <a:cs typeface="Arial" panose="020B0604020202020204" pitchFamily="34" charset="0"/>
              </a:rPr>
              <a:t>Debería ser fácil de usar</a:t>
            </a:r>
            <a:endParaRPr lang="es-ES" altLang="es-ES" sz="12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4578" name="Rectangle 14">
            <a:extLst>
              <a:ext uri="{FF2B5EF4-FFF2-40B4-BE49-F238E27FC236}">
                <a16:creationId xmlns="" xmlns:a16="http://schemas.microsoft.com/office/drawing/2014/main" id="{7AD80868-E5D4-F54B-B01B-E8DAE70098F6}"/>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EVS4. ESTUDIO DE LAS </a:t>
            </a:r>
          </a:p>
          <a:p>
            <a:pPr algn="ctr" eaLnBrk="1" hangingPunct="1">
              <a:spcBef>
                <a:spcPct val="0"/>
              </a:spcBef>
              <a:buFontTx/>
              <a:buNone/>
            </a:pPr>
            <a:r>
              <a:rPr lang="en-US" altLang="es-ES" sz="2400" b="1">
                <a:solidFill>
                  <a:schemeClr val="tx2"/>
                </a:solidFill>
              </a:rPr>
              <a:t>ALTERNATIVAS DE SOLUCIÓN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 xmlns:a16="http://schemas.microsoft.com/office/drawing/2014/main" id="{0CF2EDDC-9A30-A547-88A0-2E8FC6DB33F2}"/>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1. Google Maps + Excel:</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No supone mejora en cuanto al almacenamiento</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Seguridad de los datos (aplicación en Internet</a:t>
            </a:r>
            <a:r>
              <a:rPr lang="es-ES" altLang="es-ES" sz="2000" kern="0" dirty="0" smtClean="0">
                <a:cs typeface="Arial" panose="020B0604020202020204" pitchFamily="34" charset="0"/>
              </a:rPr>
              <a:t>)</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smtClean="0">
                <a:cs typeface="Arial" panose="020B0604020202020204" pitchFamily="34" charset="0"/>
              </a:rPr>
              <a:t>Necesidad de personal técnico</a:t>
            </a:r>
            <a:endParaRPr lang="es-ES" altLang="es-ES" sz="16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5602" name="Rectangle 14">
            <a:extLst>
              <a:ext uri="{FF2B5EF4-FFF2-40B4-BE49-F238E27FC236}">
                <a16:creationId xmlns="" xmlns:a16="http://schemas.microsoft.com/office/drawing/2014/main" id="{0D66F037-A71E-364B-AB3A-FA4DB3D6DD18}"/>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 xmlns:a16="http://schemas.microsoft.com/office/drawing/2014/main"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2. QGIS: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aplicación ejecutada en local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No gestión de usuarios.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Hay que solicitar inclusión en la ATU.</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Necesidad de un servidor WEB</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Manejo algo </a:t>
            </a:r>
            <a:r>
              <a:rPr lang="es-ES" sz="2000" kern="0" dirty="0" smtClean="0">
                <a:cs typeface="Arial" panose="020B0604020202020204" pitchFamily="34" charset="0"/>
              </a:rPr>
              <a:t>complicado (necesidad personal técnico)</a:t>
            </a:r>
            <a:endParaRPr 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6626" name="Rectangle 14">
            <a:extLst>
              <a:ext uri="{FF2B5EF4-FFF2-40B4-BE49-F238E27FC236}">
                <a16:creationId xmlns="" xmlns:a16="http://schemas.microsoft.com/office/drawing/2014/main" id="{5535106D-786F-1245-96A4-008C993FF3BF}"/>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4">
            <a:extLst>
              <a:ext uri="{FF2B5EF4-FFF2-40B4-BE49-F238E27FC236}">
                <a16:creationId xmlns="" xmlns:a16="http://schemas.microsoft.com/office/drawing/2014/main" id="{C867A996-B433-5140-98D6-87136BAD40B9}"/>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RIESGOS</a:t>
            </a:r>
          </a:p>
        </p:txBody>
      </p:sp>
      <p:sp>
        <p:nvSpPr>
          <p:cNvPr id="4" name="Rectangle 15">
            <a:extLst>
              <a:ext uri="{FF2B5EF4-FFF2-40B4-BE49-F238E27FC236}">
                <a16:creationId xmlns="" xmlns:a16="http://schemas.microsoft.com/office/drawing/2014/main"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3. Aplicación ad-hoc:</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Riesgo bajo, al ser a </a:t>
            </a:r>
            <a:r>
              <a:rPr lang="es-ES" sz="2000" kern="0" dirty="0" smtClean="0">
                <a:cs typeface="Arial" panose="020B0604020202020204" pitchFamily="34" charset="0"/>
              </a:rPr>
              <a:t>medida</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smtClean="0">
                <a:cs typeface="Arial" panose="020B0604020202020204" pitchFamily="34" charset="0"/>
              </a:rPr>
              <a:t>Plazos de entrega sensiblemente más altos</a:t>
            </a:r>
            <a:endParaRPr 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smtClean="0">
                <a:cs typeface="Arial" panose="020B0604020202020204" pitchFamily="34" charset="0"/>
              </a:rPr>
              <a:t>Posibles retrasos </a:t>
            </a:r>
            <a:r>
              <a:rPr lang="es-ES" sz="2000" kern="0" dirty="0">
                <a:cs typeface="Arial" panose="020B0604020202020204" pitchFamily="34" charset="0"/>
              </a:rPr>
              <a:t>durante el desarrollo</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 xmlns:a16="http://schemas.microsoft.com/office/drawing/2014/main"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b="1" kern="0" dirty="0">
                <a:cs typeface="Arial" panose="020B0604020202020204" pitchFamily="34" charset="0"/>
              </a:rPr>
              <a:t>Alternativa 1.</a:t>
            </a:r>
            <a:r>
              <a:rPr lang="es-ES" altLang="es-ES" sz="2400" kern="0" dirty="0">
                <a:cs typeface="Arial" panose="020B0604020202020204" pitchFamily="34" charset="0"/>
              </a:rPr>
              <a:t> </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Dos semanas para el estudio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Una semana para la adaptación del producto.</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Cinco días para su implantación y pruebas.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Dos días para formación de usuarios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8674" name="Rectangle 14">
            <a:extLst>
              <a:ext uri="{FF2B5EF4-FFF2-40B4-BE49-F238E27FC236}">
                <a16:creationId xmlns="" xmlns:a16="http://schemas.microsoft.com/office/drawing/2014/main" id="{B66A82A9-089A-5149-AC11-1D6AD4C8D17D}"/>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 xmlns:a16="http://schemas.microsoft.com/office/drawing/2014/main"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b="1" kern="0" dirty="0">
                <a:cs typeface="Arial" panose="020B0604020202020204" pitchFamily="34" charset="0"/>
              </a:rPr>
              <a:t>Alternativa 2. </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Dos semanas para el estudio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Dos semanas para la adaptación del producto.</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Cinco días para su implantación y pruebas.</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Una semana para formación de usuarios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29698" name="Rectangle 14">
            <a:extLst>
              <a:ext uri="{FF2B5EF4-FFF2-40B4-BE49-F238E27FC236}">
                <a16:creationId xmlns="" xmlns:a16="http://schemas.microsoft.com/office/drawing/2014/main" id="{7DD7E78E-D2B1-A642-9B6F-312CE8AAC5A6}"/>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22">
            <a:extLst>
              <a:ext uri="{FF2B5EF4-FFF2-40B4-BE49-F238E27FC236}">
                <a16:creationId xmlns="" xmlns:a16="http://schemas.microsoft.com/office/drawing/2014/main" id="{6B6EABA4-F252-6746-8ED0-EF684C8CADED}"/>
              </a:ext>
            </a:extLst>
          </p:cNvPr>
          <p:cNvGrpSpPr>
            <a:grpSpLocks/>
          </p:cNvGrpSpPr>
          <p:nvPr/>
        </p:nvGrpSpPr>
        <p:grpSpPr bwMode="auto">
          <a:xfrm>
            <a:off x="0" y="333375"/>
            <a:ext cx="2411413" cy="215900"/>
            <a:chOff x="0" y="255"/>
            <a:chExt cx="1519" cy="136"/>
          </a:xfrm>
        </p:grpSpPr>
        <p:sp>
          <p:nvSpPr>
            <p:cNvPr id="15366" name="Freeform 8" descr="5%">
              <a:extLst>
                <a:ext uri="{FF2B5EF4-FFF2-40B4-BE49-F238E27FC236}">
                  <a16:creationId xmlns="" xmlns:a16="http://schemas.microsoft.com/office/drawing/2014/main" id="{58D4CBDD-1133-A449-943D-DD62EB429140}"/>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7" name="Freeform 9" descr="5%">
              <a:extLst>
                <a:ext uri="{FF2B5EF4-FFF2-40B4-BE49-F238E27FC236}">
                  <a16:creationId xmlns="" xmlns:a16="http://schemas.microsoft.com/office/drawing/2014/main" id="{8C6EC880-9B1D-F447-9A6B-3F9B0AE3929D}"/>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8" name="Freeform 10" descr="5%">
              <a:extLst>
                <a:ext uri="{FF2B5EF4-FFF2-40B4-BE49-F238E27FC236}">
                  <a16:creationId xmlns="" xmlns:a16="http://schemas.microsoft.com/office/drawing/2014/main" id="{1085577F-A61A-C647-B1BB-3EC24D1EF570}"/>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69" name="Freeform 11" descr="5%">
              <a:extLst>
                <a:ext uri="{FF2B5EF4-FFF2-40B4-BE49-F238E27FC236}">
                  <a16:creationId xmlns="" xmlns:a16="http://schemas.microsoft.com/office/drawing/2014/main" id="{42171880-3EF9-BD46-B394-72256EDB9F85}"/>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70" name="Freeform 12" descr="5%">
              <a:extLst>
                <a:ext uri="{FF2B5EF4-FFF2-40B4-BE49-F238E27FC236}">
                  <a16:creationId xmlns="" xmlns:a16="http://schemas.microsoft.com/office/drawing/2014/main" id="{4F9B3D7C-E1D0-FB44-B206-F2BECC14B1CD}"/>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15371" name="Freeform 13" descr="5%">
              <a:extLst>
                <a:ext uri="{FF2B5EF4-FFF2-40B4-BE49-F238E27FC236}">
                  <a16:creationId xmlns="" xmlns:a16="http://schemas.microsoft.com/office/drawing/2014/main" id="{A24C0792-FA25-B748-886A-35F5ACA408AE}"/>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15362" name="Rectangle 14">
            <a:extLst>
              <a:ext uri="{FF2B5EF4-FFF2-40B4-BE49-F238E27FC236}">
                <a16:creationId xmlns="" xmlns:a16="http://schemas.microsoft.com/office/drawing/2014/main" id="{C44CDA25-06B2-4046-B1AC-A83281A09170}"/>
              </a:ext>
            </a:extLst>
          </p:cNvPr>
          <p:cNvSpPr>
            <a:spLocks noChangeArrowheads="1"/>
          </p:cNvSpPr>
          <p:nvPr/>
        </p:nvSpPr>
        <p:spPr bwMode="auto">
          <a:xfrm>
            <a:off x="2627313" y="198438"/>
            <a:ext cx="54006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b="1">
                <a:solidFill>
                  <a:schemeClr val="tx2"/>
                </a:solidFill>
              </a:rPr>
              <a:t>AGENDA</a:t>
            </a:r>
          </a:p>
        </p:txBody>
      </p:sp>
      <p:sp>
        <p:nvSpPr>
          <p:cNvPr id="15363" name="Rectangle 15">
            <a:extLst>
              <a:ext uri="{FF2B5EF4-FFF2-40B4-BE49-F238E27FC236}">
                <a16:creationId xmlns="" xmlns:a16="http://schemas.microsoft.com/office/drawing/2014/main" id="{68AF690E-04A9-5542-820D-442B8473CB9D}"/>
              </a:ext>
            </a:extLst>
          </p:cNvPr>
          <p:cNvSpPr>
            <a:spLocks noGrp="1" noChangeArrowheads="1"/>
          </p:cNvSpPr>
          <p:nvPr>
            <p:ph type="body" idx="4294967295"/>
          </p:nvPr>
        </p:nvSpPr>
        <p:spPr>
          <a:xfrm>
            <a:off x="790575" y="1268413"/>
            <a:ext cx="7381875" cy="4752975"/>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Alcance del sistema</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Situación actual </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Definición de los requisitos del sistema</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Alternativas y valoración de las mismas</a:t>
            </a:r>
          </a:p>
          <a:p>
            <a:pPr marL="441325" indent="-285750" defTabSz="457200" eaLnBrk="1" hangingPunct="1">
              <a:lnSpc>
                <a:spcPct val="200000"/>
              </a:lnSpc>
              <a:spcBef>
                <a:spcPts val="1000"/>
              </a:spcBef>
              <a:buClr>
                <a:schemeClr val="accent1"/>
              </a:buClr>
              <a:buFont typeface="Wingdings 3" pitchFamily="2" charset="2"/>
              <a:buChar char=""/>
            </a:pPr>
            <a:r>
              <a:rPr lang="es-ES" altLang="es-ES" sz="2400">
                <a:cs typeface="Arial" panose="020B0604020202020204" pitchFamily="34" charset="0"/>
              </a:rPr>
              <a:t>Selección de la solución</a:t>
            </a:r>
          </a:p>
          <a:p>
            <a:pPr marL="441325" indent="-285750" defTabSz="457200" eaLnBrk="1" hangingPunct="1">
              <a:lnSpc>
                <a:spcPct val="200000"/>
              </a:lnSpc>
              <a:spcBef>
                <a:spcPts val="1000"/>
              </a:spcBef>
              <a:buClr>
                <a:schemeClr val="accent1"/>
              </a:buClr>
              <a:buFont typeface="Wingdings 3" pitchFamily="2" charset="2"/>
              <a:buChar char=""/>
            </a:pPr>
            <a:endParaRPr lang="es-ES" altLang="es-ES" sz="2400">
              <a:cs typeface="Arial" panose="020B0604020202020204" pitchFamily="34" charset="0"/>
            </a:endParaRPr>
          </a:p>
          <a:p>
            <a:pPr marL="441325" indent="-285750" defTabSz="457200" eaLnBrk="1" hangingPunct="1">
              <a:lnSpc>
                <a:spcPct val="200000"/>
              </a:lnSpc>
              <a:spcBef>
                <a:spcPts val="1000"/>
              </a:spcBef>
              <a:buClr>
                <a:schemeClr val="accent1"/>
              </a:buClr>
              <a:buFont typeface="Wingdings 3" pitchFamily="2" charset="2"/>
              <a:buChar char=""/>
            </a:pPr>
            <a:endParaRPr lang="es-ES" altLang="es-ES" sz="2400">
              <a:cs typeface="Arial" panose="020B0604020202020204" pitchFamily="34" charset="0"/>
            </a:endParaRPr>
          </a:p>
        </p:txBody>
      </p:sp>
      <p:sp>
        <p:nvSpPr>
          <p:cNvPr id="15364" name="Freeform 17">
            <a:extLst>
              <a:ext uri="{FF2B5EF4-FFF2-40B4-BE49-F238E27FC236}">
                <a16:creationId xmlns="" xmlns:a16="http://schemas.microsoft.com/office/drawing/2014/main" id="{ACB45F95-1541-4E4A-A55E-D838EEDC1698}"/>
              </a:ext>
            </a:extLst>
          </p:cNvPr>
          <p:cNvSpPr>
            <a:spLocks/>
          </p:cNvSpPr>
          <p:nvPr/>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15365" name="17 Imagen">
            <a:extLst>
              <a:ext uri="{FF2B5EF4-FFF2-40B4-BE49-F238E27FC236}">
                <a16:creationId xmlns="" xmlns:a16="http://schemas.microsoft.com/office/drawing/2014/main" id="{794BF391-464F-5548-8F2D-BF964DF6B303}"/>
              </a:ext>
            </a:extLst>
          </p:cNvPr>
          <p:cNvPicPr preferRelativeResize="0">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 xmlns:a16="http://schemas.microsoft.com/office/drawing/2014/main" id="{0CF2EDDC-9A30-A547-88A0-2E8FC6DB33F2}"/>
              </a:ext>
            </a:extLst>
          </p:cNvPr>
          <p:cNvSpPr txBox="1">
            <a:spLocks noChangeArrowheads="1"/>
          </p:cNvSpPr>
          <p:nvPr/>
        </p:nvSpPr>
        <p:spPr bwMode="auto">
          <a:xfrm>
            <a:off x="881063" y="1044575"/>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b="1" kern="0" dirty="0">
                <a:cs typeface="Arial" panose="020B0604020202020204" pitchFamily="34" charset="0"/>
              </a:rPr>
              <a:t>Alternativa 3. </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1.   Una semana para el estudio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2.   Tres semanas para el análisis y diseño del producto.</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3.   </a:t>
            </a:r>
            <a:r>
              <a:rPr lang="es-ES" sz="2000" kern="0" dirty="0" smtClean="0">
                <a:cs typeface="Arial" panose="020B0604020202020204" pitchFamily="34" charset="0"/>
              </a:rPr>
              <a:t>Tres </a:t>
            </a:r>
            <a:r>
              <a:rPr lang="es-ES" sz="2000" kern="0" dirty="0">
                <a:cs typeface="Arial" panose="020B0604020202020204" pitchFamily="34" charset="0"/>
              </a:rPr>
              <a:t>meses para la construcción de la aplicación.</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4.   Una semana para su implantación, pruebas y uso simultáneo con el sistema vigente.</a:t>
            </a:r>
          </a:p>
          <a:p>
            <a:pPr marL="841375" lvl="1" defTabSz="457200" eaLnBrk="1" hangingPunct="1">
              <a:lnSpc>
                <a:spcPct val="150000"/>
              </a:lnSpc>
              <a:spcBef>
                <a:spcPts val="1000"/>
              </a:spcBef>
              <a:buClr>
                <a:schemeClr val="accent1"/>
              </a:buClr>
              <a:buFont typeface="Wingdings 3" pitchFamily="2" charset="2"/>
              <a:buChar char=""/>
              <a:defRPr/>
            </a:pPr>
            <a:r>
              <a:rPr lang="es-ES" sz="2000" kern="0" dirty="0">
                <a:cs typeface="Arial" panose="020B0604020202020204" pitchFamily="34" charset="0"/>
              </a:rPr>
              <a:t>5.   Tres días para formación de usuarios.</a:t>
            </a:r>
          </a:p>
          <a:p>
            <a:pPr marL="841375" lvl="2"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30722" name="Rectangle 14">
            <a:extLst>
              <a:ext uri="{FF2B5EF4-FFF2-40B4-BE49-F238E27FC236}">
                <a16:creationId xmlns="" xmlns:a16="http://schemas.microsoft.com/office/drawing/2014/main" id="{CDF885A1-6865-4C45-AAB2-3DF0BDEBDF62}"/>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EVS5. DEFINICIÓN DE REQUISITOS</a:t>
            </a:r>
          </a:p>
          <a:p>
            <a:pPr algn="ctr" eaLnBrk="1" hangingPunct="1">
              <a:spcBef>
                <a:spcPct val="0"/>
              </a:spcBef>
              <a:buFontTx/>
              <a:buNone/>
            </a:pPr>
            <a:r>
              <a:rPr lang="en-US" altLang="es-ES" sz="2400" b="1">
                <a:solidFill>
                  <a:schemeClr val="tx2"/>
                </a:solidFill>
              </a:rPr>
              <a:t>DEL SISTEMA: PLANIFICACIÓN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683568" y="2348880"/>
            <a:ext cx="7728301" cy="2278360"/>
          </a:xfrm>
          <a:prstGeom prst="rect">
            <a:avLst/>
          </a:prstGeom>
        </p:spPr>
      </p:pic>
      <p:sp>
        <p:nvSpPr>
          <p:cNvPr id="4" name="Rectangle 14">
            <a:extLst>
              <a:ext uri="{FF2B5EF4-FFF2-40B4-BE49-F238E27FC236}">
                <a16:creationId xmlns="" xmlns:a16="http://schemas.microsoft.com/office/drawing/2014/main" id="{CDF885A1-6865-4C45-AAB2-3DF0BDEBDF62}"/>
              </a:ext>
            </a:extLst>
          </p:cNvPr>
          <p:cNvSpPr>
            <a:spLocks noChangeArrowheads="1"/>
          </p:cNvSpPr>
          <p:nvPr/>
        </p:nvSpPr>
        <p:spPr bwMode="auto">
          <a:xfrm>
            <a:off x="2038350" y="150813"/>
            <a:ext cx="6408738" cy="6858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EVS5. DEFINICIÓN DE REQUISITOS</a:t>
            </a:r>
          </a:p>
          <a:p>
            <a:pPr algn="ctr" eaLnBrk="1" hangingPunct="1">
              <a:spcBef>
                <a:spcPct val="0"/>
              </a:spcBef>
              <a:buFontTx/>
              <a:buNone/>
            </a:pPr>
            <a:r>
              <a:rPr lang="en-US" altLang="es-ES" sz="2400" b="1" dirty="0">
                <a:solidFill>
                  <a:schemeClr val="tx2"/>
                </a:solidFill>
              </a:rPr>
              <a:t>DEL </a:t>
            </a:r>
            <a:r>
              <a:rPr lang="en-US" altLang="es-ES" sz="2400" b="1" dirty="0" smtClean="0">
                <a:solidFill>
                  <a:schemeClr val="tx2"/>
                </a:solidFill>
              </a:rPr>
              <a:t>SISTEMA</a:t>
            </a:r>
            <a:endParaRPr lang="en-US" altLang="es-ES" sz="2400" b="1" dirty="0">
              <a:solidFill>
                <a:schemeClr val="tx2"/>
              </a:solidFill>
            </a:endParaRPr>
          </a:p>
        </p:txBody>
      </p:sp>
      <p:sp>
        <p:nvSpPr>
          <p:cNvPr id="5" name="CuadroTexto 4"/>
          <p:cNvSpPr txBox="1"/>
          <p:nvPr/>
        </p:nvSpPr>
        <p:spPr>
          <a:xfrm>
            <a:off x="2123728" y="1979548"/>
            <a:ext cx="5263172" cy="369332"/>
          </a:xfrm>
          <a:prstGeom prst="rect">
            <a:avLst/>
          </a:prstGeom>
          <a:noFill/>
        </p:spPr>
        <p:txBody>
          <a:bodyPr wrap="none" rtlCol="0">
            <a:spAutoFit/>
          </a:bodyPr>
          <a:lstStyle/>
          <a:p>
            <a:r>
              <a:rPr lang="es-ES" b="1" dirty="0" smtClean="0"/>
              <a:t>MATRIZ DE CUMPLIMIENTO DE REQUISITOS</a:t>
            </a:r>
            <a:endParaRPr lang="es-ES" b="1" dirty="0"/>
          </a:p>
        </p:txBody>
      </p:sp>
      <p:sp>
        <p:nvSpPr>
          <p:cNvPr id="2" name="Rectángulo 1"/>
          <p:cNvSpPr/>
          <p:nvPr/>
        </p:nvSpPr>
        <p:spPr>
          <a:xfrm>
            <a:off x="1907704" y="4623642"/>
            <a:ext cx="216024" cy="21602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1907704" y="5031282"/>
            <a:ext cx="216024" cy="2160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2267744" y="4548787"/>
            <a:ext cx="1544012" cy="369332"/>
          </a:xfrm>
          <a:prstGeom prst="rect">
            <a:avLst/>
          </a:prstGeom>
          <a:noFill/>
        </p:spPr>
        <p:txBody>
          <a:bodyPr wrap="none" rtlCol="0">
            <a:spAutoFit/>
          </a:bodyPr>
          <a:lstStyle/>
          <a:p>
            <a:r>
              <a:rPr lang="es-ES" dirty="0" smtClean="0"/>
              <a:t>Prioridad alta</a:t>
            </a:r>
            <a:endParaRPr lang="es-ES" dirty="0"/>
          </a:p>
        </p:txBody>
      </p:sp>
      <p:sp>
        <p:nvSpPr>
          <p:cNvPr id="8" name="CuadroTexto 7"/>
          <p:cNvSpPr txBox="1"/>
          <p:nvPr/>
        </p:nvSpPr>
        <p:spPr>
          <a:xfrm>
            <a:off x="2267744" y="4954628"/>
            <a:ext cx="1800493" cy="369332"/>
          </a:xfrm>
          <a:prstGeom prst="rect">
            <a:avLst/>
          </a:prstGeom>
          <a:noFill/>
        </p:spPr>
        <p:txBody>
          <a:bodyPr wrap="none" rtlCol="0">
            <a:spAutoFit/>
          </a:bodyPr>
          <a:lstStyle/>
          <a:p>
            <a:r>
              <a:rPr lang="es-ES" dirty="0" smtClean="0"/>
              <a:t>Prioridad media</a:t>
            </a:r>
            <a:endParaRPr lang="es-ES" dirty="0"/>
          </a:p>
        </p:txBody>
      </p:sp>
    </p:spTree>
    <p:extLst>
      <p:ext uri="{BB962C8B-B14F-4D97-AF65-F5344CB8AC3E}">
        <p14:creationId xmlns:p14="http://schemas.microsoft.com/office/powerpoint/2010/main" val="2390516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descr="Estrategias de marketing digital a través de preguntas clave">
            <a:extLst>
              <a:ext uri="{FF2B5EF4-FFF2-40B4-BE49-F238E27FC236}">
                <a16:creationId xmlns="" xmlns:a16="http://schemas.microsoft.com/office/drawing/2014/main" id="{66CEA66D-E15C-C847-9B2A-032EF58E0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473075"/>
            <a:ext cx="11298238" cy="591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CuadroTexto 1">
            <a:extLst>
              <a:ext uri="{FF2B5EF4-FFF2-40B4-BE49-F238E27FC236}">
                <a16:creationId xmlns="" xmlns:a16="http://schemas.microsoft.com/office/drawing/2014/main" id="{FD239F26-72A2-444A-9FA1-740091578B02}"/>
              </a:ext>
            </a:extLst>
          </p:cNvPr>
          <p:cNvSpPr txBox="1">
            <a:spLocks noChangeArrowheads="1"/>
          </p:cNvSpPr>
          <p:nvPr/>
        </p:nvSpPr>
        <p:spPr bwMode="auto">
          <a:xfrm>
            <a:off x="138113" y="3519488"/>
            <a:ext cx="2740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ES" sz="2800" b="1"/>
              <a:t>¿Preguntas…?</a:t>
            </a:r>
          </a:p>
        </p:txBody>
      </p:sp>
      <p:grpSp>
        <p:nvGrpSpPr>
          <p:cNvPr id="31747" name="Group 22">
            <a:extLst>
              <a:ext uri="{FF2B5EF4-FFF2-40B4-BE49-F238E27FC236}">
                <a16:creationId xmlns="" xmlns:a16="http://schemas.microsoft.com/office/drawing/2014/main" id="{A3D2F5D2-D269-504A-B84C-C6061FCA57AD}"/>
              </a:ext>
            </a:extLst>
          </p:cNvPr>
          <p:cNvGrpSpPr>
            <a:grpSpLocks/>
          </p:cNvGrpSpPr>
          <p:nvPr/>
        </p:nvGrpSpPr>
        <p:grpSpPr bwMode="auto">
          <a:xfrm>
            <a:off x="0" y="333375"/>
            <a:ext cx="2411413" cy="215900"/>
            <a:chOff x="0" y="255"/>
            <a:chExt cx="1519" cy="136"/>
          </a:xfrm>
        </p:grpSpPr>
        <p:sp>
          <p:nvSpPr>
            <p:cNvPr id="31751" name="Freeform 8" descr="5%">
              <a:extLst>
                <a:ext uri="{FF2B5EF4-FFF2-40B4-BE49-F238E27FC236}">
                  <a16:creationId xmlns="" xmlns:a16="http://schemas.microsoft.com/office/drawing/2014/main" id="{949389A0-7C35-D440-A511-E8043CC49841}"/>
                </a:ext>
              </a:extLst>
            </p:cNvPr>
            <p:cNvSpPr>
              <a:spLocks/>
            </p:cNvSpPr>
            <p:nvPr/>
          </p:nvSpPr>
          <p:spPr bwMode="auto">
            <a:xfrm>
              <a:off x="0" y="255"/>
              <a:ext cx="616" cy="136"/>
            </a:xfrm>
            <a:custGeom>
              <a:avLst/>
              <a:gdLst>
                <a:gd name="T0" fmla="*/ 0 w 479"/>
                <a:gd name="T1" fmla="*/ 0 h 201"/>
                <a:gd name="T2" fmla="*/ 20812 w 479"/>
                <a:gd name="T3" fmla="*/ 0 h 201"/>
                <a:gd name="T4" fmla="*/ 18369 w 479"/>
                <a:gd name="T5" fmla="*/ 1 h 201"/>
                <a:gd name="T6" fmla="*/ 0 w 479"/>
                <a:gd name="T7" fmla="*/ 1 h 201"/>
                <a:gd name="T8" fmla="*/ 0 w 479"/>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9" h="201">
                  <a:moveTo>
                    <a:pt x="0" y="0"/>
                  </a:moveTo>
                  <a:lnTo>
                    <a:pt x="478" y="0"/>
                  </a:lnTo>
                  <a:lnTo>
                    <a:pt x="422" y="200"/>
                  </a:lnTo>
                  <a:lnTo>
                    <a:pt x="0" y="200"/>
                  </a:lnTo>
                  <a:lnTo>
                    <a:pt x="0"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2" name="Freeform 9" descr="5%">
              <a:extLst>
                <a:ext uri="{FF2B5EF4-FFF2-40B4-BE49-F238E27FC236}">
                  <a16:creationId xmlns="" xmlns:a16="http://schemas.microsoft.com/office/drawing/2014/main" id="{06CE39B2-5F93-C74A-AAF4-A1377571A4EA}"/>
                </a:ext>
              </a:extLst>
            </p:cNvPr>
            <p:cNvSpPr>
              <a:spLocks/>
            </p:cNvSpPr>
            <p:nvPr/>
          </p:nvSpPr>
          <p:spPr bwMode="auto">
            <a:xfrm>
              <a:off x="587" y="255"/>
              <a:ext cx="363" cy="136"/>
            </a:xfrm>
            <a:custGeom>
              <a:avLst/>
              <a:gdLst>
                <a:gd name="T0" fmla="*/ 2473 w 282"/>
                <a:gd name="T1" fmla="*/ 0 h 201"/>
                <a:gd name="T2" fmla="*/ 0 w 282"/>
                <a:gd name="T3" fmla="*/ 1 h 201"/>
                <a:gd name="T4" fmla="*/ 9944 w 282"/>
                <a:gd name="T5" fmla="*/ 1 h 201"/>
                <a:gd name="T6" fmla="*/ 12418 w 282"/>
                <a:gd name="T7" fmla="*/ 0 h 201"/>
                <a:gd name="T8" fmla="*/ 2473 w 282"/>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2" h="201">
                  <a:moveTo>
                    <a:pt x="56" y="0"/>
                  </a:moveTo>
                  <a:lnTo>
                    <a:pt x="0" y="200"/>
                  </a:lnTo>
                  <a:lnTo>
                    <a:pt x="225" y="200"/>
                  </a:lnTo>
                  <a:lnTo>
                    <a:pt x="281"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3" name="Freeform 10" descr="5%">
              <a:extLst>
                <a:ext uri="{FF2B5EF4-FFF2-40B4-BE49-F238E27FC236}">
                  <a16:creationId xmlns="" xmlns:a16="http://schemas.microsoft.com/office/drawing/2014/main" id="{C97A05CA-BA23-5B43-BB1D-598E35F33716}"/>
                </a:ext>
              </a:extLst>
            </p:cNvPr>
            <p:cNvSpPr>
              <a:spLocks/>
            </p:cNvSpPr>
            <p:nvPr/>
          </p:nvSpPr>
          <p:spPr bwMode="auto">
            <a:xfrm>
              <a:off x="916" y="255"/>
              <a:ext cx="291" cy="136"/>
            </a:xfrm>
            <a:custGeom>
              <a:avLst/>
              <a:gdLst>
                <a:gd name="T0" fmla="*/ 2507 w 226"/>
                <a:gd name="T1" fmla="*/ 0 h 201"/>
                <a:gd name="T2" fmla="*/ 0 w 226"/>
                <a:gd name="T3" fmla="*/ 1 h 201"/>
                <a:gd name="T4" fmla="*/ 7513 w 226"/>
                <a:gd name="T5" fmla="*/ 1 h 201"/>
                <a:gd name="T6" fmla="*/ 9978 w 226"/>
                <a:gd name="T7" fmla="*/ 0 h 201"/>
                <a:gd name="T8" fmla="*/ 2507 w 226"/>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 h="201">
                  <a:moveTo>
                    <a:pt x="56" y="0"/>
                  </a:moveTo>
                  <a:lnTo>
                    <a:pt x="0" y="200"/>
                  </a:lnTo>
                  <a:lnTo>
                    <a:pt x="169" y="200"/>
                  </a:lnTo>
                  <a:lnTo>
                    <a:pt x="225"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4" name="Freeform 11" descr="5%">
              <a:extLst>
                <a:ext uri="{FF2B5EF4-FFF2-40B4-BE49-F238E27FC236}">
                  <a16:creationId xmlns="" xmlns:a16="http://schemas.microsoft.com/office/drawing/2014/main" id="{2B84887D-7D31-644A-9461-B0EF770AB71C}"/>
                </a:ext>
              </a:extLst>
            </p:cNvPr>
            <p:cNvSpPr>
              <a:spLocks/>
            </p:cNvSpPr>
            <p:nvPr/>
          </p:nvSpPr>
          <p:spPr bwMode="auto">
            <a:xfrm>
              <a:off x="1169" y="255"/>
              <a:ext cx="219" cy="136"/>
            </a:xfrm>
            <a:custGeom>
              <a:avLst/>
              <a:gdLst>
                <a:gd name="T0" fmla="*/ 2521 w 170"/>
                <a:gd name="T1" fmla="*/ 0 h 201"/>
                <a:gd name="T2" fmla="*/ 0 w 170"/>
                <a:gd name="T3" fmla="*/ 1 h 201"/>
                <a:gd name="T4" fmla="*/ 5059 w 170"/>
                <a:gd name="T5" fmla="*/ 1 h 201"/>
                <a:gd name="T6" fmla="*/ 7556 w 170"/>
                <a:gd name="T7" fmla="*/ 0 h 201"/>
                <a:gd name="T8" fmla="*/ 2521 w 170"/>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201">
                  <a:moveTo>
                    <a:pt x="56" y="0"/>
                  </a:moveTo>
                  <a:lnTo>
                    <a:pt x="0" y="200"/>
                  </a:lnTo>
                  <a:lnTo>
                    <a:pt x="113" y="200"/>
                  </a:lnTo>
                  <a:lnTo>
                    <a:pt x="169"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5" name="Freeform 12" descr="5%">
              <a:extLst>
                <a:ext uri="{FF2B5EF4-FFF2-40B4-BE49-F238E27FC236}">
                  <a16:creationId xmlns="" xmlns:a16="http://schemas.microsoft.com/office/drawing/2014/main" id="{66D9D94A-DB3D-9246-8945-18F31C431B30}"/>
                </a:ext>
              </a:extLst>
            </p:cNvPr>
            <p:cNvSpPr>
              <a:spLocks/>
            </p:cNvSpPr>
            <p:nvPr/>
          </p:nvSpPr>
          <p:spPr bwMode="auto">
            <a:xfrm>
              <a:off x="1338" y="255"/>
              <a:ext cx="145" cy="136"/>
            </a:xfrm>
            <a:custGeom>
              <a:avLst/>
              <a:gdLst>
                <a:gd name="T0" fmla="*/ 2351 w 113"/>
                <a:gd name="T1" fmla="*/ 0 h 201"/>
                <a:gd name="T2" fmla="*/ 0 w 113"/>
                <a:gd name="T3" fmla="*/ 1 h 201"/>
                <a:gd name="T4" fmla="*/ 2351 w 113"/>
                <a:gd name="T5" fmla="*/ 1 h 201"/>
                <a:gd name="T6" fmla="*/ 4717 w 113"/>
                <a:gd name="T7" fmla="*/ 0 h 201"/>
                <a:gd name="T8" fmla="*/ 2351 w 113"/>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201">
                  <a:moveTo>
                    <a:pt x="56" y="0"/>
                  </a:moveTo>
                  <a:lnTo>
                    <a:pt x="0" y="200"/>
                  </a:lnTo>
                  <a:lnTo>
                    <a:pt x="56" y="200"/>
                  </a:lnTo>
                  <a:lnTo>
                    <a:pt x="112"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sp>
          <p:nvSpPr>
            <p:cNvPr id="31756" name="Freeform 13" descr="5%">
              <a:extLst>
                <a:ext uri="{FF2B5EF4-FFF2-40B4-BE49-F238E27FC236}">
                  <a16:creationId xmlns="" xmlns:a16="http://schemas.microsoft.com/office/drawing/2014/main" id="{EAD71A5A-2B41-2E4C-B00A-6C190547D1ED}"/>
                </a:ext>
              </a:extLst>
            </p:cNvPr>
            <p:cNvSpPr>
              <a:spLocks/>
            </p:cNvSpPr>
            <p:nvPr/>
          </p:nvSpPr>
          <p:spPr bwMode="auto">
            <a:xfrm>
              <a:off x="1423" y="255"/>
              <a:ext cx="96" cy="136"/>
            </a:xfrm>
            <a:custGeom>
              <a:avLst/>
              <a:gdLst>
                <a:gd name="T0" fmla="*/ 2275 w 75"/>
                <a:gd name="T1" fmla="*/ 0 h 201"/>
                <a:gd name="T2" fmla="*/ 0 w 75"/>
                <a:gd name="T3" fmla="*/ 1 h 201"/>
                <a:gd name="T4" fmla="*/ 719 w 75"/>
                <a:gd name="T5" fmla="*/ 1 h 201"/>
                <a:gd name="T6" fmla="*/ 3031 w 75"/>
                <a:gd name="T7" fmla="*/ 0 h 201"/>
                <a:gd name="T8" fmla="*/ 2275 w 7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01">
                  <a:moveTo>
                    <a:pt x="56" y="0"/>
                  </a:moveTo>
                  <a:lnTo>
                    <a:pt x="0" y="200"/>
                  </a:lnTo>
                  <a:lnTo>
                    <a:pt x="18" y="200"/>
                  </a:lnTo>
                  <a:lnTo>
                    <a:pt x="74" y="0"/>
                  </a:lnTo>
                  <a:lnTo>
                    <a:pt x="56" y="0"/>
                  </a:lnTo>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DDDDDD">
                        <a:alpha val="50000"/>
                      </a:srgbClr>
                    </a:outerShdw>
                  </a:effectLst>
                </a14:hiddenEffects>
              </a:ext>
            </a:extLst>
          </p:spPr>
          <p:txBody>
            <a:bodyPr/>
            <a:lstStyle/>
            <a:p>
              <a:endParaRPr lang="es-ES"/>
            </a:p>
          </p:txBody>
        </p:sp>
      </p:grpSp>
      <p:sp>
        <p:nvSpPr>
          <p:cNvPr id="31748" name="Freeform 17">
            <a:extLst>
              <a:ext uri="{FF2B5EF4-FFF2-40B4-BE49-F238E27FC236}">
                <a16:creationId xmlns="" xmlns:a16="http://schemas.microsoft.com/office/drawing/2014/main" id="{7F1EC75B-5B06-4F42-A007-2C7CE755ABBE}"/>
              </a:ext>
            </a:extLst>
          </p:cNvPr>
          <p:cNvSpPr>
            <a:spLocks/>
          </p:cNvSpPr>
          <p:nvPr/>
        </p:nvSpPr>
        <p:spPr bwMode="auto">
          <a:xfrm>
            <a:off x="1968500" y="6584950"/>
            <a:ext cx="7178675" cy="77788"/>
          </a:xfrm>
          <a:custGeom>
            <a:avLst/>
            <a:gdLst>
              <a:gd name="T0" fmla="*/ 0 w 5288"/>
              <a:gd name="T1" fmla="*/ 2147483646 h 49"/>
              <a:gd name="T2" fmla="*/ 2147483646 w 5288"/>
              <a:gd name="T3" fmla="*/ 2147483646 h 49"/>
              <a:gd name="T4" fmla="*/ 2147483646 w 5288"/>
              <a:gd name="T5" fmla="*/ 0 h 49"/>
              <a:gd name="T6" fmla="*/ 2147483646 w 5288"/>
              <a:gd name="T7" fmla="*/ 0 h 49"/>
              <a:gd name="T8" fmla="*/ 0 w 5288"/>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8" h="49">
                <a:moveTo>
                  <a:pt x="0" y="48"/>
                </a:moveTo>
                <a:lnTo>
                  <a:pt x="5287" y="48"/>
                </a:lnTo>
                <a:lnTo>
                  <a:pt x="5287" y="0"/>
                </a:lnTo>
                <a:lnTo>
                  <a:pt x="14" y="0"/>
                </a:lnTo>
                <a:lnTo>
                  <a:pt x="0" y="48"/>
                </a:lnTo>
              </a:path>
            </a:pathLst>
          </a:custGeom>
          <a:solidFill>
            <a:schemeClr val="accent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a:lstStyle/>
          <a:p>
            <a:endParaRPr lang="es-ES"/>
          </a:p>
        </p:txBody>
      </p:sp>
      <p:pic>
        <p:nvPicPr>
          <p:cNvPr id="31749" name="17 Imagen">
            <a:extLst>
              <a:ext uri="{FF2B5EF4-FFF2-40B4-BE49-F238E27FC236}">
                <a16:creationId xmlns="" xmlns:a16="http://schemas.microsoft.com/office/drawing/2014/main" id="{F3812B2B-ED5E-D14C-803D-3858F435CB5E}"/>
              </a:ext>
            </a:extLst>
          </p:cNvPr>
          <p:cNvPicPr preferRelativeResize="0">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60363" y="0"/>
            <a:ext cx="647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Imagen 15">
            <a:extLst>
              <a:ext uri="{FF2B5EF4-FFF2-40B4-BE49-F238E27FC236}">
                <a16:creationId xmlns="" xmlns:a16="http://schemas.microsoft.com/office/drawing/2014/main" id="{41854531-9AB6-5240-8FAD-0DA24A1221E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37538" y="44450"/>
            <a:ext cx="79851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4">
            <a:extLst>
              <a:ext uri="{FF2B5EF4-FFF2-40B4-BE49-F238E27FC236}">
                <a16:creationId xmlns="" xmlns:a16="http://schemas.microsoft.com/office/drawing/2014/main" id="{3665E0D4-68DF-7A4B-92E0-B652D965824C}"/>
              </a:ext>
            </a:extLst>
          </p:cNvPr>
          <p:cNvSpPr>
            <a:spLocks noChangeArrowheads="1"/>
          </p:cNvSpPr>
          <p:nvPr/>
        </p:nvSpPr>
        <p:spPr bwMode="auto">
          <a:xfrm>
            <a:off x="2627313" y="198438"/>
            <a:ext cx="5400675" cy="566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800" b="1">
                <a:solidFill>
                  <a:schemeClr val="tx2"/>
                </a:solidFill>
              </a:rPr>
              <a:t>EVS1. ALCANCE DEL SISTEMA</a:t>
            </a:r>
          </a:p>
        </p:txBody>
      </p:sp>
      <p:sp>
        <p:nvSpPr>
          <p:cNvPr id="3" name="Rectangle 15">
            <a:extLst>
              <a:ext uri="{FF2B5EF4-FFF2-40B4-BE49-F238E27FC236}">
                <a16:creationId xmlns="" xmlns:a16="http://schemas.microsoft.com/office/drawing/2014/main"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Estudio de la solicitud</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Descripción general del sistema</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Catálogo de objetivos del EVS</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Alcance</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Restricciones</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Identificación del alcance del sistema</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Especificación del alcance del EVS</a:t>
            </a: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 xmlns:a16="http://schemas.microsoft.com/office/drawing/2014/main"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Valoración del estudio de la situación actual</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Identificación de participantes</a:t>
            </a:r>
          </a:p>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Descripción de SSII. existentes</a:t>
            </a: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17410" name="Rectangle 14">
            <a:extLst>
              <a:ext uri="{FF2B5EF4-FFF2-40B4-BE49-F238E27FC236}">
                <a16:creationId xmlns="" xmlns:a16="http://schemas.microsoft.com/office/drawing/2014/main" id="{19335601-E8EC-D844-82A7-148DF9D679CC}"/>
              </a:ext>
            </a:extLst>
          </p:cNvPr>
          <p:cNvSpPr>
            <a:spLocks noChangeArrowheads="1"/>
          </p:cNvSpPr>
          <p:nvPr/>
        </p:nvSpPr>
        <p:spPr bwMode="auto">
          <a:xfrm>
            <a:off x="1835696"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EVS2. ESTUDIO DE LA SITUACIÓN ACTUAL</a:t>
            </a:r>
          </a:p>
        </p:txBody>
      </p:sp>
      <p:pic>
        <p:nvPicPr>
          <p:cNvPr id="17411" name="Imagen 7" descr="Imagen que contiene captura de pantalla&#10;&#10;Descripción generada automáticamente">
            <a:extLst>
              <a:ext uri="{FF2B5EF4-FFF2-40B4-BE49-F238E27FC236}">
                <a16:creationId xmlns="" xmlns:a16="http://schemas.microsoft.com/office/drawing/2014/main" id="{3D50A19F-DC29-0A47-B2F9-739873DF7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2924175"/>
            <a:ext cx="550386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n 26"/>
          <p:cNvPicPr>
            <a:picLocks noChangeAspect="1"/>
          </p:cNvPicPr>
          <p:nvPr/>
        </p:nvPicPr>
        <p:blipFill>
          <a:blip r:embed="rId2"/>
          <a:stretch>
            <a:fillRect/>
          </a:stretch>
        </p:blipFill>
        <p:spPr>
          <a:xfrm>
            <a:off x="1907704" y="735879"/>
            <a:ext cx="5745633" cy="5807796"/>
          </a:xfrm>
          <a:prstGeom prst="rect">
            <a:avLst/>
          </a:prstGeom>
        </p:spPr>
      </p:pic>
      <p:sp>
        <p:nvSpPr>
          <p:cNvPr id="29" name="Rectangle 14">
            <a:extLst>
              <a:ext uri="{FF2B5EF4-FFF2-40B4-BE49-F238E27FC236}">
                <a16:creationId xmlns="" xmlns:a16="http://schemas.microsoft.com/office/drawing/2014/main" id="{19335601-E8EC-D844-82A7-148DF9D679CC}"/>
              </a:ext>
            </a:extLst>
          </p:cNvPr>
          <p:cNvSpPr>
            <a:spLocks noChangeArrowheads="1"/>
          </p:cNvSpPr>
          <p:nvPr/>
        </p:nvSpPr>
        <p:spPr bwMode="auto">
          <a:xfrm>
            <a:off x="1835696"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EVS2. ESTUDIO DE LA SITUACIÓN ACTUAL</a:t>
            </a:r>
          </a:p>
        </p:txBody>
      </p:sp>
    </p:spTree>
    <p:extLst>
      <p:ext uri="{BB962C8B-B14F-4D97-AF65-F5344CB8AC3E}">
        <p14:creationId xmlns:p14="http://schemas.microsoft.com/office/powerpoint/2010/main" val="3034654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4">
            <a:extLst>
              <a:ext uri="{FF2B5EF4-FFF2-40B4-BE49-F238E27FC236}">
                <a16:creationId xmlns="" xmlns:a16="http://schemas.microsoft.com/office/drawing/2014/main" id="{19335601-E8EC-D844-82A7-148DF9D679CC}"/>
              </a:ext>
            </a:extLst>
          </p:cNvPr>
          <p:cNvSpPr>
            <a:spLocks noChangeArrowheads="1"/>
          </p:cNvSpPr>
          <p:nvPr/>
        </p:nvSpPr>
        <p:spPr bwMode="auto">
          <a:xfrm>
            <a:off x="1835696"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EVS2. ESTUDIO DE LA SITUACIÓN ACTUAL</a:t>
            </a:r>
          </a:p>
        </p:txBody>
      </p:sp>
      <p:pic>
        <p:nvPicPr>
          <p:cNvPr id="2" name="Imagen 1"/>
          <p:cNvPicPr>
            <a:picLocks noChangeAspect="1"/>
          </p:cNvPicPr>
          <p:nvPr/>
        </p:nvPicPr>
        <p:blipFill>
          <a:blip r:embed="rId2"/>
          <a:stretch>
            <a:fillRect/>
          </a:stretch>
        </p:blipFill>
        <p:spPr>
          <a:xfrm>
            <a:off x="1907704" y="832104"/>
            <a:ext cx="5864696" cy="5716334"/>
          </a:xfrm>
          <a:prstGeom prst="rect">
            <a:avLst/>
          </a:prstGeom>
        </p:spPr>
      </p:pic>
      <p:sp>
        <p:nvSpPr>
          <p:cNvPr id="3" name="CuadroTexto 2"/>
          <p:cNvSpPr txBox="1"/>
          <p:nvPr/>
        </p:nvSpPr>
        <p:spPr>
          <a:xfrm>
            <a:off x="481672" y="3284984"/>
            <a:ext cx="2852063"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ES" b="1" dirty="0" smtClean="0"/>
              <a:t>Situación final deseada</a:t>
            </a:r>
          </a:p>
          <a:p>
            <a:r>
              <a:rPr lang="es-ES" b="1" dirty="0" smtClean="0"/>
              <a:t>con aplicación a medida</a:t>
            </a:r>
            <a:endParaRPr lang="es-ES" b="1" dirty="0"/>
          </a:p>
        </p:txBody>
      </p:sp>
    </p:spTree>
    <p:extLst>
      <p:ext uri="{BB962C8B-B14F-4D97-AF65-F5344CB8AC3E}">
        <p14:creationId xmlns:p14="http://schemas.microsoft.com/office/powerpoint/2010/main" val="2673142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a:extLst>
              <a:ext uri="{FF2B5EF4-FFF2-40B4-BE49-F238E27FC236}">
                <a16:creationId xmlns="" xmlns:a16="http://schemas.microsoft.com/office/drawing/2014/main" id="{B6008905-9D15-CC48-A0A6-3FB1AB157C26}"/>
              </a:ext>
            </a:extLst>
          </p:cNvPr>
          <p:cNvSpPr txBox="1">
            <a:spLocks noChangeArrowheads="1"/>
          </p:cNvSpPr>
          <p:nvPr/>
        </p:nvSpPr>
        <p:spPr bwMode="auto">
          <a:xfrm>
            <a:off x="881063" y="973138"/>
            <a:ext cx="7381875" cy="4616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Diagnóstico de la situación actual:</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El sistema actual es ineficaz</a:t>
            </a:r>
          </a:p>
          <a:p>
            <a:pPr marL="841375" lvl="1" defTabSz="457200" eaLnBrk="1" hangingPunct="1">
              <a:lnSpc>
                <a:spcPct val="150000"/>
              </a:lnSpc>
              <a:spcBef>
                <a:spcPts val="1000"/>
              </a:spcBef>
              <a:buClr>
                <a:schemeClr val="accent1"/>
              </a:buClr>
              <a:buFont typeface="Wingdings 3" pitchFamily="2" charset="2"/>
              <a:buChar char=""/>
              <a:defRPr/>
            </a:pPr>
            <a:r>
              <a:rPr lang="es-ES" altLang="es-ES" sz="2000" kern="0" dirty="0">
                <a:cs typeface="Arial" panose="020B0604020202020204" pitchFamily="34" charset="0"/>
              </a:rPr>
              <a:t>Sustitución por una aplicación informática</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Entorno web (WAN-PG)</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Con identificación de usuarios</a:t>
            </a:r>
          </a:p>
          <a:p>
            <a:pPr marL="1241425" lvl="2" defTabSz="457200" eaLnBrk="1" hangingPunct="1">
              <a:lnSpc>
                <a:spcPct val="150000"/>
              </a:lnSpc>
              <a:spcBef>
                <a:spcPts val="1000"/>
              </a:spcBef>
              <a:buClr>
                <a:schemeClr val="accent1"/>
              </a:buClr>
              <a:buFont typeface="Wingdings 3" pitchFamily="2" charset="2"/>
              <a:buChar char=""/>
              <a:defRPr/>
            </a:pPr>
            <a:r>
              <a:rPr lang="es-ES" altLang="es-ES" sz="1600" kern="0" dirty="0">
                <a:cs typeface="Arial" panose="020B0604020202020204" pitchFamily="34" charset="0"/>
              </a:rPr>
              <a:t>Datos en un SGBD centralizado y seguro</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
        <p:nvSpPr>
          <p:cNvPr id="18434" name="Rectangle 14">
            <a:extLst>
              <a:ext uri="{FF2B5EF4-FFF2-40B4-BE49-F238E27FC236}">
                <a16:creationId xmlns="" xmlns:a16="http://schemas.microsoft.com/office/drawing/2014/main" id="{B60F165E-FB51-E84F-9142-5E2364069006}"/>
              </a:ext>
            </a:extLst>
          </p:cNvPr>
          <p:cNvSpPr>
            <a:spLocks noChangeArrowheads="1"/>
          </p:cNvSpPr>
          <p:nvPr/>
        </p:nvSpPr>
        <p:spPr bwMode="auto">
          <a:xfrm>
            <a:off x="1835696" y="150813"/>
            <a:ext cx="6408738" cy="566737"/>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EVS2. ESTUDIO DE LA SITUACIÓN ACTUAL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4">
            <a:extLst>
              <a:ext uri="{FF2B5EF4-FFF2-40B4-BE49-F238E27FC236}">
                <a16:creationId xmlns="" xmlns:a16="http://schemas.microsoft.com/office/drawing/2014/main" id="{5225D6A2-5E77-BF42-808A-DAAD5124E8CB}"/>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a:solidFill>
                  <a:schemeClr val="tx2"/>
                </a:solidFill>
              </a:rPr>
              <a:t>EVS3. DEFINICIÓN DE REQUISITOS </a:t>
            </a:r>
          </a:p>
          <a:p>
            <a:pPr algn="ctr" eaLnBrk="1" hangingPunct="1">
              <a:spcBef>
                <a:spcPct val="0"/>
              </a:spcBef>
              <a:buFontTx/>
              <a:buNone/>
            </a:pPr>
            <a:r>
              <a:rPr lang="en-US" altLang="es-ES" sz="2400" b="1">
                <a:solidFill>
                  <a:schemeClr val="tx2"/>
                </a:solidFill>
              </a:rPr>
              <a:t>DEL SISTEMA</a:t>
            </a:r>
          </a:p>
        </p:txBody>
      </p:sp>
      <p:graphicFrame>
        <p:nvGraphicFramePr>
          <p:cNvPr id="2" name="Tabla 1">
            <a:extLst>
              <a:ext uri="{FF2B5EF4-FFF2-40B4-BE49-F238E27FC236}">
                <a16:creationId xmlns="" xmlns:a16="http://schemas.microsoft.com/office/drawing/2014/main" id="{26DD4294-8209-134E-824C-DB89AAC7C8C4}"/>
              </a:ext>
            </a:extLst>
          </p:cNvPr>
          <p:cNvGraphicFramePr>
            <a:graphicFrameLocks noGrp="1"/>
          </p:cNvGraphicFramePr>
          <p:nvPr/>
        </p:nvGraphicFramePr>
        <p:xfrm>
          <a:off x="454025" y="1125538"/>
          <a:ext cx="7993063" cy="5482273"/>
        </p:xfrm>
        <a:graphic>
          <a:graphicData uri="http://schemas.openxmlformats.org/drawingml/2006/table">
            <a:tbl>
              <a:tblPr/>
              <a:tblGrid>
                <a:gridCol w="1081088">
                  <a:extLst>
                    <a:ext uri="{9D8B030D-6E8A-4147-A177-3AD203B41FA5}">
                      <a16:colId xmlns="" xmlns:a16="http://schemas.microsoft.com/office/drawing/2014/main" val="4251314947"/>
                    </a:ext>
                  </a:extLst>
                </a:gridCol>
                <a:gridCol w="1316037">
                  <a:extLst>
                    <a:ext uri="{9D8B030D-6E8A-4147-A177-3AD203B41FA5}">
                      <a16:colId xmlns="" xmlns:a16="http://schemas.microsoft.com/office/drawing/2014/main" val="2736093037"/>
                    </a:ext>
                  </a:extLst>
                </a:gridCol>
                <a:gridCol w="4478338">
                  <a:extLst>
                    <a:ext uri="{9D8B030D-6E8A-4147-A177-3AD203B41FA5}">
                      <a16:colId xmlns="" xmlns:a16="http://schemas.microsoft.com/office/drawing/2014/main" val="3686150401"/>
                    </a:ext>
                  </a:extLst>
                </a:gridCol>
                <a:gridCol w="1117600">
                  <a:extLst>
                    <a:ext uri="{9D8B030D-6E8A-4147-A177-3AD203B41FA5}">
                      <a16:colId xmlns="" xmlns:a16="http://schemas.microsoft.com/office/drawing/2014/main" val="471124347"/>
                    </a:ext>
                  </a:extLst>
                </a:gridCol>
              </a:tblGrid>
              <a:tr h="1730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REQUISITO</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FUENTE</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DESCRIPCIÓN</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550"/>
                        </a:lnSpc>
                        <a:spcBef>
                          <a:spcPts val="38"/>
                        </a:spcBef>
                        <a:spcAft>
                          <a:spcPct val="0"/>
                        </a:spcAft>
                        <a:buClrTx/>
                        <a:buSzTx/>
                        <a:buFontTx/>
                        <a:buNone/>
                        <a:tabLst/>
                      </a:pPr>
                      <a:r>
                        <a:rPr kumimoji="0" lang="es-ES" altLang="es-ES" sz="7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Arial" panose="020B0604020202020204" pitchFamily="34"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PRIORIDAD</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157660087"/>
                  </a:ext>
                </a:extLst>
              </a:tr>
              <a:tr h="636588">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llevar el control de los artefactos sin explosionar (NOEX) que se encuentran en el Campo Nacional de Maniobras y Tiro de San Gregorio (CNMTSG), incluida la gestión de altas y bajas de artefactos mediante el propio interfaz del sistema.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4093355484"/>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RF2</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incorporar y modificar diferente información detallada para cada uno de los artefactos, incluso archivos multimedia.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3606071036"/>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RF3</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cargar diferentes tipos de cartografía según necesidades.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2570610916"/>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RF4</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la gestión de usuarios autorizados con diferentes roles (Administrador, Gestor, Usuario) y permisos.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852518264"/>
                  </a:ext>
                </a:extLst>
              </a:tr>
              <a:tr h="4381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RF5</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debe permitir un manejo flexible con los mapas y cartografía mostrada, incluyendo desplazamientos a través de los mapas y zoom de zonas concretas.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Media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276453408"/>
                  </a:ext>
                </a:extLst>
              </a:tr>
              <a:tr h="5143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RF6</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mostrará en la cartografía seleccionada la posición de los artefactos con diferentes iconos según el estado de los mismos.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2916713701"/>
                  </a:ext>
                </a:extLst>
              </a:tr>
              <a:tr h="5143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RF7</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seleccionar diferentes artefactos de los disponibles en un mapa y los mostrará en un listado imprimible con toda la información para cada uno de ellos. La impresión se mostrará previamente por pantalla.</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435321659"/>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RF8</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filtrar para mostrar en el mapa según el estado y tipo de los artefactos.</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3043699211"/>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RF9</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imprimir listados por filtros según los campos definidos por el cliente en el fichero Excel actual.</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296968753"/>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RF10</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seleccionar un artefacto de los mostrados en el mapa y mostrará un pop-up con la información que se defina por el cliente. </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783758813"/>
                  </a:ext>
                </a:extLst>
              </a:tr>
              <a:tr h="438150">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RF11</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0" i="0" u="none" strike="noStrike" cap="none" normalizeH="0" baseline="0">
                          <a:ln>
                            <a:noFill/>
                          </a:ln>
                          <a:solidFill>
                            <a:srgbClr val="000000"/>
                          </a:solidFill>
                          <a:effectLst/>
                          <a:latin typeface="Arial" panose="020B0604020202020204" pitchFamily="34" charset="0"/>
                        </a:rPr>
                        <a:t> </a:t>
                      </a:r>
                      <a:endParaRPr kumimoji="0" lang="es-ES" altLang="es-ES" sz="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rgbClr val="000000"/>
                          </a:solidFill>
                          <a:effectLst/>
                          <a:latin typeface="Arial" panose="020B0604020202020204" pitchFamily="34" charset="0"/>
                        </a:rPr>
                        <a:t>El sistema permitirá cambios de estado de artefactos de Pendientes desactivación a Destruido y posteriormente a Retirado, o bien, a No localizado, con indicación de la fecha para cada una de las modificaciones de estado.</a:t>
                      </a:r>
                      <a:endParaRPr kumimoji="0" lang="es-ES" altLang="es-ES" sz="8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3735691175"/>
                  </a:ext>
                </a:extLst>
              </a:tr>
              <a:tr h="384175">
                <a:tc>
                  <a:txBody>
                    <a:bodyPr/>
                    <a:lstStyle>
                      <a:lvl1pPr marL="3048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p>
                    <a:p>
                      <a:pPr marL="30480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RF12</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03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60325" marR="0" lvl="0" indent="0" algn="just"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 </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8900">
                        <a:spcBef>
                          <a:spcPct val="20000"/>
                        </a:spcBef>
                        <a:tabLst>
                          <a:tab pos="508000" algn="l"/>
                        </a:tabLst>
                        <a:defRPr sz="2800">
                          <a:solidFill>
                            <a:schemeClr val="tx1"/>
                          </a:solidFill>
                          <a:latin typeface="Arial" panose="020B0604020202020204" pitchFamily="34" charset="0"/>
                        </a:defRPr>
                      </a:lvl1pPr>
                      <a:lvl2pPr marL="742950" indent="-285750">
                        <a:spcBef>
                          <a:spcPct val="20000"/>
                        </a:spcBef>
                        <a:tabLst>
                          <a:tab pos="508000" algn="l"/>
                        </a:tabLst>
                        <a:defRPr sz="2400">
                          <a:solidFill>
                            <a:schemeClr val="tx1"/>
                          </a:solidFill>
                          <a:latin typeface="Arial" panose="020B0604020202020204" pitchFamily="34" charset="0"/>
                        </a:defRPr>
                      </a:lvl2pPr>
                      <a:lvl3pPr marL="1143000" indent="-228600">
                        <a:spcBef>
                          <a:spcPct val="20000"/>
                        </a:spcBef>
                        <a:tabLst>
                          <a:tab pos="508000" algn="l"/>
                        </a:tabLst>
                        <a:defRPr sz="2000">
                          <a:solidFill>
                            <a:schemeClr val="tx1"/>
                          </a:solidFill>
                          <a:latin typeface="Arial" panose="020B0604020202020204" pitchFamily="34" charset="0"/>
                        </a:defRPr>
                      </a:lvl3pPr>
                      <a:lvl4pPr marL="1600200" indent="-228600">
                        <a:spcBef>
                          <a:spcPct val="20000"/>
                        </a:spcBef>
                        <a:tabLst>
                          <a:tab pos="508000" algn="l"/>
                        </a:tabLst>
                        <a:defRPr>
                          <a:solidFill>
                            <a:schemeClr val="tx1"/>
                          </a:solidFill>
                          <a:latin typeface="Arial" panose="020B0604020202020204" pitchFamily="34" charset="0"/>
                        </a:defRPr>
                      </a:lvl4pPr>
                      <a:lvl5pPr marL="2057400" indent="-228600">
                        <a:spcBef>
                          <a:spcPct val="20000"/>
                        </a:spcBef>
                        <a:tabLst>
                          <a:tab pos="50800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tabLst>
                          <a:tab pos="508000" algn="l"/>
                        </a:tabLst>
                        <a:defRPr>
                          <a:solidFill>
                            <a:schemeClr val="tx1"/>
                          </a:solidFill>
                          <a:latin typeface="Arial" panose="020B0604020202020204" pitchFamily="34" charset="0"/>
                        </a:defRPr>
                      </a:lvl9pPr>
                    </a:lstStyle>
                    <a:p>
                      <a:pPr marL="88900" marR="0" lvl="0" indent="0" algn="just" defTabSz="914400" rtl="0" eaLnBrk="1" fontAlgn="base" latinLnBrk="0" hangingPunct="1">
                        <a:lnSpc>
                          <a:spcPct val="115000"/>
                        </a:lnSpc>
                        <a:spcBef>
                          <a:spcPts val="13"/>
                        </a:spcBef>
                        <a:spcAft>
                          <a:spcPct val="0"/>
                        </a:spcAft>
                        <a:buClrTx/>
                        <a:buSzTx/>
                        <a:buFontTx/>
                        <a:buNone/>
                        <a:tabLst>
                          <a:tab pos="508000" algn="l"/>
                        </a:tabLst>
                      </a:pPr>
                      <a:r>
                        <a:rPr kumimoji="0" lang="es-ES" altLang="es-ES" sz="800" b="1" i="0" u="none" strike="noStrike" cap="none" normalizeH="0" baseline="0">
                          <a:ln>
                            <a:noFill/>
                          </a:ln>
                          <a:solidFill>
                            <a:schemeClr val="tx1"/>
                          </a:solidFill>
                          <a:effectLst/>
                          <a:latin typeface="Arial" panose="020B0604020202020204" pitchFamily="34" charset="0"/>
                        </a:rPr>
                        <a:t>El sistema generará un identificador de manera automática para cada uno de los artefactos tras su alta. </a:t>
                      </a:r>
                      <a:endParaRPr kumimoji="0" lang="es-ES" altLang="es-ES" sz="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ts val="1450"/>
                        </a:lnSpc>
                        <a:spcBef>
                          <a:spcPct val="0"/>
                        </a:spcBef>
                        <a:spcAft>
                          <a:spcPct val="0"/>
                        </a:spcAft>
                        <a:buClrTx/>
                        <a:buSzTx/>
                        <a:buFontTx/>
                        <a:buNone/>
                        <a:tabLst/>
                      </a:pPr>
                      <a:r>
                        <a:rPr kumimoji="0" lang="es-ES" altLang="es-ES" sz="800" b="1" i="0" u="none" strike="noStrike" cap="none" normalizeH="0" baseline="0">
                          <a:ln>
                            <a:noFill/>
                          </a:ln>
                          <a:solidFill>
                            <a:srgbClr val="FFFFFF"/>
                          </a:solidFill>
                          <a:effectLst/>
                          <a:latin typeface="Arial" panose="020B0604020202020204" pitchFamily="34" charset="0"/>
                        </a:rPr>
                        <a:t>Alta</a:t>
                      </a:r>
                      <a:endParaRPr kumimoji="0" lang="es-ES" altLang="es-ES" sz="8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400332853"/>
                  </a:ext>
                </a:extLst>
              </a:tr>
            </a:tbl>
          </a:graphicData>
        </a:graphic>
      </p:graphicFrame>
      <p:sp>
        <p:nvSpPr>
          <p:cNvPr id="7" name="Rectangle 15">
            <a:extLst>
              <a:ext uri="{FF2B5EF4-FFF2-40B4-BE49-F238E27FC236}">
                <a16:creationId xmlns="" xmlns:a16="http://schemas.microsoft.com/office/drawing/2014/main" id="{32D706F2-7F0C-B24C-AC28-E951A7466C52}"/>
              </a:ext>
            </a:extLst>
          </p:cNvPr>
          <p:cNvSpPr txBox="1">
            <a:spLocks noChangeArrowheads="1"/>
          </p:cNvSpPr>
          <p:nvPr/>
        </p:nvSpPr>
        <p:spPr bwMode="auto">
          <a:xfrm>
            <a:off x="179388" y="612775"/>
            <a:ext cx="7381875"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Requisitos funcionales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4">
            <a:extLst>
              <a:ext uri="{FF2B5EF4-FFF2-40B4-BE49-F238E27FC236}">
                <a16:creationId xmlns="" xmlns:a16="http://schemas.microsoft.com/office/drawing/2014/main" id="{B565559A-C46F-994A-B63A-D4A30B410A91}"/>
              </a:ext>
            </a:extLst>
          </p:cNvPr>
          <p:cNvSpPr>
            <a:spLocks noChangeArrowheads="1"/>
          </p:cNvSpPr>
          <p:nvPr/>
        </p:nvSpPr>
        <p:spPr bwMode="auto">
          <a:xfrm>
            <a:off x="2038350" y="150813"/>
            <a:ext cx="6408738" cy="685800"/>
          </a:xfrm>
          <a:prstGeom prst="rect">
            <a:avLst/>
          </a:prstGeom>
          <a:solidFill>
            <a:schemeClr val="bg1"/>
          </a:solidFill>
          <a:ln w="12700">
            <a:solidFill>
              <a:schemeClr val="bg1"/>
            </a:solidFill>
            <a:miter lim="800000"/>
            <a:headEnd/>
            <a:tailEnd/>
          </a:ln>
        </p:spPr>
        <p:txBody>
          <a:bodyPr wrap="none" lIns="45720" tIns="44450" rIns="45720" bIns="4445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ES" sz="2400" b="1" dirty="0">
                <a:solidFill>
                  <a:schemeClr val="tx2"/>
                </a:solidFill>
              </a:rPr>
              <a:t>EVS3. DEFINICIÓN DE REQUISITOS </a:t>
            </a:r>
          </a:p>
          <a:p>
            <a:pPr algn="ctr" eaLnBrk="1" hangingPunct="1">
              <a:spcBef>
                <a:spcPct val="0"/>
              </a:spcBef>
              <a:buFontTx/>
              <a:buNone/>
            </a:pPr>
            <a:r>
              <a:rPr lang="en-US" altLang="es-ES" sz="2400" b="1" dirty="0">
                <a:solidFill>
                  <a:schemeClr val="tx2"/>
                </a:solidFill>
              </a:rPr>
              <a:t>DEL SISTEMA</a:t>
            </a:r>
          </a:p>
        </p:txBody>
      </p:sp>
      <p:sp>
        <p:nvSpPr>
          <p:cNvPr id="7" name="Rectangle 15">
            <a:extLst>
              <a:ext uri="{FF2B5EF4-FFF2-40B4-BE49-F238E27FC236}">
                <a16:creationId xmlns="" xmlns:a16="http://schemas.microsoft.com/office/drawing/2014/main" id="{32D706F2-7F0C-B24C-AC28-E951A7466C52}"/>
              </a:ext>
            </a:extLst>
          </p:cNvPr>
          <p:cNvSpPr txBox="1">
            <a:spLocks noChangeArrowheads="1"/>
          </p:cNvSpPr>
          <p:nvPr/>
        </p:nvSpPr>
        <p:spPr bwMode="auto">
          <a:xfrm>
            <a:off x="431800" y="757238"/>
            <a:ext cx="7380288" cy="58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DBFFB8"/>
                  </a:outerShdw>
                </a:effectLst>
              </a14:hiddenEffects>
            </a:ext>
          </a:extLst>
        </p:spPr>
        <p:txBody>
          <a:bodyPr lIns="90488" tIns="44450" rIns="90488" bIns="4445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41325" indent="-285750" defTabSz="457200" eaLnBrk="1" hangingPunct="1">
              <a:lnSpc>
                <a:spcPct val="150000"/>
              </a:lnSpc>
              <a:spcBef>
                <a:spcPts val="1000"/>
              </a:spcBef>
              <a:buClr>
                <a:schemeClr val="accent1"/>
              </a:buClr>
              <a:buFont typeface="Wingdings 3" pitchFamily="2" charset="2"/>
              <a:buChar char=""/>
              <a:defRPr/>
            </a:pPr>
            <a:r>
              <a:rPr lang="es-ES" altLang="es-ES" sz="2400" kern="0" dirty="0">
                <a:cs typeface="Arial" panose="020B0604020202020204" pitchFamily="34" charset="0"/>
              </a:rPr>
              <a:t>Requisitos no funcionales</a:t>
            </a:r>
          </a:p>
          <a:p>
            <a:pPr marL="841375" lvl="1" defTabSz="457200" eaLnBrk="1" hangingPunct="1">
              <a:lnSpc>
                <a:spcPct val="150000"/>
              </a:lnSpc>
              <a:spcBef>
                <a:spcPts val="1000"/>
              </a:spcBef>
              <a:buClr>
                <a:schemeClr val="accent1"/>
              </a:buClr>
              <a:buFont typeface="Wingdings 3" pitchFamily="2" charset="2"/>
              <a:buChar char=""/>
              <a:defRPr/>
            </a:pPr>
            <a:endParaRPr lang="es-ES" altLang="es-ES" sz="20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a:p>
            <a:pPr marL="441325" indent="-285750" defTabSz="457200" eaLnBrk="1" hangingPunct="1">
              <a:lnSpc>
                <a:spcPct val="150000"/>
              </a:lnSpc>
              <a:spcBef>
                <a:spcPts val="1000"/>
              </a:spcBef>
              <a:buClr>
                <a:schemeClr val="accent1"/>
              </a:buClr>
              <a:buFont typeface="Wingdings 3" pitchFamily="2" charset="2"/>
              <a:buChar char=""/>
              <a:defRPr/>
            </a:pPr>
            <a:endParaRPr lang="es-ES" altLang="es-ES" sz="2400" kern="0" dirty="0">
              <a:cs typeface="Arial" panose="020B0604020202020204" pitchFamily="34" charset="0"/>
            </a:endParaRPr>
          </a:p>
        </p:txBody>
      </p:sp>
      <p:graphicFrame>
        <p:nvGraphicFramePr>
          <p:cNvPr id="3" name="Tabla 2">
            <a:extLst>
              <a:ext uri="{FF2B5EF4-FFF2-40B4-BE49-F238E27FC236}">
                <a16:creationId xmlns="" xmlns:a16="http://schemas.microsoft.com/office/drawing/2014/main" id="{389BE12A-39FA-8E4F-9CF1-A33C775C4AC0}"/>
              </a:ext>
            </a:extLst>
          </p:cNvPr>
          <p:cNvGraphicFramePr>
            <a:graphicFrameLocks noGrp="1"/>
          </p:cNvGraphicFramePr>
          <p:nvPr/>
        </p:nvGraphicFramePr>
        <p:xfrm>
          <a:off x="684213" y="1333500"/>
          <a:ext cx="7762875" cy="5170807"/>
        </p:xfrm>
        <a:graphic>
          <a:graphicData uri="http://schemas.openxmlformats.org/drawingml/2006/table">
            <a:tbl>
              <a:tblPr/>
              <a:tblGrid>
                <a:gridCol w="1077912">
                  <a:extLst>
                    <a:ext uri="{9D8B030D-6E8A-4147-A177-3AD203B41FA5}">
                      <a16:colId xmlns="" xmlns:a16="http://schemas.microsoft.com/office/drawing/2014/main" val="3013936294"/>
                    </a:ext>
                  </a:extLst>
                </a:gridCol>
                <a:gridCol w="1293813">
                  <a:extLst>
                    <a:ext uri="{9D8B030D-6E8A-4147-A177-3AD203B41FA5}">
                      <a16:colId xmlns="" xmlns:a16="http://schemas.microsoft.com/office/drawing/2014/main" val="3913480577"/>
                    </a:ext>
                  </a:extLst>
                </a:gridCol>
                <a:gridCol w="4313237">
                  <a:extLst>
                    <a:ext uri="{9D8B030D-6E8A-4147-A177-3AD203B41FA5}">
                      <a16:colId xmlns="" xmlns:a16="http://schemas.microsoft.com/office/drawing/2014/main" val="3417010986"/>
                    </a:ext>
                  </a:extLst>
                </a:gridCol>
                <a:gridCol w="1077913">
                  <a:extLst>
                    <a:ext uri="{9D8B030D-6E8A-4147-A177-3AD203B41FA5}">
                      <a16:colId xmlns="" xmlns:a16="http://schemas.microsoft.com/office/drawing/2014/main" val="3352973661"/>
                    </a:ext>
                  </a:extLst>
                </a:gridCol>
              </a:tblGrid>
              <a:tr h="441325">
                <a:tc>
                  <a:txBody>
                    <a:bodyPr/>
                    <a:lstStyle>
                      <a:lvl1pPr marL="9683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96838"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REQUISITO</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575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5750"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FUENTE</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34143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1341438"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DESCRIPCIÓN</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255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2550" marR="0" lvl="0" indent="0" algn="just" defTabSz="914400" rtl="0" eaLnBrk="1" fontAlgn="base" latinLnBrk="0" hangingPunct="1">
                        <a:lnSpc>
                          <a:spcPct val="115000"/>
                        </a:lnSpc>
                        <a:spcBef>
                          <a:spcPts val="475"/>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PRIORIDAD</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608216970"/>
                  </a:ext>
                </a:extLst>
              </a:tr>
              <a:tr h="603250">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RNF1</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111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11112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funcionar en cualquier ordenador conectado a la Red de Propósito General del MINISDEF.</a:t>
                      </a:r>
                    </a:p>
                    <a:p>
                      <a:pPr marL="85725" marR="0" lvl="0" indent="0" algn="just" defTabSz="914400" rtl="0" eaLnBrk="1" fontAlgn="base" latinLnBrk="0" hangingPunct="1">
                        <a:lnSpc>
                          <a:spcPts val="1463"/>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9527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9527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3763530678"/>
                  </a:ext>
                </a:extLst>
              </a:tr>
              <a:tr h="300038">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RNF2</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deberá programarse en entorno WEB </a:t>
                      </a:r>
                    </a:p>
                    <a:p>
                      <a:pPr marL="85725"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2477254167"/>
                  </a:ext>
                </a:extLst>
              </a:tr>
              <a:tr h="293688">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RNF3</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deberá emplear el SGBD ORACLE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2012449135"/>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RNF4</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Toda funcionalidad del sistema y transacción de negocio debe responder al usuario en menos de 5 segundos.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Alta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2040027030"/>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RNF5</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ser capaz de operar adecuadamente con hasta 20 usuarios con sesiones concurrentes.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199700584"/>
                  </a:ext>
                </a:extLst>
              </a:tr>
              <a:tr h="5953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RNF6</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Los permisos de acceso al sistema podrán ser cambiados solamente por el administrador de acceso a datos.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511691018"/>
                  </a:ext>
                </a:extLst>
              </a:tr>
              <a:tr h="7477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RNF7</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tiempo de aprendizaje del sistema por un usuario deberá ser menor a 4 horas. Se deberá incluir un tutorial sobre los pasos a realizar en la solicitud de un pedido.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324948701"/>
                  </a:ext>
                </a:extLst>
              </a:tr>
              <a:tr h="444500">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RNF8</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9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El sistema debe proporcionar mensajes de error que sean informativos y orientados a usuario final. </a:t>
                      </a:r>
                    </a:p>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Arial" panose="020B0604020202020204" pitchFamily="34" charset="0"/>
                        </a:rPr>
                        <a:t> </a:t>
                      </a:r>
                      <a:endParaRPr kumimoji="0" lang="es-ES" altLang="es-ES" sz="1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3446502349"/>
                  </a:ext>
                </a:extLst>
              </a:tr>
              <a:tr h="328613">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RNF9</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 </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572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85725" marR="0" lvl="0" indent="0" algn="just" defTabSz="914400" rtl="0" eaLnBrk="1" fontAlgn="base" latinLnBrk="0" hangingPunct="1">
                        <a:lnSpc>
                          <a:spcPct val="115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rPr>
                        <a:t>El sistema únicamente permitirá la autenticación mediante el usuario de Windows.</a:t>
                      </a:r>
                      <a:endParaRPr kumimoji="0" lang="es-ES" altLang="es-ES"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lvl1pPr marL="280988">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280988" marR="0" lvl="0" indent="0" algn="just" defTabSz="914400" rtl="0" eaLnBrk="1" fontAlgn="base" latinLnBrk="0" hangingPunct="1">
                        <a:lnSpc>
                          <a:spcPts val="1450"/>
                        </a:lnSpc>
                        <a:spcBef>
                          <a:spcPct val="0"/>
                        </a:spcBef>
                        <a:spcAft>
                          <a:spcPct val="0"/>
                        </a:spcAft>
                        <a:buClrTx/>
                        <a:buSzTx/>
                        <a:buFontTx/>
                        <a:buNone/>
                        <a:tabLst/>
                      </a:pPr>
                      <a:r>
                        <a:rPr kumimoji="0" lang="es-ES" altLang="es-ES" sz="1000" b="1" i="0" u="none" strike="noStrike" cap="none" normalizeH="0" baseline="0">
                          <a:ln>
                            <a:noFill/>
                          </a:ln>
                          <a:solidFill>
                            <a:srgbClr val="FFFFFF"/>
                          </a:solidFill>
                          <a:effectLst/>
                          <a:latin typeface="Arial" panose="020B0604020202020204" pitchFamily="34" charset="0"/>
                        </a:rPr>
                        <a:t>Media</a:t>
                      </a:r>
                      <a:endParaRPr kumimoji="0" lang="es-ES" altLang="es-ES" sz="900" b="1"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3579672339"/>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1604</Words>
  <Application>Microsoft Office PowerPoint</Application>
  <PresentationFormat>Presentación en pantalla (4:3)</PresentationFormat>
  <Paragraphs>345</Paragraphs>
  <Slides>22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Times New Roman</vt:lpstr>
      <vt:lpstr>Wingdings 3</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Ministerio de Defensa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mdiave2</dc:creator>
  <cp:lastModifiedBy>José Luis Rodríguez Molleja</cp:lastModifiedBy>
  <cp:revision>63</cp:revision>
  <cp:lastPrinted>2016-03-22T09:45:44Z</cp:lastPrinted>
  <dcterms:created xsi:type="dcterms:W3CDTF">2008-09-02T09:51:48Z</dcterms:created>
  <dcterms:modified xsi:type="dcterms:W3CDTF">2019-04-29T11:02:10Z</dcterms:modified>
</cp:coreProperties>
</file>