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6"/>
  </p:normalViewPr>
  <p:slideViewPr>
    <p:cSldViewPr snapToGrid="0" snapToObjects="1">
      <p:cViewPr varScale="1">
        <p:scale>
          <a:sx n="99" d="100"/>
          <a:sy n="99" d="100"/>
        </p:scale>
        <p:origin x="1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s-E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 </a:t>
            </a:r>
          </a:p>
        </p:txBody>
      </p:sp>
      <p:sp>
        <p:nvSpPr>
          <p:cNvPr id="50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s-ES" sz="1400" b="0" strike="noStrike" spc="-1">
                <a:latin typeface="Times New Roman"/>
              </a:rPr>
              <a:t> </a:t>
            </a:r>
          </a:p>
        </p:txBody>
      </p:sp>
      <p:sp>
        <p:nvSpPr>
          <p:cNvPr id="51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s-ES" sz="1400" b="0" strike="noStrike" spc="-1">
                <a:latin typeface="Times New Roman"/>
              </a:rPr>
              <a:t> </a:t>
            </a:r>
          </a:p>
        </p:txBody>
      </p:sp>
      <p:sp>
        <p:nvSpPr>
          <p:cNvPr id="52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4929F7B4-23F9-4D77-ABB3-4792B198C905}" type="slidenum">
              <a:rPr lang="es-ES" sz="1400" b="0" strike="noStrike" spc="-1">
                <a:latin typeface="Times New Roman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07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01C9CE0-7BB6-42A3-A517-2F4FAB099CE9}" type="slidenum">
              <a:rPr lang="es-ES" sz="1200" b="0" strike="noStrike" spc="-1">
                <a:solidFill>
                  <a:srgbClr val="000000"/>
                </a:solidFill>
                <a:latin typeface="Arial"/>
              </a:rPr>
              <a:t>2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34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C3B477F-0A5D-4598-8CB9-F80835BC29BE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11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D3D6C27-F590-48EA-9243-F456EC7F99BF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3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C67F9B4B-CC0E-450B-A46D-9C6685E5D316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4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F24EB30-6B2C-4704-A37B-3FC931D8E1BD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5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19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E04D805-D575-4BA5-8D7C-0FF2B62BA07A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6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CAD0EDE-3563-455D-B657-59A913EF016B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7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197BDD6-ED08-4091-B598-90AC00CBED65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8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28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C95467B-EB93-40F5-92E2-CA3BF6A31241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9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79320" y="4776840"/>
            <a:ext cx="5438520" cy="390816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s-ES" sz="2000" b="0" strike="noStrike" spc="-1">
              <a:latin typeface="Arial"/>
            </a:endParaRPr>
          </a:p>
        </p:txBody>
      </p:sp>
      <p:sp>
        <p:nvSpPr>
          <p:cNvPr id="131" name="TextShape 3"/>
          <p:cNvSpPr txBox="1"/>
          <p:nvPr/>
        </p:nvSpPr>
        <p:spPr>
          <a:xfrm>
            <a:off x="3849840" y="9429840"/>
            <a:ext cx="2945880" cy="496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A7A1432-E67B-4998-8031-FD8A7E1BD872}" type="slidenum">
              <a:rPr lang="es-ES" sz="1200" b="0" strike="noStrike" spc="-1">
                <a:solidFill>
                  <a:srgbClr val="000000"/>
                </a:solidFill>
                <a:latin typeface="Arial"/>
                <a:ea typeface="+mn-ea"/>
              </a:rPr>
              <a:t>10</a:t>
            </a:fld>
            <a:endParaRPr lang="es-E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s-E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"/>
          <p:cNvGrpSpPr/>
          <p:nvPr/>
        </p:nvGrpSpPr>
        <p:grpSpPr>
          <a:xfrm>
            <a:off x="0" y="333360"/>
            <a:ext cx="2410920" cy="215640"/>
            <a:chOff x="0" y="333360"/>
            <a:chExt cx="2410920" cy="215640"/>
          </a:xfrm>
        </p:grpSpPr>
        <p:sp>
          <p:nvSpPr>
            <p:cNvPr id="12" name="CustomShape 2"/>
            <p:cNvSpPr/>
            <p:nvPr/>
          </p:nvSpPr>
          <p:spPr>
            <a:xfrm>
              <a:off x="0" y="333360"/>
              <a:ext cx="977400" cy="215640"/>
            </a:xfrm>
            <a:custGeom>
              <a:avLst/>
              <a:gdLst/>
              <a:ahLst/>
              <a:cxnLst/>
              <a:rect l="l" t="t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932040" y="333360"/>
              <a:ext cx="576000" cy="215640"/>
            </a:xfrm>
            <a:custGeom>
              <a:avLst/>
              <a:gdLst/>
              <a:ahLst/>
              <a:cxnLst/>
              <a:rect l="l" t="t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454040" y="333360"/>
              <a:ext cx="461520" cy="215640"/>
            </a:xfrm>
            <a:custGeom>
              <a:avLst/>
              <a:gdLst/>
              <a:ahLst/>
              <a:cxnLst/>
              <a:rect l="l" t="t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1855800" y="333360"/>
              <a:ext cx="347400" cy="215640"/>
            </a:xfrm>
            <a:custGeom>
              <a:avLst/>
              <a:gdLst/>
              <a:ahLst/>
              <a:cxnLst/>
              <a:rect l="l" t="t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2124000" y="333360"/>
              <a:ext cx="229680" cy="215640"/>
            </a:xfrm>
            <a:custGeom>
              <a:avLst/>
              <a:gdLst/>
              <a:ahLst/>
              <a:cxnLst/>
              <a:rect l="l" t="t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2259000" y="333360"/>
              <a:ext cx="151920" cy="215640"/>
            </a:xfrm>
            <a:custGeom>
              <a:avLst/>
              <a:gdLst/>
              <a:ahLst/>
              <a:cxnLst/>
              <a:rect l="l" t="t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" name="CustomShape 8"/>
          <p:cNvSpPr/>
          <p:nvPr/>
        </p:nvSpPr>
        <p:spPr>
          <a:xfrm>
            <a:off x="1968480" y="6585120"/>
            <a:ext cx="7178400" cy="7740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8766AA78-23EA-49A3-B79E-CB64208C2A18}" type="slidenum">
              <a:rPr lang="es-ES" sz="1400" b="0" strike="noStrike" spc="-1">
                <a:solidFill>
                  <a:srgbClr val="000000"/>
                </a:solidFill>
                <a:latin typeface="Arial"/>
              </a:rPr>
              <a:t>‹Nº›</a:t>
            </a:fld>
            <a:endParaRPr lang="es-ES" sz="1400" b="0" strike="noStrike" spc="-1">
              <a:latin typeface="Times New Roman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s-E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Imagen 1"/>
          <p:cNvPicPr/>
          <p:nvPr/>
        </p:nvPicPr>
        <p:blipFill>
          <a:blip r:embed="rId2"/>
          <a:stretch/>
        </p:blipFill>
        <p:spPr>
          <a:xfrm>
            <a:off x="2862360" y="5027760"/>
            <a:ext cx="1402920" cy="982440"/>
          </a:xfrm>
          <a:prstGeom prst="rect">
            <a:avLst/>
          </a:prstGeom>
          <a:ln>
            <a:noFill/>
          </a:ln>
        </p:spPr>
      </p:pic>
      <p:grpSp>
        <p:nvGrpSpPr>
          <p:cNvPr id="54" name="Group 1"/>
          <p:cNvGrpSpPr/>
          <p:nvPr/>
        </p:nvGrpSpPr>
        <p:grpSpPr>
          <a:xfrm>
            <a:off x="250920" y="5013360"/>
            <a:ext cx="8713440" cy="1547280"/>
            <a:chOff x="250920" y="5013360"/>
            <a:chExt cx="8713440" cy="1547280"/>
          </a:xfrm>
        </p:grpSpPr>
        <p:sp>
          <p:nvSpPr>
            <p:cNvPr id="55" name="CustomShape 2"/>
            <p:cNvSpPr/>
            <p:nvPr/>
          </p:nvSpPr>
          <p:spPr>
            <a:xfrm>
              <a:off x="250920" y="5013360"/>
              <a:ext cx="8713440" cy="121644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s-ES" sz="1400" b="0" i="1" strike="noStrike" spc="-1">
                  <a:solidFill>
                    <a:srgbClr val="000000"/>
                  </a:solidFill>
                  <a:latin typeface="Arial"/>
                </a:rPr>
                <a:t>D. José Luis Rodríguez Molleja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i="1" strike="noStrike" spc="-1">
                  <a:solidFill>
                    <a:srgbClr val="000000"/>
                  </a:solidFill>
                  <a:latin typeface="Arial"/>
                </a:rPr>
                <a:t>D. Julio César Martín Martín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i="1" strike="noStrike" spc="-1">
                  <a:solidFill>
                    <a:srgbClr val="000000"/>
                  </a:solidFill>
                  <a:latin typeface="Arial"/>
                </a:rPr>
                <a:t>D. José María Baviera Viguer</a:t>
              </a:r>
              <a:endParaRPr lang="es-ES" sz="14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s-ES" sz="1400" b="0" i="1" strike="noStrike" spc="-1">
                  <a:solidFill>
                    <a:srgbClr val="000000"/>
                  </a:solidFill>
                  <a:latin typeface="Arial"/>
                </a:rPr>
                <a:t>D. Julio Rodríguez Romero</a:t>
              </a:r>
              <a:endParaRPr lang="es-ES" sz="1400" b="0" strike="noStrike" spc="-1">
                <a:latin typeface="Arial"/>
              </a:endParaRPr>
            </a:p>
            <a:p>
              <a:pPr algn="r">
                <a:lnSpc>
                  <a:spcPct val="100000"/>
                </a:lnSpc>
              </a:pPr>
              <a:r>
                <a:rPr lang="es-ES" sz="1800" b="0" strike="noStrike" spc="-1">
                  <a:solidFill>
                    <a:srgbClr val="000000"/>
                  </a:solidFill>
                  <a:latin typeface="Arial"/>
                </a:rPr>
                <a:t>Dpto. S.I. y Ciberdefensa</a:t>
              </a:r>
              <a:endParaRPr lang="es-ES" sz="1800" b="0" strike="noStrike" spc="-1">
                <a:latin typeface="Arial"/>
              </a:endParaRPr>
            </a:p>
          </p:txBody>
        </p:sp>
        <p:sp>
          <p:nvSpPr>
            <p:cNvPr id="56" name="CustomShape 3"/>
            <p:cNvSpPr/>
            <p:nvPr/>
          </p:nvSpPr>
          <p:spPr>
            <a:xfrm>
              <a:off x="3564000" y="6195960"/>
              <a:ext cx="5400360" cy="3646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ts val="901"/>
                </a:spcBef>
              </a:pPr>
              <a:r>
                <a:rPr lang="es-ES" sz="1800" b="0" strike="noStrike" spc="-1">
                  <a:solidFill>
                    <a:srgbClr val="000000"/>
                  </a:solidFill>
                  <a:latin typeface="Arial"/>
                </a:rPr>
                <a:t>Hoyo de Manzanares, 28 de mayo de 2019</a:t>
              </a:r>
              <a:endParaRPr lang="es-ES" sz="1800" b="0" strike="noStrike" spc="-1">
                <a:latin typeface="Arial"/>
              </a:endParaRPr>
            </a:p>
          </p:txBody>
        </p:sp>
      </p:grpSp>
      <p:sp>
        <p:nvSpPr>
          <p:cNvPr id="57" name="CustomShape 4"/>
          <p:cNvSpPr/>
          <p:nvPr/>
        </p:nvSpPr>
        <p:spPr>
          <a:xfrm>
            <a:off x="1115280" y="2313000"/>
            <a:ext cx="6984720" cy="11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Arial"/>
              </a:rPr>
              <a:t>SISTEMA PARA LA GESTIÓN </a:t>
            </a:r>
            <a:endParaRPr lang="es-E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Arial"/>
              </a:rPr>
              <a:t>DE ARTEFACTOS NO EXPLOSIONADOS</a:t>
            </a:r>
            <a:endParaRPr lang="es-E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Arial"/>
              </a:rPr>
              <a:t>EN CENTROS DE ADIESTRAMIENTO (AGNEX)</a:t>
            </a:r>
            <a:endParaRPr lang="es-E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400" b="1" strike="noStrike" spc="-1">
                <a:solidFill>
                  <a:srgbClr val="000000"/>
                </a:solidFill>
                <a:latin typeface="Arial"/>
              </a:rPr>
              <a:t>Sprint n.º 1</a:t>
            </a:r>
            <a:endParaRPr lang="es-ES" sz="2400" b="0" strike="noStrike" spc="-1">
              <a:latin typeface="Arial"/>
            </a:endParaRPr>
          </a:p>
        </p:txBody>
      </p:sp>
      <p:sp>
        <p:nvSpPr>
          <p:cNvPr id="58" name="CustomShape 5"/>
          <p:cNvSpPr/>
          <p:nvPr/>
        </p:nvSpPr>
        <p:spPr>
          <a:xfrm>
            <a:off x="1558080" y="188640"/>
            <a:ext cx="60987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3200" b="1" strike="noStrike" spc="-1">
                <a:solidFill>
                  <a:srgbClr val="000000"/>
                </a:solidFill>
                <a:latin typeface="Arial"/>
              </a:rPr>
              <a:t>ACING</a:t>
            </a:r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92" name="Imagen 91"/>
          <p:cNvPicPr/>
          <p:nvPr/>
        </p:nvPicPr>
        <p:blipFill>
          <a:blip r:embed="rId3"/>
          <a:stretch/>
        </p:blipFill>
        <p:spPr>
          <a:xfrm>
            <a:off x="1512000" y="724680"/>
            <a:ext cx="7037640" cy="5755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94" name="Imagen 93"/>
          <p:cNvPicPr/>
          <p:nvPr/>
        </p:nvPicPr>
        <p:blipFill>
          <a:blip r:embed="rId3"/>
          <a:stretch/>
        </p:blipFill>
        <p:spPr>
          <a:xfrm>
            <a:off x="864000" y="844200"/>
            <a:ext cx="7848000" cy="505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2"/>
          <p:cNvPicPr/>
          <p:nvPr/>
        </p:nvPicPr>
        <p:blipFill>
          <a:blip r:embed="rId2"/>
          <a:stretch/>
        </p:blipFill>
        <p:spPr>
          <a:xfrm>
            <a:off x="438480" y="1872000"/>
            <a:ext cx="8624160" cy="4512600"/>
          </a:xfrm>
          <a:prstGeom prst="rect">
            <a:avLst/>
          </a:prstGeom>
          <a:ln>
            <a:noFill/>
          </a:ln>
        </p:spPr>
      </p:pic>
      <p:sp>
        <p:nvSpPr>
          <p:cNvPr id="96" name="CustomShape 1"/>
          <p:cNvSpPr/>
          <p:nvPr/>
        </p:nvSpPr>
        <p:spPr>
          <a:xfrm>
            <a:off x="154800" y="3519360"/>
            <a:ext cx="27064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¿Preguntas…?</a:t>
            </a:r>
            <a:endParaRPr lang="es-ES" sz="2800" b="0" strike="noStrike" spc="-1">
              <a:latin typeface="Arial"/>
            </a:endParaRPr>
          </a:p>
        </p:txBody>
      </p:sp>
      <p:grpSp>
        <p:nvGrpSpPr>
          <p:cNvPr id="97" name="Group 2"/>
          <p:cNvGrpSpPr/>
          <p:nvPr/>
        </p:nvGrpSpPr>
        <p:grpSpPr>
          <a:xfrm>
            <a:off x="0" y="333360"/>
            <a:ext cx="2410920" cy="215640"/>
            <a:chOff x="0" y="333360"/>
            <a:chExt cx="2410920" cy="215640"/>
          </a:xfrm>
        </p:grpSpPr>
        <p:sp>
          <p:nvSpPr>
            <p:cNvPr id="98" name="CustomShape 3"/>
            <p:cNvSpPr/>
            <p:nvPr/>
          </p:nvSpPr>
          <p:spPr>
            <a:xfrm>
              <a:off x="0" y="333360"/>
              <a:ext cx="977400" cy="215640"/>
            </a:xfrm>
            <a:custGeom>
              <a:avLst/>
              <a:gdLst/>
              <a:ahLst/>
              <a:cxnLst/>
              <a:rect l="l" t="t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9" name="CustomShape 4"/>
            <p:cNvSpPr/>
            <p:nvPr/>
          </p:nvSpPr>
          <p:spPr>
            <a:xfrm>
              <a:off x="932040" y="333360"/>
              <a:ext cx="576000" cy="215640"/>
            </a:xfrm>
            <a:custGeom>
              <a:avLst/>
              <a:gdLst/>
              <a:ahLst/>
              <a:cxnLst/>
              <a:rect l="l" t="t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0" name="CustomShape 5"/>
            <p:cNvSpPr/>
            <p:nvPr/>
          </p:nvSpPr>
          <p:spPr>
            <a:xfrm>
              <a:off x="1454040" y="333360"/>
              <a:ext cx="461520" cy="215640"/>
            </a:xfrm>
            <a:custGeom>
              <a:avLst/>
              <a:gdLst/>
              <a:ahLst/>
              <a:cxnLst/>
              <a:rect l="l" t="t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1" name="CustomShape 6"/>
            <p:cNvSpPr/>
            <p:nvPr/>
          </p:nvSpPr>
          <p:spPr>
            <a:xfrm>
              <a:off x="1855800" y="333360"/>
              <a:ext cx="347400" cy="215640"/>
            </a:xfrm>
            <a:custGeom>
              <a:avLst/>
              <a:gdLst/>
              <a:ahLst/>
              <a:cxnLst/>
              <a:rect l="l" t="t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2" name="CustomShape 7"/>
            <p:cNvSpPr/>
            <p:nvPr/>
          </p:nvSpPr>
          <p:spPr>
            <a:xfrm>
              <a:off x="2124000" y="333360"/>
              <a:ext cx="229680" cy="215640"/>
            </a:xfrm>
            <a:custGeom>
              <a:avLst/>
              <a:gdLst/>
              <a:ahLst/>
              <a:cxnLst/>
              <a:rect l="l" t="t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3" name="CustomShape 8"/>
            <p:cNvSpPr/>
            <p:nvPr/>
          </p:nvSpPr>
          <p:spPr>
            <a:xfrm>
              <a:off x="2259000" y="333360"/>
              <a:ext cx="151920" cy="215640"/>
            </a:xfrm>
            <a:custGeom>
              <a:avLst/>
              <a:gdLst/>
              <a:ahLst/>
              <a:cxnLst/>
              <a:rect l="l" t="t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4" name="CustomShape 9"/>
          <p:cNvSpPr/>
          <p:nvPr/>
        </p:nvSpPr>
        <p:spPr>
          <a:xfrm>
            <a:off x="1968480" y="6585120"/>
            <a:ext cx="7178400" cy="7740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1"/>
          <p:cNvGrpSpPr/>
          <p:nvPr/>
        </p:nvGrpSpPr>
        <p:grpSpPr>
          <a:xfrm>
            <a:off x="0" y="333360"/>
            <a:ext cx="2410920" cy="215640"/>
            <a:chOff x="0" y="333360"/>
            <a:chExt cx="2410920" cy="215640"/>
          </a:xfrm>
        </p:grpSpPr>
        <p:sp>
          <p:nvSpPr>
            <p:cNvPr id="60" name="CustomShape 2"/>
            <p:cNvSpPr/>
            <p:nvPr/>
          </p:nvSpPr>
          <p:spPr>
            <a:xfrm>
              <a:off x="0" y="333360"/>
              <a:ext cx="977400" cy="215640"/>
            </a:xfrm>
            <a:custGeom>
              <a:avLst/>
              <a:gdLst/>
              <a:ahLst/>
              <a:cxnLst/>
              <a:rect l="l" t="t" r="r" b="b"/>
              <a:pathLst>
                <a:path w="479" h="201">
                  <a:moveTo>
                    <a:pt x="0" y="0"/>
                  </a:moveTo>
                  <a:lnTo>
                    <a:pt x="478" y="0"/>
                  </a:lnTo>
                  <a:lnTo>
                    <a:pt x="422" y="200"/>
                  </a:lnTo>
                  <a:lnTo>
                    <a:pt x="0" y="200"/>
                  </a:lnTo>
                  <a:lnTo>
                    <a:pt x="0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1" name="CustomShape 3"/>
            <p:cNvSpPr/>
            <p:nvPr/>
          </p:nvSpPr>
          <p:spPr>
            <a:xfrm>
              <a:off x="932040" y="333360"/>
              <a:ext cx="576000" cy="215640"/>
            </a:xfrm>
            <a:custGeom>
              <a:avLst/>
              <a:gdLst/>
              <a:ahLst/>
              <a:cxnLst/>
              <a:rect l="l" t="t" r="r" b="b"/>
              <a:pathLst>
                <a:path w="282" h="201">
                  <a:moveTo>
                    <a:pt x="56" y="0"/>
                  </a:moveTo>
                  <a:lnTo>
                    <a:pt x="0" y="200"/>
                  </a:lnTo>
                  <a:lnTo>
                    <a:pt x="225" y="200"/>
                  </a:lnTo>
                  <a:lnTo>
                    <a:pt x="281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2" name="CustomShape 4"/>
            <p:cNvSpPr/>
            <p:nvPr/>
          </p:nvSpPr>
          <p:spPr>
            <a:xfrm>
              <a:off x="1454040" y="333360"/>
              <a:ext cx="461520" cy="215640"/>
            </a:xfrm>
            <a:custGeom>
              <a:avLst/>
              <a:gdLst/>
              <a:ahLst/>
              <a:cxnLst/>
              <a:rect l="l" t="t" r="r" b="b"/>
              <a:pathLst>
                <a:path w="226" h="201">
                  <a:moveTo>
                    <a:pt x="56" y="0"/>
                  </a:moveTo>
                  <a:lnTo>
                    <a:pt x="0" y="200"/>
                  </a:lnTo>
                  <a:lnTo>
                    <a:pt x="169" y="200"/>
                  </a:lnTo>
                  <a:lnTo>
                    <a:pt x="225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3" name="CustomShape 5"/>
            <p:cNvSpPr/>
            <p:nvPr/>
          </p:nvSpPr>
          <p:spPr>
            <a:xfrm>
              <a:off x="1855800" y="333360"/>
              <a:ext cx="347400" cy="215640"/>
            </a:xfrm>
            <a:custGeom>
              <a:avLst/>
              <a:gdLst/>
              <a:ahLst/>
              <a:cxnLst/>
              <a:rect l="l" t="t" r="r" b="b"/>
              <a:pathLst>
                <a:path w="170" h="201">
                  <a:moveTo>
                    <a:pt x="56" y="0"/>
                  </a:moveTo>
                  <a:lnTo>
                    <a:pt x="0" y="200"/>
                  </a:lnTo>
                  <a:lnTo>
                    <a:pt x="113" y="200"/>
                  </a:lnTo>
                  <a:lnTo>
                    <a:pt x="169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CustomShape 6"/>
            <p:cNvSpPr/>
            <p:nvPr/>
          </p:nvSpPr>
          <p:spPr>
            <a:xfrm>
              <a:off x="2124000" y="333360"/>
              <a:ext cx="229680" cy="215640"/>
            </a:xfrm>
            <a:custGeom>
              <a:avLst/>
              <a:gdLst/>
              <a:ahLst/>
              <a:cxnLst/>
              <a:rect l="l" t="t" r="r" b="b"/>
              <a:pathLst>
                <a:path w="113" h="201">
                  <a:moveTo>
                    <a:pt x="56" y="0"/>
                  </a:moveTo>
                  <a:lnTo>
                    <a:pt x="0" y="200"/>
                  </a:lnTo>
                  <a:lnTo>
                    <a:pt x="56" y="200"/>
                  </a:lnTo>
                  <a:lnTo>
                    <a:pt x="112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CustomShape 7"/>
            <p:cNvSpPr/>
            <p:nvPr/>
          </p:nvSpPr>
          <p:spPr>
            <a:xfrm>
              <a:off x="2259000" y="333360"/>
              <a:ext cx="151920" cy="215640"/>
            </a:xfrm>
            <a:custGeom>
              <a:avLst/>
              <a:gdLst/>
              <a:ahLst/>
              <a:cxnLst/>
              <a:rect l="l" t="t" r="r" b="b"/>
              <a:pathLst>
                <a:path w="75" h="201">
                  <a:moveTo>
                    <a:pt x="56" y="0"/>
                  </a:moveTo>
                  <a:lnTo>
                    <a:pt x="0" y="200"/>
                  </a:lnTo>
                  <a:lnTo>
                    <a:pt x="18" y="200"/>
                  </a:lnTo>
                  <a:lnTo>
                    <a:pt x="74" y="0"/>
                  </a:lnTo>
                  <a:lnTo>
                    <a:pt x="56" y="0"/>
                  </a:lnTo>
                </a:path>
              </a:pathLst>
            </a:custGeom>
            <a:blipFill rotWithShape="0">
              <a:blip r:embed="rId3"/>
              <a:tile/>
            </a:blip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6" name="CustomShape 8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3200" b="1" strike="noStrike" spc="-1">
                <a:solidFill>
                  <a:srgbClr val="000000"/>
                </a:solidFill>
                <a:latin typeface="Arial"/>
              </a:rPr>
              <a:t>AGENDA</a:t>
            </a:r>
            <a:endParaRPr lang="es-ES" sz="3200" b="0" strike="noStrike" spc="-1">
              <a:latin typeface="Arial"/>
            </a:endParaRPr>
          </a:p>
        </p:txBody>
      </p:sp>
      <p:sp>
        <p:nvSpPr>
          <p:cNvPr id="67" name="TextShape 9"/>
          <p:cNvSpPr txBox="1"/>
          <p:nvPr/>
        </p:nvSpPr>
        <p:spPr>
          <a:xfrm>
            <a:off x="954360" y="1224000"/>
            <a:ext cx="7381440" cy="4176000"/>
          </a:xfrm>
          <a:prstGeom prst="rect">
            <a:avLst/>
          </a:prstGeom>
          <a:noFill/>
          <a:ln>
            <a:noFill/>
          </a:ln>
        </p:spPr>
        <p:txBody>
          <a:bodyPr lIns="90360" tIns="44280" rIns="90360" bIns="44280">
            <a:noAutofit/>
          </a:bodyPr>
          <a:lstStyle/>
          <a:p>
            <a:pPr marL="441360" indent="-285480">
              <a:lnSpc>
                <a:spcPct val="200000"/>
              </a:lnSpc>
              <a:spcBef>
                <a:spcPts val="1001"/>
              </a:spcBef>
              <a:buClr>
                <a:srgbClr val="BBE0E3"/>
              </a:buClr>
              <a:buFont typeface="Wingdings 3" charset="2"/>
              <a:buChar char="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Sprint backlog. </a:t>
            </a:r>
          </a:p>
          <a:p>
            <a:pPr marL="441360" indent="-285480">
              <a:lnSpc>
                <a:spcPct val="200000"/>
              </a:lnSpc>
              <a:spcBef>
                <a:spcPts val="1001"/>
              </a:spcBef>
              <a:buClr>
                <a:srgbClr val="BBE0E3"/>
              </a:buClr>
              <a:buFont typeface="Wingdings 3" charset="2"/>
              <a:buChar char="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Interfaz de Usuario + Visor Gis insertado.</a:t>
            </a:r>
          </a:p>
          <a:p>
            <a:pPr marL="441360" indent="-285480">
              <a:lnSpc>
                <a:spcPct val="200000"/>
              </a:lnSpc>
              <a:spcBef>
                <a:spcPts val="1001"/>
              </a:spcBef>
              <a:buClr>
                <a:srgbClr val="BBE0E3"/>
              </a:buClr>
              <a:buFont typeface="Wingdings 3" charset="2"/>
              <a:buChar char="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Diagrama de clases de diseño del sprint</a:t>
            </a:r>
          </a:p>
          <a:p>
            <a:pPr marL="441360" indent="-285480">
              <a:lnSpc>
                <a:spcPct val="200000"/>
              </a:lnSpc>
              <a:spcBef>
                <a:spcPts val="1001"/>
              </a:spcBef>
              <a:buClr>
                <a:srgbClr val="BBE0E3"/>
              </a:buClr>
              <a:buFont typeface="Wingdings 3" charset="2"/>
              <a:buChar char="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Diagrama Burn-down (Curva de estrés).</a:t>
            </a:r>
          </a:p>
          <a:p>
            <a:pPr marL="441360" indent="-285480">
              <a:lnSpc>
                <a:spcPct val="200000"/>
              </a:lnSpc>
              <a:spcBef>
                <a:spcPts val="1001"/>
              </a:spcBef>
              <a:buClr>
                <a:srgbClr val="BBE0E3"/>
              </a:buClr>
              <a:buFont typeface="Wingdings 3" charset="2"/>
              <a:buChar char=""/>
            </a:pPr>
            <a:r>
              <a:rPr lang="es-ES" sz="2000" b="0" strike="noStrike" spc="-1">
                <a:solidFill>
                  <a:srgbClr val="000000"/>
                </a:solidFill>
                <a:latin typeface="Arial"/>
              </a:rPr>
              <a:t>Diagramas de Secuencia de 2 CU.</a:t>
            </a:r>
          </a:p>
          <a:p>
            <a:pPr>
              <a:lnSpc>
                <a:spcPct val="200000"/>
              </a:lnSpc>
              <a:spcBef>
                <a:spcPts val="1001"/>
              </a:spcBef>
            </a:pPr>
            <a:endParaRPr lang="es-E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  <a:spcBef>
                <a:spcPts val="1001"/>
              </a:spcBef>
            </a:pPr>
            <a:endParaRPr lang="es-E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  <a:spcBef>
                <a:spcPts val="1001"/>
              </a:spcBef>
            </a:pPr>
            <a:endParaRPr lang="es-E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CustomShape 10"/>
          <p:cNvSpPr/>
          <p:nvPr/>
        </p:nvSpPr>
        <p:spPr>
          <a:xfrm>
            <a:off x="1968480" y="6585120"/>
            <a:ext cx="7178400" cy="77400"/>
          </a:xfrm>
          <a:custGeom>
            <a:avLst/>
            <a:gdLst/>
            <a:ahLst/>
            <a:cxnLst/>
            <a:rect l="l" t="t" r="r" b="b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9" name="17 Imagen"/>
          <p:cNvPicPr/>
          <p:nvPr/>
        </p:nvPicPr>
        <p:blipFill>
          <a:blip r:embed="rId4"/>
          <a:stretch/>
        </p:blipFill>
        <p:spPr>
          <a:xfrm>
            <a:off x="360360" y="0"/>
            <a:ext cx="647280" cy="863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 Sprint Backlog.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71" name="Imagen 70"/>
          <p:cNvPicPr/>
          <p:nvPr/>
        </p:nvPicPr>
        <p:blipFill>
          <a:blip r:embed="rId3"/>
          <a:stretch/>
        </p:blipFill>
        <p:spPr>
          <a:xfrm>
            <a:off x="154800" y="1708200"/>
            <a:ext cx="8629200" cy="4771800"/>
          </a:xfrm>
          <a:prstGeom prst="rect">
            <a:avLst/>
          </a:prstGeom>
          <a:ln>
            <a:noFill/>
          </a:ln>
        </p:spPr>
      </p:pic>
      <p:pic>
        <p:nvPicPr>
          <p:cNvPr id="72" name="Imagen 71"/>
          <p:cNvPicPr/>
          <p:nvPr/>
        </p:nvPicPr>
        <p:blipFill>
          <a:blip r:embed="rId4"/>
          <a:stretch/>
        </p:blipFill>
        <p:spPr>
          <a:xfrm>
            <a:off x="237240" y="982080"/>
            <a:ext cx="8667360" cy="466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 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74" name="Imagen 73"/>
          <p:cNvPicPr/>
          <p:nvPr/>
        </p:nvPicPr>
        <p:blipFill>
          <a:blip r:embed="rId3"/>
          <a:stretch/>
        </p:blipFill>
        <p:spPr>
          <a:xfrm>
            <a:off x="3758040" y="2170800"/>
            <a:ext cx="2361960" cy="1933200"/>
          </a:xfrm>
          <a:prstGeom prst="rect">
            <a:avLst/>
          </a:prstGeom>
          <a:ln>
            <a:noFill/>
          </a:ln>
        </p:spPr>
      </p:pic>
      <p:sp>
        <p:nvSpPr>
          <p:cNvPr id="75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Interfaz de Usuario + Visor GIS insertado. </a:t>
            </a:r>
            <a:endParaRPr lang="es-E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Diagrama de clases de diseño del sprint. 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78" name="Imagen 77"/>
          <p:cNvPicPr/>
          <p:nvPr/>
        </p:nvPicPr>
        <p:blipFill>
          <a:blip r:embed="rId3"/>
          <a:stretch/>
        </p:blipFill>
        <p:spPr>
          <a:xfrm>
            <a:off x="1992240" y="2122560"/>
            <a:ext cx="5229000" cy="2266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Diagrama de clases de diseño del sprint. 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81" name="Imagen 80"/>
          <p:cNvPicPr/>
          <p:nvPr/>
        </p:nvPicPr>
        <p:blipFill>
          <a:blip r:embed="rId3"/>
          <a:stretch/>
        </p:blipFill>
        <p:spPr>
          <a:xfrm>
            <a:off x="1728000" y="1180800"/>
            <a:ext cx="5472000" cy="5320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Diagrama de clases de diseño del sprint. 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84" name="Imagen 83"/>
          <p:cNvPicPr/>
          <p:nvPr/>
        </p:nvPicPr>
        <p:blipFill>
          <a:blip r:embed="rId3"/>
          <a:stretch/>
        </p:blipFill>
        <p:spPr>
          <a:xfrm>
            <a:off x="1728000" y="1143000"/>
            <a:ext cx="6768000" cy="535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Diagrama de clases de diseño del sprint. 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87" name="Imagen 86"/>
          <p:cNvPicPr/>
          <p:nvPr/>
        </p:nvPicPr>
        <p:blipFill>
          <a:blip r:embed="rId3"/>
          <a:stretch/>
        </p:blipFill>
        <p:spPr>
          <a:xfrm>
            <a:off x="1978200" y="1396800"/>
            <a:ext cx="5257440" cy="42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627280" y="198360"/>
            <a:ext cx="5400360" cy="566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Sprint #1.</a:t>
            </a:r>
            <a:endParaRPr lang="es-ES" sz="2800" b="0" strike="noStrike" spc="-1"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224000" y="720000"/>
            <a:ext cx="7488000" cy="576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strike="noStrike" spc="-1">
                <a:solidFill>
                  <a:srgbClr val="000000"/>
                </a:solidFill>
                <a:latin typeface="Arial"/>
              </a:rPr>
              <a:t>Diagrama Burn-down (Curva de estrés). </a:t>
            </a:r>
            <a:endParaRPr lang="es-ES" sz="2800" b="0" strike="noStrike" spc="-1">
              <a:latin typeface="Arial"/>
            </a:endParaRPr>
          </a:p>
        </p:txBody>
      </p:sp>
      <p:pic>
        <p:nvPicPr>
          <p:cNvPr id="90" name="Imagen 89"/>
          <p:cNvPicPr/>
          <p:nvPr/>
        </p:nvPicPr>
        <p:blipFill>
          <a:blip r:embed="rId3"/>
          <a:stretch/>
        </p:blipFill>
        <p:spPr>
          <a:xfrm>
            <a:off x="360000" y="1573920"/>
            <a:ext cx="8454600" cy="4042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1472</TotalTime>
  <Words>193</Words>
  <Application>Microsoft Macintosh PowerPoint</Application>
  <PresentationFormat>Presentación en pantalla (4:3)</PresentationFormat>
  <Paragraphs>44</Paragraphs>
  <Slides>12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Symbol</vt:lpstr>
      <vt:lpstr>Times New Roman</vt:lpstr>
      <vt:lpstr>Wingdings</vt:lpstr>
      <vt:lpstr>Wingdings 3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Ministerio de Defensa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subject/>
  <dc:creator>mdiave2</dc:creator>
  <dc:description/>
  <cp:lastModifiedBy>Microsoft Office User</cp:lastModifiedBy>
  <cp:revision>131</cp:revision>
  <cp:lastPrinted>2016-03-22T09:45:44Z</cp:lastPrinted>
  <dcterms:created xsi:type="dcterms:W3CDTF">2008-09-02T09:51:48Z</dcterms:created>
  <dcterms:modified xsi:type="dcterms:W3CDTF">2019-05-27T23:23:49Z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Ministerio de Defensa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21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23</vt:i4>
  </property>
</Properties>
</file>