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notesMasterIdLst>
    <p:notesMasterId r:id="rId20"/>
  </p:notesMasterIdLst>
  <p:handoutMasterIdLst>
    <p:handoutMasterId r:id="rId21"/>
  </p:handout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797675" cy="9926638"/>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66" autoAdjust="0"/>
    <p:restoredTop sz="95748"/>
  </p:normalViewPr>
  <p:slideViewPr>
    <p:cSldViewPr>
      <p:cViewPr varScale="1">
        <p:scale>
          <a:sx n="105" d="100"/>
          <a:sy n="105" d="100"/>
        </p:scale>
        <p:origin x="696"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301BB8C-2DAA-A145-A2E1-B3649391EB9D}"/>
              </a:ext>
            </a:extLst>
          </p:cNvPr>
          <p:cNvSpPr>
            <a:spLocks noGrp="1" noChangeArrowheads="1"/>
          </p:cNvSpPr>
          <p:nvPr>
            <p:ph type="hdr" sz="quarter"/>
          </p:nvPr>
        </p:nvSpPr>
        <p:spPr bwMode="auto">
          <a:xfrm>
            <a:off x="0" y="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04" tIns="44952" rIns="89904" bIns="44952" numCol="1" anchor="t" anchorCtr="0" compatLnSpc="1">
            <a:prstTxWarp prst="textNoShape">
              <a:avLst/>
            </a:prstTxWarp>
          </a:bodyPr>
          <a:lstStyle>
            <a:lvl1pPr defTabSz="898525" eaLnBrk="1" hangingPunct="1">
              <a:defRPr sz="1200">
                <a:latin typeface="Arial" charset="0"/>
              </a:defRPr>
            </a:lvl1pPr>
          </a:lstStyle>
          <a:p>
            <a:pPr>
              <a:defRPr/>
            </a:pPr>
            <a:endParaRPr lang="es-ES" altLang="es-ES"/>
          </a:p>
        </p:txBody>
      </p:sp>
      <p:sp>
        <p:nvSpPr>
          <p:cNvPr id="4099" name="Rectangle 3">
            <a:extLst>
              <a:ext uri="{FF2B5EF4-FFF2-40B4-BE49-F238E27FC236}">
                <a16:creationId xmlns:a16="http://schemas.microsoft.com/office/drawing/2014/main" id="{72CDE936-7795-C144-AA9F-F05C2D88ED26}"/>
              </a:ext>
            </a:extLst>
          </p:cNvPr>
          <p:cNvSpPr>
            <a:spLocks noGrp="1" noChangeArrowheads="1"/>
          </p:cNvSpPr>
          <p:nvPr>
            <p:ph type="dt" sz="quarter" idx="1"/>
          </p:nvPr>
        </p:nvSpPr>
        <p:spPr bwMode="auto">
          <a:xfrm>
            <a:off x="3849688" y="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04" tIns="44952" rIns="89904" bIns="44952" numCol="1" anchor="t" anchorCtr="0" compatLnSpc="1">
            <a:prstTxWarp prst="textNoShape">
              <a:avLst/>
            </a:prstTxWarp>
          </a:bodyPr>
          <a:lstStyle>
            <a:lvl1pPr algn="r" defTabSz="898525" eaLnBrk="1" hangingPunct="1">
              <a:defRPr sz="1200">
                <a:latin typeface="Arial" charset="0"/>
              </a:defRPr>
            </a:lvl1pPr>
          </a:lstStyle>
          <a:p>
            <a:pPr>
              <a:defRPr/>
            </a:pPr>
            <a:endParaRPr lang="es-ES" altLang="es-ES"/>
          </a:p>
        </p:txBody>
      </p:sp>
      <p:sp>
        <p:nvSpPr>
          <p:cNvPr id="4100" name="Rectangle 4">
            <a:extLst>
              <a:ext uri="{FF2B5EF4-FFF2-40B4-BE49-F238E27FC236}">
                <a16:creationId xmlns:a16="http://schemas.microsoft.com/office/drawing/2014/main" id="{9AB55F1A-30B5-BC47-9796-90A499593F42}"/>
              </a:ext>
            </a:extLst>
          </p:cNvPr>
          <p:cNvSpPr>
            <a:spLocks noGrp="1" noChangeArrowheads="1"/>
          </p:cNvSpPr>
          <p:nvPr>
            <p:ph type="ftr" sz="quarter" idx="2"/>
          </p:nvPr>
        </p:nvSpPr>
        <p:spPr bwMode="auto">
          <a:xfrm>
            <a:off x="0" y="942975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04" tIns="44952" rIns="89904" bIns="44952" numCol="1" anchor="b" anchorCtr="0" compatLnSpc="1">
            <a:prstTxWarp prst="textNoShape">
              <a:avLst/>
            </a:prstTxWarp>
          </a:bodyPr>
          <a:lstStyle>
            <a:lvl1pPr defTabSz="898525" eaLnBrk="1" hangingPunct="1">
              <a:defRPr sz="1200">
                <a:latin typeface="Arial" charset="0"/>
              </a:defRPr>
            </a:lvl1pPr>
          </a:lstStyle>
          <a:p>
            <a:pPr>
              <a:defRPr/>
            </a:pPr>
            <a:endParaRPr lang="es-ES" altLang="es-ES"/>
          </a:p>
        </p:txBody>
      </p:sp>
      <p:sp>
        <p:nvSpPr>
          <p:cNvPr id="4101" name="Rectangle 5">
            <a:extLst>
              <a:ext uri="{FF2B5EF4-FFF2-40B4-BE49-F238E27FC236}">
                <a16:creationId xmlns:a16="http://schemas.microsoft.com/office/drawing/2014/main" id="{80B3278C-0CD4-4444-96FD-21D07B4629DB}"/>
              </a:ext>
            </a:extLst>
          </p:cNvPr>
          <p:cNvSpPr>
            <a:spLocks noGrp="1" noChangeArrowheads="1"/>
          </p:cNvSpPr>
          <p:nvPr>
            <p:ph type="sldNum" sz="quarter" idx="3"/>
          </p:nvPr>
        </p:nvSpPr>
        <p:spPr bwMode="auto">
          <a:xfrm>
            <a:off x="3849688" y="942975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04" tIns="44952" rIns="89904" bIns="44952" numCol="1" anchor="b" anchorCtr="0" compatLnSpc="1">
            <a:prstTxWarp prst="textNoShape">
              <a:avLst/>
            </a:prstTxWarp>
          </a:bodyPr>
          <a:lstStyle>
            <a:lvl1pPr algn="r" defTabSz="898525" eaLnBrk="1" hangingPunct="1">
              <a:defRPr sz="1200"/>
            </a:lvl1pPr>
          </a:lstStyle>
          <a:p>
            <a:pPr>
              <a:defRPr/>
            </a:pPr>
            <a:fld id="{BA805CE3-55F7-354C-9C0C-BBFAD488906B}"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90B05B0-4CD7-8548-B284-31056CA4D3C6}"/>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pPr>
              <a:defRPr/>
            </a:pPr>
            <a:endParaRPr lang="es-ES"/>
          </a:p>
        </p:txBody>
      </p:sp>
      <p:sp>
        <p:nvSpPr>
          <p:cNvPr id="3" name="Marcador de fecha 2">
            <a:extLst>
              <a:ext uri="{FF2B5EF4-FFF2-40B4-BE49-F238E27FC236}">
                <a16:creationId xmlns:a16="http://schemas.microsoft.com/office/drawing/2014/main" id="{7A4EB724-2211-3A4B-939D-AE5040DB6E11}"/>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smtClean="0"/>
            </a:lvl1pPr>
          </a:lstStyle>
          <a:p>
            <a:pPr>
              <a:defRPr/>
            </a:pPr>
            <a:fld id="{E68FA51A-492C-5142-8BB7-BEDA9A57A92C}" type="datetimeFigureOut">
              <a:rPr lang="es-ES"/>
              <a:pPr>
                <a:defRPr/>
              </a:pPr>
              <a:t>29/4/19</a:t>
            </a:fld>
            <a:endParaRPr lang="es-ES"/>
          </a:p>
        </p:txBody>
      </p:sp>
      <p:sp>
        <p:nvSpPr>
          <p:cNvPr id="4" name="Marcador de imagen de diapositiva 3">
            <a:extLst>
              <a:ext uri="{FF2B5EF4-FFF2-40B4-BE49-F238E27FC236}">
                <a16:creationId xmlns:a16="http://schemas.microsoft.com/office/drawing/2014/main" id="{22BB66D7-F3E6-C442-94E8-C510FB352E0F}"/>
              </a:ext>
            </a:extLst>
          </p:cNvPr>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Marcador de notas 4">
            <a:extLst>
              <a:ext uri="{FF2B5EF4-FFF2-40B4-BE49-F238E27FC236}">
                <a16:creationId xmlns:a16="http://schemas.microsoft.com/office/drawing/2014/main" id="{A351D1A5-7E45-9F4C-B5F9-050AF4E79E01}"/>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a:extLst>
              <a:ext uri="{FF2B5EF4-FFF2-40B4-BE49-F238E27FC236}">
                <a16:creationId xmlns:a16="http://schemas.microsoft.com/office/drawing/2014/main" id="{CDDA647B-9900-A042-837C-C5F3F92D9812}"/>
              </a:ext>
            </a:extLst>
          </p:cNvPr>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pPr>
              <a:defRPr/>
            </a:pPr>
            <a:endParaRPr lang="es-ES"/>
          </a:p>
        </p:txBody>
      </p:sp>
      <p:sp>
        <p:nvSpPr>
          <p:cNvPr id="7" name="Marcador de número de diapositiva 6">
            <a:extLst>
              <a:ext uri="{FF2B5EF4-FFF2-40B4-BE49-F238E27FC236}">
                <a16:creationId xmlns:a16="http://schemas.microsoft.com/office/drawing/2014/main" id="{0038CB9D-584B-684A-BCE7-8A280ECEC657}"/>
              </a:ext>
            </a:extLst>
          </p:cNvPr>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smtClean="0"/>
            </a:lvl1pPr>
          </a:lstStyle>
          <a:p>
            <a:pPr>
              <a:defRPr/>
            </a:pPr>
            <a:fld id="{1F63AF9B-48B2-024E-8F3E-F33D3D6E84DD}"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Marcador de imagen de diapositiva 1">
            <a:extLst>
              <a:ext uri="{FF2B5EF4-FFF2-40B4-BE49-F238E27FC236}">
                <a16:creationId xmlns:a16="http://schemas.microsoft.com/office/drawing/2014/main" id="{88E98E05-8FFB-EB42-9121-DD91BA5643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Marcador de notas 2">
            <a:extLst>
              <a:ext uri="{FF2B5EF4-FFF2-40B4-BE49-F238E27FC236}">
                <a16:creationId xmlns:a16="http://schemas.microsoft.com/office/drawing/2014/main" id="{55AB1F2A-96D9-5D4E-BB02-59C8DC05CBE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ltLang="es-ES"/>
          </a:p>
        </p:txBody>
      </p:sp>
      <p:sp>
        <p:nvSpPr>
          <p:cNvPr id="34819" name="Marcador de número de diapositiva 3">
            <a:extLst>
              <a:ext uri="{FF2B5EF4-FFF2-40B4-BE49-F238E27FC236}">
                <a16:creationId xmlns:a16="http://schemas.microsoft.com/office/drawing/2014/main" id="{157EE0C8-B05F-AA41-A446-5E3DE14108E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A71DFC-78E8-7944-BD32-6A70AB58E13B}" type="slidenum">
              <a:rPr lang="es-ES" altLang="es-ES"/>
              <a:pPr/>
              <a:t>2</a:t>
            </a:fld>
            <a:endParaRPr lang="es-ES" alt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Marcador de imagen de diapositiva 1">
            <a:extLst>
              <a:ext uri="{FF2B5EF4-FFF2-40B4-BE49-F238E27FC236}">
                <a16:creationId xmlns:a16="http://schemas.microsoft.com/office/drawing/2014/main" id="{86670ED3-40F0-D548-8931-9BE9D2A476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CECC8C27-353A-D64F-AA1F-54FF743480B4}"/>
              </a:ext>
            </a:extLst>
          </p:cNvPr>
          <p:cNvSpPr>
            <a:spLocks noGrp="1"/>
          </p:cNvSpPr>
          <p:nvPr>
            <p:ph type="body" idx="1"/>
          </p:nvPr>
        </p:nvSpPr>
        <p:spPr/>
        <p:txBody>
          <a:bodyPr/>
          <a:lstStyle/>
          <a:p>
            <a:pPr algn="just" fontAlgn="auto">
              <a:lnSpc>
                <a:spcPts val="1400"/>
              </a:lnSpc>
              <a:spcBef>
                <a:spcPts val="70"/>
              </a:spcBef>
              <a:spcAft>
                <a:spcPts val="0"/>
              </a:spcAft>
              <a:defRPr/>
            </a:pPr>
            <a:r>
              <a:rPr lang="es-ES" dirty="0">
                <a:solidFill>
                  <a:srgbClr val="000009"/>
                </a:solidFill>
                <a:ea typeface="Calibri" panose="020F0502020204030204" pitchFamily="34" charset="0"/>
                <a:cs typeface="Times New Roman" panose="02020603050405020304" pitchFamily="18" charset="0"/>
              </a:rPr>
              <a:t>Como inconvenientes o riesgos tenemos: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Es una aplicación ejecutada en local, debiéndose instalar para cada usuario.</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No implementa gestión de usuarios.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Hay que solicitar inclusión en la ATU.</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Necesita un servidor WEB (si se quiere tener cartografía propia) involucrando la participación de un administrador (a aprobar por CESTIC).</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El manejo de la aplicación es algo complicado, necesitando ciertos conocimientos cartográficos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fontAlgn="auto">
              <a:spcBef>
                <a:spcPts val="0"/>
              </a:spcBef>
              <a:spcAft>
                <a:spcPts val="0"/>
              </a:spcAft>
              <a:defRPr/>
            </a:pPr>
            <a:endParaRPr lang="es-ES" dirty="0"/>
          </a:p>
        </p:txBody>
      </p:sp>
      <p:sp>
        <p:nvSpPr>
          <p:cNvPr id="44035" name="Marcador de número de diapositiva 3">
            <a:extLst>
              <a:ext uri="{FF2B5EF4-FFF2-40B4-BE49-F238E27FC236}">
                <a16:creationId xmlns:a16="http://schemas.microsoft.com/office/drawing/2014/main" id="{5678139A-1406-2C4E-83B0-69505E87C5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41C90A-FCF1-CB42-ACC6-4B280E10FA95}" type="slidenum">
              <a:rPr lang="es-ES" altLang="es-ES"/>
              <a:pPr/>
              <a:t>17</a:t>
            </a:fld>
            <a:endParaRPr lang="es-ES" alt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Marcador de imagen de diapositiva 1">
            <a:extLst>
              <a:ext uri="{FF2B5EF4-FFF2-40B4-BE49-F238E27FC236}">
                <a16:creationId xmlns:a16="http://schemas.microsoft.com/office/drawing/2014/main" id="{C8EDAFF8-CC65-F84F-9C8D-27AF320BFB3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Marcador de notas 2">
            <a:extLst>
              <a:ext uri="{FF2B5EF4-FFF2-40B4-BE49-F238E27FC236}">
                <a16:creationId xmlns:a16="http://schemas.microsoft.com/office/drawing/2014/main" id="{D4A9250B-34B7-8C4E-9725-65F5D7EE46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ES" altLang="es-ES"/>
              <a:t>	</a:t>
            </a:r>
            <a:r>
              <a:rPr lang="es-ES" altLang="es-ES" b="1"/>
              <a:t>Alternativa 1:</a:t>
            </a:r>
            <a:endParaRPr lang="es-ES" altLang="es-ES"/>
          </a:p>
          <a:p>
            <a:pPr>
              <a:spcBef>
                <a:spcPct val="0"/>
              </a:spcBef>
            </a:pPr>
            <a:r>
              <a:rPr lang="es-ES" altLang="es-ES"/>
              <a:t>Supone el empleo de las herramientas disponibles para el público en general como Google Maps. </a:t>
            </a:r>
          </a:p>
          <a:p>
            <a:pPr>
              <a:spcBef>
                <a:spcPct val="0"/>
              </a:spcBef>
            </a:pPr>
            <a:r>
              <a:rPr lang="es-ES" altLang="es-ES"/>
              <a:t> </a:t>
            </a:r>
          </a:p>
          <a:p>
            <a:pPr>
              <a:spcBef>
                <a:spcPct val="0"/>
              </a:spcBef>
            </a:pPr>
            <a:r>
              <a:rPr lang="es-ES" altLang="es-ES"/>
              <a:t>Google Maps dispone de diferentes funcionalidades, entre las que se encuentra la carga desde ficheros en formato Excel (entre otros) como el utilizado por el cliente, de las coordenadas de los UXO´s. </a:t>
            </a:r>
          </a:p>
          <a:p>
            <a:pPr>
              <a:spcBef>
                <a:spcPct val="0"/>
              </a:spcBef>
            </a:pPr>
            <a:r>
              <a:rPr lang="es-ES" altLang="es-ES"/>
              <a:t> </a:t>
            </a:r>
          </a:p>
          <a:p>
            <a:pPr>
              <a:spcBef>
                <a:spcPct val="0"/>
              </a:spcBef>
            </a:pPr>
            <a:r>
              <a:rPr lang="es-ES" altLang="es-ES"/>
              <a:t>Una vez volcados los datos geográficos (además de los correspondientes a la ID, descripción y demás campos establecidos en el fichero), Google Maps posiciona cada uno de los registros en el mapa. Cliqueando en cada objeto, se abre un pop-up que permite la visualización de los datos que previamente han sido cargados. </a:t>
            </a:r>
          </a:p>
          <a:p>
            <a:pPr>
              <a:spcBef>
                <a:spcPct val="0"/>
              </a:spcBef>
            </a:pPr>
            <a:r>
              <a:rPr lang="es-ES" altLang="es-ES"/>
              <a:t> </a:t>
            </a:r>
          </a:p>
          <a:p>
            <a:pPr>
              <a:spcBef>
                <a:spcPct val="0"/>
              </a:spcBef>
            </a:pPr>
            <a:r>
              <a:rPr lang="es-ES" altLang="es-ES"/>
              <a:t>Esta herramienta facilita la descarga del mapa así como su impresion, tanto del propio mapa así como del listado de los UXO´s en él contenidos. </a:t>
            </a:r>
          </a:p>
          <a:p>
            <a:pPr>
              <a:spcBef>
                <a:spcPct val="0"/>
              </a:spcBef>
            </a:pPr>
            <a:r>
              <a:rPr lang="es-ES" altLang="es-ES"/>
              <a:t> </a:t>
            </a:r>
          </a:p>
          <a:p>
            <a:pPr>
              <a:spcBef>
                <a:spcPct val="0"/>
              </a:spcBef>
            </a:pPr>
            <a:r>
              <a:rPr lang="es-ES" altLang="es-ES"/>
              <a:t>Proporciona rutas hasta cada uno de los UXO´s determinados en el mapa desde una posición concreta.</a:t>
            </a:r>
          </a:p>
          <a:p>
            <a:pPr>
              <a:spcBef>
                <a:spcPct val="0"/>
              </a:spcBef>
            </a:pPr>
            <a:endParaRPr lang="es-ES" altLang="es-ES"/>
          </a:p>
        </p:txBody>
      </p:sp>
      <p:sp>
        <p:nvSpPr>
          <p:cNvPr id="35843" name="Marcador de número de diapositiva 3">
            <a:extLst>
              <a:ext uri="{FF2B5EF4-FFF2-40B4-BE49-F238E27FC236}">
                <a16:creationId xmlns:a16="http://schemas.microsoft.com/office/drawing/2014/main" id="{4B1B621B-254D-A048-ABB1-DDFD4D84F43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659FC2-F42F-0748-87F2-BB0CB851DDB3}" type="slidenum">
              <a:rPr lang="es-ES" altLang="es-ES"/>
              <a:pPr/>
              <a:t>9</a:t>
            </a:fld>
            <a:endParaRPr lang="es-ES" alt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Marcador de imagen de diapositiva 1">
            <a:extLst>
              <a:ext uri="{FF2B5EF4-FFF2-40B4-BE49-F238E27FC236}">
                <a16:creationId xmlns:a16="http://schemas.microsoft.com/office/drawing/2014/main" id="{C808347B-AC58-7643-9C32-D2EA42A78B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Marcador de notas 2">
            <a:extLst>
              <a:ext uri="{FF2B5EF4-FFF2-40B4-BE49-F238E27FC236}">
                <a16:creationId xmlns:a16="http://schemas.microsoft.com/office/drawing/2014/main" id="{F8972ACC-0852-A643-A7D5-5C72643CDE1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ES" altLang="es-ES"/>
              <a:t>	</a:t>
            </a:r>
          </a:p>
          <a:p>
            <a:pPr>
              <a:spcBef>
                <a:spcPct val="0"/>
              </a:spcBef>
            </a:pPr>
            <a:r>
              <a:rPr lang="es-ES" altLang="es-ES"/>
              <a:t>Alternativa 2: QGIS</a:t>
            </a:r>
          </a:p>
          <a:p>
            <a:pPr>
              <a:spcBef>
                <a:spcPct val="0"/>
              </a:spcBef>
            </a:pPr>
            <a:endParaRPr lang="es-ES" altLang="es-ES"/>
          </a:p>
          <a:p>
            <a:pPr>
              <a:spcBef>
                <a:spcPct val="0"/>
              </a:spcBef>
            </a:pPr>
            <a:r>
              <a:rPr lang="es-ES" altLang="es-ES"/>
              <a:t>QGIS es un Sistema de Información Geográfica (SIG) de Código Abierto licenciado bajo GNU - General Public License.</a:t>
            </a:r>
          </a:p>
          <a:p>
            <a:pPr>
              <a:spcBef>
                <a:spcPct val="0"/>
              </a:spcBef>
            </a:pPr>
            <a:r>
              <a:rPr lang="es-ES" altLang="es-ES"/>
              <a:t> </a:t>
            </a:r>
          </a:p>
          <a:p>
            <a:pPr>
              <a:spcBef>
                <a:spcPct val="0"/>
              </a:spcBef>
            </a:pPr>
            <a:r>
              <a:rPr lang="es-ES" altLang="es-ES"/>
              <a:t>Corre sobre Linux, Mac OSX, o Windows. Soporta numerosos formatos (por ejemplo GeoTIFF, ERDAS IMG, ArcInfo ASCII GRID, JPEG, PNG…). Incluye funcionalidades para datos vectoriales, datos ráster y bases de datos, combinándolos en 2D y 3D combinando de manera automática los diferentes formatos y proyecciones.</a:t>
            </a:r>
          </a:p>
          <a:p>
            <a:pPr>
              <a:spcBef>
                <a:spcPct val="0"/>
              </a:spcBef>
            </a:pPr>
            <a:r>
              <a:rPr lang="es-ES" altLang="es-ES"/>
              <a:t> </a:t>
            </a:r>
          </a:p>
          <a:p>
            <a:pPr>
              <a:spcBef>
                <a:spcPct val="0"/>
              </a:spcBef>
            </a:pPr>
            <a:r>
              <a:rPr lang="es-ES" altLang="es-ES"/>
              <a:t>Se pueden componer mapas y explorar datos espaciales interactivamente con una GUI amigable. </a:t>
            </a:r>
          </a:p>
          <a:p>
            <a:pPr>
              <a:spcBef>
                <a:spcPct val="0"/>
              </a:spcBef>
            </a:pPr>
            <a:endParaRPr lang="es-ES" altLang="es-ES"/>
          </a:p>
          <a:p>
            <a:pPr>
              <a:spcBef>
                <a:spcPct val="0"/>
              </a:spcBef>
            </a:pPr>
            <a:r>
              <a:rPr lang="es-ES" altLang="es-ES"/>
              <a:t>Puede crear, editar, administrar y exportar capas vectoriales y ráster en varios formatos.</a:t>
            </a:r>
          </a:p>
          <a:p>
            <a:pPr>
              <a:spcBef>
                <a:spcPct val="0"/>
              </a:spcBef>
            </a:pPr>
            <a:r>
              <a:rPr lang="es-ES" altLang="es-ES"/>
              <a:t> </a:t>
            </a:r>
          </a:p>
          <a:p>
            <a:pPr>
              <a:spcBef>
                <a:spcPct val="0"/>
              </a:spcBef>
            </a:pPr>
            <a:r>
              <a:rPr lang="es-ES" altLang="es-ES"/>
              <a:t>Es una aplicación de escritorio que necesita un servidor de cartografía, ya sea libre como Open Street Maps o el Instituto Geográgico Nacional, o bien crear un servicio de provisión de mapas, conocido como WMS. Esta funcionalidad está incluida en la aplicación (se puede crear fácilmente un servidor Apache), pero requiere provisionarlo de cartografía y gestionar un servidor.</a:t>
            </a:r>
          </a:p>
          <a:p>
            <a:pPr>
              <a:spcBef>
                <a:spcPct val="0"/>
              </a:spcBef>
            </a:pPr>
            <a:endParaRPr lang="es-ES" altLang="es-ES"/>
          </a:p>
        </p:txBody>
      </p:sp>
      <p:sp>
        <p:nvSpPr>
          <p:cNvPr id="36867" name="Marcador de número de diapositiva 3">
            <a:extLst>
              <a:ext uri="{FF2B5EF4-FFF2-40B4-BE49-F238E27FC236}">
                <a16:creationId xmlns:a16="http://schemas.microsoft.com/office/drawing/2014/main" id="{8E0CF711-CE46-3A4F-8B7F-0469467123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219C78-F126-6246-9147-1649330D6D49}" type="slidenum">
              <a:rPr lang="es-ES" altLang="es-ES"/>
              <a:pPr/>
              <a:t>10</a:t>
            </a:fld>
            <a:endParaRPr lang="es-ES" alt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Marcador de imagen de diapositiva 1">
            <a:extLst>
              <a:ext uri="{FF2B5EF4-FFF2-40B4-BE49-F238E27FC236}">
                <a16:creationId xmlns:a16="http://schemas.microsoft.com/office/drawing/2014/main" id="{67E4CC19-2E20-8F4B-8E23-D19072F3239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Marcador de notas 2">
            <a:extLst>
              <a:ext uri="{FF2B5EF4-FFF2-40B4-BE49-F238E27FC236}">
                <a16:creationId xmlns:a16="http://schemas.microsoft.com/office/drawing/2014/main" id="{E2243BE4-3403-AE41-8D81-7CD845A2ADB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ES" altLang="es-ES"/>
              <a:t>Supone crear una aplicación a medida, que se adapte a las necesidades del cliente y cumpla con todos los requisitos funcionales.</a:t>
            </a:r>
          </a:p>
          <a:p>
            <a:pPr>
              <a:spcBef>
                <a:spcPct val="0"/>
              </a:spcBef>
            </a:pPr>
            <a:r>
              <a:rPr lang="es-ES" altLang="es-ES"/>
              <a:t> </a:t>
            </a:r>
          </a:p>
          <a:p>
            <a:pPr>
              <a:spcBef>
                <a:spcPct val="0"/>
              </a:spcBef>
            </a:pPr>
            <a:r>
              <a:rPr lang="es-ES" altLang="es-ES"/>
              <a:t>Tecnológicamente supone el mayor avance, ya que se provee al CENAD de una herramienta de gestión automatizada de una base de datos de UXO,s detectados en el CNMTSG, actualizable de manera centralizada, y accesible desde cualquier terminal WAN-PG. </a:t>
            </a:r>
          </a:p>
          <a:p>
            <a:pPr>
              <a:spcBef>
                <a:spcPct val="0"/>
              </a:spcBef>
            </a:pPr>
            <a:r>
              <a:rPr lang="es-ES" altLang="es-ES"/>
              <a:t> </a:t>
            </a:r>
          </a:p>
          <a:p>
            <a:pPr>
              <a:spcBef>
                <a:spcPct val="0"/>
              </a:spcBef>
            </a:pPr>
            <a:r>
              <a:rPr lang="es-ES" altLang="es-ES"/>
              <a:t>La gestión y control de los UXO,s con esta alternativa es total, pudiendo un usuario autorizado acceder a la aplicación en cualquier momento y desde cualquier ordenador.</a:t>
            </a:r>
          </a:p>
          <a:p>
            <a:pPr>
              <a:spcBef>
                <a:spcPct val="0"/>
              </a:spcBef>
            </a:pPr>
            <a:r>
              <a:rPr lang="es-ES" altLang="es-ES"/>
              <a:t> </a:t>
            </a:r>
          </a:p>
          <a:p>
            <a:pPr>
              <a:spcBef>
                <a:spcPct val="0"/>
              </a:spcBef>
            </a:pPr>
            <a:r>
              <a:rPr lang="es-ES" altLang="es-ES"/>
              <a:t>Esta alternativa precisa de mayores recursos humanos para su realización, cuyo resultado es un software adaptado a las necesidades del cliente. No se precisa de licencias adicionales ni de hardware adicional para su implantación básica. La posibilidad de utilizar una base de datos ORACLE gratuita reduce el coste a cero.</a:t>
            </a:r>
          </a:p>
          <a:p>
            <a:pPr>
              <a:spcBef>
                <a:spcPct val="0"/>
              </a:spcBef>
            </a:pPr>
            <a:r>
              <a:rPr lang="es-ES" altLang="es-ES"/>
              <a:t> </a:t>
            </a:r>
          </a:p>
          <a:p>
            <a:pPr>
              <a:spcBef>
                <a:spcPct val="0"/>
              </a:spcBef>
            </a:pPr>
            <a:r>
              <a:rPr lang="es-ES" altLang="es-ES"/>
              <a:t>Esta nueva aplicación, deber resultar de un uso lo suficientemente sencillo, como para que un usuario normal, con conocimientos mínimos en informática, no tarde más de tres días en familiarizarse con la misma.</a:t>
            </a:r>
          </a:p>
          <a:p>
            <a:pPr>
              <a:spcBef>
                <a:spcPct val="0"/>
              </a:spcBef>
            </a:pPr>
            <a:endParaRPr lang="es-ES" altLang="es-ES"/>
          </a:p>
        </p:txBody>
      </p:sp>
      <p:sp>
        <p:nvSpPr>
          <p:cNvPr id="37891" name="Marcador de número de diapositiva 3">
            <a:extLst>
              <a:ext uri="{FF2B5EF4-FFF2-40B4-BE49-F238E27FC236}">
                <a16:creationId xmlns:a16="http://schemas.microsoft.com/office/drawing/2014/main" id="{B2395F65-D14F-B045-BDD3-0D3EA29763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C45C69-2B2D-934A-856C-2A3F4B85085E}" type="slidenum">
              <a:rPr lang="es-ES" altLang="es-ES"/>
              <a:pPr/>
              <a:t>11</a:t>
            </a:fld>
            <a:endParaRPr lang="es-ES" alt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Marcador de imagen de diapositiva 1">
            <a:extLst>
              <a:ext uri="{FF2B5EF4-FFF2-40B4-BE49-F238E27FC236}">
                <a16:creationId xmlns:a16="http://schemas.microsoft.com/office/drawing/2014/main" id="{99CCFC9E-C2AB-B54A-AD88-ACED0C6CDE8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Marcador de notas 2">
            <a:extLst>
              <a:ext uri="{FF2B5EF4-FFF2-40B4-BE49-F238E27FC236}">
                <a16:creationId xmlns:a16="http://schemas.microsoft.com/office/drawing/2014/main" id="{500D6D41-7A30-C046-A5FB-4EAECEBD7D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ltLang="es-ES"/>
          </a:p>
        </p:txBody>
      </p:sp>
      <p:sp>
        <p:nvSpPr>
          <p:cNvPr id="38915" name="Marcador de número de diapositiva 3">
            <a:extLst>
              <a:ext uri="{FF2B5EF4-FFF2-40B4-BE49-F238E27FC236}">
                <a16:creationId xmlns:a16="http://schemas.microsoft.com/office/drawing/2014/main" id="{DD24372F-F8EF-AE43-BA59-398F2901FC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5DC0E1-CB29-8949-B60E-F704A48E2941}" type="slidenum">
              <a:rPr lang="es-ES" altLang="es-ES"/>
              <a:pPr/>
              <a:t>12</a:t>
            </a:fld>
            <a:endParaRPr lang="es-ES" alt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Marcador de imagen de diapositiva 1">
            <a:extLst>
              <a:ext uri="{FF2B5EF4-FFF2-40B4-BE49-F238E27FC236}">
                <a16:creationId xmlns:a16="http://schemas.microsoft.com/office/drawing/2014/main" id="{E385E738-0653-8745-B595-B95FC23E87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9280BDED-AF94-6B46-8AB3-2D030BC5369E}"/>
              </a:ext>
            </a:extLst>
          </p:cNvPr>
          <p:cNvSpPr>
            <a:spLocks noGrp="1"/>
          </p:cNvSpPr>
          <p:nvPr>
            <p:ph type="body" idx="1"/>
          </p:nvPr>
        </p:nvSpPr>
        <p:spPr/>
        <p:txBody>
          <a:bodyPr/>
          <a:lstStyle/>
          <a:p>
            <a:pPr algn="just" fontAlgn="auto">
              <a:lnSpc>
                <a:spcPts val="1400"/>
              </a:lnSpc>
              <a:spcBef>
                <a:spcPts val="70"/>
              </a:spcBef>
              <a:spcAft>
                <a:spcPts val="0"/>
              </a:spcAft>
              <a:defRPr/>
            </a:pPr>
            <a:r>
              <a:rPr lang="es-ES" dirty="0">
                <a:solidFill>
                  <a:srgbClr val="000009"/>
                </a:solidFill>
                <a:ea typeface="Calibri" panose="020F0502020204030204" pitchFamily="34" charset="0"/>
                <a:cs typeface="Times New Roman" panose="02020603050405020304" pitchFamily="18" charset="0"/>
              </a:rPr>
              <a:t>Como inconvenientes o riesgos tenemos: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Es una aplicación ejecutada en local, debiéndose instalar para cada usuario.</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No implementa gestión de usuarios.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Hay que solicitar inclusión en la ATU.</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Necesita un servidor WEB (si se quiere tener cartografía propia) involucrando la participación de un administrador (a aprobar por CESTIC).</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El manejo de la aplicación es algo complicado, necesitando ciertos conocimientos cartográficos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fontAlgn="auto">
              <a:spcBef>
                <a:spcPts val="0"/>
              </a:spcBef>
              <a:spcAft>
                <a:spcPts val="0"/>
              </a:spcAft>
              <a:defRPr/>
            </a:pPr>
            <a:endParaRPr lang="es-ES" dirty="0"/>
          </a:p>
        </p:txBody>
      </p:sp>
      <p:sp>
        <p:nvSpPr>
          <p:cNvPr id="39939" name="Marcador de número de diapositiva 3">
            <a:extLst>
              <a:ext uri="{FF2B5EF4-FFF2-40B4-BE49-F238E27FC236}">
                <a16:creationId xmlns:a16="http://schemas.microsoft.com/office/drawing/2014/main" id="{CB70EE49-B3DF-0441-AEDF-DF2BA0D0368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CEE030-2227-4743-978F-C554930C8B4C}" type="slidenum">
              <a:rPr lang="es-ES" altLang="es-ES"/>
              <a:pPr/>
              <a:t>13</a:t>
            </a:fld>
            <a:endParaRPr lang="es-ES" alt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Marcador de imagen de diapositiva 1">
            <a:extLst>
              <a:ext uri="{FF2B5EF4-FFF2-40B4-BE49-F238E27FC236}">
                <a16:creationId xmlns:a16="http://schemas.microsoft.com/office/drawing/2014/main" id="{69801FC9-3362-834C-87A6-59C8107089A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67418272-63FA-C841-AA81-3FD5FC004EB9}"/>
              </a:ext>
            </a:extLst>
          </p:cNvPr>
          <p:cNvSpPr>
            <a:spLocks noGrp="1"/>
          </p:cNvSpPr>
          <p:nvPr>
            <p:ph type="body" idx="1"/>
          </p:nvPr>
        </p:nvSpPr>
        <p:spPr/>
        <p:txBody>
          <a:bodyPr/>
          <a:lstStyle/>
          <a:p>
            <a:pPr algn="just" fontAlgn="auto">
              <a:lnSpc>
                <a:spcPts val="1400"/>
              </a:lnSpc>
              <a:spcBef>
                <a:spcPts val="70"/>
              </a:spcBef>
              <a:spcAft>
                <a:spcPts val="0"/>
              </a:spcAft>
              <a:defRPr/>
            </a:pPr>
            <a:r>
              <a:rPr lang="es-ES" dirty="0">
                <a:solidFill>
                  <a:srgbClr val="000009"/>
                </a:solidFill>
                <a:ea typeface="Calibri" panose="020F0502020204030204" pitchFamily="34" charset="0"/>
                <a:cs typeface="Times New Roman" panose="02020603050405020304" pitchFamily="18" charset="0"/>
              </a:rPr>
              <a:t>Como inconvenientes o riesgos tenemos: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Es una aplicación ejecutada en local, debiéndose instalar para cada usuario.</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No implementa gestión de usuarios.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Hay que solicitar inclusión en la ATU.</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Necesita un servidor WEB (si se quiere tener cartografía propia) involucrando la participación de un administrador (a aprobar por CESTIC).</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El manejo de la aplicación es algo complicado, necesitando ciertos conocimientos cartográficos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fontAlgn="auto">
              <a:spcBef>
                <a:spcPts val="0"/>
              </a:spcBef>
              <a:spcAft>
                <a:spcPts val="0"/>
              </a:spcAft>
              <a:defRPr/>
            </a:pPr>
            <a:endParaRPr lang="es-ES" dirty="0"/>
          </a:p>
        </p:txBody>
      </p:sp>
      <p:sp>
        <p:nvSpPr>
          <p:cNvPr id="40963" name="Marcador de número de diapositiva 3">
            <a:extLst>
              <a:ext uri="{FF2B5EF4-FFF2-40B4-BE49-F238E27FC236}">
                <a16:creationId xmlns:a16="http://schemas.microsoft.com/office/drawing/2014/main" id="{2F82B358-8869-9345-8AD8-8438247A7E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2EED57-9093-1649-86B2-184BB29BE4ED}" type="slidenum">
              <a:rPr lang="es-ES" altLang="es-ES"/>
              <a:pPr/>
              <a:t>14</a:t>
            </a:fld>
            <a:endParaRPr lang="es-ES" alt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Marcador de imagen de diapositiva 1">
            <a:extLst>
              <a:ext uri="{FF2B5EF4-FFF2-40B4-BE49-F238E27FC236}">
                <a16:creationId xmlns:a16="http://schemas.microsoft.com/office/drawing/2014/main" id="{BB038AED-26D8-7F45-B182-11BF3E820F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F59268B4-A32A-2341-B481-158A0BDB8520}"/>
              </a:ext>
            </a:extLst>
          </p:cNvPr>
          <p:cNvSpPr>
            <a:spLocks noGrp="1"/>
          </p:cNvSpPr>
          <p:nvPr>
            <p:ph type="body" idx="1"/>
          </p:nvPr>
        </p:nvSpPr>
        <p:spPr/>
        <p:txBody>
          <a:bodyPr/>
          <a:lstStyle/>
          <a:p>
            <a:pPr algn="just" fontAlgn="auto">
              <a:lnSpc>
                <a:spcPts val="1400"/>
              </a:lnSpc>
              <a:spcBef>
                <a:spcPts val="70"/>
              </a:spcBef>
              <a:spcAft>
                <a:spcPts val="0"/>
              </a:spcAft>
              <a:defRPr/>
            </a:pPr>
            <a:r>
              <a:rPr lang="es-ES" dirty="0">
                <a:solidFill>
                  <a:srgbClr val="000009"/>
                </a:solidFill>
                <a:ea typeface="Calibri" panose="020F0502020204030204" pitchFamily="34" charset="0"/>
                <a:cs typeface="Times New Roman" panose="02020603050405020304" pitchFamily="18" charset="0"/>
              </a:rPr>
              <a:t>Como inconvenientes o riesgos tenemos: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Es una aplicación ejecutada en local, debiéndose instalar para cada usuario.</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No implementa gestión de usuarios.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Hay que solicitar inclusión en la ATU.</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Necesita un servidor WEB (si se quiere tener cartografía propia) involucrando la participación de un administrador (a aprobar por CESTIC).</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El manejo de la aplicación es algo complicado, necesitando ciertos conocimientos cartográficos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fontAlgn="auto">
              <a:spcBef>
                <a:spcPts val="0"/>
              </a:spcBef>
              <a:spcAft>
                <a:spcPts val="0"/>
              </a:spcAft>
              <a:defRPr/>
            </a:pPr>
            <a:endParaRPr lang="es-ES" dirty="0"/>
          </a:p>
        </p:txBody>
      </p:sp>
      <p:sp>
        <p:nvSpPr>
          <p:cNvPr id="41987" name="Marcador de número de diapositiva 3">
            <a:extLst>
              <a:ext uri="{FF2B5EF4-FFF2-40B4-BE49-F238E27FC236}">
                <a16:creationId xmlns:a16="http://schemas.microsoft.com/office/drawing/2014/main" id="{B2C66F1B-F5DE-AD4F-9708-E92A671BD2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045C3E-D3DD-6A49-A506-54AD119576AF}" type="slidenum">
              <a:rPr lang="es-ES" altLang="es-ES"/>
              <a:pPr/>
              <a:t>15</a:t>
            </a:fld>
            <a:endParaRPr lang="es-ES" alt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Marcador de imagen de diapositiva 1">
            <a:extLst>
              <a:ext uri="{FF2B5EF4-FFF2-40B4-BE49-F238E27FC236}">
                <a16:creationId xmlns:a16="http://schemas.microsoft.com/office/drawing/2014/main" id="{100C0A94-B24D-EC49-A3BB-B4C82557D8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DEA7B2DE-9065-7E44-9EC1-AD724DC72878}"/>
              </a:ext>
            </a:extLst>
          </p:cNvPr>
          <p:cNvSpPr>
            <a:spLocks noGrp="1"/>
          </p:cNvSpPr>
          <p:nvPr>
            <p:ph type="body" idx="1"/>
          </p:nvPr>
        </p:nvSpPr>
        <p:spPr/>
        <p:txBody>
          <a:bodyPr/>
          <a:lstStyle/>
          <a:p>
            <a:pPr algn="just" fontAlgn="auto">
              <a:lnSpc>
                <a:spcPts val="1400"/>
              </a:lnSpc>
              <a:spcBef>
                <a:spcPts val="70"/>
              </a:spcBef>
              <a:spcAft>
                <a:spcPts val="0"/>
              </a:spcAft>
              <a:defRPr/>
            </a:pPr>
            <a:r>
              <a:rPr lang="es-ES" dirty="0">
                <a:solidFill>
                  <a:srgbClr val="000009"/>
                </a:solidFill>
                <a:ea typeface="Calibri" panose="020F0502020204030204" pitchFamily="34" charset="0"/>
                <a:cs typeface="Times New Roman" panose="02020603050405020304" pitchFamily="18" charset="0"/>
              </a:rPr>
              <a:t>Como inconvenientes o riesgos tenemos: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Es una aplicación ejecutada en local, debiéndose instalar para cada usuario.</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No implementa gestión de usuarios.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Hay que solicitar inclusión en la ATU.</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Necesita un servidor WEB (si se quiere tener cartografía propia) involucrando la participación de un administrador (a aprobar por CESTIC).</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El manejo de la aplicación es algo complicado, necesitando ciertos conocimientos cartográficos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fontAlgn="auto">
              <a:spcBef>
                <a:spcPts val="0"/>
              </a:spcBef>
              <a:spcAft>
                <a:spcPts val="0"/>
              </a:spcAft>
              <a:defRPr/>
            </a:pPr>
            <a:endParaRPr lang="es-ES" dirty="0"/>
          </a:p>
        </p:txBody>
      </p:sp>
      <p:sp>
        <p:nvSpPr>
          <p:cNvPr id="43011" name="Marcador de número de diapositiva 3">
            <a:extLst>
              <a:ext uri="{FF2B5EF4-FFF2-40B4-BE49-F238E27FC236}">
                <a16:creationId xmlns:a16="http://schemas.microsoft.com/office/drawing/2014/main" id="{891FC719-D7BD-B841-8493-CC4002CEC6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F4F3A9-DD68-0240-855D-3C97C12E8BFD}" type="slidenum">
              <a:rPr lang="es-ES" altLang="es-ES"/>
              <a:pPr/>
              <a:t>16</a:t>
            </a:fld>
            <a:endParaRPr lang="es-ES" alt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a:extLst>
              <a:ext uri="{FF2B5EF4-FFF2-40B4-BE49-F238E27FC236}">
                <a16:creationId xmlns:a16="http://schemas.microsoft.com/office/drawing/2014/main" id="{CBFFC4FF-25B6-2F41-87F3-D1F3AFF4FBEB}"/>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id="{4C096F85-2FFD-E94B-89F6-2FAB4BAEEE87}"/>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id="{2796106F-EEB2-E64A-9116-AAFF62318609}"/>
              </a:ext>
            </a:extLst>
          </p:cNvPr>
          <p:cNvSpPr>
            <a:spLocks noGrp="1" noChangeArrowheads="1"/>
          </p:cNvSpPr>
          <p:nvPr>
            <p:ph type="sldNum" sz="quarter" idx="12"/>
          </p:nvPr>
        </p:nvSpPr>
        <p:spPr>
          <a:ln/>
        </p:spPr>
        <p:txBody>
          <a:bodyPr/>
          <a:lstStyle>
            <a:lvl1pPr>
              <a:defRPr/>
            </a:lvl1pPr>
          </a:lstStyle>
          <a:p>
            <a:pPr>
              <a:defRPr/>
            </a:pPr>
            <a:fld id="{188B37BD-8034-BC45-AC83-FF16740364F4}" type="slidenum">
              <a:rPr lang="es-ES" altLang="es-ES"/>
              <a:pPr>
                <a:defRPr/>
              </a:pPr>
              <a:t>‹Nº›</a:t>
            </a:fld>
            <a:endParaRPr lang="es-ES" altLang="es-ES"/>
          </a:p>
        </p:txBody>
      </p:sp>
    </p:spTree>
    <p:extLst>
      <p:ext uri="{BB962C8B-B14F-4D97-AF65-F5344CB8AC3E}">
        <p14:creationId xmlns:p14="http://schemas.microsoft.com/office/powerpoint/2010/main" val="1512900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6A32BADE-F659-5046-B660-D70E5FD5A453}"/>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id="{C6C00947-C3E3-7C43-8F5C-5E0C4CED7300}"/>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id="{9E78E138-D322-AA42-82D7-FC195069F600}"/>
              </a:ext>
            </a:extLst>
          </p:cNvPr>
          <p:cNvSpPr>
            <a:spLocks noGrp="1" noChangeArrowheads="1"/>
          </p:cNvSpPr>
          <p:nvPr>
            <p:ph type="sldNum" sz="quarter" idx="12"/>
          </p:nvPr>
        </p:nvSpPr>
        <p:spPr>
          <a:ln/>
        </p:spPr>
        <p:txBody>
          <a:bodyPr/>
          <a:lstStyle>
            <a:lvl1pPr>
              <a:defRPr/>
            </a:lvl1pPr>
          </a:lstStyle>
          <a:p>
            <a:pPr>
              <a:defRPr/>
            </a:pPr>
            <a:fld id="{EE877DBE-855B-434B-A07B-5AF205F8BCBB}" type="slidenum">
              <a:rPr lang="es-ES" altLang="es-ES"/>
              <a:pPr>
                <a:defRPr/>
              </a:pPr>
              <a:t>‹Nº›</a:t>
            </a:fld>
            <a:endParaRPr lang="es-ES" altLang="es-ES"/>
          </a:p>
        </p:txBody>
      </p:sp>
    </p:spTree>
    <p:extLst>
      <p:ext uri="{BB962C8B-B14F-4D97-AF65-F5344CB8AC3E}">
        <p14:creationId xmlns:p14="http://schemas.microsoft.com/office/powerpoint/2010/main" val="214984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2606C2FE-DFA7-A346-9F08-F601AFC337E9}"/>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id="{68BD24F8-D24B-B142-862C-4F4ED088CAE0}"/>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id="{DCFFF4C2-EBEB-D74F-9371-02B5A65CD036}"/>
              </a:ext>
            </a:extLst>
          </p:cNvPr>
          <p:cNvSpPr>
            <a:spLocks noGrp="1" noChangeArrowheads="1"/>
          </p:cNvSpPr>
          <p:nvPr>
            <p:ph type="sldNum" sz="quarter" idx="12"/>
          </p:nvPr>
        </p:nvSpPr>
        <p:spPr>
          <a:ln/>
        </p:spPr>
        <p:txBody>
          <a:bodyPr/>
          <a:lstStyle>
            <a:lvl1pPr>
              <a:defRPr/>
            </a:lvl1pPr>
          </a:lstStyle>
          <a:p>
            <a:pPr>
              <a:defRPr/>
            </a:pPr>
            <a:fld id="{1E0EC530-F298-4145-843B-4FFAF509A7D8}" type="slidenum">
              <a:rPr lang="es-ES" altLang="es-ES"/>
              <a:pPr>
                <a:defRPr/>
              </a:pPr>
              <a:t>‹Nº›</a:t>
            </a:fld>
            <a:endParaRPr lang="es-ES" altLang="es-ES"/>
          </a:p>
        </p:txBody>
      </p:sp>
    </p:spTree>
    <p:extLst>
      <p:ext uri="{BB962C8B-B14F-4D97-AF65-F5344CB8AC3E}">
        <p14:creationId xmlns:p14="http://schemas.microsoft.com/office/powerpoint/2010/main" val="34589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4F77C46A-12C9-8F4B-B36B-A58EA1012DC9}"/>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id="{204124B9-9C00-EF48-B916-2993DE755BBC}"/>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id="{41557751-8E1D-244A-BE57-51574A96609F}"/>
              </a:ext>
            </a:extLst>
          </p:cNvPr>
          <p:cNvSpPr>
            <a:spLocks noGrp="1" noChangeArrowheads="1"/>
          </p:cNvSpPr>
          <p:nvPr>
            <p:ph type="sldNum" sz="quarter" idx="12"/>
          </p:nvPr>
        </p:nvSpPr>
        <p:spPr>
          <a:ln/>
        </p:spPr>
        <p:txBody>
          <a:bodyPr/>
          <a:lstStyle>
            <a:lvl1pPr>
              <a:defRPr/>
            </a:lvl1pPr>
          </a:lstStyle>
          <a:p>
            <a:pPr>
              <a:defRPr/>
            </a:pPr>
            <a:fld id="{FB376B0C-116E-1E40-A700-107545CCC7DC}" type="slidenum">
              <a:rPr lang="es-ES" altLang="es-ES"/>
              <a:pPr>
                <a:defRPr/>
              </a:pPr>
              <a:t>‹Nº›</a:t>
            </a:fld>
            <a:endParaRPr lang="es-ES" altLang="es-ES"/>
          </a:p>
        </p:txBody>
      </p:sp>
    </p:spTree>
    <p:extLst>
      <p:ext uri="{BB962C8B-B14F-4D97-AF65-F5344CB8AC3E}">
        <p14:creationId xmlns:p14="http://schemas.microsoft.com/office/powerpoint/2010/main" val="313117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id="{16D5654B-BF22-544B-8EDB-DF8E226254B8}"/>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id="{3F604BB5-E7A1-454E-83DD-045E2E5708A4}"/>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id="{EE8833F8-39E2-A946-A2E8-E1684A2E68BC}"/>
              </a:ext>
            </a:extLst>
          </p:cNvPr>
          <p:cNvSpPr>
            <a:spLocks noGrp="1" noChangeArrowheads="1"/>
          </p:cNvSpPr>
          <p:nvPr>
            <p:ph type="sldNum" sz="quarter" idx="12"/>
          </p:nvPr>
        </p:nvSpPr>
        <p:spPr>
          <a:ln/>
        </p:spPr>
        <p:txBody>
          <a:bodyPr/>
          <a:lstStyle>
            <a:lvl1pPr>
              <a:defRPr/>
            </a:lvl1pPr>
          </a:lstStyle>
          <a:p>
            <a:pPr>
              <a:defRPr/>
            </a:pPr>
            <a:fld id="{C7DCDB27-6246-2F4A-B6A2-393C15364557}" type="slidenum">
              <a:rPr lang="es-ES" altLang="es-ES"/>
              <a:pPr>
                <a:defRPr/>
              </a:pPr>
              <a:t>‹Nº›</a:t>
            </a:fld>
            <a:endParaRPr lang="es-ES" altLang="es-ES"/>
          </a:p>
        </p:txBody>
      </p:sp>
    </p:spTree>
    <p:extLst>
      <p:ext uri="{BB962C8B-B14F-4D97-AF65-F5344CB8AC3E}">
        <p14:creationId xmlns:p14="http://schemas.microsoft.com/office/powerpoint/2010/main" val="140152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id="{939112DA-065D-444A-B3DF-04650F72011D}"/>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5">
            <a:extLst>
              <a:ext uri="{FF2B5EF4-FFF2-40B4-BE49-F238E27FC236}">
                <a16:creationId xmlns:a16="http://schemas.microsoft.com/office/drawing/2014/main" id="{290B047B-8D59-A14E-8B66-9459A41AA2F3}"/>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6">
            <a:extLst>
              <a:ext uri="{FF2B5EF4-FFF2-40B4-BE49-F238E27FC236}">
                <a16:creationId xmlns:a16="http://schemas.microsoft.com/office/drawing/2014/main" id="{E126F9E9-9A18-884B-9A8E-31F84B8639C6}"/>
              </a:ext>
            </a:extLst>
          </p:cNvPr>
          <p:cNvSpPr>
            <a:spLocks noGrp="1" noChangeArrowheads="1"/>
          </p:cNvSpPr>
          <p:nvPr>
            <p:ph type="sldNum" sz="quarter" idx="12"/>
          </p:nvPr>
        </p:nvSpPr>
        <p:spPr>
          <a:ln/>
        </p:spPr>
        <p:txBody>
          <a:bodyPr/>
          <a:lstStyle>
            <a:lvl1pPr>
              <a:defRPr/>
            </a:lvl1pPr>
          </a:lstStyle>
          <a:p>
            <a:pPr>
              <a:defRPr/>
            </a:pPr>
            <a:fld id="{EDC14E0D-BF20-B04A-B5B5-335D33D261C0}" type="slidenum">
              <a:rPr lang="es-ES" altLang="es-ES"/>
              <a:pPr>
                <a:defRPr/>
              </a:pPr>
              <a:t>‹Nº›</a:t>
            </a:fld>
            <a:endParaRPr lang="es-ES" altLang="es-ES"/>
          </a:p>
        </p:txBody>
      </p:sp>
    </p:spTree>
    <p:extLst>
      <p:ext uri="{BB962C8B-B14F-4D97-AF65-F5344CB8AC3E}">
        <p14:creationId xmlns:p14="http://schemas.microsoft.com/office/powerpoint/2010/main" val="53095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a:extLst>
              <a:ext uri="{FF2B5EF4-FFF2-40B4-BE49-F238E27FC236}">
                <a16:creationId xmlns:a16="http://schemas.microsoft.com/office/drawing/2014/main" id="{95C4813C-4E1A-F043-B218-C7959682FFE9}"/>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8" name="Rectangle 5">
            <a:extLst>
              <a:ext uri="{FF2B5EF4-FFF2-40B4-BE49-F238E27FC236}">
                <a16:creationId xmlns:a16="http://schemas.microsoft.com/office/drawing/2014/main" id="{E34CED14-F450-6840-BF80-ECBF681228EA}"/>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9" name="Rectangle 6">
            <a:extLst>
              <a:ext uri="{FF2B5EF4-FFF2-40B4-BE49-F238E27FC236}">
                <a16:creationId xmlns:a16="http://schemas.microsoft.com/office/drawing/2014/main" id="{7B65E33D-F19F-084E-8228-4BBA25779346}"/>
              </a:ext>
            </a:extLst>
          </p:cNvPr>
          <p:cNvSpPr>
            <a:spLocks noGrp="1" noChangeArrowheads="1"/>
          </p:cNvSpPr>
          <p:nvPr>
            <p:ph type="sldNum" sz="quarter" idx="12"/>
          </p:nvPr>
        </p:nvSpPr>
        <p:spPr>
          <a:ln/>
        </p:spPr>
        <p:txBody>
          <a:bodyPr/>
          <a:lstStyle>
            <a:lvl1pPr>
              <a:defRPr/>
            </a:lvl1pPr>
          </a:lstStyle>
          <a:p>
            <a:pPr>
              <a:defRPr/>
            </a:pPr>
            <a:fld id="{6C644708-ACA2-B54C-B76E-DB51F1D84C68}" type="slidenum">
              <a:rPr lang="es-ES" altLang="es-ES"/>
              <a:pPr>
                <a:defRPr/>
              </a:pPr>
              <a:t>‹Nº›</a:t>
            </a:fld>
            <a:endParaRPr lang="es-ES" altLang="es-ES"/>
          </a:p>
        </p:txBody>
      </p:sp>
    </p:spTree>
    <p:extLst>
      <p:ext uri="{BB962C8B-B14F-4D97-AF65-F5344CB8AC3E}">
        <p14:creationId xmlns:p14="http://schemas.microsoft.com/office/powerpoint/2010/main" val="292544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a:extLst>
              <a:ext uri="{FF2B5EF4-FFF2-40B4-BE49-F238E27FC236}">
                <a16:creationId xmlns:a16="http://schemas.microsoft.com/office/drawing/2014/main" id="{F4BC7895-DFEB-4F44-8BC9-BDFF081AF1DD}"/>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4" name="Rectangle 5">
            <a:extLst>
              <a:ext uri="{FF2B5EF4-FFF2-40B4-BE49-F238E27FC236}">
                <a16:creationId xmlns:a16="http://schemas.microsoft.com/office/drawing/2014/main" id="{D39CDA88-E4EE-534A-AA5B-C6D2E7BBC062}"/>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5" name="Rectangle 6">
            <a:extLst>
              <a:ext uri="{FF2B5EF4-FFF2-40B4-BE49-F238E27FC236}">
                <a16:creationId xmlns:a16="http://schemas.microsoft.com/office/drawing/2014/main" id="{C9051539-E274-CE43-BB74-3FEEF9E9ADA1}"/>
              </a:ext>
            </a:extLst>
          </p:cNvPr>
          <p:cNvSpPr>
            <a:spLocks noGrp="1" noChangeArrowheads="1"/>
          </p:cNvSpPr>
          <p:nvPr>
            <p:ph type="sldNum" sz="quarter" idx="12"/>
          </p:nvPr>
        </p:nvSpPr>
        <p:spPr>
          <a:ln/>
        </p:spPr>
        <p:txBody>
          <a:bodyPr/>
          <a:lstStyle>
            <a:lvl1pPr>
              <a:defRPr/>
            </a:lvl1pPr>
          </a:lstStyle>
          <a:p>
            <a:pPr>
              <a:defRPr/>
            </a:pPr>
            <a:fld id="{8F8A0A19-75FB-E84D-99D6-21A2E32D1F82}" type="slidenum">
              <a:rPr lang="es-ES" altLang="es-ES"/>
              <a:pPr>
                <a:defRPr/>
              </a:pPr>
              <a:t>‹Nº›</a:t>
            </a:fld>
            <a:endParaRPr lang="es-ES" altLang="es-ES"/>
          </a:p>
        </p:txBody>
      </p:sp>
    </p:spTree>
    <p:extLst>
      <p:ext uri="{BB962C8B-B14F-4D97-AF65-F5344CB8AC3E}">
        <p14:creationId xmlns:p14="http://schemas.microsoft.com/office/powerpoint/2010/main" val="301030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8E84F22A-9706-1E48-B2F1-46BDBDC069B0}"/>
              </a:ext>
            </a:extLst>
          </p:cNvPr>
          <p:cNvGrpSpPr>
            <a:grpSpLocks/>
          </p:cNvGrpSpPr>
          <p:nvPr userDrawn="1"/>
        </p:nvGrpSpPr>
        <p:grpSpPr bwMode="auto">
          <a:xfrm>
            <a:off x="0" y="333375"/>
            <a:ext cx="2411413" cy="215900"/>
            <a:chOff x="0" y="255"/>
            <a:chExt cx="1519" cy="136"/>
          </a:xfrm>
        </p:grpSpPr>
        <p:sp>
          <p:nvSpPr>
            <p:cNvPr id="3" name="Freeform 8" descr="5%">
              <a:extLst>
                <a:ext uri="{FF2B5EF4-FFF2-40B4-BE49-F238E27FC236}">
                  <a16:creationId xmlns:a16="http://schemas.microsoft.com/office/drawing/2014/main" id="{B7039347-F769-F148-A923-1B0BE0ECB77E}"/>
                </a:ext>
              </a:extLst>
            </p:cNvPr>
            <p:cNvSpPr>
              <a:spLocks/>
            </p:cNvSpPr>
            <p:nvPr/>
          </p:nvSpPr>
          <p:spPr bwMode="auto">
            <a:xfrm>
              <a:off x="0" y="255"/>
              <a:ext cx="616" cy="136"/>
            </a:xfrm>
            <a:custGeom>
              <a:avLst/>
              <a:gdLst>
                <a:gd name="T0" fmla="*/ 0 w 479"/>
                <a:gd name="T1" fmla="*/ 0 h 201"/>
                <a:gd name="T2" fmla="*/ 20812 w 479"/>
                <a:gd name="T3" fmla="*/ 0 h 201"/>
                <a:gd name="T4" fmla="*/ 18369 w 479"/>
                <a:gd name="T5" fmla="*/ 1 h 201"/>
                <a:gd name="T6" fmla="*/ 0 w 479"/>
                <a:gd name="T7" fmla="*/ 1 h 201"/>
                <a:gd name="T8" fmla="*/ 0 w 479"/>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9" h="201">
                  <a:moveTo>
                    <a:pt x="0" y="0"/>
                  </a:moveTo>
                  <a:lnTo>
                    <a:pt x="478" y="0"/>
                  </a:lnTo>
                  <a:lnTo>
                    <a:pt x="422" y="200"/>
                  </a:lnTo>
                  <a:lnTo>
                    <a:pt x="0" y="200"/>
                  </a:lnTo>
                  <a:lnTo>
                    <a:pt x="0"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4" name="Freeform 9" descr="5%">
              <a:extLst>
                <a:ext uri="{FF2B5EF4-FFF2-40B4-BE49-F238E27FC236}">
                  <a16:creationId xmlns:a16="http://schemas.microsoft.com/office/drawing/2014/main" id="{6F999DAB-C9D8-8C48-88BC-EB0ACC950367}"/>
                </a:ext>
              </a:extLst>
            </p:cNvPr>
            <p:cNvSpPr>
              <a:spLocks/>
            </p:cNvSpPr>
            <p:nvPr/>
          </p:nvSpPr>
          <p:spPr bwMode="auto">
            <a:xfrm>
              <a:off x="587" y="255"/>
              <a:ext cx="363" cy="136"/>
            </a:xfrm>
            <a:custGeom>
              <a:avLst/>
              <a:gdLst>
                <a:gd name="T0" fmla="*/ 2473 w 282"/>
                <a:gd name="T1" fmla="*/ 0 h 201"/>
                <a:gd name="T2" fmla="*/ 0 w 282"/>
                <a:gd name="T3" fmla="*/ 1 h 201"/>
                <a:gd name="T4" fmla="*/ 9944 w 282"/>
                <a:gd name="T5" fmla="*/ 1 h 201"/>
                <a:gd name="T6" fmla="*/ 12418 w 282"/>
                <a:gd name="T7" fmla="*/ 0 h 201"/>
                <a:gd name="T8" fmla="*/ 2473 w 282"/>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 h="201">
                  <a:moveTo>
                    <a:pt x="56" y="0"/>
                  </a:moveTo>
                  <a:lnTo>
                    <a:pt x="0" y="200"/>
                  </a:lnTo>
                  <a:lnTo>
                    <a:pt x="225" y="200"/>
                  </a:lnTo>
                  <a:lnTo>
                    <a:pt x="281"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5" name="Freeform 10" descr="5%">
              <a:extLst>
                <a:ext uri="{FF2B5EF4-FFF2-40B4-BE49-F238E27FC236}">
                  <a16:creationId xmlns:a16="http://schemas.microsoft.com/office/drawing/2014/main" id="{5ED24D02-9BC2-E545-95E6-3CCD22CF78BA}"/>
                </a:ext>
              </a:extLst>
            </p:cNvPr>
            <p:cNvSpPr>
              <a:spLocks/>
            </p:cNvSpPr>
            <p:nvPr/>
          </p:nvSpPr>
          <p:spPr bwMode="auto">
            <a:xfrm>
              <a:off x="916" y="255"/>
              <a:ext cx="291" cy="136"/>
            </a:xfrm>
            <a:custGeom>
              <a:avLst/>
              <a:gdLst>
                <a:gd name="T0" fmla="*/ 2507 w 226"/>
                <a:gd name="T1" fmla="*/ 0 h 201"/>
                <a:gd name="T2" fmla="*/ 0 w 226"/>
                <a:gd name="T3" fmla="*/ 1 h 201"/>
                <a:gd name="T4" fmla="*/ 7513 w 226"/>
                <a:gd name="T5" fmla="*/ 1 h 201"/>
                <a:gd name="T6" fmla="*/ 9978 w 226"/>
                <a:gd name="T7" fmla="*/ 0 h 201"/>
                <a:gd name="T8" fmla="*/ 2507 w 226"/>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 h="201">
                  <a:moveTo>
                    <a:pt x="56" y="0"/>
                  </a:moveTo>
                  <a:lnTo>
                    <a:pt x="0" y="200"/>
                  </a:lnTo>
                  <a:lnTo>
                    <a:pt x="169" y="200"/>
                  </a:lnTo>
                  <a:lnTo>
                    <a:pt x="225"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6" name="Freeform 11" descr="5%">
              <a:extLst>
                <a:ext uri="{FF2B5EF4-FFF2-40B4-BE49-F238E27FC236}">
                  <a16:creationId xmlns:a16="http://schemas.microsoft.com/office/drawing/2014/main" id="{2F614782-A419-8043-BC6F-187E134A38CF}"/>
                </a:ext>
              </a:extLst>
            </p:cNvPr>
            <p:cNvSpPr>
              <a:spLocks/>
            </p:cNvSpPr>
            <p:nvPr/>
          </p:nvSpPr>
          <p:spPr bwMode="auto">
            <a:xfrm>
              <a:off x="1169" y="255"/>
              <a:ext cx="219" cy="136"/>
            </a:xfrm>
            <a:custGeom>
              <a:avLst/>
              <a:gdLst>
                <a:gd name="T0" fmla="*/ 2521 w 170"/>
                <a:gd name="T1" fmla="*/ 0 h 201"/>
                <a:gd name="T2" fmla="*/ 0 w 170"/>
                <a:gd name="T3" fmla="*/ 1 h 201"/>
                <a:gd name="T4" fmla="*/ 5059 w 170"/>
                <a:gd name="T5" fmla="*/ 1 h 201"/>
                <a:gd name="T6" fmla="*/ 7556 w 170"/>
                <a:gd name="T7" fmla="*/ 0 h 201"/>
                <a:gd name="T8" fmla="*/ 2521 w 170"/>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201">
                  <a:moveTo>
                    <a:pt x="56" y="0"/>
                  </a:moveTo>
                  <a:lnTo>
                    <a:pt x="0" y="200"/>
                  </a:lnTo>
                  <a:lnTo>
                    <a:pt x="113" y="200"/>
                  </a:lnTo>
                  <a:lnTo>
                    <a:pt x="169"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7" name="Freeform 12" descr="5%">
              <a:extLst>
                <a:ext uri="{FF2B5EF4-FFF2-40B4-BE49-F238E27FC236}">
                  <a16:creationId xmlns:a16="http://schemas.microsoft.com/office/drawing/2014/main" id="{B9D19167-1DB4-3C41-9039-944BB5EED427}"/>
                </a:ext>
              </a:extLst>
            </p:cNvPr>
            <p:cNvSpPr>
              <a:spLocks/>
            </p:cNvSpPr>
            <p:nvPr/>
          </p:nvSpPr>
          <p:spPr bwMode="auto">
            <a:xfrm>
              <a:off x="1338" y="255"/>
              <a:ext cx="145" cy="136"/>
            </a:xfrm>
            <a:custGeom>
              <a:avLst/>
              <a:gdLst>
                <a:gd name="T0" fmla="*/ 2351 w 113"/>
                <a:gd name="T1" fmla="*/ 0 h 201"/>
                <a:gd name="T2" fmla="*/ 0 w 113"/>
                <a:gd name="T3" fmla="*/ 1 h 201"/>
                <a:gd name="T4" fmla="*/ 2351 w 113"/>
                <a:gd name="T5" fmla="*/ 1 h 201"/>
                <a:gd name="T6" fmla="*/ 4717 w 113"/>
                <a:gd name="T7" fmla="*/ 0 h 201"/>
                <a:gd name="T8" fmla="*/ 2351 w 113"/>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201">
                  <a:moveTo>
                    <a:pt x="56" y="0"/>
                  </a:moveTo>
                  <a:lnTo>
                    <a:pt x="0" y="200"/>
                  </a:lnTo>
                  <a:lnTo>
                    <a:pt x="56" y="200"/>
                  </a:lnTo>
                  <a:lnTo>
                    <a:pt x="112"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8" name="Freeform 13" descr="5%">
              <a:extLst>
                <a:ext uri="{FF2B5EF4-FFF2-40B4-BE49-F238E27FC236}">
                  <a16:creationId xmlns:a16="http://schemas.microsoft.com/office/drawing/2014/main" id="{B2EAC2A2-D222-CA42-8295-561B5CD74721}"/>
                </a:ext>
              </a:extLst>
            </p:cNvPr>
            <p:cNvSpPr>
              <a:spLocks/>
            </p:cNvSpPr>
            <p:nvPr/>
          </p:nvSpPr>
          <p:spPr bwMode="auto">
            <a:xfrm>
              <a:off x="1423" y="255"/>
              <a:ext cx="96" cy="136"/>
            </a:xfrm>
            <a:custGeom>
              <a:avLst/>
              <a:gdLst>
                <a:gd name="T0" fmla="*/ 2275 w 75"/>
                <a:gd name="T1" fmla="*/ 0 h 201"/>
                <a:gd name="T2" fmla="*/ 0 w 75"/>
                <a:gd name="T3" fmla="*/ 1 h 201"/>
                <a:gd name="T4" fmla="*/ 719 w 75"/>
                <a:gd name="T5" fmla="*/ 1 h 201"/>
                <a:gd name="T6" fmla="*/ 3031 w 75"/>
                <a:gd name="T7" fmla="*/ 0 h 201"/>
                <a:gd name="T8" fmla="*/ 2275 w 75"/>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201">
                  <a:moveTo>
                    <a:pt x="56" y="0"/>
                  </a:moveTo>
                  <a:lnTo>
                    <a:pt x="0" y="200"/>
                  </a:lnTo>
                  <a:lnTo>
                    <a:pt x="18" y="200"/>
                  </a:lnTo>
                  <a:lnTo>
                    <a:pt x="74"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grpSp>
      <p:sp>
        <p:nvSpPr>
          <p:cNvPr id="9" name="Freeform 17">
            <a:extLst>
              <a:ext uri="{FF2B5EF4-FFF2-40B4-BE49-F238E27FC236}">
                <a16:creationId xmlns:a16="http://schemas.microsoft.com/office/drawing/2014/main" id="{ADE1301C-82E7-B44E-8823-4ABD8E4996E1}"/>
              </a:ext>
            </a:extLst>
          </p:cNvPr>
          <p:cNvSpPr>
            <a:spLocks/>
          </p:cNvSpPr>
          <p:nvPr userDrawn="1"/>
        </p:nvSpPr>
        <p:spPr bwMode="auto">
          <a:xfrm>
            <a:off x="1968500" y="6584950"/>
            <a:ext cx="7178675" cy="77788"/>
          </a:xfrm>
          <a:custGeom>
            <a:avLst/>
            <a:gdLst>
              <a:gd name="T0" fmla="*/ 0 w 5288"/>
              <a:gd name="T1" fmla="*/ 2147483646 h 49"/>
              <a:gd name="T2" fmla="*/ 2147483646 w 5288"/>
              <a:gd name="T3" fmla="*/ 2147483646 h 49"/>
              <a:gd name="T4" fmla="*/ 2147483646 w 5288"/>
              <a:gd name="T5" fmla="*/ 0 h 49"/>
              <a:gd name="T6" fmla="*/ 2147483646 w 5288"/>
              <a:gd name="T7" fmla="*/ 0 h 49"/>
              <a:gd name="T8" fmla="*/ 0 w 5288"/>
              <a:gd name="T9" fmla="*/ 214748364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8" h="49">
                <a:moveTo>
                  <a:pt x="0" y="48"/>
                </a:moveTo>
                <a:lnTo>
                  <a:pt x="5287" y="48"/>
                </a:lnTo>
                <a:lnTo>
                  <a:pt x="5287" y="0"/>
                </a:lnTo>
                <a:lnTo>
                  <a:pt x="14" y="0"/>
                </a:lnTo>
                <a:lnTo>
                  <a:pt x="0" y="48"/>
                </a:lnTo>
              </a:path>
            </a:pathLst>
          </a:custGeom>
          <a:solidFill>
            <a:schemeClr val="accent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a:lstStyle/>
          <a:p>
            <a:endParaRPr lang="es-ES"/>
          </a:p>
        </p:txBody>
      </p:sp>
      <p:pic>
        <p:nvPicPr>
          <p:cNvPr id="10" name="17 Imagen">
            <a:extLst>
              <a:ext uri="{FF2B5EF4-FFF2-40B4-BE49-F238E27FC236}">
                <a16:creationId xmlns:a16="http://schemas.microsoft.com/office/drawing/2014/main" id="{D7E1B383-B42A-DE4D-8338-F7F674EC9B14}"/>
              </a:ext>
            </a:extLst>
          </p:cNvPr>
          <p:cNvPicPr preferRelativeResize="0">
            <a:picLocks/>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0363" y="0"/>
            <a:ext cx="647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n 15">
            <a:extLst>
              <a:ext uri="{FF2B5EF4-FFF2-40B4-BE49-F238E27FC236}">
                <a16:creationId xmlns:a16="http://schemas.microsoft.com/office/drawing/2014/main" id="{14BA994B-DA64-BD4B-95BC-B2B7928A232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237538" y="44450"/>
            <a:ext cx="798512"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
            <a:extLst>
              <a:ext uri="{FF2B5EF4-FFF2-40B4-BE49-F238E27FC236}">
                <a16:creationId xmlns:a16="http://schemas.microsoft.com/office/drawing/2014/main" id="{07FA309B-90CD-D54E-AA02-3C668A6BFB51}"/>
              </a:ext>
            </a:extLst>
          </p:cNvPr>
          <p:cNvSpPr>
            <a:spLocks noGrp="1" noChangeArrowheads="1"/>
          </p:cNvSpPr>
          <p:nvPr>
            <p:ph type="sldNum" sz="quarter" idx="10"/>
          </p:nvPr>
        </p:nvSpPr>
        <p:spPr/>
        <p:txBody>
          <a:bodyPr/>
          <a:lstStyle>
            <a:lvl1pPr>
              <a:defRPr/>
            </a:lvl1pPr>
          </a:lstStyle>
          <a:p>
            <a:pPr>
              <a:defRPr/>
            </a:pPr>
            <a:fld id="{BA30B0BD-F3A0-0A47-8FA4-2214BF08E7C3}" type="slidenum">
              <a:rPr lang="es-ES" altLang="es-ES"/>
              <a:pPr>
                <a:defRPr/>
              </a:pPr>
              <a:t>‹Nº›</a:t>
            </a:fld>
            <a:endParaRPr lang="es-ES" altLang="es-ES"/>
          </a:p>
        </p:txBody>
      </p:sp>
    </p:spTree>
    <p:extLst>
      <p:ext uri="{BB962C8B-B14F-4D97-AF65-F5344CB8AC3E}">
        <p14:creationId xmlns:p14="http://schemas.microsoft.com/office/powerpoint/2010/main" val="69610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C7C8B1DD-4DA0-EF4D-B9CF-6AFFB6F0D393}"/>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5">
            <a:extLst>
              <a:ext uri="{FF2B5EF4-FFF2-40B4-BE49-F238E27FC236}">
                <a16:creationId xmlns:a16="http://schemas.microsoft.com/office/drawing/2014/main" id="{9E79C3ED-79BC-0248-88E9-6470BD781F40}"/>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6">
            <a:extLst>
              <a:ext uri="{FF2B5EF4-FFF2-40B4-BE49-F238E27FC236}">
                <a16:creationId xmlns:a16="http://schemas.microsoft.com/office/drawing/2014/main" id="{3AB662F9-6380-3041-AD2B-E570902EE19D}"/>
              </a:ext>
            </a:extLst>
          </p:cNvPr>
          <p:cNvSpPr>
            <a:spLocks noGrp="1" noChangeArrowheads="1"/>
          </p:cNvSpPr>
          <p:nvPr>
            <p:ph type="sldNum" sz="quarter" idx="12"/>
          </p:nvPr>
        </p:nvSpPr>
        <p:spPr>
          <a:ln/>
        </p:spPr>
        <p:txBody>
          <a:bodyPr/>
          <a:lstStyle>
            <a:lvl1pPr>
              <a:defRPr/>
            </a:lvl1pPr>
          </a:lstStyle>
          <a:p>
            <a:pPr>
              <a:defRPr/>
            </a:pPr>
            <a:fld id="{D6BEE4EF-7344-5F4F-8136-C52D62EDD7BA}" type="slidenum">
              <a:rPr lang="es-ES" altLang="es-ES"/>
              <a:pPr>
                <a:defRPr/>
              </a:pPr>
              <a:t>‹Nº›</a:t>
            </a:fld>
            <a:endParaRPr lang="es-ES" altLang="es-ES"/>
          </a:p>
        </p:txBody>
      </p:sp>
    </p:spTree>
    <p:extLst>
      <p:ext uri="{BB962C8B-B14F-4D97-AF65-F5344CB8AC3E}">
        <p14:creationId xmlns:p14="http://schemas.microsoft.com/office/powerpoint/2010/main" val="167926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CBA21871-7A5D-B443-93D6-F8A17F2DCF85}"/>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5">
            <a:extLst>
              <a:ext uri="{FF2B5EF4-FFF2-40B4-BE49-F238E27FC236}">
                <a16:creationId xmlns:a16="http://schemas.microsoft.com/office/drawing/2014/main" id="{E76AB48A-FB00-AB41-A25D-494327B102EA}"/>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6">
            <a:extLst>
              <a:ext uri="{FF2B5EF4-FFF2-40B4-BE49-F238E27FC236}">
                <a16:creationId xmlns:a16="http://schemas.microsoft.com/office/drawing/2014/main" id="{1C28FCBD-BF2C-6841-B4D8-8DC16AE75B6E}"/>
              </a:ext>
            </a:extLst>
          </p:cNvPr>
          <p:cNvSpPr>
            <a:spLocks noGrp="1" noChangeArrowheads="1"/>
          </p:cNvSpPr>
          <p:nvPr>
            <p:ph type="sldNum" sz="quarter" idx="12"/>
          </p:nvPr>
        </p:nvSpPr>
        <p:spPr>
          <a:ln/>
        </p:spPr>
        <p:txBody>
          <a:bodyPr/>
          <a:lstStyle>
            <a:lvl1pPr>
              <a:defRPr/>
            </a:lvl1pPr>
          </a:lstStyle>
          <a:p>
            <a:pPr>
              <a:defRPr/>
            </a:pPr>
            <a:fld id="{07E045C2-BDDF-0C40-9ABC-4F852A91C904}" type="slidenum">
              <a:rPr lang="es-ES" altLang="es-ES"/>
              <a:pPr>
                <a:defRPr/>
              </a:pPr>
              <a:t>‹Nº›</a:t>
            </a:fld>
            <a:endParaRPr lang="es-ES" altLang="es-ES"/>
          </a:p>
        </p:txBody>
      </p:sp>
    </p:spTree>
    <p:extLst>
      <p:ext uri="{BB962C8B-B14F-4D97-AF65-F5344CB8AC3E}">
        <p14:creationId xmlns:p14="http://schemas.microsoft.com/office/powerpoint/2010/main" val="271221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B0E7CB5-3395-0646-A20A-7249B997443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S"/>
              <a:t>Haga clic para cambiar el estilo de título	</a:t>
            </a:r>
          </a:p>
        </p:txBody>
      </p:sp>
      <p:sp>
        <p:nvSpPr>
          <p:cNvPr id="1027" name="Rectangle 3">
            <a:extLst>
              <a:ext uri="{FF2B5EF4-FFF2-40B4-BE49-F238E27FC236}">
                <a16:creationId xmlns:a16="http://schemas.microsoft.com/office/drawing/2014/main" id="{8CB37737-6579-404E-A639-D817E15EE378}"/>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1028" name="Rectangle 4">
            <a:extLst>
              <a:ext uri="{FF2B5EF4-FFF2-40B4-BE49-F238E27FC236}">
                <a16:creationId xmlns:a16="http://schemas.microsoft.com/office/drawing/2014/main" id="{3036F1C7-8DCE-6243-BF4D-A7EF32222206}"/>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s-ES" altLang="es-ES"/>
          </a:p>
        </p:txBody>
      </p:sp>
      <p:sp>
        <p:nvSpPr>
          <p:cNvPr id="1029" name="Rectangle 5">
            <a:extLst>
              <a:ext uri="{FF2B5EF4-FFF2-40B4-BE49-F238E27FC236}">
                <a16:creationId xmlns:a16="http://schemas.microsoft.com/office/drawing/2014/main" id="{C1624EBC-F7C4-C049-B404-364BB8BD761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s-ES" altLang="es-ES"/>
          </a:p>
        </p:txBody>
      </p:sp>
      <p:sp>
        <p:nvSpPr>
          <p:cNvPr id="1030" name="Rectangle 6">
            <a:extLst>
              <a:ext uri="{FF2B5EF4-FFF2-40B4-BE49-F238E27FC236}">
                <a16:creationId xmlns:a16="http://schemas.microsoft.com/office/drawing/2014/main" id="{BC9DBA90-5BB7-B54B-B0AC-6480000D6EAF}"/>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C650507-32CC-5D41-ACB2-BC9C984986F1}"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9" r:id="rId7"/>
    <p:sldLayoutId id="2147483715" r:id="rId8"/>
    <p:sldLayoutId id="2147483716" r:id="rId9"/>
    <p:sldLayoutId id="2147483717" r:id="rId10"/>
    <p:sldLayoutId id="214748371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Imagen 1">
            <a:extLst>
              <a:ext uri="{FF2B5EF4-FFF2-40B4-BE49-F238E27FC236}">
                <a16:creationId xmlns:a16="http://schemas.microsoft.com/office/drawing/2014/main" id="{7F1D6CA4-5F4D-1444-9762-9C39BCC5CA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2263" y="5027613"/>
            <a:ext cx="140335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38" name="Group 45">
            <a:extLst>
              <a:ext uri="{FF2B5EF4-FFF2-40B4-BE49-F238E27FC236}">
                <a16:creationId xmlns:a16="http://schemas.microsoft.com/office/drawing/2014/main" id="{9ADAEC38-7FE8-5746-854B-6203008C9A28}"/>
              </a:ext>
            </a:extLst>
          </p:cNvPr>
          <p:cNvGrpSpPr>
            <a:grpSpLocks/>
          </p:cNvGrpSpPr>
          <p:nvPr/>
        </p:nvGrpSpPr>
        <p:grpSpPr bwMode="auto">
          <a:xfrm>
            <a:off x="250825" y="5013325"/>
            <a:ext cx="8713788" cy="1549400"/>
            <a:chOff x="158" y="3138"/>
            <a:chExt cx="5489" cy="976"/>
          </a:xfrm>
        </p:grpSpPr>
        <p:sp>
          <p:nvSpPr>
            <p:cNvPr id="14342" name="Text Box 29">
              <a:extLst>
                <a:ext uri="{FF2B5EF4-FFF2-40B4-BE49-F238E27FC236}">
                  <a16:creationId xmlns:a16="http://schemas.microsoft.com/office/drawing/2014/main" id="{352F96A7-3C2B-B24B-BB36-7D18C1762A93}"/>
                </a:ext>
              </a:extLst>
            </p:cNvPr>
            <p:cNvSpPr txBox="1">
              <a:spLocks noChangeArrowheads="1"/>
            </p:cNvSpPr>
            <p:nvPr/>
          </p:nvSpPr>
          <p:spPr bwMode="auto">
            <a:xfrm>
              <a:off x="158" y="3138"/>
              <a:ext cx="5489" cy="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400" i="1"/>
                <a:t>Cte. José Luis Rodríguez Molleja</a:t>
              </a:r>
            </a:p>
            <a:p>
              <a:pPr eaLnBrk="1" hangingPunct="1">
                <a:spcBef>
                  <a:spcPct val="0"/>
                </a:spcBef>
                <a:buFontTx/>
                <a:buNone/>
              </a:pPr>
              <a:r>
                <a:rPr lang="es-ES" altLang="es-ES" sz="1400" i="1"/>
                <a:t>Cte. Julio César Martín Martín</a:t>
              </a:r>
            </a:p>
            <a:p>
              <a:pPr eaLnBrk="1" hangingPunct="1">
                <a:spcBef>
                  <a:spcPct val="0"/>
                </a:spcBef>
                <a:buFontTx/>
                <a:buNone/>
              </a:pPr>
              <a:r>
                <a:rPr lang="es-ES" altLang="es-ES" sz="1400" i="1"/>
                <a:t>Cte. José María Baviera Viguer</a:t>
              </a:r>
            </a:p>
            <a:p>
              <a:pPr eaLnBrk="1" hangingPunct="1">
                <a:spcBef>
                  <a:spcPct val="0"/>
                </a:spcBef>
                <a:buFontTx/>
                <a:buNone/>
              </a:pPr>
              <a:r>
                <a:rPr lang="es-ES" altLang="es-ES" sz="1400" i="1"/>
                <a:t>Cap. Julio Rodríguez Romero</a:t>
              </a:r>
            </a:p>
            <a:p>
              <a:pPr algn="r" eaLnBrk="1" hangingPunct="1">
                <a:spcBef>
                  <a:spcPct val="0"/>
                </a:spcBef>
                <a:buFontTx/>
                <a:buNone/>
              </a:pPr>
              <a:r>
                <a:rPr lang="es-ES" altLang="es-ES" sz="1400"/>
                <a:t>	           </a:t>
              </a:r>
              <a:r>
                <a:rPr lang="es-ES" altLang="es-ES" sz="1800"/>
                <a:t>Dpto. S.I. y Ciberdefensa</a:t>
              </a:r>
              <a:endParaRPr lang="es-ES" altLang="es-ES" sz="1400"/>
            </a:p>
          </p:txBody>
        </p:sp>
        <p:sp>
          <p:nvSpPr>
            <p:cNvPr id="14343" name="Text Box 30">
              <a:extLst>
                <a:ext uri="{FF2B5EF4-FFF2-40B4-BE49-F238E27FC236}">
                  <a16:creationId xmlns:a16="http://schemas.microsoft.com/office/drawing/2014/main" id="{52C5A348-D146-7F4A-8486-2FE817DDABBD}"/>
                </a:ext>
              </a:extLst>
            </p:cNvPr>
            <p:cNvSpPr txBox="1">
              <a:spLocks noChangeArrowheads="1"/>
            </p:cNvSpPr>
            <p:nvPr/>
          </p:nvSpPr>
          <p:spPr bwMode="auto">
            <a:xfrm>
              <a:off x="2245" y="3883"/>
              <a:ext cx="34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s-ES" altLang="es-ES" sz="1800"/>
                <a:t>Hoyo de Manzanares, 29 de abril de 2019</a:t>
              </a:r>
            </a:p>
          </p:txBody>
        </p:sp>
      </p:grpSp>
      <p:sp>
        <p:nvSpPr>
          <p:cNvPr id="14339" name="Rectangle 27">
            <a:extLst>
              <a:ext uri="{FF2B5EF4-FFF2-40B4-BE49-F238E27FC236}">
                <a16:creationId xmlns:a16="http://schemas.microsoft.com/office/drawing/2014/main" id="{A611ED07-CD3C-C643-B9D5-232B736777DB}"/>
              </a:ext>
            </a:extLst>
          </p:cNvPr>
          <p:cNvSpPr>
            <a:spLocks noChangeArrowheads="1"/>
          </p:cNvSpPr>
          <p:nvPr/>
        </p:nvSpPr>
        <p:spPr bwMode="auto">
          <a:xfrm>
            <a:off x="1116013" y="3498850"/>
            <a:ext cx="6985000" cy="1143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2400" b="1">
                <a:solidFill>
                  <a:schemeClr val="tx2"/>
                </a:solidFill>
              </a:rPr>
              <a:t>SISTEMA PARA LA GESTIÓN </a:t>
            </a:r>
          </a:p>
          <a:p>
            <a:pPr algn="ctr" eaLnBrk="1" hangingPunct="1">
              <a:spcBef>
                <a:spcPct val="0"/>
              </a:spcBef>
              <a:buFontTx/>
              <a:buNone/>
            </a:pPr>
            <a:r>
              <a:rPr lang="es-ES" altLang="es-ES" sz="2400" b="1">
                <a:solidFill>
                  <a:schemeClr val="tx2"/>
                </a:solidFill>
              </a:rPr>
              <a:t>DE ARTEFACTOS NO EXPLOSIONADOS</a:t>
            </a:r>
          </a:p>
          <a:p>
            <a:pPr algn="ctr" eaLnBrk="1" hangingPunct="1">
              <a:spcBef>
                <a:spcPct val="0"/>
              </a:spcBef>
              <a:buFontTx/>
              <a:buNone/>
            </a:pPr>
            <a:r>
              <a:rPr lang="es-ES" altLang="es-ES" sz="2400" b="1">
                <a:solidFill>
                  <a:schemeClr val="tx2"/>
                </a:solidFill>
              </a:rPr>
              <a:t>EN EL CENAD SAN GREGORIO</a:t>
            </a:r>
          </a:p>
          <a:p>
            <a:pPr algn="ctr" eaLnBrk="1" hangingPunct="1">
              <a:spcBef>
                <a:spcPct val="0"/>
              </a:spcBef>
              <a:buFontTx/>
              <a:buNone/>
            </a:pPr>
            <a:r>
              <a:rPr lang="es-ES" altLang="es-ES" sz="2400" b="1">
                <a:solidFill>
                  <a:schemeClr val="tx2"/>
                </a:solidFill>
              </a:rPr>
              <a:t>Estudio de Viabilidad del Sistema</a:t>
            </a:r>
          </a:p>
        </p:txBody>
      </p:sp>
      <p:sp>
        <p:nvSpPr>
          <p:cNvPr id="14340" name="Rectangle 26">
            <a:extLst>
              <a:ext uri="{FF2B5EF4-FFF2-40B4-BE49-F238E27FC236}">
                <a16:creationId xmlns:a16="http://schemas.microsoft.com/office/drawing/2014/main" id="{D35E3657-506F-BB4C-8EB8-A849B3BD478C}"/>
              </a:ext>
            </a:extLst>
          </p:cNvPr>
          <p:cNvSpPr>
            <a:spLocks noChangeArrowheads="1"/>
          </p:cNvSpPr>
          <p:nvPr/>
        </p:nvSpPr>
        <p:spPr bwMode="auto">
          <a:xfrm>
            <a:off x="2289175" y="198438"/>
            <a:ext cx="6099175" cy="566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b="1">
                <a:solidFill>
                  <a:schemeClr val="tx2"/>
                </a:solidFill>
              </a:rPr>
              <a:t>ACADEMIA DE INGENIEROS</a:t>
            </a:r>
          </a:p>
        </p:txBody>
      </p:sp>
      <p:pic>
        <p:nvPicPr>
          <p:cNvPr id="14341" name="Imagen 1">
            <a:extLst>
              <a:ext uri="{FF2B5EF4-FFF2-40B4-BE49-F238E27FC236}">
                <a16:creationId xmlns:a16="http://schemas.microsoft.com/office/drawing/2014/main" id="{E09421D2-8844-DF4A-B392-980EEE60E8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908050"/>
            <a:ext cx="168592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4">
            <a:extLst>
              <a:ext uri="{FF2B5EF4-FFF2-40B4-BE49-F238E27FC236}">
                <a16:creationId xmlns:a16="http://schemas.microsoft.com/office/drawing/2014/main" id="{0B7AE8D6-ACA6-BD4C-AAB0-F838665E4F75}"/>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EVS4. ESTUDIO DE LAS </a:t>
            </a:r>
          </a:p>
          <a:p>
            <a:pPr algn="ctr" eaLnBrk="1" hangingPunct="1">
              <a:spcBef>
                <a:spcPct val="0"/>
              </a:spcBef>
              <a:buFontTx/>
              <a:buNone/>
            </a:pPr>
            <a:r>
              <a:rPr lang="en-US" altLang="es-ES" sz="2400" b="1">
                <a:solidFill>
                  <a:schemeClr val="tx2"/>
                </a:solidFill>
              </a:rPr>
              <a:t>ALTERNATIVAS DE SOLUCIÓN</a:t>
            </a:r>
          </a:p>
        </p:txBody>
      </p:sp>
      <p:sp>
        <p:nvSpPr>
          <p:cNvPr id="3" name="Rectangle 15">
            <a:extLst>
              <a:ext uri="{FF2B5EF4-FFF2-40B4-BE49-F238E27FC236}">
                <a16:creationId xmlns:a16="http://schemas.microsoft.com/office/drawing/2014/main" id="{0A328C69-98A3-3A47-986D-A63DAE38B97F}"/>
              </a:ext>
            </a:extLst>
          </p:cNvPr>
          <p:cNvSpPr txBox="1">
            <a:spLocks noChangeArrowheads="1"/>
          </p:cNvSpPr>
          <p:nvPr/>
        </p:nvSpPr>
        <p:spPr bwMode="auto">
          <a:xfrm>
            <a:off x="881063" y="836613"/>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 Alternativa 2: QGIS</a:t>
            </a: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pic>
        <p:nvPicPr>
          <p:cNvPr id="23555" name="Imagen 5" descr="Imagen que contiene texto&#10;&#10;Descripción generada automáticamente">
            <a:extLst>
              <a:ext uri="{FF2B5EF4-FFF2-40B4-BE49-F238E27FC236}">
                <a16:creationId xmlns:a16="http://schemas.microsoft.com/office/drawing/2014/main" id="{3242B5A9-BA21-FB40-ADF3-FEB6CBD3F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2875"/>
            <a:ext cx="91440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id="{0CF2EDDC-9A30-A547-88A0-2E8FC6DB33F2}"/>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Alternativa 3:</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Desarrollo desde cero de una aplicación ad hoc</a:t>
            </a:r>
            <a:endParaRPr lang="es-ES" altLang="es-ES" sz="16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4578" name="Rectangle 14">
            <a:extLst>
              <a:ext uri="{FF2B5EF4-FFF2-40B4-BE49-F238E27FC236}">
                <a16:creationId xmlns:a16="http://schemas.microsoft.com/office/drawing/2014/main" id="{7AD80868-E5D4-F54B-B01B-E8DAE70098F6}"/>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EVS4. ESTUDIO DE LAS </a:t>
            </a:r>
          </a:p>
          <a:p>
            <a:pPr algn="ctr" eaLnBrk="1" hangingPunct="1">
              <a:spcBef>
                <a:spcPct val="0"/>
              </a:spcBef>
              <a:buFontTx/>
              <a:buNone/>
            </a:pPr>
            <a:r>
              <a:rPr lang="en-US" altLang="es-ES" sz="2400" b="1">
                <a:solidFill>
                  <a:schemeClr val="tx2"/>
                </a:solidFill>
              </a:rPr>
              <a:t>ALTERNATIVAS DE SOLUCIÓN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id="{0CF2EDDC-9A30-A547-88A0-2E8FC6DB33F2}"/>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1. Google </a:t>
            </a:r>
            <a:r>
              <a:rPr lang="es-ES" altLang="es-ES" sz="2400" kern="0" dirty="0" err="1">
                <a:cs typeface="Arial" panose="020B0604020202020204" pitchFamily="34" charset="0"/>
              </a:rPr>
              <a:t>Maps</a:t>
            </a:r>
            <a:r>
              <a:rPr lang="es-ES" altLang="es-ES" sz="2400" kern="0" dirty="0">
                <a:cs typeface="Arial" panose="020B0604020202020204" pitchFamily="34" charset="0"/>
              </a:rPr>
              <a:t> + Excel:</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No supone mejora en cuanto al almacenamiento</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Seguridad de los datos (aplicación en Internet)</a:t>
            </a:r>
            <a:endParaRPr lang="es-ES" altLang="es-ES" sz="16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5602" name="Rectangle 14">
            <a:extLst>
              <a:ext uri="{FF2B5EF4-FFF2-40B4-BE49-F238E27FC236}">
                <a16:creationId xmlns:a16="http://schemas.microsoft.com/office/drawing/2014/main" id="{0D66F037-A71E-364B-AB3A-FA4DB3D6DD18}"/>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RIESGOS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2. QGIS:</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aplicación ejecutada en local</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No gestión de usuarios.</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Hay que solicitar inclusión en la ATU.</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Necesidad de un servidor WEB</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Manejo algo complicado</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6626" name="Rectangle 14">
            <a:extLst>
              <a:ext uri="{FF2B5EF4-FFF2-40B4-BE49-F238E27FC236}">
                <a16:creationId xmlns:a16="http://schemas.microsoft.com/office/drawing/2014/main" id="{5535106D-786F-1245-96A4-008C993FF3BF}"/>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RIESGOS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3. Aplicación ad-hoc:</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Riesgo bajo, al ser a medida</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Retrasos durante el desarrollo</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7650" name="Rectangle 14">
            <a:extLst>
              <a:ext uri="{FF2B5EF4-FFF2-40B4-BE49-F238E27FC236}">
                <a16:creationId xmlns:a16="http://schemas.microsoft.com/office/drawing/2014/main" id="{C867A996-B433-5140-98D6-87136BAD40B9}"/>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RIESGOS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Alternativa 1. </a:t>
            </a:r>
          </a:p>
          <a:p>
            <a:pPr marL="441325" indent="-285750" defTabSz="457200" eaLnBrk="1" hangingPunct="1">
              <a:lnSpc>
                <a:spcPct val="150000"/>
              </a:lnSpc>
              <a:spcBef>
                <a:spcPts val="1000"/>
              </a:spcBef>
              <a:buClr>
                <a:schemeClr val="accent1"/>
              </a:buClr>
              <a:buFont typeface="Wingdings 3" pitchFamily="2" charset="2"/>
              <a:buChar char=""/>
              <a:defRPr/>
            </a:pPr>
            <a:r>
              <a:rPr lang="es-ES" sz="2400" kern="0" dirty="0">
                <a:cs typeface="Arial" panose="020B0604020202020204" pitchFamily="34" charset="0"/>
              </a:rPr>
              <a:t>Dos semanas para el estudio de la situación actual.</a:t>
            </a:r>
          </a:p>
          <a:p>
            <a:pPr marL="441325" indent="-285750" defTabSz="457200" eaLnBrk="1" hangingPunct="1">
              <a:lnSpc>
                <a:spcPct val="150000"/>
              </a:lnSpc>
              <a:spcBef>
                <a:spcPts val="1000"/>
              </a:spcBef>
              <a:buClr>
                <a:schemeClr val="accent1"/>
              </a:buClr>
              <a:buFont typeface="Wingdings 3" pitchFamily="2" charset="2"/>
              <a:buChar char=""/>
              <a:defRPr/>
            </a:pPr>
            <a:r>
              <a:rPr lang="es-ES" sz="2400" kern="0" dirty="0">
                <a:cs typeface="Arial" panose="020B0604020202020204" pitchFamily="34" charset="0"/>
              </a:rPr>
              <a:t>Una semana para la adaptación del producto.</a:t>
            </a:r>
          </a:p>
          <a:p>
            <a:pPr marL="441325" indent="-285750" defTabSz="457200" eaLnBrk="1" hangingPunct="1">
              <a:lnSpc>
                <a:spcPct val="150000"/>
              </a:lnSpc>
              <a:spcBef>
                <a:spcPts val="1000"/>
              </a:spcBef>
              <a:buClr>
                <a:schemeClr val="accent1"/>
              </a:buClr>
              <a:buFont typeface="Wingdings 3" pitchFamily="2" charset="2"/>
              <a:buChar char=""/>
              <a:defRPr/>
            </a:pPr>
            <a:r>
              <a:rPr lang="es-ES" sz="2400" kern="0" dirty="0">
                <a:cs typeface="Arial" panose="020B0604020202020204" pitchFamily="34" charset="0"/>
              </a:rPr>
              <a:t>Cinco días para su implantación y pruebas.</a:t>
            </a:r>
          </a:p>
          <a:p>
            <a:pPr marL="441325" indent="-285750" defTabSz="457200" eaLnBrk="1" hangingPunct="1">
              <a:lnSpc>
                <a:spcPct val="150000"/>
              </a:lnSpc>
              <a:spcBef>
                <a:spcPts val="1000"/>
              </a:spcBef>
              <a:buClr>
                <a:schemeClr val="accent1"/>
              </a:buClr>
              <a:buFont typeface="Wingdings 3" pitchFamily="2" charset="2"/>
              <a:buChar char=""/>
              <a:defRPr/>
            </a:pPr>
            <a:r>
              <a:rPr lang="es-ES" sz="2400" kern="0" dirty="0">
                <a:cs typeface="Arial" panose="020B0604020202020204" pitchFamily="34" charset="0"/>
              </a:rPr>
              <a:t>Dos días para formación de usuarios</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8674" name="Rectangle 14">
            <a:extLst>
              <a:ext uri="{FF2B5EF4-FFF2-40B4-BE49-F238E27FC236}">
                <a16:creationId xmlns:a16="http://schemas.microsoft.com/office/drawing/2014/main" id="{B66A82A9-089A-5149-AC11-1D6AD4C8D17D}"/>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PLANIFICACIÓN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Alternativa 2. </a:t>
            </a:r>
          </a:p>
          <a:p>
            <a:pPr marL="441325" indent="-285750" defTabSz="457200" eaLnBrk="1" hangingPunct="1">
              <a:lnSpc>
                <a:spcPct val="150000"/>
              </a:lnSpc>
              <a:spcBef>
                <a:spcPts val="1000"/>
              </a:spcBef>
              <a:buClr>
                <a:schemeClr val="accent1"/>
              </a:buClr>
              <a:buFont typeface="Wingdings 3" pitchFamily="2" charset="2"/>
              <a:buChar char=""/>
              <a:defRPr/>
            </a:pPr>
            <a:r>
              <a:rPr lang="es-ES" sz="2400" kern="0" dirty="0">
                <a:cs typeface="Arial" panose="020B0604020202020204" pitchFamily="34" charset="0"/>
              </a:rPr>
              <a:t>Dos semanas para el estudio de la situación actual.</a:t>
            </a:r>
          </a:p>
          <a:p>
            <a:pPr marL="441325" indent="-285750" defTabSz="457200" eaLnBrk="1" hangingPunct="1">
              <a:lnSpc>
                <a:spcPct val="150000"/>
              </a:lnSpc>
              <a:spcBef>
                <a:spcPts val="1000"/>
              </a:spcBef>
              <a:buClr>
                <a:schemeClr val="accent1"/>
              </a:buClr>
              <a:buFont typeface="Wingdings 3" pitchFamily="2" charset="2"/>
              <a:buChar char=""/>
              <a:defRPr/>
            </a:pPr>
            <a:r>
              <a:rPr lang="es-ES" sz="2400" kern="0" dirty="0">
                <a:cs typeface="Arial" panose="020B0604020202020204" pitchFamily="34" charset="0"/>
              </a:rPr>
              <a:t>Dos semanas para la adaptación del producto.</a:t>
            </a:r>
          </a:p>
          <a:p>
            <a:pPr marL="441325" indent="-285750" defTabSz="457200" eaLnBrk="1" hangingPunct="1">
              <a:lnSpc>
                <a:spcPct val="150000"/>
              </a:lnSpc>
              <a:spcBef>
                <a:spcPts val="1000"/>
              </a:spcBef>
              <a:buClr>
                <a:schemeClr val="accent1"/>
              </a:buClr>
              <a:buFont typeface="Wingdings 3" pitchFamily="2" charset="2"/>
              <a:buChar char=""/>
              <a:defRPr/>
            </a:pPr>
            <a:r>
              <a:rPr lang="es-ES" sz="2400" kern="0" dirty="0">
                <a:cs typeface="Arial" panose="020B0604020202020204" pitchFamily="34" charset="0"/>
              </a:rPr>
              <a:t>Cinco días para su implantación y pruebas.</a:t>
            </a:r>
          </a:p>
          <a:p>
            <a:pPr marL="441325" indent="-285750" defTabSz="457200" eaLnBrk="1" hangingPunct="1">
              <a:lnSpc>
                <a:spcPct val="150000"/>
              </a:lnSpc>
              <a:spcBef>
                <a:spcPts val="1000"/>
              </a:spcBef>
              <a:buClr>
                <a:schemeClr val="accent1"/>
              </a:buClr>
              <a:buFont typeface="Wingdings 3" pitchFamily="2" charset="2"/>
              <a:buChar char=""/>
              <a:defRPr/>
            </a:pPr>
            <a:r>
              <a:rPr lang="es-ES" sz="2400" kern="0" dirty="0">
                <a:cs typeface="Arial" panose="020B0604020202020204" pitchFamily="34" charset="0"/>
              </a:rPr>
              <a:t>Una semana para formación de usuarios</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9698" name="Rectangle 14">
            <a:extLst>
              <a:ext uri="{FF2B5EF4-FFF2-40B4-BE49-F238E27FC236}">
                <a16:creationId xmlns:a16="http://schemas.microsoft.com/office/drawing/2014/main" id="{7DD7E78E-D2B1-A642-9B6F-312CE8AAC5A6}"/>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PLANIFICACIÓN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Alternativa 3. </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1.   Una semana para el estudio de la situación actual.</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2.   Tres semanas para el análisis y diseño del producto.</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3.   Dos meses para la construcción de la aplicación.</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4.   Una semana para su implantación, pruebas y uso simultáneo con el sistema vigente.</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5.   Tres días para formación de usuarios.</a:t>
            </a:r>
          </a:p>
          <a:p>
            <a:pPr marL="841375" lvl="2"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30722" name="Rectangle 14">
            <a:extLst>
              <a:ext uri="{FF2B5EF4-FFF2-40B4-BE49-F238E27FC236}">
                <a16:creationId xmlns:a16="http://schemas.microsoft.com/office/drawing/2014/main" id="{CDF885A1-6865-4C45-AAB2-3DF0BDEBDF62}"/>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PLANIFICACIÓN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2" descr="Estrategias de marketing digital a través de preguntas clave">
            <a:extLst>
              <a:ext uri="{FF2B5EF4-FFF2-40B4-BE49-F238E27FC236}">
                <a16:creationId xmlns:a16="http://schemas.microsoft.com/office/drawing/2014/main" id="{66CEA66D-E15C-C847-9B2A-032EF58E0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473075"/>
            <a:ext cx="11298238" cy="591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6" name="CuadroTexto 1">
            <a:extLst>
              <a:ext uri="{FF2B5EF4-FFF2-40B4-BE49-F238E27FC236}">
                <a16:creationId xmlns:a16="http://schemas.microsoft.com/office/drawing/2014/main" id="{FD239F26-72A2-444A-9FA1-740091578B02}"/>
              </a:ext>
            </a:extLst>
          </p:cNvPr>
          <p:cNvSpPr txBox="1">
            <a:spLocks noChangeArrowheads="1"/>
          </p:cNvSpPr>
          <p:nvPr/>
        </p:nvSpPr>
        <p:spPr bwMode="auto">
          <a:xfrm>
            <a:off x="138113" y="3519488"/>
            <a:ext cx="2740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ES" sz="2800" b="1"/>
              <a:t>¿Preguntas…?</a:t>
            </a:r>
          </a:p>
        </p:txBody>
      </p:sp>
      <p:grpSp>
        <p:nvGrpSpPr>
          <p:cNvPr id="31747" name="Group 22">
            <a:extLst>
              <a:ext uri="{FF2B5EF4-FFF2-40B4-BE49-F238E27FC236}">
                <a16:creationId xmlns:a16="http://schemas.microsoft.com/office/drawing/2014/main" id="{A3D2F5D2-D269-504A-B84C-C6061FCA57AD}"/>
              </a:ext>
            </a:extLst>
          </p:cNvPr>
          <p:cNvGrpSpPr>
            <a:grpSpLocks/>
          </p:cNvGrpSpPr>
          <p:nvPr/>
        </p:nvGrpSpPr>
        <p:grpSpPr bwMode="auto">
          <a:xfrm>
            <a:off x="0" y="333375"/>
            <a:ext cx="2411413" cy="215900"/>
            <a:chOff x="0" y="255"/>
            <a:chExt cx="1519" cy="136"/>
          </a:xfrm>
        </p:grpSpPr>
        <p:sp>
          <p:nvSpPr>
            <p:cNvPr id="31751" name="Freeform 8" descr="5%">
              <a:extLst>
                <a:ext uri="{FF2B5EF4-FFF2-40B4-BE49-F238E27FC236}">
                  <a16:creationId xmlns:a16="http://schemas.microsoft.com/office/drawing/2014/main" id="{949389A0-7C35-D440-A511-E8043CC49841}"/>
                </a:ext>
              </a:extLst>
            </p:cNvPr>
            <p:cNvSpPr>
              <a:spLocks/>
            </p:cNvSpPr>
            <p:nvPr/>
          </p:nvSpPr>
          <p:spPr bwMode="auto">
            <a:xfrm>
              <a:off x="0" y="255"/>
              <a:ext cx="616" cy="136"/>
            </a:xfrm>
            <a:custGeom>
              <a:avLst/>
              <a:gdLst>
                <a:gd name="T0" fmla="*/ 0 w 479"/>
                <a:gd name="T1" fmla="*/ 0 h 201"/>
                <a:gd name="T2" fmla="*/ 20812 w 479"/>
                <a:gd name="T3" fmla="*/ 0 h 201"/>
                <a:gd name="T4" fmla="*/ 18369 w 479"/>
                <a:gd name="T5" fmla="*/ 1 h 201"/>
                <a:gd name="T6" fmla="*/ 0 w 479"/>
                <a:gd name="T7" fmla="*/ 1 h 201"/>
                <a:gd name="T8" fmla="*/ 0 w 479"/>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9" h="201">
                  <a:moveTo>
                    <a:pt x="0" y="0"/>
                  </a:moveTo>
                  <a:lnTo>
                    <a:pt x="478" y="0"/>
                  </a:lnTo>
                  <a:lnTo>
                    <a:pt x="422" y="200"/>
                  </a:lnTo>
                  <a:lnTo>
                    <a:pt x="0" y="200"/>
                  </a:lnTo>
                  <a:lnTo>
                    <a:pt x="0"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2" name="Freeform 9" descr="5%">
              <a:extLst>
                <a:ext uri="{FF2B5EF4-FFF2-40B4-BE49-F238E27FC236}">
                  <a16:creationId xmlns:a16="http://schemas.microsoft.com/office/drawing/2014/main" id="{06CE39B2-5F93-C74A-AAF4-A1377571A4EA}"/>
                </a:ext>
              </a:extLst>
            </p:cNvPr>
            <p:cNvSpPr>
              <a:spLocks/>
            </p:cNvSpPr>
            <p:nvPr/>
          </p:nvSpPr>
          <p:spPr bwMode="auto">
            <a:xfrm>
              <a:off x="587" y="255"/>
              <a:ext cx="363" cy="136"/>
            </a:xfrm>
            <a:custGeom>
              <a:avLst/>
              <a:gdLst>
                <a:gd name="T0" fmla="*/ 2473 w 282"/>
                <a:gd name="T1" fmla="*/ 0 h 201"/>
                <a:gd name="T2" fmla="*/ 0 w 282"/>
                <a:gd name="T3" fmla="*/ 1 h 201"/>
                <a:gd name="T4" fmla="*/ 9944 w 282"/>
                <a:gd name="T5" fmla="*/ 1 h 201"/>
                <a:gd name="T6" fmla="*/ 12418 w 282"/>
                <a:gd name="T7" fmla="*/ 0 h 201"/>
                <a:gd name="T8" fmla="*/ 2473 w 282"/>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 h="201">
                  <a:moveTo>
                    <a:pt x="56" y="0"/>
                  </a:moveTo>
                  <a:lnTo>
                    <a:pt x="0" y="200"/>
                  </a:lnTo>
                  <a:lnTo>
                    <a:pt x="225" y="200"/>
                  </a:lnTo>
                  <a:lnTo>
                    <a:pt x="281"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3" name="Freeform 10" descr="5%">
              <a:extLst>
                <a:ext uri="{FF2B5EF4-FFF2-40B4-BE49-F238E27FC236}">
                  <a16:creationId xmlns:a16="http://schemas.microsoft.com/office/drawing/2014/main" id="{C97A05CA-BA23-5B43-BB1D-598E35F33716}"/>
                </a:ext>
              </a:extLst>
            </p:cNvPr>
            <p:cNvSpPr>
              <a:spLocks/>
            </p:cNvSpPr>
            <p:nvPr/>
          </p:nvSpPr>
          <p:spPr bwMode="auto">
            <a:xfrm>
              <a:off x="916" y="255"/>
              <a:ext cx="291" cy="136"/>
            </a:xfrm>
            <a:custGeom>
              <a:avLst/>
              <a:gdLst>
                <a:gd name="T0" fmla="*/ 2507 w 226"/>
                <a:gd name="T1" fmla="*/ 0 h 201"/>
                <a:gd name="T2" fmla="*/ 0 w 226"/>
                <a:gd name="T3" fmla="*/ 1 h 201"/>
                <a:gd name="T4" fmla="*/ 7513 w 226"/>
                <a:gd name="T5" fmla="*/ 1 h 201"/>
                <a:gd name="T6" fmla="*/ 9978 w 226"/>
                <a:gd name="T7" fmla="*/ 0 h 201"/>
                <a:gd name="T8" fmla="*/ 2507 w 226"/>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 h="201">
                  <a:moveTo>
                    <a:pt x="56" y="0"/>
                  </a:moveTo>
                  <a:lnTo>
                    <a:pt x="0" y="200"/>
                  </a:lnTo>
                  <a:lnTo>
                    <a:pt x="169" y="200"/>
                  </a:lnTo>
                  <a:lnTo>
                    <a:pt x="225"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4" name="Freeform 11" descr="5%">
              <a:extLst>
                <a:ext uri="{FF2B5EF4-FFF2-40B4-BE49-F238E27FC236}">
                  <a16:creationId xmlns:a16="http://schemas.microsoft.com/office/drawing/2014/main" id="{2B84887D-7D31-644A-9461-B0EF770AB71C}"/>
                </a:ext>
              </a:extLst>
            </p:cNvPr>
            <p:cNvSpPr>
              <a:spLocks/>
            </p:cNvSpPr>
            <p:nvPr/>
          </p:nvSpPr>
          <p:spPr bwMode="auto">
            <a:xfrm>
              <a:off x="1169" y="255"/>
              <a:ext cx="219" cy="136"/>
            </a:xfrm>
            <a:custGeom>
              <a:avLst/>
              <a:gdLst>
                <a:gd name="T0" fmla="*/ 2521 w 170"/>
                <a:gd name="T1" fmla="*/ 0 h 201"/>
                <a:gd name="T2" fmla="*/ 0 w 170"/>
                <a:gd name="T3" fmla="*/ 1 h 201"/>
                <a:gd name="T4" fmla="*/ 5059 w 170"/>
                <a:gd name="T5" fmla="*/ 1 h 201"/>
                <a:gd name="T6" fmla="*/ 7556 w 170"/>
                <a:gd name="T7" fmla="*/ 0 h 201"/>
                <a:gd name="T8" fmla="*/ 2521 w 170"/>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201">
                  <a:moveTo>
                    <a:pt x="56" y="0"/>
                  </a:moveTo>
                  <a:lnTo>
                    <a:pt x="0" y="200"/>
                  </a:lnTo>
                  <a:lnTo>
                    <a:pt x="113" y="200"/>
                  </a:lnTo>
                  <a:lnTo>
                    <a:pt x="169"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5" name="Freeform 12" descr="5%">
              <a:extLst>
                <a:ext uri="{FF2B5EF4-FFF2-40B4-BE49-F238E27FC236}">
                  <a16:creationId xmlns:a16="http://schemas.microsoft.com/office/drawing/2014/main" id="{66D9D94A-DB3D-9246-8945-18F31C431B30}"/>
                </a:ext>
              </a:extLst>
            </p:cNvPr>
            <p:cNvSpPr>
              <a:spLocks/>
            </p:cNvSpPr>
            <p:nvPr/>
          </p:nvSpPr>
          <p:spPr bwMode="auto">
            <a:xfrm>
              <a:off x="1338" y="255"/>
              <a:ext cx="145" cy="136"/>
            </a:xfrm>
            <a:custGeom>
              <a:avLst/>
              <a:gdLst>
                <a:gd name="T0" fmla="*/ 2351 w 113"/>
                <a:gd name="T1" fmla="*/ 0 h 201"/>
                <a:gd name="T2" fmla="*/ 0 w 113"/>
                <a:gd name="T3" fmla="*/ 1 h 201"/>
                <a:gd name="T4" fmla="*/ 2351 w 113"/>
                <a:gd name="T5" fmla="*/ 1 h 201"/>
                <a:gd name="T6" fmla="*/ 4717 w 113"/>
                <a:gd name="T7" fmla="*/ 0 h 201"/>
                <a:gd name="T8" fmla="*/ 2351 w 113"/>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201">
                  <a:moveTo>
                    <a:pt x="56" y="0"/>
                  </a:moveTo>
                  <a:lnTo>
                    <a:pt x="0" y="200"/>
                  </a:lnTo>
                  <a:lnTo>
                    <a:pt x="56" y="200"/>
                  </a:lnTo>
                  <a:lnTo>
                    <a:pt x="112"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6" name="Freeform 13" descr="5%">
              <a:extLst>
                <a:ext uri="{FF2B5EF4-FFF2-40B4-BE49-F238E27FC236}">
                  <a16:creationId xmlns:a16="http://schemas.microsoft.com/office/drawing/2014/main" id="{EAD71A5A-2B41-2E4C-B00A-6C190547D1ED}"/>
                </a:ext>
              </a:extLst>
            </p:cNvPr>
            <p:cNvSpPr>
              <a:spLocks/>
            </p:cNvSpPr>
            <p:nvPr/>
          </p:nvSpPr>
          <p:spPr bwMode="auto">
            <a:xfrm>
              <a:off x="1423" y="255"/>
              <a:ext cx="96" cy="136"/>
            </a:xfrm>
            <a:custGeom>
              <a:avLst/>
              <a:gdLst>
                <a:gd name="T0" fmla="*/ 2275 w 75"/>
                <a:gd name="T1" fmla="*/ 0 h 201"/>
                <a:gd name="T2" fmla="*/ 0 w 75"/>
                <a:gd name="T3" fmla="*/ 1 h 201"/>
                <a:gd name="T4" fmla="*/ 719 w 75"/>
                <a:gd name="T5" fmla="*/ 1 h 201"/>
                <a:gd name="T6" fmla="*/ 3031 w 75"/>
                <a:gd name="T7" fmla="*/ 0 h 201"/>
                <a:gd name="T8" fmla="*/ 2275 w 75"/>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201">
                  <a:moveTo>
                    <a:pt x="56" y="0"/>
                  </a:moveTo>
                  <a:lnTo>
                    <a:pt x="0" y="200"/>
                  </a:lnTo>
                  <a:lnTo>
                    <a:pt x="18" y="200"/>
                  </a:lnTo>
                  <a:lnTo>
                    <a:pt x="74"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grpSp>
      <p:sp>
        <p:nvSpPr>
          <p:cNvPr id="31748" name="Freeform 17">
            <a:extLst>
              <a:ext uri="{FF2B5EF4-FFF2-40B4-BE49-F238E27FC236}">
                <a16:creationId xmlns:a16="http://schemas.microsoft.com/office/drawing/2014/main" id="{7F1EC75B-5B06-4F42-A007-2C7CE755ABBE}"/>
              </a:ext>
            </a:extLst>
          </p:cNvPr>
          <p:cNvSpPr>
            <a:spLocks/>
          </p:cNvSpPr>
          <p:nvPr/>
        </p:nvSpPr>
        <p:spPr bwMode="auto">
          <a:xfrm>
            <a:off x="1968500" y="6584950"/>
            <a:ext cx="7178675" cy="77788"/>
          </a:xfrm>
          <a:custGeom>
            <a:avLst/>
            <a:gdLst>
              <a:gd name="T0" fmla="*/ 0 w 5288"/>
              <a:gd name="T1" fmla="*/ 2147483646 h 49"/>
              <a:gd name="T2" fmla="*/ 2147483646 w 5288"/>
              <a:gd name="T3" fmla="*/ 2147483646 h 49"/>
              <a:gd name="T4" fmla="*/ 2147483646 w 5288"/>
              <a:gd name="T5" fmla="*/ 0 h 49"/>
              <a:gd name="T6" fmla="*/ 2147483646 w 5288"/>
              <a:gd name="T7" fmla="*/ 0 h 49"/>
              <a:gd name="T8" fmla="*/ 0 w 5288"/>
              <a:gd name="T9" fmla="*/ 214748364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8" h="49">
                <a:moveTo>
                  <a:pt x="0" y="48"/>
                </a:moveTo>
                <a:lnTo>
                  <a:pt x="5287" y="48"/>
                </a:lnTo>
                <a:lnTo>
                  <a:pt x="5287" y="0"/>
                </a:lnTo>
                <a:lnTo>
                  <a:pt x="14" y="0"/>
                </a:lnTo>
                <a:lnTo>
                  <a:pt x="0" y="48"/>
                </a:lnTo>
              </a:path>
            </a:pathLst>
          </a:custGeom>
          <a:solidFill>
            <a:schemeClr val="accent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a:lstStyle/>
          <a:p>
            <a:endParaRPr lang="es-ES"/>
          </a:p>
        </p:txBody>
      </p:sp>
      <p:pic>
        <p:nvPicPr>
          <p:cNvPr id="31749" name="17 Imagen">
            <a:extLst>
              <a:ext uri="{FF2B5EF4-FFF2-40B4-BE49-F238E27FC236}">
                <a16:creationId xmlns:a16="http://schemas.microsoft.com/office/drawing/2014/main" id="{F3812B2B-ED5E-D14C-803D-3858F435CB5E}"/>
              </a:ext>
            </a:extLst>
          </p:cNvPr>
          <p:cNvPicPr preferRelativeResize="0">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360363" y="0"/>
            <a:ext cx="647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Imagen 15">
            <a:extLst>
              <a:ext uri="{FF2B5EF4-FFF2-40B4-BE49-F238E27FC236}">
                <a16:creationId xmlns:a16="http://schemas.microsoft.com/office/drawing/2014/main" id="{41854531-9AB6-5240-8FAD-0DA24A1221E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37538" y="44450"/>
            <a:ext cx="798512"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Group 22">
            <a:extLst>
              <a:ext uri="{FF2B5EF4-FFF2-40B4-BE49-F238E27FC236}">
                <a16:creationId xmlns:a16="http://schemas.microsoft.com/office/drawing/2014/main" id="{6B6EABA4-F252-6746-8ED0-EF684C8CADED}"/>
              </a:ext>
            </a:extLst>
          </p:cNvPr>
          <p:cNvGrpSpPr>
            <a:grpSpLocks/>
          </p:cNvGrpSpPr>
          <p:nvPr/>
        </p:nvGrpSpPr>
        <p:grpSpPr bwMode="auto">
          <a:xfrm>
            <a:off x="0" y="333375"/>
            <a:ext cx="2411413" cy="215900"/>
            <a:chOff x="0" y="255"/>
            <a:chExt cx="1519" cy="136"/>
          </a:xfrm>
        </p:grpSpPr>
        <p:sp>
          <p:nvSpPr>
            <p:cNvPr id="15366" name="Freeform 8" descr="5%">
              <a:extLst>
                <a:ext uri="{FF2B5EF4-FFF2-40B4-BE49-F238E27FC236}">
                  <a16:creationId xmlns:a16="http://schemas.microsoft.com/office/drawing/2014/main" id="{58D4CBDD-1133-A449-943D-DD62EB429140}"/>
                </a:ext>
              </a:extLst>
            </p:cNvPr>
            <p:cNvSpPr>
              <a:spLocks/>
            </p:cNvSpPr>
            <p:nvPr/>
          </p:nvSpPr>
          <p:spPr bwMode="auto">
            <a:xfrm>
              <a:off x="0" y="255"/>
              <a:ext cx="616" cy="136"/>
            </a:xfrm>
            <a:custGeom>
              <a:avLst/>
              <a:gdLst>
                <a:gd name="T0" fmla="*/ 0 w 479"/>
                <a:gd name="T1" fmla="*/ 0 h 201"/>
                <a:gd name="T2" fmla="*/ 20812 w 479"/>
                <a:gd name="T3" fmla="*/ 0 h 201"/>
                <a:gd name="T4" fmla="*/ 18369 w 479"/>
                <a:gd name="T5" fmla="*/ 1 h 201"/>
                <a:gd name="T6" fmla="*/ 0 w 479"/>
                <a:gd name="T7" fmla="*/ 1 h 201"/>
                <a:gd name="T8" fmla="*/ 0 w 479"/>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9" h="201">
                  <a:moveTo>
                    <a:pt x="0" y="0"/>
                  </a:moveTo>
                  <a:lnTo>
                    <a:pt x="478" y="0"/>
                  </a:lnTo>
                  <a:lnTo>
                    <a:pt x="422" y="200"/>
                  </a:lnTo>
                  <a:lnTo>
                    <a:pt x="0" y="200"/>
                  </a:lnTo>
                  <a:lnTo>
                    <a:pt x="0"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67" name="Freeform 9" descr="5%">
              <a:extLst>
                <a:ext uri="{FF2B5EF4-FFF2-40B4-BE49-F238E27FC236}">
                  <a16:creationId xmlns:a16="http://schemas.microsoft.com/office/drawing/2014/main" id="{8C6EC880-9B1D-F447-9A6B-3F9B0AE3929D}"/>
                </a:ext>
              </a:extLst>
            </p:cNvPr>
            <p:cNvSpPr>
              <a:spLocks/>
            </p:cNvSpPr>
            <p:nvPr/>
          </p:nvSpPr>
          <p:spPr bwMode="auto">
            <a:xfrm>
              <a:off x="587" y="255"/>
              <a:ext cx="363" cy="136"/>
            </a:xfrm>
            <a:custGeom>
              <a:avLst/>
              <a:gdLst>
                <a:gd name="T0" fmla="*/ 2473 w 282"/>
                <a:gd name="T1" fmla="*/ 0 h 201"/>
                <a:gd name="T2" fmla="*/ 0 w 282"/>
                <a:gd name="T3" fmla="*/ 1 h 201"/>
                <a:gd name="T4" fmla="*/ 9944 w 282"/>
                <a:gd name="T5" fmla="*/ 1 h 201"/>
                <a:gd name="T6" fmla="*/ 12418 w 282"/>
                <a:gd name="T7" fmla="*/ 0 h 201"/>
                <a:gd name="T8" fmla="*/ 2473 w 282"/>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 h="201">
                  <a:moveTo>
                    <a:pt x="56" y="0"/>
                  </a:moveTo>
                  <a:lnTo>
                    <a:pt x="0" y="200"/>
                  </a:lnTo>
                  <a:lnTo>
                    <a:pt x="225" y="200"/>
                  </a:lnTo>
                  <a:lnTo>
                    <a:pt x="281"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68" name="Freeform 10" descr="5%">
              <a:extLst>
                <a:ext uri="{FF2B5EF4-FFF2-40B4-BE49-F238E27FC236}">
                  <a16:creationId xmlns:a16="http://schemas.microsoft.com/office/drawing/2014/main" id="{1085577F-A61A-C647-B1BB-3EC24D1EF570}"/>
                </a:ext>
              </a:extLst>
            </p:cNvPr>
            <p:cNvSpPr>
              <a:spLocks/>
            </p:cNvSpPr>
            <p:nvPr/>
          </p:nvSpPr>
          <p:spPr bwMode="auto">
            <a:xfrm>
              <a:off x="916" y="255"/>
              <a:ext cx="291" cy="136"/>
            </a:xfrm>
            <a:custGeom>
              <a:avLst/>
              <a:gdLst>
                <a:gd name="T0" fmla="*/ 2507 w 226"/>
                <a:gd name="T1" fmla="*/ 0 h 201"/>
                <a:gd name="T2" fmla="*/ 0 w 226"/>
                <a:gd name="T3" fmla="*/ 1 h 201"/>
                <a:gd name="T4" fmla="*/ 7513 w 226"/>
                <a:gd name="T5" fmla="*/ 1 h 201"/>
                <a:gd name="T6" fmla="*/ 9978 w 226"/>
                <a:gd name="T7" fmla="*/ 0 h 201"/>
                <a:gd name="T8" fmla="*/ 2507 w 226"/>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 h="201">
                  <a:moveTo>
                    <a:pt x="56" y="0"/>
                  </a:moveTo>
                  <a:lnTo>
                    <a:pt x="0" y="200"/>
                  </a:lnTo>
                  <a:lnTo>
                    <a:pt x="169" y="200"/>
                  </a:lnTo>
                  <a:lnTo>
                    <a:pt x="225"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69" name="Freeform 11" descr="5%">
              <a:extLst>
                <a:ext uri="{FF2B5EF4-FFF2-40B4-BE49-F238E27FC236}">
                  <a16:creationId xmlns:a16="http://schemas.microsoft.com/office/drawing/2014/main" id="{42171880-3EF9-BD46-B394-72256EDB9F85}"/>
                </a:ext>
              </a:extLst>
            </p:cNvPr>
            <p:cNvSpPr>
              <a:spLocks/>
            </p:cNvSpPr>
            <p:nvPr/>
          </p:nvSpPr>
          <p:spPr bwMode="auto">
            <a:xfrm>
              <a:off x="1169" y="255"/>
              <a:ext cx="219" cy="136"/>
            </a:xfrm>
            <a:custGeom>
              <a:avLst/>
              <a:gdLst>
                <a:gd name="T0" fmla="*/ 2521 w 170"/>
                <a:gd name="T1" fmla="*/ 0 h 201"/>
                <a:gd name="T2" fmla="*/ 0 w 170"/>
                <a:gd name="T3" fmla="*/ 1 h 201"/>
                <a:gd name="T4" fmla="*/ 5059 w 170"/>
                <a:gd name="T5" fmla="*/ 1 h 201"/>
                <a:gd name="T6" fmla="*/ 7556 w 170"/>
                <a:gd name="T7" fmla="*/ 0 h 201"/>
                <a:gd name="T8" fmla="*/ 2521 w 170"/>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201">
                  <a:moveTo>
                    <a:pt x="56" y="0"/>
                  </a:moveTo>
                  <a:lnTo>
                    <a:pt x="0" y="200"/>
                  </a:lnTo>
                  <a:lnTo>
                    <a:pt x="113" y="200"/>
                  </a:lnTo>
                  <a:lnTo>
                    <a:pt x="169"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70" name="Freeform 12" descr="5%">
              <a:extLst>
                <a:ext uri="{FF2B5EF4-FFF2-40B4-BE49-F238E27FC236}">
                  <a16:creationId xmlns:a16="http://schemas.microsoft.com/office/drawing/2014/main" id="{4F9B3D7C-E1D0-FB44-B206-F2BECC14B1CD}"/>
                </a:ext>
              </a:extLst>
            </p:cNvPr>
            <p:cNvSpPr>
              <a:spLocks/>
            </p:cNvSpPr>
            <p:nvPr/>
          </p:nvSpPr>
          <p:spPr bwMode="auto">
            <a:xfrm>
              <a:off x="1338" y="255"/>
              <a:ext cx="145" cy="136"/>
            </a:xfrm>
            <a:custGeom>
              <a:avLst/>
              <a:gdLst>
                <a:gd name="T0" fmla="*/ 2351 w 113"/>
                <a:gd name="T1" fmla="*/ 0 h 201"/>
                <a:gd name="T2" fmla="*/ 0 w 113"/>
                <a:gd name="T3" fmla="*/ 1 h 201"/>
                <a:gd name="T4" fmla="*/ 2351 w 113"/>
                <a:gd name="T5" fmla="*/ 1 h 201"/>
                <a:gd name="T6" fmla="*/ 4717 w 113"/>
                <a:gd name="T7" fmla="*/ 0 h 201"/>
                <a:gd name="T8" fmla="*/ 2351 w 113"/>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201">
                  <a:moveTo>
                    <a:pt x="56" y="0"/>
                  </a:moveTo>
                  <a:lnTo>
                    <a:pt x="0" y="200"/>
                  </a:lnTo>
                  <a:lnTo>
                    <a:pt x="56" y="200"/>
                  </a:lnTo>
                  <a:lnTo>
                    <a:pt x="112"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71" name="Freeform 13" descr="5%">
              <a:extLst>
                <a:ext uri="{FF2B5EF4-FFF2-40B4-BE49-F238E27FC236}">
                  <a16:creationId xmlns:a16="http://schemas.microsoft.com/office/drawing/2014/main" id="{A24C0792-FA25-B748-886A-35F5ACA408AE}"/>
                </a:ext>
              </a:extLst>
            </p:cNvPr>
            <p:cNvSpPr>
              <a:spLocks/>
            </p:cNvSpPr>
            <p:nvPr/>
          </p:nvSpPr>
          <p:spPr bwMode="auto">
            <a:xfrm>
              <a:off x="1423" y="255"/>
              <a:ext cx="96" cy="136"/>
            </a:xfrm>
            <a:custGeom>
              <a:avLst/>
              <a:gdLst>
                <a:gd name="T0" fmla="*/ 2275 w 75"/>
                <a:gd name="T1" fmla="*/ 0 h 201"/>
                <a:gd name="T2" fmla="*/ 0 w 75"/>
                <a:gd name="T3" fmla="*/ 1 h 201"/>
                <a:gd name="T4" fmla="*/ 719 w 75"/>
                <a:gd name="T5" fmla="*/ 1 h 201"/>
                <a:gd name="T6" fmla="*/ 3031 w 75"/>
                <a:gd name="T7" fmla="*/ 0 h 201"/>
                <a:gd name="T8" fmla="*/ 2275 w 75"/>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201">
                  <a:moveTo>
                    <a:pt x="56" y="0"/>
                  </a:moveTo>
                  <a:lnTo>
                    <a:pt x="0" y="200"/>
                  </a:lnTo>
                  <a:lnTo>
                    <a:pt x="18" y="200"/>
                  </a:lnTo>
                  <a:lnTo>
                    <a:pt x="74"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grpSp>
      <p:sp>
        <p:nvSpPr>
          <p:cNvPr id="15362" name="Rectangle 14">
            <a:extLst>
              <a:ext uri="{FF2B5EF4-FFF2-40B4-BE49-F238E27FC236}">
                <a16:creationId xmlns:a16="http://schemas.microsoft.com/office/drawing/2014/main" id="{C44CDA25-06B2-4046-B1AC-A83281A09170}"/>
              </a:ext>
            </a:extLst>
          </p:cNvPr>
          <p:cNvSpPr>
            <a:spLocks noChangeArrowheads="1"/>
          </p:cNvSpPr>
          <p:nvPr/>
        </p:nvSpPr>
        <p:spPr bwMode="auto">
          <a:xfrm>
            <a:off x="2627313" y="198438"/>
            <a:ext cx="5400675" cy="566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b="1">
                <a:solidFill>
                  <a:schemeClr val="tx2"/>
                </a:solidFill>
              </a:rPr>
              <a:t>AGENDA</a:t>
            </a:r>
          </a:p>
        </p:txBody>
      </p:sp>
      <p:sp>
        <p:nvSpPr>
          <p:cNvPr id="15363" name="Rectangle 15">
            <a:extLst>
              <a:ext uri="{FF2B5EF4-FFF2-40B4-BE49-F238E27FC236}">
                <a16:creationId xmlns:a16="http://schemas.microsoft.com/office/drawing/2014/main" id="{68AF690E-04A9-5542-820D-442B8473CB9D}"/>
              </a:ext>
            </a:extLst>
          </p:cNvPr>
          <p:cNvSpPr>
            <a:spLocks noGrp="1" noChangeArrowheads="1"/>
          </p:cNvSpPr>
          <p:nvPr>
            <p:ph type="body" idx="4294967295"/>
          </p:nvPr>
        </p:nvSpPr>
        <p:spPr>
          <a:xfrm>
            <a:off x="790575" y="1268413"/>
            <a:ext cx="7381875" cy="4752975"/>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Alcance del sistema</a:t>
            </a:r>
          </a:p>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Situación actual </a:t>
            </a:r>
          </a:p>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Definición de los requisitos del sistema</a:t>
            </a:r>
          </a:p>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Alternativas y valoración de las mismas</a:t>
            </a:r>
          </a:p>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Selección de la solución</a:t>
            </a:r>
          </a:p>
          <a:p>
            <a:pPr marL="441325" indent="-285750" defTabSz="457200" eaLnBrk="1" hangingPunct="1">
              <a:lnSpc>
                <a:spcPct val="200000"/>
              </a:lnSpc>
              <a:spcBef>
                <a:spcPts val="1000"/>
              </a:spcBef>
              <a:buClr>
                <a:schemeClr val="accent1"/>
              </a:buClr>
              <a:buFont typeface="Wingdings 3" pitchFamily="2" charset="2"/>
              <a:buChar char=""/>
            </a:pPr>
            <a:endParaRPr lang="es-ES" altLang="es-ES" sz="2400">
              <a:cs typeface="Arial" panose="020B0604020202020204" pitchFamily="34" charset="0"/>
            </a:endParaRPr>
          </a:p>
          <a:p>
            <a:pPr marL="441325" indent="-285750" defTabSz="457200" eaLnBrk="1" hangingPunct="1">
              <a:lnSpc>
                <a:spcPct val="200000"/>
              </a:lnSpc>
              <a:spcBef>
                <a:spcPts val="1000"/>
              </a:spcBef>
              <a:buClr>
                <a:schemeClr val="accent1"/>
              </a:buClr>
              <a:buFont typeface="Wingdings 3" pitchFamily="2" charset="2"/>
              <a:buChar char=""/>
            </a:pPr>
            <a:endParaRPr lang="es-ES" altLang="es-ES" sz="2400">
              <a:cs typeface="Arial" panose="020B0604020202020204" pitchFamily="34" charset="0"/>
            </a:endParaRPr>
          </a:p>
        </p:txBody>
      </p:sp>
      <p:sp>
        <p:nvSpPr>
          <p:cNvPr id="15364" name="Freeform 17">
            <a:extLst>
              <a:ext uri="{FF2B5EF4-FFF2-40B4-BE49-F238E27FC236}">
                <a16:creationId xmlns:a16="http://schemas.microsoft.com/office/drawing/2014/main" id="{ACB45F95-1541-4E4A-A55E-D838EEDC1698}"/>
              </a:ext>
            </a:extLst>
          </p:cNvPr>
          <p:cNvSpPr>
            <a:spLocks/>
          </p:cNvSpPr>
          <p:nvPr/>
        </p:nvSpPr>
        <p:spPr bwMode="auto">
          <a:xfrm>
            <a:off x="1968500" y="6584950"/>
            <a:ext cx="7178675" cy="77788"/>
          </a:xfrm>
          <a:custGeom>
            <a:avLst/>
            <a:gdLst>
              <a:gd name="T0" fmla="*/ 0 w 5288"/>
              <a:gd name="T1" fmla="*/ 2147483646 h 49"/>
              <a:gd name="T2" fmla="*/ 2147483646 w 5288"/>
              <a:gd name="T3" fmla="*/ 2147483646 h 49"/>
              <a:gd name="T4" fmla="*/ 2147483646 w 5288"/>
              <a:gd name="T5" fmla="*/ 0 h 49"/>
              <a:gd name="T6" fmla="*/ 2147483646 w 5288"/>
              <a:gd name="T7" fmla="*/ 0 h 49"/>
              <a:gd name="T8" fmla="*/ 0 w 5288"/>
              <a:gd name="T9" fmla="*/ 214748364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8" h="49">
                <a:moveTo>
                  <a:pt x="0" y="48"/>
                </a:moveTo>
                <a:lnTo>
                  <a:pt x="5287" y="48"/>
                </a:lnTo>
                <a:lnTo>
                  <a:pt x="5287" y="0"/>
                </a:lnTo>
                <a:lnTo>
                  <a:pt x="14" y="0"/>
                </a:lnTo>
                <a:lnTo>
                  <a:pt x="0" y="48"/>
                </a:lnTo>
              </a:path>
            </a:pathLst>
          </a:custGeom>
          <a:solidFill>
            <a:schemeClr val="accent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a:lstStyle/>
          <a:p>
            <a:endParaRPr lang="es-ES"/>
          </a:p>
        </p:txBody>
      </p:sp>
      <p:pic>
        <p:nvPicPr>
          <p:cNvPr id="15365" name="17 Imagen">
            <a:extLst>
              <a:ext uri="{FF2B5EF4-FFF2-40B4-BE49-F238E27FC236}">
                <a16:creationId xmlns:a16="http://schemas.microsoft.com/office/drawing/2014/main" id="{794BF391-464F-5548-8F2D-BF964DF6B303}"/>
              </a:ext>
            </a:extLst>
          </p:cNvPr>
          <p:cNvPicPr preferRelativeResize="0">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360363" y="0"/>
            <a:ext cx="647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4">
            <a:extLst>
              <a:ext uri="{FF2B5EF4-FFF2-40B4-BE49-F238E27FC236}">
                <a16:creationId xmlns:a16="http://schemas.microsoft.com/office/drawing/2014/main" id="{3665E0D4-68DF-7A4B-92E0-B652D965824C}"/>
              </a:ext>
            </a:extLst>
          </p:cNvPr>
          <p:cNvSpPr>
            <a:spLocks noChangeArrowheads="1"/>
          </p:cNvSpPr>
          <p:nvPr/>
        </p:nvSpPr>
        <p:spPr bwMode="auto">
          <a:xfrm>
            <a:off x="2627313" y="198438"/>
            <a:ext cx="5400675" cy="566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800" b="1">
                <a:solidFill>
                  <a:schemeClr val="tx2"/>
                </a:solidFill>
              </a:rPr>
              <a:t>EVS1. ALCANCE DEL SISTEMA</a:t>
            </a:r>
          </a:p>
        </p:txBody>
      </p:sp>
      <p:sp>
        <p:nvSpPr>
          <p:cNvPr id="3" name="Rectangle 15">
            <a:extLst>
              <a:ext uri="{FF2B5EF4-FFF2-40B4-BE49-F238E27FC236}">
                <a16:creationId xmlns:a16="http://schemas.microsoft.com/office/drawing/2014/main" id="{B6008905-9D15-CC48-A0A6-3FB1AB157C26}"/>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Estudio de la solicitud</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Descripción general del sistema</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Catálogo de objetivos del EVS</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Alcance</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Restricciones</a:t>
            </a:r>
          </a:p>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Identificación del alcance del sistema</a:t>
            </a:r>
          </a:p>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Especificación del alcance del EVS</a:t>
            </a: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id="{B6008905-9D15-CC48-A0A6-3FB1AB157C26}"/>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Valoración del estudio de la situación actual</a:t>
            </a:r>
          </a:p>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Identificación de participantes</a:t>
            </a:r>
          </a:p>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Descripción de SSII. existentes</a:t>
            </a: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17410" name="Rectangle 14">
            <a:extLst>
              <a:ext uri="{FF2B5EF4-FFF2-40B4-BE49-F238E27FC236}">
                <a16:creationId xmlns:a16="http://schemas.microsoft.com/office/drawing/2014/main" id="{19335601-E8EC-D844-82A7-148DF9D679CC}"/>
              </a:ext>
            </a:extLst>
          </p:cNvPr>
          <p:cNvSpPr>
            <a:spLocks noChangeArrowheads="1"/>
          </p:cNvSpPr>
          <p:nvPr/>
        </p:nvSpPr>
        <p:spPr bwMode="auto">
          <a:xfrm>
            <a:off x="2038350" y="150813"/>
            <a:ext cx="6408738" cy="566737"/>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EVS2. ESTUDIO DE LA SITUACIÓN ACTUAL</a:t>
            </a:r>
          </a:p>
        </p:txBody>
      </p:sp>
      <p:pic>
        <p:nvPicPr>
          <p:cNvPr id="17411" name="Imagen 7" descr="Imagen que contiene captura de pantalla&#10;&#10;Descripción generada automáticamente">
            <a:extLst>
              <a:ext uri="{FF2B5EF4-FFF2-40B4-BE49-F238E27FC236}">
                <a16:creationId xmlns:a16="http://schemas.microsoft.com/office/drawing/2014/main" id="{3D50A19F-DC29-0A47-B2F9-739873DF7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2924175"/>
            <a:ext cx="5503863"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a16="http://schemas.microsoft.com/office/drawing/2014/main" id="{B6008905-9D15-CC48-A0A6-3FB1AB157C26}"/>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Diagnóstico de la situación actual:</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El sistema actual es ineficaz</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Sustitución por una aplicación informática</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a:cs typeface="Arial" panose="020B0604020202020204" pitchFamily="34" charset="0"/>
              </a:rPr>
              <a:t>Entorno web (WAN-PG)</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a:cs typeface="Arial" panose="020B0604020202020204" pitchFamily="34" charset="0"/>
              </a:rPr>
              <a:t>Con identificación de usuarios</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a:cs typeface="Arial" panose="020B0604020202020204" pitchFamily="34" charset="0"/>
              </a:rPr>
              <a:t>Datos en un SGBD centralizado y seguro</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18434" name="Rectangle 14">
            <a:extLst>
              <a:ext uri="{FF2B5EF4-FFF2-40B4-BE49-F238E27FC236}">
                <a16:creationId xmlns:a16="http://schemas.microsoft.com/office/drawing/2014/main" id="{B60F165E-FB51-E84F-9142-5E2364069006}"/>
              </a:ext>
            </a:extLst>
          </p:cNvPr>
          <p:cNvSpPr>
            <a:spLocks noChangeArrowheads="1"/>
          </p:cNvSpPr>
          <p:nvPr/>
        </p:nvSpPr>
        <p:spPr bwMode="auto">
          <a:xfrm>
            <a:off x="2038350" y="150813"/>
            <a:ext cx="6408738" cy="566737"/>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EVS2. ESTUDIO DE LA SITUACIÓN ACTUAL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4">
            <a:extLst>
              <a:ext uri="{FF2B5EF4-FFF2-40B4-BE49-F238E27FC236}">
                <a16:creationId xmlns:a16="http://schemas.microsoft.com/office/drawing/2014/main" id="{5225D6A2-5E77-BF42-808A-DAAD5124E8CB}"/>
              </a:ext>
            </a:extLst>
          </p:cNvPr>
          <p:cNvSpPr>
            <a:spLocks noChangeArrowheads="1"/>
          </p:cNvSpPr>
          <p:nvPr/>
        </p:nvSpPr>
        <p:spPr bwMode="auto">
          <a:xfrm>
            <a:off x="2038350" y="150813"/>
            <a:ext cx="6408738" cy="685800"/>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EVS3. DEFINICIÓN DE REQUISITOS </a:t>
            </a:r>
          </a:p>
          <a:p>
            <a:pPr algn="ctr" eaLnBrk="1" hangingPunct="1">
              <a:spcBef>
                <a:spcPct val="0"/>
              </a:spcBef>
              <a:buFontTx/>
              <a:buNone/>
            </a:pPr>
            <a:r>
              <a:rPr lang="en-US" altLang="es-ES" sz="2400" b="1">
                <a:solidFill>
                  <a:schemeClr val="tx2"/>
                </a:solidFill>
              </a:rPr>
              <a:t>DEL SISTEMA</a:t>
            </a:r>
          </a:p>
        </p:txBody>
      </p:sp>
      <p:graphicFrame>
        <p:nvGraphicFramePr>
          <p:cNvPr id="2" name="Tabla 1">
            <a:extLst>
              <a:ext uri="{FF2B5EF4-FFF2-40B4-BE49-F238E27FC236}">
                <a16:creationId xmlns:a16="http://schemas.microsoft.com/office/drawing/2014/main" id="{26DD4294-8209-134E-824C-DB89AAC7C8C4}"/>
              </a:ext>
            </a:extLst>
          </p:cNvPr>
          <p:cNvGraphicFramePr>
            <a:graphicFrameLocks noGrp="1"/>
          </p:cNvGraphicFramePr>
          <p:nvPr/>
        </p:nvGraphicFramePr>
        <p:xfrm>
          <a:off x="454025" y="1125538"/>
          <a:ext cx="7993063" cy="5464175"/>
        </p:xfrm>
        <a:graphic>
          <a:graphicData uri="http://schemas.openxmlformats.org/drawingml/2006/table">
            <a:tbl>
              <a:tblPr/>
              <a:tblGrid>
                <a:gridCol w="1081088">
                  <a:extLst>
                    <a:ext uri="{9D8B030D-6E8A-4147-A177-3AD203B41FA5}">
                      <a16:colId xmlns:a16="http://schemas.microsoft.com/office/drawing/2014/main" val="4251314947"/>
                    </a:ext>
                  </a:extLst>
                </a:gridCol>
                <a:gridCol w="1316037">
                  <a:extLst>
                    <a:ext uri="{9D8B030D-6E8A-4147-A177-3AD203B41FA5}">
                      <a16:colId xmlns:a16="http://schemas.microsoft.com/office/drawing/2014/main" val="2736093037"/>
                    </a:ext>
                  </a:extLst>
                </a:gridCol>
                <a:gridCol w="4478338">
                  <a:extLst>
                    <a:ext uri="{9D8B030D-6E8A-4147-A177-3AD203B41FA5}">
                      <a16:colId xmlns:a16="http://schemas.microsoft.com/office/drawing/2014/main" val="3686150401"/>
                    </a:ext>
                  </a:extLst>
                </a:gridCol>
                <a:gridCol w="1117600">
                  <a:extLst>
                    <a:ext uri="{9D8B030D-6E8A-4147-A177-3AD203B41FA5}">
                      <a16:colId xmlns:a16="http://schemas.microsoft.com/office/drawing/2014/main" val="471124347"/>
                    </a:ext>
                  </a:extLst>
                </a:gridCol>
              </a:tblGrid>
              <a:tr h="1730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ts val="550"/>
                        </a:lnSpc>
                        <a:spcBef>
                          <a:spcPts val="38"/>
                        </a:spcBef>
                        <a:spcAft>
                          <a:spcPct val="0"/>
                        </a:spcAft>
                        <a:buClrTx/>
                        <a:buSzTx/>
                        <a:buFontTx/>
                        <a:buNone/>
                        <a:tabLst/>
                      </a:pPr>
                      <a:r>
                        <a:rPr kumimoji="0" lang="es-ES" altLang="es-ES" sz="7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Arial" panose="020B0604020202020204" pitchFamily="34"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REQUISITO</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ts val="550"/>
                        </a:lnSpc>
                        <a:spcBef>
                          <a:spcPts val="38"/>
                        </a:spcBef>
                        <a:spcAft>
                          <a:spcPct val="0"/>
                        </a:spcAft>
                        <a:buClrTx/>
                        <a:buSzTx/>
                        <a:buFontTx/>
                        <a:buNone/>
                        <a:tabLst/>
                      </a:pPr>
                      <a:r>
                        <a:rPr kumimoji="0" lang="es-ES" altLang="es-ES" sz="7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Arial" panose="020B0604020202020204" pitchFamily="34"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FUENTE</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550"/>
                        </a:lnSpc>
                        <a:spcBef>
                          <a:spcPts val="38"/>
                        </a:spcBef>
                        <a:spcAft>
                          <a:spcPct val="0"/>
                        </a:spcAft>
                        <a:buClrTx/>
                        <a:buSzTx/>
                        <a:buFontTx/>
                        <a:buNone/>
                        <a:tabLst/>
                      </a:pPr>
                      <a:r>
                        <a:rPr kumimoji="0" lang="es-ES" altLang="es-ES" sz="7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Arial" panose="020B0604020202020204" pitchFamily="34"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DESCRIPCIÓN</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550"/>
                        </a:lnSpc>
                        <a:spcBef>
                          <a:spcPts val="38"/>
                        </a:spcBef>
                        <a:spcAft>
                          <a:spcPct val="0"/>
                        </a:spcAft>
                        <a:buClrTx/>
                        <a:buSzTx/>
                        <a:buFontTx/>
                        <a:buNone/>
                        <a:tabLst/>
                      </a:pPr>
                      <a:r>
                        <a:rPr kumimoji="0" lang="es-ES" altLang="es-ES" sz="7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Arial" panose="020B0604020202020204" pitchFamily="34"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PRIORIDAD</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157660087"/>
                  </a:ext>
                </a:extLst>
              </a:tr>
              <a:tr h="636588">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RF1</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llevar el control de los artefactos sin explosionar (NOEX) que se encuentran en el Campo Nacional de Maniobras y Tiro de San Gregorio (CNMTSG), incluida la gestión de altas y bajas de artefactos mediante el propio interfaz del sistema.</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093355484"/>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RF2</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debe permitir incorporar y modificar diferente información detallada para cada uno de los artefactos, incluso archivos multimedia.</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606071036"/>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RF3</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debe permitir cargar diferentes tipos de cartografía según necesidades.</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Media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570610916"/>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RF4</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la gestión de usuarios autorizados con diferentes roles (Administrador, Gestor, Usuario) y permisos.</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Media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52518264"/>
                  </a:ext>
                </a:extLst>
              </a:tr>
              <a:tr h="438150">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RF5</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debe permitir un manejo flexible con los mapas y cartografía mostrada, incluyendo desplazamientos a través de los mapas y zoom de zonas concretas. </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Media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276453408"/>
                  </a:ext>
                </a:extLst>
              </a:tr>
              <a:tr h="514350">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RF6</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mostrará en la cartografía seleccionada la posición de los artefactos con diferentes iconos según el estado de los mismos. </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916713701"/>
                  </a:ext>
                </a:extLst>
              </a:tr>
              <a:tr h="514350">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RF7</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seleccionar diferentes artefactos de los disponibles en un mapa y los mostrará en un listado imprimible con toda la información para cada uno de ellos. La impresión se mostrará previamente por pantalla.</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35321659"/>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RF8</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filtrar para mostrar en el mapa según el estado y tipo de los artefactos.</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043699211"/>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RF9</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imprimir listados por filtros según los campos definidos por el cliente en el fichero Excel actual.</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96968753"/>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RF10</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seleccionar un artefacto de los mostrados en el mapa y mostrará un pop-up con la información que se defina por el cliente. </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783758813"/>
                  </a:ext>
                </a:extLst>
              </a:tr>
              <a:tr h="438150">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RF11</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cambios de estado de artefactos de Pendientes desactivación a Destruido y posteriormente a Retirado, o bien, a No localizado, con indicación de la fecha para cada una de las modificaciones de estado.</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735691175"/>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RF12</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chemeClr val="tx1"/>
                          </a:solidFill>
                          <a:effectLst/>
                          <a:latin typeface="Arial" panose="020B0604020202020204" pitchFamily="34" charset="0"/>
                        </a:rPr>
                        <a:t>El sistema generará un identificador de manera automática para cada uno de los artefactos tras su alta. </a:t>
                      </a:r>
                      <a:endParaRPr kumimoji="0" lang="es-ES" altLang="es-ES" sz="8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00332853"/>
                  </a:ext>
                </a:extLst>
              </a:tr>
            </a:tbl>
          </a:graphicData>
        </a:graphic>
      </p:graphicFrame>
      <p:sp>
        <p:nvSpPr>
          <p:cNvPr id="7" name="Rectangle 15">
            <a:extLst>
              <a:ext uri="{FF2B5EF4-FFF2-40B4-BE49-F238E27FC236}">
                <a16:creationId xmlns:a16="http://schemas.microsoft.com/office/drawing/2014/main" id="{32D706F2-7F0C-B24C-AC28-E951A7466C52}"/>
              </a:ext>
            </a:extLst>
          </p:cNvPr>
          <p:cNvSpPr txBox="1">
            <a:spLocks noChangeArrowheads="1"/>
          </p:cNvSpPr>
          <p:nvPr/>
        </p:nvSpPr>
        <p:spPr bwMode="auto">
          <a:xfrm>
            <a:off x="179388" y="612775"/>
            <a:ext cx="7381875" cy="58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Requisitos funcionales</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4">
            <a:extLst>
              <a:ext uri="{FF2B5EF4-FFF2-40B4-BE49-F238E27FC236}">
                <a16:creationId xmlns:a16="http://schemas.microsoft.com/office/drawing/2014/main" id="{B565559A-C46F-994A-B63A-D4A30B410A91}"/>
              </a:ext>
            </a:extLst>
          </p:cNvPr>
          <p:cNvSpPr>
            <a:spLocks noChangeArrowheads="1"/>
          </p:cNvSpPr>
          <p:nvPr/>
        </p:nvSpPr>
        <p:spPr bwMode="auto">
          <a:xfrm>
            <a:off x="2038350" y="150813"/>
            <a:ext cx="6408738" cy="685800"/>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EVS3. DEFINICIÓN DE REQUISITOS </a:t>
            </a:r>
          </a:p>
          <a:p>
            <a:pPr algn="ctr" eaLnBrk="1" hangingPunct="1">
              <a:spcBef>
                <a:spcPct val="0"/>
              </a:spcBef>
              <a:buFontTx/>
              <a:buNone/>
            </a:pPr>
            <a:r>
              <a:rPr lang="en-US" altLang="es-ES" sz="2400" b="1">
                <a:solidFill>
                  <a:schemeClr val="tx2"/>
                </a:solidFill>
              </a:rPr>
              <a:t>DEL SISTEMA</a:t>
            </a:r>
          </a:p>
        </p:txBody>
      </p:sp>
      <p:sp>
        <p:nvSpPr>
          <p:cNvPr id="7" name="Rectangle 15">
            <a:extLst>
              <a:ext uri="{FF2B5EF4-FFF2-40B4-BE49-F238E27FC236}">
                <a16:creationId xmlns:a16="http://schemas.microsoft.com/office/drawing/2014/main" id="{32D706F2-7F0C-B24C-AC28-E951A7466C52}"/>
              </a:ext>
            </a:extLst>
          </p:cNvPr>
          <p:cNvSpPr txBox="1">
            <a:spLocks noChangeArrowheads="1"/>
          </p:cNvSpPr>
          <p:nvPr/>
        </p:nvSpPr>
        <p:spPr bwMode="auto">
          <a:xfrm>
            <a:off x="431800" y="757238"/>
            <a:ext cx="7380288" cy="58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Requisitos no funcionales</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graphicFrame>
        <p:nvGraphicFramePr>
          <p:cNvPr id="3" name="Tabla 2">
            <a:extLst>
              <a:ext uri="{FF2B5EF4-FFF2-40B4-BE49-F238E27FC236}">
                <a16:creationId xmlns:a16="http://schemas.microsoft.com/office/drawing/2014/main" id="{389BE12A-39FA-8E4F-9CF1-A33C775C4AC0}"/>
              </a:ext>
            </a:extLst>
          </p:cNvPr>
          <p:cNvGraphicFramePr>
            <a:graphicFrameLocks noGrp="1"/>
          </p:cNvGraphicFramePr>
          <p:nvPr/>
        </p:nvGraphicFramePr>
        <p:xfrm>
          <a:off x="684213" y="1333500"/>
          <a:ext cx="7762875" cy="5119688"/>
        </p:xfrm>
        <a:graphic>
          <a:graphicData uri="http://schemas.openxmlformats.org/drawingml/2006/table">
            <a:tbl>
              <a:tblPr/>
              <a:tblGrid>
                <a:gridCol w="1077912">
                  <a:extLst>
                    <a:ext uri="{9D8B030D-6E8A-4147-A177-3AD203B41FA5}">
                      <a16:colId xmlns:a16="http://schemas.microsoft.com/office/drawing/2014/main" val="3013936294"/>
                    </a:ext>
                  </a:extLst>
                </a:gridCol>
                <a:gridCol w="1293813">
                  <a:extLst>
                    <a:ext uri="{9D8B030D-6E8A-4147-A177-3AD203B41FA5}">
                      <a16:colId xmlns:a16="http://schemas.microsoft.com/office/drawing/2014/main" val="3913480577"/>
                    </a:ext>
                  </a:extLst>
                </a:gridCol>
                <a:gridCol w="4313237">
                  <a:extLst>
                    <a:ext uri="{9D8B030D-6E8A-4147-A177-3AD203B41FA5}">
                      <a16:colId xmlns:a16="http://schemas.microsoft.com/office/drawing/2014/main" val="3417010986"/>
                    </a:ext>
                  </a:extLst>
                </a:gridCol>
                <a:gridCol w="1077913">
                  <a:extLst>
                    <a:ext uri="{9D8B030D-6E8A-4147-A177-3AD203B41FA5}">
                      <a16:colId xmlns:a16="http://schemas.microsoft.com/office/drawing/2014/main" val="3352973661"/>
                    </a:ext>
                  </a:extLst>
                </a:gridCol>
              </a:tblGrid>
              <a:tr h="441325">
                <a:tc>
                  <a:txBody>
                    <a:bodyPr/>
                    <a:lstStyle>
                      <a:lvl1pPr marL="9683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96838" marR="0" lvl="0" indent="0" algn="just" defTabSz="914400" rtl="0" eaLnBrk="1" fontAlgn="base" latinLnBrk="0" hangingPunct="1">
                        <a:lnSpc>
                          <a:spcPct val="115000"/>
                        </a:lnSpc>
                        <a:spcBef>
                          <a:spcPts val="475"/>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REQUISITO</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575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5750" marR="0" lvl="0" indent="0" algn="just" defTabSz="914400" rtl="0" eaLnBrk="1" fontAlgn="base" latinLnBrk="0" hangingPunct="1">
                        <a:lnSpc>
                          <a:spcPct val="115000"/>
                        </a:lnSpc>
                        <a:spcBef>
                          <a:spcPts val="475"/>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FUENTE</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34143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1341438" marR="0" lvl="0" indent="0" algn="just" defTabSz="914400" rtl="0" eaLnBrk="1" fontAlgn="base" latinLnBrk="0" hangingPunct="1">
                        <a:lnSpc>
                          <a:spcPct val="115000"/>
                        </a:lnSpc>
                        <a:spcBef>
                          <a:spcPts val="475"/>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DESCRIPCIÓN</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8255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2550" marR="0" lvl="0" indent="0" algn="just" defTabSz="914400" rtl="0" eaLnBrk="1" fontAlgn="base" latinLnBrk="0" hangingPunct="1">
                        <a:lnSpc>
                          <a:spcPct val="115000"/>
                        </a:lnSpc>
                        <a:spcBef>
                          <a:spcPts val="475"/>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PRIORIDAD</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608216970"/>
                  </a:ext>
                </a:extLst>
              </a:tr>
              <a:tr h="603250">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RNF1</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111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111125"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 funcionar en cualquier ordenador conectado a la Red de Propósito General del MINISDEF.</a:t>
                      </a:r>
                    </a:p>
                    <a:p>
                      <a:pPr marL="85725" marR="0" lvl="0" indent="0" algn="just" defTabSz="914400" rtl="0" eaLnBrk="1" fontAlgn="base" latinLnBrk="0" hangingPunct="1">
                        <a:lnSpc>
                          <a:spcPts val="1463"/>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29527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95275"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Alta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763530678"/>
                  </a:ext>
                </a:extLst>
              </a:tr>
              <a:tr h="300038">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RNF2</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deberá programarse en entorno WEB </a:t>
                      </a:r>
                    </a:p>
                    <a:p>
                      <a:pPr marL="85725"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Alta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477254167"/>
                  </a:ext>
                </a:extLst>
              </a:tr>
              <a:tr h="293688">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RNF3</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deberá emplear el SGBD ORACLE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Alta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12449135"/>
                  </a:ext>
                </a:extLst>
              </a:tr>
              <a:tr h="5953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RNF4</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Toda funcionalidad del sistema y transacción de negocio debe responder al usuario en menos de 5 segundos.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Alta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40027030"/>
                  </a:ext>
                </a:extLst>
              </a:tr>
              <a:tr h="5953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RNF5</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 ser capaz de operar adecuadamente con hasta 20 usuarios con sesiones concurrentes.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199700584"/>
                  </a:ext>
                </a:extLst>
              </a:tr>
              <a:tr h="5953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RNF6</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Los permisos de acceso al sistema podrán ser cambiados solamente por el administrador de acceso a datos.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511691018"/>
                  </a:ext>
                </a:extLst>
              </a:tr>
              <a:tr h="7477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RNF7</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tiempo de aprendizaje del sistema por un usuario deberá ser menor a 4 horas. Se deberá incluir un tutorial sobre los pasos a realizar en la solicitud de un pedido.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24948701"/>
                  </a:ext>
                </a:extLst>
              </a:tr>
              <a:tr h="444500">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RNF8</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 proporcionar mensajes de error que sean informativos y orientados a usuario final.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446502349"/>
                  </a:ext>
                </a:extLst>
              </a:tr>
              <a:tr h="3286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RNF9</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rPr>
                        <a:t>El sistema únicamente permitirá la autenticación mediante el usuario de Windows.</a:t>
                      </a:r>
                      <a:endParaRPr kumimoji="0" lang="es-ES" altLang="es-ES"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57967233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4">
            <a:extLst>
              <a:ext uri="{FF2B5EF4-FFF2-40B4-BE49-F238E27FC236}">
                <a16:creationId xmlns:a16="http://schemas.microsoft.com/office/drawing/2014/main" id="{5D657D9C-5258-8948-9043-591C219D66FB}"/>
              </a:ext>
            </a:extLst>
          </p:cNvPr>
          <p:cNvSpPr>
            <a:spLocks noChangeArrowheads="1"/>
          </p:cNvSpPr>
          <p:nvPr/>
        </p:nvSpPr>
        <p:spPr bwMode="auto">
          <a:xfrm>
            <a:off x="2038350" y="150813"/>
            <a:ext cx="6408738" cy="685800"/>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EVS3. DEFINICIÓN DE REQUISITOS </a:t>
            </a:r>
          </a:p>
          <a:p>
            <a:pPr algn="ctr" eaLnBrk="1" hangingPunct="1">
              <a:spcBef>
                <a:spcPct val="0"/>
              </a:spcBef>
              <a:buFontTx/>
              <a:buNone/>
            </a:pPr>
            <a:r>
              <a:rPr lang="en-US" altLang="es-ES" sz="2400" b="1">
                <a:solidFill>
                  <a:schemeClr val="tx2"/>
                </a:solidFill>
              </a:rPr>
              <a:t>DEL SISTEMA</a:t>
            </a:r>
          </a:p>
        </p:txBody>
      </p:sp>
      <p:sp>
        <p:nvSpPr>
          <p:cNvPr id="3" name="Rectangle 15">
            <a:extLst>
              <a:ext uri="{FF2B5EF4-FFF2-40B4-BE49-F238E27FC236}">
                <a16:creationId xmlns:a16="http://schemas.microsoft.com/office/drawing/2014/main" id="{0CF2EDDC-9A30-A547-88A0-2E8FC6DB33F2}"/>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Restricciones:</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Tiempo para la realización del proyecto</a:t>
            </a:r>
            <a:endParaRPr lang="es-ES" altLang="es-ES" sz="16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4">
            <a:extLst>
              <a:ext uri="{FF2B5EF4-FFF2-40B4-BE49-F238E27FC236}">
                <a16:creationId xmlns:a16="http://schemas.microsoft.com/office/drawing/2014/main" id="{6A15FDAB-5CFD-554C-892D-2EAF36084090}"/>
              </a:ext>
            </a:extLst>
          </p:cNvPr>
          <p:cNvSpPr>
            <a:spLocks noChangeArrowheads="1"/>
          </p:cNvSpPr>
          <p:nvPr/>
        </p:nvSpPr>
        <p:spPr bwMode="auto">
          <a:xfrm>
            <a:off x="2181225" y="150813"/>
            <a:ext cx="6062663"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EVS4. ESTUDIO DE LAS </a:t>
            </a:r>
          </a:p>
          <a:p>
            <a:pPr algn="ctr" eaLnBrk="1" hangingPunct="1">
              <a:spcBef>
                <a:spcPct val="0"/>
              </a:spcBef>
              <a:buFontTx/>
              <a:buNone/>
            </a:pPr>
            <a:r>
              <a:rPr lang="en-US" altLang="es-ES" sz="2400" b="1">
                <a:solidFill>
                  <a:schemeClr val="tx2"/>
                </a:solidFill>
              </a:rPr>
              <a:t>ALTERNATIVAS DE SOLUCIÓN</a:t>
            </a:r>
          </a:p>
        </p:txBody>
      </p:sp>
      <p:sp>
        <p:nvSpPr>
          <p:cNvPr id="3" name="Rectangle 15">
            <a:extLst>
              <a:ext uri="{FF2B5EF4-FFF2-40B4-BE49-F238E27FC236}">
                <a16:creationId xmlns:a16="http://schemas.microsoft.com/office/drawing/2014/main" id="{0A328C69-98A3-3A47-986D-A63DAE38B97F}"/>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 Alternativa 1: Google </a:t>
            </a:r>
            <a:r>
              <a:rPr lang="es-ES" altLang="es-ES" sz="2400" kern="0" dirty="0" err="1">
                <a:cs typeface="Arial" panose="020B0604020202020204" pitchFamily="34" charset="0"/>
              </a:rPr>
              <a:t>Maps</a:t>
            </a:r>
            <a:r>
              <a:rPr lang="es-ES" altLang="es-ES" sz="2400" kern="0" dirty="0">
                <a:cs typeface="Arial" panose="020B0604020202020204" pitchFamily="34" charset="0"/>
              </a:rPr>
              <a:t>:</a:t>
            </a: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pic>
        <p:nvPicPr>
          <p:cNvPr id="22531" name="Imagen 4">
            <a:extLst>
              <a:ext uri="{FF2B5EF4-FFF2-40B4-BE49-F238E27FC236}">
                <a16:creationId xmlns:a16="http://schemas.microsoft.com/office/drawing/2014/main" id="{3E94C914-671F-BD42-ACCA-88BD056EC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1577975"/>
            <a:ext cx="9053512"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TotalTime>
  <Words>1377</Words>
  <Application>Microsoft Macintosh PowerPoint</Application>
  <PresentationFormat>Presentación en pantalla (4:3)</PresentationFormat>
  <Paragraphs>310</Paragraphs>
  <Slides>18</Slides>
  <Notes>10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Wingdings 3</vt:lpstr>
      <vt:lpstr>Times New Roman</vt:lpstr>
      <vt:lpstr>Calibri Light</vt:lpstr>
      <vt:lpstr>Diseño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Ministerio de Defensa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mdiave2</dc:creator>
  <cp:lastModifiedBy>José Luis Rodríguez Molleja</cp:lastModifiedBy>
  <cp:revision>49</cp:revision>
  <cp:lastPrinted>2016-03-22T09:45:44Z</cp:lastPrinted>
  <dcterms:created xsi:type="dcterms:W3CDTF">2008-09-02T09:51:48Z</dcterms:created>
  <dcterms:modified xsi:type="dcterms:W3CDTF">2019-04-29T01:04:59Z</dcterms:modified>
</cp:coreProperties>
</file>