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28880" y="2161800"/>
            <a:ext cx="1013436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028880" y="4235040"/>
            <a:ext cx="1013436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28880" y="216180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1880" y="216180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028880" y="423504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21880" y="423504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028880" y="2161800"/>
            <a:ext cx="326304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455360" y="2161800"/>
            <a:ext cx="326304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882200" y="2161800"/>
            <a:ext cx="326304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028880" y="4235040"/>
            <a:ext cx="326304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455360" y="4235040"/>
            <a:ext cx="326304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882200" y="4235040"/>
            <a:ext cx="326304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28880" y="2161800"/>
            <a:ext cx="10134360" cy="39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028880" y="2161800"/>
            <a:ext cx="10134360" cy="39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28880" y="2161800"/>
            <a:ext cx="4945320" cy="39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21880" y="2161800"/>
            <a:ext cx="4945320" cy="39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28880" y="723960"/>
            <a:ext cx="10134360" cy="59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028880" y="216180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1880" y="2161800"/>
            <a:ext cx="4945320" cy="39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1028880" y="423504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28880" y="2161800"/>
            <a:ext cx="10134360" cy="39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028880" y="2161800"/>
            <a:ext cx="4945320" cy="39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21880" y="216180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21880" y="423504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028880" y="216180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1880" y="216180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028880" y="4235040"/>
            <a:ext cx="1013436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028880" y="2161800"/>
            <a:ext cx="1013436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1028880" y="4235040"/>
            <a:ext cx="1013436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028880" y="216180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21880" y="216180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1028880" y="423504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21880" y="423504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028880" y="2161800"/>
            <a:ext cx="326304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455360" y="2161800"/>
            <a:ext cx="326304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882200" y="2161800"/>
            <a:ext cx="326304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1028880" y="4235040"/>
            <a:ext cx="326304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455360" y="4235040"/>
            <a:ext cx="326304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7882200" y="4235040"/>
            <a:ext cx="326304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28880" y="2161800"/>
            <a:ext cx="10134360" cy="39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28880" y="2161800"/>
            <a:ext cx="4945320" cy="39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1880" y="2161800"/>
            <a:ext cx="4945320" cy="39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28880" y="723960"/>
            <a:ext cx="10134360" cy="59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28880" y="216180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1880" y="2161800"/>
            <a:ext cx="4945320" cy="39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28880" y="423504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28880" y="2161800"/>
            <a:ext cx="4945320" cy="396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1880" y="216180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21880" y="423504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028880" y="216180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21880" y="2161800"/>
            <a:ext cx="494532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028880" y="4235040"/>
            <a:ext cx="10134360" cy="18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: Shape 15" hidden="1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13"/>
          <p:cNvSpPr/>
          <p:nvPr/>
        </p:nvSpPr>
        <p:spPr>
          <a:xfrm>
            <a:off x="160920" y="157680"/>
            <a:ext cx="11869920" cy="654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035080" y="1066680"/>
            <a:ext cx="8111880" cy="2072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10000"/>
              </a:lnSpc>
              <a:buNone/>
            </a:pPr>
            <a:r>
              <a:rPr b="0" lang="en-US" sz="2800" spc="389" strike="noStrike" cap="all">
                <a:solidFill>
                  <a:srgbClr val="2c2830"/>
                </a:solidFill>
                <a:latin typeface="Bembo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354960" y="6244920"/>
            <a:ext cx="26589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04275817-C542-4C04-957F-E1B70FDDF9F7}" type="datetime">
              <a:rPr b="0" lang="en-US" sz="1050" spc="-1" strike="noStrike">
                <a:solidFill>
                  <a:srgbClr val="2c2830"/>
                </a:solidFill>
                <a:latin typeface="Bembo"/>
              </a:rPr>
              <a:t>4/4/22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7279920" y="62452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11394720" y="6244920"/>
            <a:ext cx="5241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B2435ECF-A680-425B-A405-C3E210C58521}" type="slidenum">
              <a:rPr b="0" lang="en-US" sz="1050" spc="-1" strike="noStrike">
                <a:solidFill>
                  <a:srgbClr val="2c2830"/>
                </a:solidFill>
                <a:latin typeface="Bembo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662080" y="4216680"/>
            <a:ext cx="867600" cy="162720"/>
            <a:chOff x="5662080" y="4216680"/>
            <a:chExt cx="867600" cy="162720"/>
          </a:xfrm>
        </p:grpSpPr>
        <p:sp>
          <p:nvSpPr>
            <p:cNvPr id="7" name="Rectangle 7"/>
            <p:cNvSpPr/>
            <p:nvPr/>
          </p:nvSpPr>
          <p:spPr>
            <a:xfrm flipH="1" rot="18964800">
              <a:off x="6038280" y="4240440"/>
              <a:ext cx="115200" cy="114840"/>
            </a:xfrm>
            <a:prstGeom prst="rect">
              <a:avLst/>
            </a:prstGeom>
            <a:noFill/>
            <a:ln w="15875">
              <a:solidFill>
                <a:srgbClr val="2c28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Straight Connector 8"/>
            <p:cNvSpPr/>
            <p:nvPr/>
          </p:nvSpPr>
          <p:spPr>
            <a:xfrm>
              <a:off x="6177600" y="4298040"/>
              <a:ext cx="352080" cy="360"/>
            </a:xfrm>
            <a:prstGeom prst="line">
              <a:avLst/>
            </a:prstGeom>
            <a:ln w="15875">
              <a:solidFill>
                <a:srgbClr val="2c28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Straight Connector 9"/>
            <p:cNvSpPr/>
            <p:nvPr/>
          </p:nvSpPr>
          <p:spPr>
            <a:xfrm>
              <a:off x="5662080" y="4298040"/>
              <a:ext cx="352080" cy="360"/>
            </a:xfrm>
            <a:prstGeom prst="line">
              <a:avLst/>
            </a:prstGeom>
            <a:ln w="15875">
              <a:solidFill>
                <a:srgbClr val="2c28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Click to edit the outline text format</a:t>
            </a: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c2830"/>
                </a:solidFill>
                <a:latin typeface="Bembo"/>
              </a:rPr>
              <a:t>Second Outline Level</a:t>
            </a:r>
            <a:endParaRPr b="0" lang="en-US" sz="1600" spc="-1" strike="noStrike">
              <a:solidFill>
                <a:srgbClr val="2c2830"/>
              </a:solidFill>
              <a:latin typeface="Bemb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c2830"/>
                </a:solidFill>
                <a:latin typeface="Bembo"/>
              </a:rPr>
              <a:t>Third Outline Level</a:t>
            </a:r>
            <a:endParaRPr b="0" lang="en-US" sz="1400" spc="-1" strike="noStrike">
              <a:solidFill>
                <a:srgbClr val="2c2830"/>
              </a:solidFill>
              <a:latin typeface="Bemb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c2830"/>
                </a:solidFill>
                <a:latin typeface="Bembo"/>
              </a:rPr>
              <a:t>Fourth Outline Level</a:t>
            </a:r>
            <a:endParaRPr b="0" lang="en-US" sz="1400" spc="-1" strike="noStrike">
              <a:solidFill>
                <a:srgbClr val="2c2830"/>
              </a:solidFill>
              <a:latin typeface="Bemb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Fifth Outline Level</a:t>
            </a: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Sixth Outline Level</a:t>
            </a: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Seventh Outline Level</a:t>
            </a: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15"/>
          <p:cNvSpPr/>
          <p:nvPr/>
        </p:nvSpPr>
        <p:spPr>
          <a:xfrm>
            <a:off x="0" y="0"/>
            <a:ext cx="12191760" cy="685764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28880" y="723960"/>
            <a:ext cx="10134360" cy="1288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10000"/>
              </a:lnSpc>
              <a:buNone/>
            </a:pPr>
            <a:r>
              <a:rPr b="0" lang="en-US" sz="3200" spc="-1" strike="noStrike">
                <a:solidFill>
                  <a:srgbClr val="2c2830"/>
                </a:solidFill>
                <a:latin typeface="Bembo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028880" y="2161800"/>
            <a:ext cx="10134360" cy="3969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Click to edit Master text styles</a:t>
            </a: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  <a:p>
            <a:pPr lvl="1" marL="274320" indent="-228600">
              <a:lnSpc>
                <a:spcPct val="110000"/>
              </a:lnSpc>
              <a:spcBef>
                <a:spcPts val="499"/>
              </a:spcBef>
              <a:buClr>
                <a:srgbClr val="2c2830"/>
              </a:buClr>
              <a:buSzPct val="85000"/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2c2830"/>
                </a:solidFill>
                <a:latin typeface="Bembo"/>
              </a:rPr>
              <a:t>Second level</a:t>
            </a:r>
            <a:endParaRPr b="0" lang="en-US" sz="1800" spc="-1" strike="noStrike">
              <a:solidFill>
                <a:srgbClr val="2c2830"/>
              </a:solidFill>
              <a:latin typeface="Bembo"/>
            </a:endParaRPr>
          </a:p>
          <a:p>
            <a:pPr marL="27432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c2830"/>
                </a:solidFill>
                <a:latin typeface="Bembo"/>
              </a:rPr>
              <a:t>Third level</a:t>
            </a:r>
            <a:endParaRPr b="0" lang="en-US" sz="1600" spc="-1" strike="noStrike">
              <a:solidFill>
                <a:srgbClr val="2c2830"/>
              </a:solidFill>
              <a:latin typeface="Bembo"/>
            </a:endParaRPr>
          </a:p>
          <a:p>
            <a:pPr lvl="3" marL="548640" indent="-228600">
              <a:lnSpc>
                <a:spcPct val="110000"/>
              </a:lnSpc>
              <a:spcBef>
                <a:spcPts val="499"/>
              </a:spcBef>
              <a:buClr>
                <a:srgbClr val="2c283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2c2830"/>
                </a:solidFill>
                <a:latin typeface="Bembo"/>
              </a:rPr>
              <a:t>Fourth level</a:t>
            </a:r>
            <a:endParaRPr b="0" lang="en-US" sz="1400" spc="-1" strike="noStrike">
              <a:solidFill>
                <a:srgbClr val="2c2830"/>
              </a:solidFill>
              <a:latin typeface="Bembo"/>
            </a:endParaRPr>
          </a:p>
          <a:p>
            <a:pPr marL="54864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2c2830"/>
                </a:solidFill>
                <a:latin typeface="Bembo"/>
              </a:rPr>
              <a:t>Fifth level</a:t>
            </a:r>
            <a:endParaRPr b="0" lang="en-US" sz="1400" spc="-1" strike="noStrike">
              <a:solidFill>
                <a:srgbClr val="2c2830"/>
              </a:solidFill>
              <a:latin typeface="Bembo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/>
          </p:nvPr>
        </p:nvSpPr>
        <p:spPr>
          <a:xfrm>
            <a:off x="354960" y="6244920"/>
            <a:ext cx="26589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0EC43A85-DA39-45F9-99D8-6807BB38E00B}" type="datetime">
              <a:rPr b="0" lang="en-US" sz="1050" spc="-1" strike="noStrike">
                <a:solidFill>
                  <a:srgbClr val="2c2830"/>
                </a:solidFill>
                <a:latin typeface="Bembo"/>
              </a:rPr>
              <a:t>4/4/22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/>
          </p:nvPr>
        </p:nvSpPr>
        <p:spPr>
          <a:xfrm>
            <a:off x="7279920" y="6244920"/>
            <a:ext cx="4111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/>
          </p:nvPr>
        </p:nvSpPr>
        <p:spPr>
          <a:xfrm>
            <a:off x="11394720" y="6244920"/>
            <a:ext cx="5241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5795A1F5-17EF-4C50-AEC9-255B0AE154F3}" type="slidenum">
              <a:rPr b="0" lang="en-US" sz="1050" spc="-1" strike="noStrike">
                <a:solidFill>
                  <a:srgbClr val="2c2830"/>
                </a:solidFill>
                <a:latin typeface="Bembo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ctangle 9"/>
          <p:cNvSpPr/>
          <p:nvPr/>
        </p:nvSpPr>
        <p:spPr>
          <a:xfrm>
            <a:off x="164880" y="159120"/>
            <a:ext cx="11869920" cy="654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342160" y="1188720"/>
            <a:ext cx="7511760" cy="195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10000"/>
              </a:lnSpc>
              <a:buNone/>
            </a:pPr>
            <a:r>
              <a:rPr b="0" lang="en-US" sz="2800" spc="389" strike="noStrike" cap="all">
                <a:solidFill>
                  <a:srgbClr val="2c2830"/>
                </a:solidFill>
                <a:latin typeface="Bembo"/>
              </a:rPr>
              <a:t>OpenCV &amp; TensorFlow</a:t>
            </a:r>
            <a:endParaRPr b="0" lang="en-US" sz="28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014280" y="5093640"/>
            <a:ext cx="6155280" cy="952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Diego Pujols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93" name="Group 11"/>
          <p:cNvGrpSpPr/>
          <p:nvPr/>
        </p:nvGrpSpPr>
        <p:grpSpPr>
          <a:xfrm>
            <a:off x="5662080" y="4217400"/>
            <a:ext cx="867600" cy="162720"/>
            <a:chOff x="5662080" y="4217400"/>
            <a:chExt cx="867600" cy="162720"/>
          </a:xfrm>
        </p:grpSpPr>
        <p:sp>
          <p:nvSpPr>
            <p:cNvPr id="94" name="Rectangle 12"/>
            <p:cNvSpPr/>
            <p:nvPr/>
          </p:nvSpPr>
          <p:spPr>
            <a:xfrm flipH="1" rot="18964800">
              <a:off x="6038280" y="4241160"/>
              <a:ext cx="115200" cy="114840"/>
            </a:xfrm>
            <a:prstGeom prst="rect">
              <a:avLst/>
            </a:prstGeom>
            <a:noFill/>
            <a:ln w="15875">
              <a:solidFill>
                <a:srgbClr val="2c28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Straight Connector 13"/>
            <p:cNvSpPr/>
            <p:nvPr/>
          </p:nvSpPr>
          <p:spPr>
            <a:xfrm>
              <a:off x="6177600" y="4299120"/>
              <a:ext cx="352080" cy="360"/>
            </a:xfrm>
            <a:prstGeom prst="line">
              <a:avLst/>
            </a:prstGeom>
            <a:ln w="15875">
              <a:solidFill>
                <a:srgbClr val="2c28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Straight Connector 14"/>
            <p:cNvSpPr/>
            <p:nvPr/>
          </p:nvSpPr>
          <p:spPr>
            <a:xfrm>
              <a:off x="5662080" y="4299120"/>
              <a:ext cx="352080" cy="360"/>
            </a:xfrm>
            <a:prstGeom prst="line">
              <a:avLst/>
            </a:prstGeom>
            <a:ln w="15875">
              <a:solidFill>
                <a:srgbClr val="2c28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11"/>
          <p:cNvSpPr/>
          <p:nvPr/>
        </p:nvSpPr>
        <p:spPr>
          <a:xfrm>
            <a:off x="160920" y="157680"/>
            <a:ext cx="11869920" cy="654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88040" y="723960"/>
            <a:ext cx="8815320" cy="128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10000"/>
              </a:lnSpc>
              <a:buNone/>
            </a:pPr>
            <a:r>
              <a:rPr b="0" lang="en-US" sz="3200" spc="-1" strike="noStrike">
                <a:solidFill>
                  <a:srgbClr val="2c2830"/>
                </a:solidFill>
                <a:latin typeface="Bembo"/>
              </a:rPr>
              <a:t>Why OpenCV?</a:t>
            </a:r>
            <a:endParaRPr b="0" lang="en-US" sz="32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2985120" y="2682000"/>
            <a:ext cx="6221520" cy="3451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343080" indent="-343080" algn="ctr">
              <a:lnSpc>
                <a:spcPct val="110000"/>
              </a:lnSpc>
              <a:spcBef>
                <a:spcPts val="1001"/>
              </a:spcBef>
              <a:buClr>
                <a:srgbClr val="2c283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Easily Access, modify, and showcase images</a:t>
            </a: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  <a:p>
            <a:pPr marL="343080" indent="-343080" algn="ctr">
              <a:lnSpc>
                <a:spcPct val="110000"/>
              </a:lnSpc>
              <a:spcBef>
                <a:spcPts val="1001"/>
              </a:spcBef>
              <a:buClr>
                <a:srgbClr val="2c283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Simplified pipelining with integrated NumPy support</a:t>
            </a: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  <a:p>
            <a:pPr marL="343080" indent="-343080" algn="ctr">
              <a:lnSpc>
                <a:spcPct val="110000"/>
              </a:lnSpc>
              <a:spcBef>
                <a:spcPts val="1001"/>
              </a:spcBef>
              <a:buClr>
                <a:srgbClr val="2c283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Supports multiple image and color formats:</a:t>
            </a: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  <a:p>
            <a:pPr lvl="1" marL="274320" indent="-228600" algn="ctr">
              <a:lnSpc>
                <a:spcPct val="110000"/>
              </a:lnSpc>
              <a:spcBef>
                <a:spcPts val="499"/>
              </a:spcBef>
              <a:buClr>
                <a:srgbClr val="2c2830"/>
              </a:buClr>
              <a:buSzPct val="85000"/>
              <a:buFont typeface="Arial"/>
              <a:buChar char="•"/>
            </a:pPr>
            <a:r>
              <a:rPr b="0" lang="en-US" sz="1800" spc="-1" strike="noStrike">
                <a:solidFill>
                  <a:srgbClr val="2c2830"/>
                </a:solidFill>
                <a:latin typeface="Bembo"/>
              </a:rPr>
              <a:t>JPG, PNG etc.</a:t>
            </a:r>
            <a:endParaRPr b="0" lang="en-US" sz="1800" spc="-1" strike="noStrike">
              <a:solidFill>
                <a:srgbClr val="2c2830"/>
              </a:solidFill>
              <a:latin typeface="Bembo"/>
            </a:endParaRPr>
          </a:p>
          <a:p>
            <a:pPr marL="274320" algn="ctr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c2830"/>
                </a:solidFill>
                <a:latin typeface="Bembo"/>
              </a:rPr>
              <a:t>RGB, BGR, GRAYSCALE</a:t>
            </a:r>
            <a:endParaRPr b="0" lang="en-US" sz="1600" spc="-1" strike="noStrike">
              <a:solidFill>
                <a:srgbClr val="2c2830"/>
              </a:solidFill>
              <a:latin typeface="Bemb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2c2830"/>
              </a:solidFill>
              <a:latin typeface="Bembo"/>
            </a:endParaRPr>
          </a:p>
        </p:txBody>
      </p:sp>
      <p:grpSp>
        <p:nvGrpSpPr>
          <p:cNvPr id="102" name="Group 13"/>
          <p:cNvGrpSpPr/>
          <p:nvPr/>
        </p:nvGrpSpPr>
        <p:grpSpPr>
          <a:xfrm>
            <a:off x="5662080" y="2321280"/>
            <a:ext cx="867600" cy="162720"/>
            <a:chOff x="5662080" y="2321280"/>
            <a:chExt cx="867600" cy="162720"/>
          </a:xfrm>
        </p:grpSpPr>
        <p:sp>
          <p:nvSpPr>
            <p:cNvPr id="103" name="Rectangle 14"/>
            <p:cNvSpPr/>
            <p:nvPr/>
          </p:nvSpPr>
          <p:spPr>
            <a:xfrm flipH="1" rot="18964800">
              <a:off x="6038280" y="2345040"/>
              <a:ext cx="115200" cy="114840"/>
            </a:xfrm>
            <a:prstGeom prst="rect">
              <a:avLst/>
            </a:prstGeom>
            <a:noFill/>
            <a:ln w="15875">
              <a:solidFill>
                <a:srgbClr val="2c28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Straight Connector 15"/>
            <p:cNvSpPr/>
            <p:nvPr/>
          </p:nvSpPr>
          <p:spPr>
            <a:xfrm>
              <a:off x="6177600" y="2402640"/>
              <a:ext cx="352080" cy="360"/>
            </a:xfrm>
            <a:prstGeom prst="line">
              <a:avLst/>
            </a:prstGeom>
            <a:ln w="15875">
              <a:solidFill>
                <a:srgbClr val="2c28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Straight Connector 16"/>
            <p:cNvSpPr/>
            <p:nvPr/>
          </p:nvSpPr>
          <p:spPr>
            <a:xfrm>
              <a:off x="5662080" y="2402640"/>
              <a:ext cx="352080" cy="360"/>
            </a:xfrm>
            <a:prstGeom prst="line">
              <a:avLst/>
            </a:prstGeom>
            <a:ln w="15875">
              <a:solidFill>
                <a:srgbClr val="2c28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Rectangle 11"/>
          <p:cNvSpPr/>
          <p:nvPr/>
        </p:nvSpPr>
        <p:spPr>
          <a:xfrm>
            <a:off x="160920" y="157680"/>
            <a:ext cx="11869920" cy="654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324440" y="1066680"/>
            <a:ext cx="3300840" cy="2667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10000"/>
              </a:lnSpc>
              <a:buNone/>
            </a:pPr>
            <a:r>
              <a:rPr b="0" lang="en-US" sz="3200" spc="-1" strike="noStrike">
                <a:solidFill>
                  <a:srgbClr val="2c2830"/>
                </a:solidFill>
                <a:latin typeface="Bembo"/>
              </a:rPr>
              <a:t>Why TensorFlow?</a:t>
            </a:r>
            <a:endParaRPr b="0" lang="en-US" sz="32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952960" y="1066680"/>
            <a:ext cx="5171760" cy="4696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2c283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Standardized input and output structures</a:t>
            </a: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2c283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Existing tutorials and decently understandable documentation</a:t>
            </a: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2c283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Allows for some extensive finetuning</a:t>
            </a: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2c283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Downsides: syntax can be confusing, handling raw data and inputs can be frustrating</a:t>
            </a: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  <a:p>
            <a:pPr marL="343080" indent="-343080">
              <a:lnSpc>
                <a:spcPct val="110000"/>
              </a:lnSpc>
              <a:spcBef>
                <a:spcPts val="1001"/>
              </a:spcBef>
              <a:buClr>
                <a:srgbClr val="2c283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Biggest Upside: KERAS</a:t>
            </a: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grpSp>
        <p:nvGrpSpPr>
          <p:cNvPr id="111" name="Group 13"/>
          <p:cNvGrpSpPr/>
          <p:nvPr/>
        </p:nvGrpSpPr>
        <p:grpSpPr>
          <a:xfrm>
            <a:off x="2541240" y="4220280"/>
            <a:ext cx="867600" cy="162720"/>
            <a:chOff x="2541240" y="4220280"/>
            <a:chExt cx="867600" cy="162720"/>
          </a:xfrm>
        </p:grpSpPr>
        <p:sp>
          <p:nvSpPr>
            <p:cNvPr id="112" name="Rectangle 14"/>
            <p:cNvSpPr/>
            <p:nvPr/>
          </p:nvSpPr>
          <p:spPr>
            <a:xfrm flipH="1" rot="18964800">
              <a:off x="2917440" y="4244040"/>
              <a:ext cx="115200" cy="114840"/>
            </a:xfrm>
            <a:prstGeom prst="rect">
              <a:avLst/>
            </a:prstGeom>
            <a:noFill/>
            <a:ln w="15875">
              <a:solidFill>
                <a:srgbClr val="2c28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Straight Connector 15"/>
            <p:cNvSpPr/>
            <p:nvPr/>
          </p:nvSpPr>
          <p:spPr>
            <a:xfrm>
              <a:off x="3056760" y="4301640"/>
              <a:ext cx="352080" cy="360"/>
            </a:xfrm>
            <a:prstGeom prst="line">
              <a:avLst/>
            </a:prstGeom>
            <a:ln w="15875">
              <a:solidFill>
                <a:srgbClr val="2c28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Straight Connector 16"/>
            <p:cNvSpPr/>
            <p:nvPr/>
          </p:nvSpPr>
          <p:spPr>
            <a:xfrm>
              <a:off x="2541240" y="4301640"/>
              <a:ext cx="352080" cy="360"/>
            </a:xfrm>
            <a:prstGeom prst="line">
              <a:avLst/>
            </a:prstGeom>
            <a:ln w="15875">
              <a:solidFill>
                <a:srgbClr val="2c28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11"/>
          <p:cNvSpPr/>
          <p:nvPr/>
        </p:nvSpPr>
        <p:spPr>
          <a:xfrm>
            <a:off x="160920" y="157680"/>
            <a:ext cx="11869920" cy="654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824120" y="723960"/>
            <a:ext cx="8543520" cy="1287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10000"/>
              </a:lnSpc>
              <a:buNone/>
            </a:pPr>
            <a:r>
              <a:rPr b="0" lang="en-US" sz="3200" spc="-1" strike="noStrike">
                <a:solidFill>
                  <a:srgbClr val="2c2830"/>
                </a:solidFill>
                <a:latin typeface="Bembo"/>
              </a:rPr>
              <a:t>KERAS</a:t>
            </a:r>
            <a:endParaRPr b="0" lang="en-US" sz="32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2985120" y="2016720"/>
            <a:ext cx="6221520" cy="3082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343080" indent="-343080" algn="ctr">
              <a:lnSpc>
                <a:spcPct val="110000"/>
              </a:lnSpc>
              <a:spcBef>
                <a:spcPts val="1001"/>
              </a:spcBef>
              <a:buClr>
                <a:srgbClr val="2c283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Simplicity</a:t>
            </a: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  <a:p>
            <a:pPr marL="343080" indent="-343080" algn="ctr">
              <a:lnSpc>
                <a:spcPct val="110000"/>
              </a:lnSpc>
              <a:spcBef>
                <a:spcPts val="1001"/>
              </a:spcBef>
              <a:buClr>
                <a:srgbClr val="2c283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Accessibility</a:t>
            </a: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  <a:p>
            <a:pPr marL="343080" indent="-343080" algn="ctr">
              <a:lnSpc>
                <a:spcPct val="110000"/>
              </a:lnSpc>
              <a:spcBef>
                <a:spcPts val="1001"/>
              </a:spcBef>
              <a:buClr>
                <a:srgbClr val="2c283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Easily usable Pretrained Models (hub.load)</a:t>
            </a: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</p:txBody>
      </p:sp>
      <p:grpSp>
        <p:nvGrpSpPr>
          <p:cNvPr id="120" name="Group 13"/>
          <p:cNvGrpSpPr/>
          <p:nvPr/>
        </p:nvGrpSpPr>
        <p:grpSpPr>
          <a:xfrm>
            <a:off x="5662080" y="5825880"/>
            <a:ext cx="867600" cy="162720"/>
            <a:chOff x="5662080" y="5825880"/>
            <a:chExt cx="867600" cy="162720"/>
          </a:xfrm>
        </p:grpSpPr>
        <p:sp>
          <p:nvSpPr>
            <p:cNvPr id="121" name="Rectangle 14"/>
            <p:cNvSpPr/>
            <p:nvPr/>
          </p:nvSpPr>
          <p:spPr>
            <a:xfrm flipH="1" rot="18964800">
              <a:off x="6038280" y="5849640"/>
              <a:ext cx="115200" cy="114840"/>
            </a:xfrm>
            <a:prstGeom prst="rect">
              <a:avLst/>
            </a:prstGeom>
            <a:noFill/>
            <a:ln w="15875">
              <a:solidFill>
                <a:srgbClr val="2c28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Straight Connector 15"/>
            <p:cNvSpPr/>
            <p:nvPr/>
          </p:nvSpPr>
          <p:spPr>
            <a:xfrm>
              <a:off x="6177600" y="5907600"/>
              <a:ext cx="352080" cy="360"/>
            </a:xfrm>
            <a:prstGeom prst="line">
              <a:avLst/>
            </a:prstGeom>
            <a:ln w="15875">
              <a:solidFill>
                <a:srgbClr val="2c28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Straight Connector 16"/>
            <p:cNvSpPr/>
            <p:nvPr/>
          </p:nvSpPr>
          <p:spPr>
            <a:xfrm>
              <a:off x="5662080" y="5907600"/>
              <a:ext cx="352080" cy="360"/>
            </a:xfrm>
            <a:prstGeom prst="line">
              <a:avLst/>
            </a:prstGeom>
            <a:ln w="15875">
              <a:solidFill>
                <a:srgbClr val="2c28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Rectangle 10"/>
          <p:cNvSpPr/>
          <p:nvPr/>
        </p:nvSpPr>
        <p:spPr>
          <a:xfrm>
            <a:off x="0" y="0"/>
            <a:ext cx="761976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tangle 12"/>
          <p:cNvSpPr/>
          <p:nvPr/>
        </p:nvSpPr>
        <p:spPr>
          <a:xfrm>
            <a:off x="153000" y="159120"/>
            <a:ext cx="7313400" cy="654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77480" y="723960"/>
            <a:ext cx="5464800" cy="1288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10000"/>
              </a:lnSpc>
              <a:buNone/>
            </a:pPr>
            <a:r>
              <a:rPr b="0" lang="en-US" sz="3200" spc="-1" strike="noStrike">
                <a:solidFill>
                  <a:srgbClr val="2c2830"/>
                </a:solidFill>
                <a:latin typeface="Bembo"/>
              </a:rPr>
              <a:t>What can they do?</a:t>
            </a:r>
            <a:endParaRPr b="0" lang="en-US" sz="3200" spc="-1" strike="noStrike">
              <a:solidFill>
                <a:srgbClr val="000000"/>
              </a:solidFill>
              <a:latin typeface="Bembo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077480" y="2732400"/>
            <a:ext cx="5464800" cy="3232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343080" indent="-343080" algn="ctr">
              <a:lnSpc>
                <a:spcPct val="110000"/>
              </a:lnSpc>
              <a:spcBef>
                <a:spcPts val="1001"/>
              </a:spcBef>
              <a:buClr>
                <a:srgbClr val="2c283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Individually they're powerful:</a:t>
            </a: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  <a:p>
            <a:pPr marL="274320" algn="ctr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c2830"/>
                </a:solidFill>
                <a:latin typeface="Bembo"/>
              </a:rPr>
              <a:t>OpenCV allows for fast modifying and access of image and video streams</a:t>
            </a:r>
            <a:endParaRPr b="0" lang="en-US" sz="1600" spc="-1" strike="noStrike">
              <a:solidFill>
                <a:srgbClr val="2c2830"/>
              </a:solidFill>
              <a:latin typeface="Bembo"/>
            </a:endParaRPr>
          </a:p>
          <a:p>
            <a:pPr marL="274320" algn="ctr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c2830"/>
                </a:solidFill>
                <a:latin typeface="Bembo"/>
              </a:rPr>
              <a:t>TensorFlow with Keras makes creating and using ML models simple – you just need to manage inputs and outputs</a:t>
            </a:r>
            <a:endParaRPr b="0" lang="en-US" sz="1600" spc="-1" strike="noStrike">
              <a:solidFill>
                <a:srgbClr val="2c2830"/>
              </a:solidFill>
              <a:latin typeface="Bembo"/>
            </a:endParaRPr>
          </a:p>
          <a:p>
            <a:pPr marL="343080" indent="-343080" algn="ctr">
              <a:lnSpc>
                <a:spcPct val="110000"/>
              </a:lnSpc>
              <a:spcBef>
                <a:spcPts val="1001"/>
              </a:spcBef>
              <a:buClr>
                <a:srgbClr val="2c283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c2830"/>
                </a:solidFill>
                <a:latin typeface="Bembo"/>
              </a:rPr>
              <a:t>Together?</a:t>
            </a:r>
            <a:endParaRPr b="0" lang="en-US" sz="2000" spc="-1" strike="noStrike">
              <a:solidFill>
                <a:srgbClr val="2c2830"/>
              </a:solidFill>
              <a:latin typeface="Bembo"/>
            </a:endParaRPr>
          </a:p>
          <a:p>
            <a:pPr marL="274320" algn="ctr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c2830"/>
                </a:solidFill>
                <a:latin typeface="Bembo"/>
              </a:rPr>
              <a:t>Just about anything!</a:t>
            </a:r>
            <a:endParaRPr b="0" lang="en-US" sz="1600" spc="-1" strike="noStrike">
              <a:solidFill>
                <a:srgbClr val="2c2830"/>
              </a:solidFill>
              <a:latin typeface="Bembo"/>
            </a:endParaRPr>
          </a:p>
          <a:p>
            <a:pPr marL="274320" algn="ctr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c2830"/>
                </a:solidFill>
                <a:latin typeface="Bembo"/>
              </a:rPr>
              <a:t>All you really need a model and an image or camera feed</a:t>
            </a:r>
            <a:endParaRPr b="0" lang="en-US" sz="1600" spc="-1" strike="noStrike">
              <a:solidFill>
                <a:srgbClr val="2c2830"/>
              </a:solidFill>
              <a:latin typeface="Bembo"/>
            </a:endParaRPr>
          </a:p>
          <a:p>
            <a:pPr marL="274320" algn="ctr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2c2830"/>
                </a:solidFill>
                <a:latin typeface="Bembo"/>
              </a:rPr>
              <a:t>Data Collection, Experimentation etc.</a:t>
            </a:r>
            <a:endParaRPr b="0" lang="en-US" sz="1600" spc="-1" strike="noStrike">
              <a:solidFill>
                <a:srgbClr val="2c2830"/>
              </a:solidFill>
              <a:latin typeface="Bembo"/>
            </a:endParaRPr>
          </a:p>
          <a:p>
            <a:pPr marL="274320" algn="ctr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2c2830"/>
              </a:solidFill>
              <a:latin typeface="Bemb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2c2830"/>
              </a:solidFill>
              <a:latin typeface="Bemb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2c2830"/>
              </a:solidFill>
              <a:latin typeface="Bembo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2c2830"/>
              </a:solidFill>
              <a:latin typeface="Bembo"/>
            </a:endParaRPr>
          </a:p>
        </p:txBody>
      </p:sp>
      <p:pic>
        <p:nvPicPr>
          <p:cNvPr id="129" name="Picture 4" descr=""/>
          <p:cNvPicPr/>
          <p:nvPr/>
        </p:nvPicPr>
        <p:blipFill>
          <a:blip r:embed="rId1"/>
          <a:srcRect l="33646" t="0" r="31198" b="6250"/>
          <a:stretch/>
        </p:blipFill>
        <p:spPr>
          <a:xfrm>
            <a:off x="7620120" y="0"/>
            <a:ext cx="457164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30" name="Group 14"/>
          <p:cNvGrpSpPr/>
          <p:nvPr/>
        </p:nvGrpSpPr>
        <p:grpSpPr>
          <a:xfrm>
            <a:off x="3376080" y="2296440"/>
            <a:ext cx="867600" cy="162720"/>
            <a:chOff x="3376080" y="2296440"/>
            <a:chExt cx="867600" cy="162720"/>
          </a:xfrm>
        </p:grpSpPr>
        <p:sp>
          <p:nvSpPr>
            <p:cNvPr id="131" name="Rectangle 15"/>
            <p:cNvSpPr/>
            <p:nvPr/>
          </p:nvSpPr>
          <p:spPr>
            <a:xfrm flipH="1" rot="18964800">
              <a:off x="3752280" y="2320200"/>
              <a:ext cx="115200" cy="114840"/>
            </a:xfrm>
            <a:prstGeom prst="rect">
              <a:avLst/>
            </a:prstGeom>
            <a:noFill/>
            <a:ln w="15875">
              <a:solidFill>
                <a:srgbClr val="2c28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Straight Connector 16"/>
            <p:cNvSpPr/>
            <p:nvPr/>
          </p:nvSpPr>
          <p:spPr>
            <a:xfrm>
              <a:off x="3891600" y="2377800"/>
              <a:ext cx="352080" cy="360"/>
            </a:xfrm>
            <a:prstGeom prst="line">
              <a:avLst/>
            </a:prstGeom>
            <a:ln w="15875">
              <a:solidFill>
                <a:srgbClr val="2c28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Straight Connector 17"/>
            <p:cNvSpPr/>
            <p:nvPr/>
          </p:nvSpPr>
          <p:spPr>
            <a:xfrm>
              <a:off x="3376080" y="2377800"/>
              <a:ext cx="352080" cy="360"/>
            </a:xfrm>
            <a:prstGeom prst="line">
              <a:avLst/>
            </a:prstGeom>
            <a:ln w="15875">
              <a:solidFill>
                <a:srgbClr val="2c28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LibreOffice/7.2.6.2$Linux_X86_64 LibreOffice_project/20$Build-2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2022-03-28T21:06:04Z</dcterms:created>
  <dc:creator/>
  <dc:description/>
  <dc:language>en-US</dc:language>
  <cp:lastModifiedBy/>
  <dcterms:modified xsi:type="dcterms:W3CDTF">2022-04-05T00:44:04Z</dcterms:modified>
  <cp:revision>119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