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3"/>
  </p:notesMasterIdLst>
  <p:sldIdLst>
    <p:sldId id="307" r:id="rId2"/>
    <p:sldId id="308" r:id="rId3"/>
    <p:sldId id="309" r:id="rId4"/>
    <p:sldId id="258" r:id="rId5"/>
    <p:sldId id="265" r:id="rId6"/>
    <p:sldId id="305" r:id="rId7"/>
    <p:sldId id="306" r:id="rId8"/>
    <p:sldId id="301" r:id="rId9"/>
    <p:sldId id="303" r:id="rId10"/>
    <p:sldId id="310" r:id="rId11"/>
    <p:sldId id="30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975" autoAdjust="0"/>
  </p:normalViewPr>
  <p:slideViewPr>
    <p:cSldViewPr snapToGrid="0">
      <p:cViewPr varScale="1">
        <p:scale>
          <a:sx n="55" d="100"/>
          <a:sy n="55" d="100"/>
        </p:scale>
        <p:origin x="17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C9BAC-5605-4961-A752-FD19D2B395B1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8DEC1-F2AB-4DD2-8E1F-AE80EFAA4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87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dedicated-server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mit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batools.io/secure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meap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Backups are useless if they can’t be restored</a:t>
            </a:r>
          </a:p>
          <a:p>
            <a:r>
              <a:rPr lang="en-US">
                <a:hlinkClick r:id="rId3"/>
              </a:rPr>
              <a:t>https://dbatools.io/dedicated-server/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0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PowerShell Module – Command line SSMS</a:t>
            </a:r>
          </a:p>
          <a:p>
            <a:r>
              <a:rPr lang="en-US" dirty="0"/>
              <a:t> - makes it easier to manage multiples… multiple servers, databases, jobs, logins, etc.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all the ways to login to SQL Server that SSMS does (including Multi Factor Authentication)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SQL Server 2000 and PowerShell 3 wherever possible – goal is still to make migrations easy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for Azure (can migrate to Azure Managed Instances)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75% of commands run on Mac OS and Linux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MIT license - </a:t>
            </a:r>
            <a:r>
              <a:rPr lang="en-US" dirty="0">
                <a:hlinkClick r:id="rId3"/>
              </a:rPr>
              <a:t>https://dbatools.io/mit/</a:t>
            </a:r>
            <a:r>
              <a:rPr lang="en-US" dirty="0"/>
              <a:t> - only requirement is to maintain copywrite and license notices.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OK for private use or commercial use, modification, distribution</a:t>
            </a:r>
          </a:p>
          <a:p>
            <a:endParaRPr lang="en-US" dirty="0"/>
          </a:p>
          <a:p>
            <a:r>
              <a:rPr lang="en-US" dirty="0"/>
              <a:t>Talking to your company about </a:t>
            </a:r>
            <a:r>
              <a:rPr lang="en-US" dirty="0" err="1"/>
              <a:t>dbatools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https://dbatools.io/secure/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PowerShell team works hard at “Secure by Design” approach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Code signed – verifies the code you receive hasn’t been modified by a third party. Chrissy &amp; Rob are the only people who can sign </a:t>
            </a:r>
            <a:r>
              <a:rPr lang="en-US" dirty="0" err="1"/>
              <a:t>dbatools</a:t>
            </a:r>
            <a:r>
              <a:rPr lang="en-US" dirty="0"/>
              <a:t> releases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Enterprise ready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Pester tests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Restricted merging to master branch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PowerShell gallery runs a virus scan against the module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DevOps Collective &amp; </a:t>
            </a:r>
            <a:r>
              <a:rPr lang="en-US" dirty="0" err="1"/>
              <a:t>PowerShell.Org</a:t>
            </a:r>
            <a:r>
              <a:rPr lang="en-US" dirty="0"/>
              <a:t> announced last night that </a:t>
            </a:r>
            <a:r>
              <a:rPr lang="en-US" dirty="0" err="1"/>
              <a:t>dbatools</a:t>
            </a:r>
            <a:r>
              <a:rPr lang="en-US" dirty="0"/>
              <a:t> would be the 2020 recipient for the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Git-Grant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8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2014 – Chrissy had to do a SharePoint migration – lot of databases/logins/jobs/etc.</a:t>
            </a:r>
          </a:p>
          <a:p>
            <a:endParaRPr lang="en-US" dirty="0"/>
          </a:p>
          <a:p>
            <a:r>
              <a:rPr lang="en-US" dirty="0"/>
              <a:t>1.0 -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 160 contributors and 550 commands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Standardize naming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Standardize parameters 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https://dbatools.io/meap/</a:t>
            </a:r>
            <a:r>
              <a:rPr lang="en-US" dirty="0"/>
              <a:t> (9/26 chapters available)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Early days – Chrissy would troll reddit, looking for common problems, automating them and then adding them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dbatools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07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Enable Exception</a:t>
            </a:r>
          </a:p>
          <a:p>
            <a:endParaRPr lang="en-US" dirty="0"/>
          </a:p>
          <a:p>
            <a:r>
              <a:rPr lang="en-US" dirty="0"/>
              <a:t>Backup-</a:t>
            </a:r>
            <a:r>
              <a:rPr lang="en-US" dirty="0" err="1"/>
              <a:t>DbaDatabase</a:t>
            </a:r>
            <a:r>
              <a:rPr lang="en-US" dirty="0"/>
              <a:t> – default is a full backup (not copy only)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DATA_PURITY - Causes DBCC CHECKDB to check the database for column values that are not valid or out-of-range.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columns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date and time values that are larger than or less than the acceptable range for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data type;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0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14:30 – 15:30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39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902B49-72A0-4C63-9A61-7914659C9CBD}"/>
              </a:ext>
            </a:extLst>
          </p:cNvPr>
          <p:cNvSpPr/>
          <p:nvPr userDrawn="1"/>
        </p:nvSpPr>
        <p:spPr>
          <a:xfrm>
            <a:off x="0" y="1"/>
            <a:ext cx="12192000" cy="44775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98" y="148324"/>
            <a:ext cx="11266004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998" y="2627999"/>
            <a:ext cx="11266004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5E4732-EC9F-4EF0-9FFA-B4FE35EF00D0}"/>
              </a:ext>
            </a:extLst>
          </p:cNvPr>
          <p:cNvSpPr/>
          <p:nvPr userDrawn="1"/>
        </p:nvSpPr>
        <p:spPr>
          <a:xfrm>
            <a:off x="0" y="4569653"/>
            <a:ext cx="12192000" cy="10492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10B37F-AD62-4FD2-866A-996870575303}"/>
              </a:ext>
            </a:extLst>
          </p:cNvPr>
          <p:cNvSpPr txBox="1"/>
          <p:nvPr userDrawn="1"/>
        </p:nvSpPr>
        <p:spPr>
          <a:xfrm>
            <a:off x="8567530" y="4678788"/>
            <a:ext cx="3419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>
                <a:solidFill>
                  <a:schemeClr val="tx1"/>
                </a:solidFill>
                <a:latin typeface="+mj-lt"/>
              </a:rPr>
              <a:t>Jess Pomfret</a:t>
            </a:r>
            <a:endParaRPr lang="en-US" sz="3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363E45-9DC8-452D-9B3A-FC5B719D5CC6}"/>
              </a:ext>
            </a:extLst>
          </p:cNvPr>
          <p:cNvSpPr txBox="1"/>
          <p:nvPr userDrawn="1"/>
        </p:nvSpPr>
        <p:spPr>
          <a:xfrm>
            <a:off x="8077200" y="5710996"/>
            <a:ext cx="39093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>
                <a:latin typeface="+mj-lt"/>
              </a:rPr>
              <a:t>@</a:t>
            </a:r>
            <a:r>
              <a:rPr lang="en-US" sz="3200" err="1">
                <a:latin typeface="+mj-lt"/>
              </a:rPr>
              <a:t>jpomfret</a:t>
            </a:r>
            <a:endParaRPr lang="en-US" sz="3200">
              <a:latin typeface="+mj-lt"/>
            </a:endParaRPr>
          </a:p>
          <a:p>
            <a:pPr algn="r"/>
            <a:r>
              <a:rPr lang="en-US" sz="3200">
                <a:latin typeface="+mj-lt"/>
              </a:rPr>
              <a:t>jpomfret7@gmail.com</a:t>
            </a:r>
          </a:p>
        </p:txBody>
      </p:sp>
    </p:spTree>
    <p:extLst>
      <p:ext uri="{BB962C8B-B14F-4D97-AF65-F5344CB8AC3E}">
        <p14:creationId xmlns:p14="http://schemas.microsoft.com/office/powerpoint/2010/main" val="2372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0094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64196"/>
            <a:ext cx="5157787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094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64196"/>
            <a:ext cx="5183188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DAA8C14-E0FE-4A97-BB51-67138CFB8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42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168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090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AB3BF9-B483-4A5B-88B0-E6D4DB9A0D0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A59B1-0385-485D-A8E8-F9AEDADE7628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F2C48-004D-4652-B4A5-A2D984F39C8A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98F6E-254A-43F3-87CE-2FD2EBB714AC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</p:spTree>
    <p:extLst>
      <p:ext uri="{BB962C8B-B14F-4D97-AF65-F5344CB8AC3E}">
        <p14:creationId xmlns:p14="http://schemas.microsoft.com/office/powerpoint/2010/main" val="1912084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B1A997-9791-4156-97DF-C8099900C89F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2329C1-CAB7-4D96-94DE-EFD94A0A79DF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32540E-32EA-4A23-8DED-0CEA538E0239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D2D5C-A92B-428B-9CE0-B4990F4EEF7A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5B5F8A-0B4E-403E-917E-65006E719095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BDBD6F-0498-49D4-A54B-7410CFDC78EC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670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8783"/>
            <a:ext cx="6704010" cy="56622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7AEB39-490D-4470-BB4F-F7E09AA2B520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85D492-989E-4C18-9C16-618523FA8F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214F6-3ED5-45C0-892B-D64E2E5C5F0F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5242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Samp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7AEB39-490D-4470-BB4F-F7E09AA2B520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85D492-989E-4C18-9C16-618523FA8F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214F6-3ED5-45C0-892B-D64E2E5C5F0F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670C734-371E-4649-8734-CF48DB82D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latin typeface="Consolas" panose="020B0609020204030204" pitchFamily="49" charset="0"/>
              </a:defRPr>
            </a:lvl1pPr>
            <a:lvl2pPr marL="457200" indent="0">
              <a:buNone/>
              <a:defRPr sz="3200">
                <a:latin typeface="Consolas" panose="020B0609020204030204" pitchFamily="49" charset="0"/>
              </a:defRPr>
            </a:lvl2pPr>
            <a:lvl3pPr marL="914400" indent="0">
              <a:buNone/>
              <a:defRPr sz="2800">
                <a:latin typeface="Consolas" panose="020B0609020204030204" pitchFamily="49" charset="0"/>
              </a:defRPr>
            </a:lvl3pPr>
            <a:lvl4pPr marL="1371600" indent="0">
              <a:buNone/>
              <a:defRPr sz="2400">
                <a:latin typeface="Consolas" panose="020B0609020204030204" pitchFamily="49" charset="0"/>
              </a:defRPr>
            </a:lvl4pPr>
            <a:lvl5pPr marL="1828800" indent="0">
              <a:buNone/>
              <a:defRPr sz="2400">
                <a:latin typeface="Consolas" panose="020B060902020403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381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041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52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544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084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158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132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235" y="1003852"/>
            <a:ext cx="11598965" cy="5173111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161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220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94DB54-D790-4AA8-B76F-12468FC8090A}"/>
              </a:ext>
            </a:extLst>
          </p:cNvPr>
          <p:cNvSpPr/>
          <p:nvPr userDrawn="1"/>
        </p:nvSpPr>
        <p:spPr>
          <a:xfrm>
            <a:off x="0" y="-2"/>
            <a:ext cx="12191999" cy="818650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DCFEF1-B4B8-4A37-9BBD-303992780C1F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03852"/>
            <a:ext cx="10515600" cy="5173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087D7-A543-4AEF-841E-ADF2ABA6D880}"/>
              </a:ext>
            </a:extLst>
          </p:cNvPr>
          <p:cNvSpPr txBox="1"/>
          <p:nvPr userDrawn="1"/>
        </p:nvSpPr>
        <p:spPr>
          <a:xfrm>
            <a:off x="517230" y="6378792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7EB95D-4B66-4D75-B9F7-2460E6D4CCB4}"/>
              </a:ext>
            </a:extLst>
          </p:cNvPr>
          <p:cNvSpPr txBox="1"/>
          <p:nvPr userDrawn="1"/>
        </p:nvSpPr>
        <p:spPr>
          <a:xfrm>
            <a:off x="5163246" y="6378792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8B8F19-B5CC-42CB-8C6C-2A23BC391147}"/>
              </a:ext>
            </a:extLst>
          </p:cNvPr>
          <p:cNvSpPr txBox="1"/>
          <p:nvPr userDrawn="1"/>
        </p:nvSpPr>
        <p:spPr>
          <a:xfrm>
            <a:off x="8794517" y="6378792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E67BC9-FD2B-4888-BFF5-E87D9B6ABE7D}"/>
              </a:ext>
            </a:extLst>
          </p:cNvPr>
          <p:cNvCxnSpPr/>
          <p:nvPr userDrawn="1"/>
        </p:nvCxnSpPr>
        <p:spPr>
          <a:xfrm>
            <a:off x="-4788" y="818648"/>
            <a:ext cx="12196788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51E06B0-F968-42AD-B076-3911CB21A404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231495" y="6365741"/>
            <a:ext cx="402312" cy="3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0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83" r:id="rId4"/>
    <p:sldLayoutId id="2147483684" r:id="rId5"/>
    <p:sldLayoutId id="2147483685" r:id="rId6"/>
    <p:sldLayoutId id="2147483686" r:id="rId7"/>
    <p:sldLayoutId id="2147483688" r:id="rId8"/>
    <p:sldLayoutId id="2147483675" r:id="rId9"/>
    <p:sldLayoutId id="2147483676" r:id="rId10"/>
    <p:sldLayoutId id="2147483677" r:id="rId11"/>
    <p:sldLayoutId id="2147483678" r:id="rId12"/>
    <p:sldLayoutId id="2147483689" r:id="rId13"/>
    <p:sldLayoutId id="2147483679" r:id="rId14"/>
    <p:sldLayoutId id="2147483680" r:id="rId15"/>
    <p:sldLayoutId id="214748368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jpomfret7@gmail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pomfret/demos/" TargetMode="External"/><Relationship Id="rId4" Type="http://schemas.openxmlformats.org/officeDocument/2006/relationships/hyperlink" Target="http://www.jesspomfret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mailto:jpomfret7@gmail.com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pomfret/demos/tree/master/LifeHacks_dbatoo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dbatools.io/twitter" TargetMode="External"/><Relationship Id="rId3" Type="http://schemas.openxmlformats.org/officeDocument/2006/relationships/hyperlink" Target="https://dbatools.io/secure/" TargetMode="External"/><Relationship Id="rId7" Type="http://schemas.openxmlformats.org/officeDocument/2006/relationships/hyperlink" Target="https://dbatools.io/slack/" TargetMode="External"/><Relationship Id="rId2" Type="http://schemas.openxmlformats.org/officeDocument/2006/relationships/hyperlink" Target="https://dbatools.io/mea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batools.io/github" TargetMode="External"/><Relationship Id="rId5" Type="http://schemas.openxmlformats.org/officeDocument/2006/relationships/hyperlink" Target="https://dbatools.io/build" TargetMode="External"/><Relationship Id="rId4" Type="http://schemas.openxmlformats.org/officeDocument/2006/relationships/hyperlink" Target="https://docs.dbatools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EA0C96-68E2-4B38-8981-C3A915A73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705" y="0"/>
            <a:ext cx="1681084" cy="25540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3DDD5C-2A75-4609-9156-922166CC716C}"/>
              </a:ext>
            </a:extLst>
          </p:cNvPr>
          <p:cNvSpPr txBox="1"/>
          <p:nvPr/>
        </p:nvSpPr>
        <p:spPr>
          <a:xfrm>
            <a:off x="4005831" y="3390402"/>
            <a:ext cx="6903428" cy="20210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algn="r" defTabSz="412750" hangingPunct="0"/>
            <a:r>
              <a:rPr lang="en-US" sz="7200" baseline="40000" dirty="0">
                <a:solidFill>
                  <a:schemeClr val="accent6">
                    <a:lumMod val="75000"/>
                  </a:schemeClr>
                </a:solidFill>
                <a:sym typeface="Roboto Regular"/>
              </a:rPr>
              <a:t>Life Hacks: </a:t>
            </a:r>
            <a:r>
              <a:rPr lang="en-US" sz="7200" baseline="40000" dirty="0" err="1">
                <a:solidFill>
                  <a:schemeClr val="accent6">
                    <a:lumMod val="75000"/>
                  </a:schemeClr>
                </a:solidFill>
                <a:sym typeface="Roboto Regular"/>
              </a:rPr>
              <a:t>dbatools</a:t>
            </a:r>
            <a:r>
              <a:rPr lang="en-US" sz="7200" baseline="40000" dirty="0">
                <a:solidFill>
                  <a:schemeClr val="accent6">
                    <a:lumMod val="75000"/>
                  </a:schemeClr>
                </a:solidFill>
                <a:sym typeface="Roboto Regular"/>
              </a:rPr>
              <a:t> edition</a:t>
            </a:r>
          </a:p>
          <a:p>
            <a:pPr algn="r" defTabSz="412750" hangingPunct="0"/>
            <a:r>
              <a:rPr lang="en-US" sz="4800" baseline="40000" dirty="0">
                <a:solidFill>
                  <a:schemeClr val="accent6">
                    <a:lumMod val="75000"/>
                  </a:schemeClr>
                </a:solidFill>
                <a:sym typeface="Roboto Regular"/>
              </a:rPr>
              <a:t>Jess Pomfret</a:t>
            </a:r>
          </a:p>
          <a:p>
            <a:pPr algn="r" defTabSz="412750" hangingPunct="0"/>
            <a:r>
              <a:rPr lang="en-US" sz="3600" baseline="40000" dirty="0">
                <a:solidFill>
                  <a:schemeClr val="accent6">
                    <a:lumMod val="75000"/>
                  </a:schemeClr>
                </a:solidFill>
                <a:sym typeface="Roboto Regular"/>
              </a:rPr>
              <a:t>@jpomfret</a:t>
            </a:r>
          </a:p>
          <a:p>
            <a:pPr algn="r" defTabSz="412750" hangingPunct="0"/>
            <a:r>
              <a:rPr lang="en-US" sz="3600" baseline="40000" dirty="0">
                <a:solidFill>
                  <a:schemeClr val="accent6">
                    <a:lumMod val="75000"/>
                  </a:schemeClr>
                </a:solidFill>
                <a:sym typeface="Roboto Regular"/>
              </a:rPr>
              <a:t>jpomfret7@gmail.com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4F14AA-3A1B-46DD-91D0-99C39C724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380" y="-1"/>
            <a:ext cx="10536621" cy="2554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77B57D-1B7E-48E1-9598-A3A73C1366BE}"/>
              </a:ext>
            </a:extLst>
          </p:cNvPr>
          <p:cNvSpPr txBox="1"/>
          <p:nvPr/>
        </p:nvSpPr>
        <p:spPr>
          <a:xfrm>
            <a:off x="8269910" y="5969063"/>
            <a:ext cx="2996293" cy="389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sz="3300" baseline="40000" dirty="0">
                <a:solidFill>
                  <a:schemeClr val="accent6">
                    <a:lumMod val="75000"/>
                  </a:schemeClr>
                </a:solidFill>
                <a:latin typeface="+mj-lt"/>
                <a:sym typeface="Roboto Regular"/>
              </a:rPr>
              <a:t>Powered By</a:t>
            </a:r>
          </a:p>
        </p:txBody>
      </p:sp>
      <p:pic>
        <p:nvPicPr>
          <p:cNvPr id="29698" name="Picture 2" descr="C# Corner">
            <a:extLst>
              <a:ext uri="{FF2B5EF4-FFF2-40B4-BE49-F238E27FC236}">
                <a16:creationId xmlns:a16="http://schemas.microsoft.com/office/drawing/2014/main" id="{139ADA5D-2063-4A08-AD88-DE967D949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414" y="6283001"/>
            <a:ext cx="2058721" cy="41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0" name="Picture 4" descr="C# Corner">
            <a:extLst>
              <a:ext uri="{FF2B5EF4-FFF2-40B4-BE49-F238E27FC236}">
                <a16:creationId xmlns:a16="http://schemas.microsoft.com/office/drawing/2014/main" id="{195C5373-4702-4B2A-B536-AABF26F1D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056" y="6283002"/>
            <a:ext cx="2282407" cy="46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66F2B4-315A-4783-8469-CA5A3611F7CC}"/>
              </a:ext>
            </a:extLst>
          </p:cNvPr>
          <p:cNvSpPr txBox="1"/>
          <p:nvPr/>
        </p:nvSpPr>
        <p:spPr>
          <a:xfrm>
            <a:off x="167119" y="6542326"/>
            <a:ext cx="1420005" cy="5027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sz="4400" baseline="40000" dirty="0">
                <a:solidFill>
                  <a:schemeClr val="accent6">
                    <a:lumMod val="75000"/>
                  </a:schemeClr>
                </a:solidFill>
                <a:sym typeface="Roboto Regular"/>
              </a:rPr>
              <a:t>#LightUp</a:t>
            </a:r>
          </a:p>
        </p:txBody>
      </p:sp>
      <p:pic>
        <p:nvPicPr>
          <p:cNvPr id="2" name="Picture 1" descr="dbatools">
            <a:extLst>
              <a:ext uri="{FF2B5EF4-FFF2-40B4-BE49-F238E27FC236}">
                <a16:creationId xmlns:a16="http://schemas.microsoft.com/office/drawing/2014/main" id="{EF234545-E439-4CC6-AF30-C3630B2326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224" y="3212913"/>
            <a:ext cx="2376045" cy="237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327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85E6B-1876-400B-9DA9-0F203D8BF855}"/>
              </a:ext>
            </a:extLst>
          </p:cNvPr>
          <p:cNvSpPr txBox="1"/>
          <p:nvPr/>
        </p:nvSpPr>
        <p:spPr>
          <a:xfrm>
            <a:off x="104457" y="0"/>
            <a:ext cx="5183701" cy="13285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sz="8300" dirty="0">
                <a:solidFill>
                  <a:schemeClr val="accent6">
                    <a:lumMod val="75000"/>
                  </a:schemeClr>
                </a:solidFill>
              </a:rPr>
              <a:t>Feedback</a:t>
            </a:r>
            <a:endParaRPr lang="en-US" sz="8300" baseline="40000" dirty="0">
              <a:solidFill>
                <a:schemeClr val="accent6">
                  <a:lumMod val="75000"/>
                </a:schemeClr>
              </a:solidFill>
              <a:sym typeface="Roboto Regula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43DD67-AE2E-4B01-9ACE-E8E9DA1D6E8D}"/>
              </a:ext>
            </a:extLst>
          </p:cNvPr>
          <p:cNvSpPr txBox="1"/>
          <p:nvPr/>
        </p:nvSpPr>
        <p:spPr>
          <a:xfrm>
            <a:off x="1044203" y="1871509"/>
            <a:ext cx="3643049" cy="641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sz="5750" baseline="40000" dirty="0">
                <a:solidFill>
                  <a:schemeClr val="accent6">
                    <a:lumMod val="75000"/>
                  </a:schemeClr>
                </a:solidFill>
                <a:sym typeface="Roboto Regular"/>
              </a:rPr>
              <a:t>Speaker Feedback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0FCBDD-FE68-4690-935A-036AC4CE2E37}"/>
              </a:ext>
            </a:extLst>
          </p:cNvPr>
          <p:cNvSpPr txBox="1"/>
          <p:nvPr/>
        </p:nvSpPr>
        <p:spPr>
          <a:xfrm>
            <a:off x="7621158" y="1707677"/>
            <a:ext cx="3193951" cy="7899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sz="5750" baseline="40000" dirty="0">
                <a:solidFill>
                  <a:schemeClr val="accent6">
                    <a:lumMod val="75000"/>
                  </a:schemeClr>
                </a:solidFill>
              </a:rPr>
              <a:t>Event</a:t>
            </a:r>
            <a:r>
              <a:rPr lang="en-US" sz="4800" dirty="0">
                <a:solidFill>
                  <a:schemeClr val="accent6">
                    <a:lumMod val="75000"/>
                  </a:schemeClr>
                </a:solidFill>
                <a:sym typeface="Roboto Regular"/>
              </a:rPr>
              <a:t> </a:t>
            </a:r>
            <a:r>
              <a:rPr lang="en-US" sz="5750" baseline="40000" dirty="0">
                <a:solidFill>
                  <a:schemeClr val="accent6">
                    <a:lumMod val="75000"/>
                  </a:schemeClr>
                </a:solidFill>
                <a:sym typeface="Roboto Regular"/>
              </a:rPr>
              <a:t>Feedback</a:t>
            </a:r>
          </a:p>
        </p:txBody>
      </p:sp>
      <p:pic>
        <p:nvPicPr>
          <p:cNvPr id="6" name="Picture 5" descr="A picture containing indoor, crossword, piece, hand&#10;&#10;Description automatically generated">
            <a:extLst>
              <a:ext uri="{FF2B5EF4-FFF2-40B4-BE49-F238E27FC236}">
                <a16:creationId xmlns:a16="http://schemas.microsoft.com/office/drawing/2014/main" id="{CA599027-0CFB-47D8-9475-CF46F50F2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64" y="2550578"/>
            <a:ext cx="3810000" cy="3810000"/>
          </a:xfrm>
          <a:prstGeom prst="rect">
            <a:avLst/>
          </a:prstGeom>
        </p:spPr>
      </p:pic>
      <p:pic>
        <p:nvPicPr>
          <p:cNvPr id="8" name="Picture 7" descr="A picture containing indoor, piece, photo, paper&#10;&#10;Description automatically generated">
            <a:extLst>
              <a:ext uri="{FF2B5EF4-FFF2-40B4-BE49-F238E27FC236}">
                <a16:creationId xmlns:a16="http://schemas.microsoft.com/office/drawing/2014/main" id="{A6D8BB78-3EC6-4791-B81A-300A16EB65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997" y="2463978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15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DAAB-4104-4A3F-B009-3A226CFD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B0B73-318D-4BDF-B34A-C1D6336BD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Jess Pomfret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jpomfret7@gmail.com</a:t>
            </a:r>
            <a:endParaRPr lang="en-US" dirty="0"/>
          </a:p>
          <a:p>
            <a:r>
              <a:rPr lang="en-US" dirty="0"/>
              <a:t>@jpomfret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www.JessPomfret.com</a:t>
            </a:r>
            <a:endParaRPr lang="en-US" dirty="0"/>
          </a:p>
          <a:p>
            <a:r>
              <a:rPr lang="en-US" dirty="0">
                <a:hlinkClick r:id="rId5"/>
              </a:rPr>
              <a:t>https://github.com/jpomfret/demos/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2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85E6B-1876-400B-9DA9-0F203D8BF855}"/>
              </a:ext>
            </a:extLst>
          </p:cNvPr>
          <p:cNvSpPr txBox="1"/>
          <p:nvPr/>
        </p:nvSpPr>
        <p:spPr>
          <a:xfrm>
            <a:off x="3504150" y="411272"/>
            <a:ext cx="5183701" cy="14055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sz="8800" dirty="0">
                <a:solidFill>
                  <a:schemeClr val="accent6">
                    <a:lumMod val="75000"/>
                  </a:schemeClr>
                </a:solidFill>
              </a:rPr>
              <a:t>Donate</a:t>
            </a:r>
            <a:endParaRPr lang="en-US" sz="8800" baseline="40000" dirty="0">
              <a:solidFill>
                <a:schemeClr val="accent6">
                  <a:lumMod val="75000"/>
                </a:schemeClr>
              </a:solidFill>
              <a:sym typeface="Roboto Regular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3D4C71E-D823-4218-A45A-77756F142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63" y="2167736"/>
            <a:ext cx="3228975" cy="3228975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72DCB7E-0F74-4110-9181-B1C366AE0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668" y="2668801"/>
            <a:ext cx="3651670" cy="188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0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85E6B-1876-400B-9DA9-0F203D8BF855}"/>
              </a:ext>
            </a:extLst>
          </p:cNvPr>
          <p:cNvSpPr txBox="1"/>
          <p:nvPr/>
        </p:nvSpPr>
        <p:spPr>
          <a:xfrm>
            <a:off x="246500" y="150040"/>
            <a:ext cx="5183701" cy="12824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sz="8000" dirty="0">
                <a:solidFill>
                  <a:schemeClr val="accent6">
                    <a:lumMod val="75000"/>
                  </a:schemeClr>
                </a:solidFill>
              </a:rPr>
              <a:t>Sponsors</a:t>
            </a:r>
            <a:endParaRPr lang="en-US" sz="8000" baseline="40000" dirty="0">
              <a:solidFill>
                <a:schemeClr val="accent6">
                  <a:lumMod val="75000"/>
                </a:schemeClr>
              </a:solidFill>
              <a:sym typeface="Roboto Regular"/>
            </a:endParaRPr>
          </a:p>
        </p:txBody>
      </p:sp>
      <p:pic>
        <p:nvPicPr>
          <p:cNvPr id="30722" name="Picture 2" descr="MCN Solutions">
            <a:extLst>
              <a:ext uri="{FF2B5EF4-FFF2-40B4-BE49-F238E27FC236}">
                <a16:creationId xmlns:a16="http://schemas.microsoft.com/office/drawing/2014/main" id="{D5D430B5-D4B5-4C29-8C2E-34A906072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8" y="1637332"/>
            <a:ext cx="2848032" cy="58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4" name="Picture 4" descr="Mindcracker">
            <a:extLst>
              <a:ext uri="{FF2B5EF4-FFF2-40B4-BE49-F238E27FC236}">
                <a16:creationId xmlns:a16="http://schemas.microsoft.com/office/drawing/2014/main" id="{43ED3E9F-CEB2-4956-99D2-492596E1F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633" y="1481661"/>
            <a:ext cx="2737077" cy="79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6" name="Picture 6" descr="Graphite">
            <a:extLst>
              <a:ext uri="{FF2B5EF4-FFF2-40B4-BE49-F238E27FC236}">
                <a16:creationId xmlns:a16="http://schemas.microsoft.com/office/drawing/2014/main" id="{DAFF5001-D051-4F55-9B2E-45396B4FF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77" y="1714500"/>
            <a:ext cx="3104923" cy="48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590E3E-D4CA-4CE6-A155-19D92AD86364}"/>
              </a:ext>
            </a:extLst>
          </p:cNvPr>
          <p:cNvSpPr txBox="1"/>
          <p:nvPr/>
        </p:nvSpPr>
        <p:spPr>
          <a:xfrm>
            <a:off x="8803238" y="6020481"/>
            <a:ext cx="2996293" cy="389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sz="3300" baseline="40000" dirty="0">
                <a:solidFill>
                  <a:schemeClr val="accent6">
                    <a:lumMod val="75000"/>
                  </a:schemeClr>
                </a:solidFill>
                <a:latin typeface="+mj-lt"/>
                <a:sym typeface="Roboto Regular"/>
              </a:rPr>
              <a:t>Powered By</a:t>
            </a:r>
          </a:p>
        </p:txBody>
      </p:sp>
      <p:pic>
        <p:nvPicPr>
          <p:cNvPr id="4" name="Picture 2" descr="C# Corner">
            <a:extLst>
              <a:ext uri="{FF2B5EF4-FFF2-40B4-BE49-F238E27FC236}">
                <a16:creationId xmlns:a16="http://schemas.microsoft.com/office/drawing/2014/main" id="{CBEBE803-1618-47EE-9516-C4E9696DA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857" y="6340586"/>
            <a:ext cx="1878762" cy="38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# Corner">
            <a:extLst>
              <a:ext uri="{FF2B5EF4-FFF2-40B4-BE49-F238E27FC236}">
                <a16:creationId xmlns:a16="http://schemas.microsoft.com/office/drawing/2014/main" id="{BA38DE31-0B59-44CC-B670-0AEC53CBF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218" y="6348315"/>
            <a:ext cx="1962245" cy="40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294B1C79-DC54-467F-85CE-C5E4D1B4FD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54" y="3554963"/>
            <a:ext cx="3647493" cy="1298261"/>
          </a:xfrm>
          <a:prstGeom prst="rect">
            <a:avLst/>
          </a:prstGeom>
        </p:spPr>
      </p:pic>
      <p:pic>
        <p:nvPicPr>
          <p:cNvPr id="29698" name="Picture 2" descr="007LogoXSmall">
            <a:extLst>
              <a:ext uri="{FF2B5EF4-FFF2-40B4-BE49-F238E27FC236}">
                <a16:creationId xmlns:a16="http://schemas.microsoft.com/office/drawing/2014/main" id="{7EB558E5-A2C3-4A0E-BC65-3162CCC5F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128" y="3111362"/>
            <a:ext cx="2212699" cy="2185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455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9CB3-7382-4630-9D25-12462617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Jess Pomfret</a:t>
            </a:r>
            <a:br>
              <a:rPr lang="en-US" dirty="0"/>
            </a:br>
            <a:r>
              <a:rPr lang="en-US" sz="2400" dirty="0"/>
              <a:t>(She/Her)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F4B1-4677-48D0-A0AD-0221FAEEF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Engineer</a:t>
            </a:r>
          </a:p>
          <a:p>
            <a:r>
              <a:rPr lang="en-US" dirty="0"/>
              <a:t>Open Source Contributor</a:t>
            </a:r>
          </a:p>
          <a:p>
            <a:pPr lvl="1"/>
            <a:r>
              <a:rPr lang="en-US" dirty="0" err="1"/>
              <a:t>dbatools</a:t>
            </a:r>
            <a:r>
              <a:rPr lang="en-US" dirty="0"/>
              <a:t>, </a:t>
            </a:r>
            <a:r>
              <a:rPr lang="en-US" dirty="0" err="1"/>
              <a:t>dbachecks</a:t>
            </a:r>
            <a:r>
              <a:rPr lang="en-US" dirty="0"/>
              <a:t>, </a:t>
            </a:r>
            <a:r>
              <a:rPr lang="en-US" dirty="0" err="1"/>
              <a:t>SqlServerDsc</a:t>
            </a:r>
            <a:endParaRPr lang="en-US" dirty="0"/>
          </a:p>
          <a:p>
            <a:r>
              <a:rPr lang="en-US" dirty="0"/>
              <a:t>Passionate about SQL Server, PowerShell &amp; Proper Football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jpomfret7@gmail.com</a:t>
            </a:r>
            <a:endParaRPr lang="en-US" dirty="0"/>
          </a:p>
          <a:p>
            <a:r>
              <a:rPr lang="en-US" dirty="0"/>
              <a:t>@jpomfret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BBB60-327E-41E5-A188-F9573B75A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762" y="2175930"/>
            <a:ext cx="3886551" cy="4084819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DC714AD4-83A8-4057-BC8E-2D231207D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546" y="4520250"/>
            <a:ext cx="914402" cy="14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82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3F27-EF55-4172-ACEE-8D340D50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31764-D9F6-4435-B0F7-9C4344D10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dbatools</a:t>
            </a:r>
            <a:r>
              <a:rPr lang="en-US" dirty="0"/>
              <a:t>?</a:t>
            </a:r>
          </a:p>
          <a:p>
            <a:r>
              <a:rPr lang="en-US" dirty="0"/>
              <a:t>PowerShell 101</a:t>
            </a:r>
          </a:p>
          <a:p>
            <a:pPr lvl="1"/>
            <a:r>
              <a:rPr lang="en-US" dirty="0"/>
              <a:t>Getting Started With </a:t>
            </a:r>
            <a:r>
              <a:rPr lang="en-US" dirty="0" err="1"/>
              <a:t>dbatools</a:t>
            </a:r>
            <a:endParaRPr lang="en-US" dirty="0"/>
          </a:p>
          <a:p>
            <a:r>
              <a:rPr lang="en-US" dirty="0"/>
              <a:t>Life Hacks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Test Your Backups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Mask Sensitive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Migrate… Everything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Meet Best Practices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Documentation for everyone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dbatools">
            <a:extLst>
              <a:ext uri="{FF2B5EF4-FFF2-40B4-BE49-F238E27FC236}">
                <a16:creationId xmlns:a16="http://schemas.microsoft.com/office/drawing/2014/main" id="{883620BE-A5F5-49F1-8D15-5CA6EAEC4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755" y="1003852"/>
            <a:ext cx="2376045" cy="237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11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FDFA-BBBF-433D-A172-9FD4CCC0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dbatools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C6DF0-9379-45E7-A275-7C7CB75D3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Open Source PowerShell Module</a:t>
            </a:r>
          </a:p>
          <a:p>
            <a:pPr lvl="1"/>
            <a:r>
              <a:rPr lang="en-US" dirty="0"/>
              <a:t>Command line SSMS</a:t>
            </a:r>
          </a:p>
          <a:p>
            <a:pPr lvl="1"/>
            <a:r>
              <a:rPr lang="en-US" dirty="0"/>
              <a:t>Great for handling multiples</a:t>
            </a:r>
          </a:p>
          <a:p>
            <a:pPr lvl="1"/>
            <a:endParaRPr lang="en-US" dirty="0"/>
          </a:p>
          <a:p>
            <a:r>
              <a:rPr lang="en-US" dirty="0"/>
              <a:t>MIT Licensed</a:t>
            </a:r>
          </a:p>
          <a:p>
            <a:pPr lvl="1"/>
            <a:r>
              <a:rPr lang="en-US" dirty="0"/>
              <a:t>“A short and simple permissive license”</a:t>
            </a:r>
          </a:p>
          <a:p>
            <a:pPr lvl="1"/>
            <a:endParaRPr lang="en-US" dirty="0"/>
          </a:p>
          <a:p>
            <a:r>
              <a:rPr lang="en-US" dirty="0"/>
              <a:t>Secure!</a:t>
            </a:r>
          </a:p>
          <a:p>
            <a:pPr lvl="1"/>
            <a:r>
              <a:rPr lang="en-US" dirty="0"/>
              <a:t>PowerShell - “Secure by Design”</a:t>
            </a:r>
          </a:p>
          <a:p>
            <a:pPr lvl="1"/>
            <a:r>
              <a:rPr lang="en-US" dirty="0"/>
              <a:t>Code Signed</a:t>
            </a:r>
          </a:p>
          <a:p>
            <a:pPr lvl="1"/>
            <a:r>
              <a:rPr lang="en-US" dirty="0"/>
              <a:t>Pester tests</a:t>
            </a:r>
          </a:p>
          <a:p>
            <a:pPr lvl="1"/>
            <a:r>
              <a:rPr lang="en-US" dirty="0"/>
              <a:t>Branch policies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6A3B461-7BE6-48B5-8D69-D3B4EB47B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454" y="2996648"/>
            <a:ext cx="2286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019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D8BB-C850-4B3C-BF45-E76343CF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dbatools</a:t>
            </a:r>
            <a:r>
              <a:rPr lang="en-US"/>
              <a:t>: a short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FD3AF-15D0-40AA-BA8F-B446D85C9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Created by Chrissy </a:t>
            </a:r>
            <a:r>
              <a:rPr lang="en-US" sz="3200" dirty="0" err="1"/>
              <a:t>LeMaire</a:t>
            </a:r>
            <a:r>
              <a:rPr lang="en-US" sz="3200" dirty="0"/>
              <a:t> to migrate SharePoint instances</a:t>
            </a:r>
          </a:p>
          <a:p>
            <a:r>
              <a:rPr lang="en-US" sz="3200" dirty="0"/>
              <a:t>September 2015 – First commit to GitHub</a:t>
            </a:r>
          </a:p>
          <a:p>
            <a:r>
              <a:rPr lang="en-US" sz="3200" dirty="0"/>
              <a:t>June 2019 – 1.0 launch at </a:t>
            </a:r>
            <a:r>
              <a:rPr lang="en-US" sz="3200" dirty="0" err="1"/>
              <a:t>DataGrillen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579 Functions (as of 2020-07-12) – v1.0.114</a:t>
            </a:r>
          </a:p>
          <a:p>
            <a:r>
              <a:rPr lang="en-US" sz="3200" dirty="0"/>
              <a:t>590 Pester tests</a:t>
            </a:r>
          </a:p>
          <a:p>
            <a:endParaRPr lang="en-US" sz="3200" dirty="0"/>
          </a:p>
          <a:p>
            <a:r>
              <a:rPr lang="en-US" sz="3200" dirty="0"/>
              <a:t>Learn </a:t>
            </a:r>
            <a:r>
              <a:rPr lang="en-US" sz="3200" dirty="0" err="1"/>
              <a:t>dbatools</a:t>
            </a:r>
            <a:r>
              <a:rPr lang="en-US" sz="3200" dirty="0"/>
              <a:t> in a Month of Lunches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EC2ACE-9B49-4D1B-9383-1772DDE89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7146" y="2508678"/>
            <a:ext cx="2583404" cy="33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09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2263-0412-436C-BE7A-EF75789E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1335-4328-4E58-94A0-BDBC5F30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Demo Files available here:</a:t>
            </a:r>
          </a:p>
          <a:p>
            <a:pPr marL="0" indent="0">
              <a:buNone/>
            </a:pPr>
            <a:r>
              <a:rPr lang="en-US" sz="2800">
                <a:hlinkClick r:id="rId3"/>
              </a:rPr>
              <a:t>https://github.com/jpomfret/demos/tree/master/LifeHacks_dbatools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10610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FBAA-F213-4F01-B509-33CC7B3B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CA7B6-1C31-40D6-8E2D-0F9CB3BD4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err="1"/>
              <a:t>dbatools</a:t>
            </a:r>
            <a:r>
              <a:rPr lang="en-US"/>
              <a:t> Blog</a:t>
            </a:r>
          </a:p>
          <a:p>
            <a:pPr marL="457200" lvl="1" indent="0">
              <a:buNone/>
            </a:pPr>
            <a:r>
              <a:rPr lang="en-US">
                <a:hlinkClick r:id="rId2"/>
              </a:rPr>
              <a:t>https://dbatools.io/meap/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3"/>
              </a:rPr>
              <a:t>https://dbatools.io/secure/</a:t>
            </a:r>
            <a:endParaRPr lang="en-US"/>
          </a:p>
          <a:p>
            <a:endParaRPr lang="en-US"/>
          </a:p>
          <a:p>
            <a:r>
              <a:rPr lang="en-US"/>
              <a:t>Docs</a:t>
            </a:r>
          </a:p>
          <a:p>
            <a:pPr marL="457200" lvl="1" indent="0">
              <a:buNone/>
            </a:pPr>
            <a:r>
              <a:rPr lang="en-US">
                <a:hlinkClick r:id="rId4"/>
              </a:rPr>
              <a:t>https://docs.dbatools.io/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5"/>
              </a:rPr>
              <a:t>https://dbatools.io/build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Other</a:t>
            </a:r>
          </a:p>
          <a:p>
            <a:pPr marL="457200" lvl="1" indent="0">
              <a:buNone/>
            </a:pPr>
            <a:r>
              <a:rPr lang="en-US">
                <a:hlinkClick r:id="rId6"/>
              </a:rPr>
              <a:t>https://dbatools.io/github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7"/>
              </a:rPr>
              <a:t>https://dbatools.io/slack/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8"/>
              </a:rPr>
              <a:t>http://dbatools.io/twitter</a:t>
            </a:r>
            <a:r>
              <a:rPr lang="en-US"/>
              <a:t> - @</a:t>
            </a:r>
            <a:r>
              <a:rPr lang="en-US" err="1"/>
              <a:t>psdbatools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80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ess Pomfret">
      <a:dk1>
        <a:srgbClr val="191919"/>
      </a:dk1>
      <a:lt1>
        <a:sysClr val="window" lastClr="FFFFFF"/>
      </a:lt1>
      <a:dk2>
        <a:srgbClr val="032E35"/>
      </a:dk2>
      <a:lt2>
        <a:srgbClr val="E7E6E6"/>
      </a:lt2>
      <a:accent1>
        <a:srgbClr val="0BABC4"/>
      </a:accent1>
      <a:accent2>
        <a:srgbClr val="F18F01"/>
      </a:accent2>
      <a:accent3>
        <a:srgbClr val="A5A5A5"/>
      </a:accent3>
      <a:accent4>
        <a:srgbClr val="A6D0D8"/>
      </a:accent4>
      <a:accent5>
        <a:srgbClr val="065F6D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ssPomfret.potx" id="{47E2BDE3-048A-4A0F-B2D4-31338A3E2199}" vid="{95A6CAB1-C75B-4AC1-A6FA-0FD986B8EA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645</Words>
  <Application>Microsoft Office PowerPoint</Application>
  <PresentationFormat>Widescreen</PresentationFormat>
  <Paragraphs>120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Jess Pomfret (She/Her)</vt:lpstr>
      <vt:lpstr>Agenda</vt:lpstr>
      <vt:lpstr>What is dbatools?</vt:lpstr>
      <vt:lpstr>dbatools: a short history</vt:lpstr>
      <vt:lpstr>Demo Time</vt:lpstr>
      <vt:lpstr>Resources 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creator>Andy Mallon</dc:creator>
  <cp:lastModifiedBy>Jess Pomfret</cp:lastModifiedBy>
  <cp:revision>22</cp:revision>
  <dcterms:created xsi:type="dcterms:W3CDTF">2019-02-14T03:37:16Z</dcterms:created>
  <dcterms:modified xsi:type="dcterms:W3CDTF">2020-07-12T16:16:58Z</dcterms:modified>
</cp:coreProperties>
</file>