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7"/>
  </p:notesMasterIdLst>
  <p:sldIdLst>
    <p:sldId id="256" r:id="rId2"/>
    <p:sldId id="258" r:id="rId3"/>
    <p:sldId id="319" r:id="rId4"/>
    <p:sldId id="312" r:id="rId5"/>
    <p:sldId id="313" r:id="rId6"/>
    <p:sldId id="308" r:id="rId7"/>
    <p:sldId id="314" r:id="rId8"/>
    <p:sldId id="315" r:id="rId9"/>
    <p:sldId id="309" r:id="rId10"/>
    <p:sldId id="318" r:id="rId11"/>
    <p:sldId id="317" r:id="rId12"/>
    <p:sldId id="311" r:id="rId13"/>
    <p:sldId id="301" r:id="rId14"/>
    <p:sldId id="303" r:id="rId15"/>
    <p:sldId id="30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4996B-F6C8-4A2D-ABDB-BB70B98BEB7A}" v="103" dt="2019-11-13T11:13:37.8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63975" autoAdjust="0"/>
  </p:normalViewPr>
  <p:slideViewPr>
    <p:cSldViewPr snapToGrid="0">
      <p:cViewPr>
        <p:scale>
          <a:sx n="55" d="100"/>
          <a:sy n="55" d="100"/>
        </p:scale>
        <p:origin x="12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C9BAC-5605-4961-A752-FD19D2B395B1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8DEC1-F2AB-4DD2-8E1F-AE80EFAA4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78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Khand"/>
              </a:rPr>
              <a:t>Created my free logo at LogoMakr.com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47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the issues we want to resolve in this plan/sprint if you’re doing agile or something similar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the scope – we can’t necessarily fix everything in one go – coordinating downtime for 300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instances at once sounds like a bad nightmare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Perhaps we split it into nonproduction and then production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split by application support tea,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Clearly define the plan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Install Ola – how will we do it?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How will we configure – when will full backups run, index maintenance,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checkdb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79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Vs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Documented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Repeatable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controlled</a:t>
            </a:r>
          </a:p>
          <a:p>
            <a:pPr marL="171450" indent="-171450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Multiples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Rolling out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3 boxes at once</a:t>
            </a:r>
          </a:p>
          <a:p>
            <a:pPr marL="171450" indent="-171450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14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10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14:30 – 15:30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3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Both people are fit – but in specific disciplines</a:t>
            </a:r>
          </a:p>
          <a:p>
            <a:endParaRPr lang="en-GB" dirty="0"/>
          </a:p>
          <a:p>
            <a:r>
              <a:rPr lang="en-GB" dirty="0"/>
              <a:t>We need a way of testing fitness across the board – through multiple disciplines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87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test fitness you need to test across different domains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use a fitness test to create a fitness score – which can be a great way to measure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32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if we could do something similar for our SQL Servers</a:t>
            </a:r>
          </a:p>
          <a:p>
            <a:endParaRPr lang="en-US" dirty="0"/>
          </a:p>
          <a:p>
            <a:r>
              <a:rPr lang="en-US" dirty="0"/>
              <a:t>Once we have this score – we can work on weaknesses and improve things that’ll bring our overall fitness scores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54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we need to decide what fitness for a SQL Server looks like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We’ll start with three aspects of SQL Server fitness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always add more on categories and tests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specific 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rows need to get to down stream system in X mins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be less than X rows in staging table</a:t>
            </a:r>
          </a:p>
          <a:p>
            <a:pPr marL="171450" indent="-171450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31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CHANGE THIS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36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dbatools </a:t>
            </a:r>
          </a:p>
          <a:p>
            <a:pPr marL="171450" indent="-171450">
              <a:buFontTx/>
              <a:buChar char="-"/>
            </a:pPr>
            <a:r>
              <a:rPr lang="en-US" dirty="0"/>
              <a:t>Open source PowerShell module for making Database Admin tasks easier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Command line SSMS</a:t>
            </a:r>
          </a:p>
          <a:p>
            <a:pPr marL="171450" indent="-171450">
              <a:buFontTx/>
              <a:buChar char="-"/>
            </a:pPr>
            <a:r>
              <a:rPr lang="en-US" dirty="0"/>
              <a:t>Powerful for handling multiples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Pester</a:t>
            </a:r>
          </a:p>
          <a:p>
            <a:pPr marL="171450" indent="-171450">
              <a:buFontTx/>
              <a:buChar char="-"/>
            </a:pPr>
            <a:r>
              <a:rPr lang="en-US" dirty="0"/>
              <a:t>Testing framework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Written in a Domain Specific Language (DSL) – like PowerShell but has it’s own terminology and patterns</a:t>
            </a:r>
          </a:p>
          <a:p>
            <a:pPr marL="171450" indent="-171450">
              <a:buFontTx/>
              <a:buChar char="-"/>
            </a:pPr>
            <a:r>
              <a:rPr lang="en-US" dirty="0"/>
              <a:t>Main use is Unit and Integration Testing – but can test anything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dbachecks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Also an open source PowerShell module from </a:t>
            </a:r>
            <a:r>
              <a:rPr lang="en-US" dirty="0" err="1"/>
              <a:t>SqlCollaborative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Pester test your database infrastructure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68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We’ll start with three aspects of SQL Server fitness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always add more 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68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Couch to 5k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Marathon Training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you’re ‘there’ is running a marathon – you need some kind of plan to get from being able to run 1 mile today, to 26.2 miles in 6 months time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9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902B49-72A0-4C63-9A61-7914659C9CBD}"/>
              </a:ext>
            </a:extLst>
          </p:cNvPr>
          <p:cNvSpPr/>
          <p:nvPr userDrawn="1"/>
        </p:nvSpPr>
        <p:spPr>
          <a:xfrm>
            <a:off x="0" y="1"/>
            <a:ext cx="12192000" cy="44775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98" y="148324"/>
            <a:ext cx="11266004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98" y="2627999"/>
            <a:ext cx="112660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E4732-EC9F-4EF0-9FFA-B4FE35EF00D0}"/>
              </a:ext>
            </a:extLst>
          </p:cNvPr>
          <p:cNvSpPr/>
          <p:nvPr userDrawn="1"/>
        </p:nvSpPr>
        <p:spPr>
          <a:xfrm>
            <a:off x="0" y="4569653"/>
            <a:ext cx="12192000" cy="1049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0B37F-AD62-4FD2-866A-996870575303}"/>
              </a:ext>
            </a:extLst>
          </p:cNvPr>
          <p:cNvSpPr txBox="1"/>
          <p:nvPr userDrawn="1"/>
        </p:nvSpPr>
        <p:spPr>
          <a:xfrm>
            <a:off x="8567530" y="4678788"/>
            <a:ext cx="341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chemeClr val="tx1"/>
                </a:solidFill>
                <a:latin typeface="+mj-lt"/>
              </a:rPr>
              <a:t>Jess Pomfret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63E45-9DC8-452D-9B3A-FC5B719D5CC6}"/>
              </a:ext>
            </a:extLst>
          </p:cNvPr>
          <p:cNvSpPr txBox="1"/>
          <p:nvPr userDrawn="1"/>
        </p:nvSpPr>
        <p:spPr>
          <a:xfrm>
            <a:off x="8077200" y="5710996"/>
            <a:ext cx="3909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+mj-lt"/>
              </a:rPr>
              <a:t>@jpomfret</a:t>
            </a:r>
          </a:p>
          <a:p>
            <a:pPr algn="r"/>
            <a:r>
              <a:rPr lang="en-US" sz="3200" dirty="0">
                <a:latin typeface="+mj-lt"/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2372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0094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64196"/>
            <a:ext cx="5157787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094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64196"/>
            <a:ext cx="5183188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AA8C14-E0FE-4A97-BB51-67138CFB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42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68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09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AB3BF9-B483-4A5B-88B0-E6D4DB9A0D0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A59B1-0385-485D-A8E8-F9AEDADE7628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@jpomfret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F2C48-004D-4652-B4A5-A2D984F39C8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98F6E-254A-43F3-87CE-2FD2EBB714AC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191208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B1A997-9791-4156-97DF-C8099900C89F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329C1-CAB7-4D96-94DE-EFD94A0A79D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2540E-32EA-4A23-8DED-0CEA538E0239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@jpomfret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D2D5C-A92B-428B-9CE0-B4990F4EEF7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B5F8A-0B4E-403E-917E-65006E719095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DBD6F-0498-49D4-A54B-7410CFDC78EC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67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8783"/>
            <a:ext cx="6704010" cy="56622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@jpomfret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5242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S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@jpomfret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70C734-371E-4649-8734-CF48DB82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Consolas" panose="020B0609020204030204" pitchFamily="49" charset="0"/>
              </a:defRPr>
            </a:lvl1pPr>
            <a:lvl2pPr marL="457200" indent="0">
              <a:buNone/>
              <a:defRPr sz="3200">
                <a:latin typeface="Consolas" panose="020B0609020204030204" pitchFamily="49" charset="0"/>
              </a:defRPr>
            </a:lvl2pPr>
            <a:lvl3pPr marL="914400" indent="0">
              <a:buNone/>
              <a:defRPr sz="2800">
                <a:latin typeface="Consolas" panose="020B0609020204030204" pitchFamily="49" charset="0"/>
              </a:defRPr>
            </a:lvl3pPr>
            <a:lvl4pPr marL="1371600" indent="0">
              <a:buNone/>
              <a:defRPr sz="2400">
                <a:latin typeface="Consolas" panose="020B0609020204030204" pitchFamily="49" charset="0"/>
              </a:defRPr>
            </a:lvl4pPr>
            <a:lvl5pPr marL="1828800" indent="0">
              <a:buNone/>
              <a:defRPr sz="24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81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41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52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44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84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8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32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35" y="1003852"/>
            <a:ext cx="11598965" cy="517311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6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20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94DB54-D790-4AA8-B76F-12468FC8090A}"/>
              </a:ext>
            </a:extLst>
          </p:cNvPr>
          <p:cNvSpPr/>
          <p:nvPr userDrawn="1"/>
        </p:nvSpPr>
        <p:spPr>
          <a:xfrm>
            <a:off x="0" y="-2"/>
            <a:ext cx="12191999" cy="81865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CFEF1-B4B8-4A37-9BBD-303992780C1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03852"/>
            <a:ext cx="10515600" cy="5173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087D7-A543-4AEF-841E-ADF2ABA6D880}"/>
              </a:ext>
            </a:extLst>
          </p:cNvPr>
          <p:cNvSpPr txBox="1"/>
          <p:nvPr userDrawn="1"/>
        </p:nvSpPr>
        <p:spPr>
          <a:xfrm>
            <a:off x="517230" y="6378792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@jpomfret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EB95D-4B66-4D75-B9F7-2460E6D4CCB4}"/>
              </a:ext>
            </a:extLst>
          </p:cNvPr>
          <p:cNvSpPr txBox="1"/>
          <p:nvPr userDrawn="1"/>
        </p:nvSpPr>
        <p:spPr>
          <a:xfrm>
            <a:off x="5163246" y="6378792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B8F19-B5CC-42CB-8C6C-2A23BC391147}"/>
              </a:ext>
            </a:extLst>
          </p:cNvPr>
          <p:cNvSpPr txBox="1"/>
          <p:nvPr userDrawn="1"/>
        </p:nvSpPr>
        <p:spPr>
          <a:xfrm>
            <a:off x="8794517" y="6378792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67BC9-FD2B-4888-BFF5-E87D9B6ABE7D}"/>
              </a:ext>
            </a:extLst>
          </p:cNvPr>
          <p:cNvCxnSpPr/>
          <p:nvPr userDrawn="1"/>
        </p:nvCxnSpPr>
        <p:spPr>
          <a:xfrm>
            <a:off x="-4788" y="818648"/>
            <a:ext cx="1219678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51E06B0-F968-42AD-B076-3911CB21A404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231495" y="6365741"/>
            <a:ext cx="402312" cy="3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83" r:id="rId4"/>
    <p:sldLayoutId id="2147483684" r:id="rId5"/>
    <p:sldLayoutId id="2147483685" r:id="rId6"/>
    <p:sldLayoutId id="2147483686" r:id="rId7"/>
    <p:sldLayoutId id="2147483688" r:id="rId8"/>
    <p:sldLayoutId id="2147483675" r:id="rId9"/>
    <p:sldLayoutId id="2147483676" r:id="rId10"/>
    <p:sldLayoutId id="2147483677" r:id="rId11"/>
    <p:sldLayoutId id="2147483678" r:id="rId12"/>
    <p:sldLayoutId id="2147483689" r:id="rId13"/>
    <p:sldLayoutId id="2147483679" r:id="rId14"/>
    <p:sldLayoutId id="2147483680" r:id="rId15"/>
    <p:sldLayoutId id="214748368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omfret/demos/tree/master/LifeHacks_dbatool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lcollaborative/dbachecks" TargetMode="External"/><Relationship Id="rId7" Type="http://schemas.openxmlformats.org/officeDocument/2006/relationships/hyperlink" Target="http://dbatools.io/twitter" TargetMode="External"/><Relationship Id="rId2" Type="http://schemas.openxmlformats.org/officeDocument/2006/relationships/hyperlink" Target="https://dbachecks.readthedoc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atools.io/slack/" TargetMode="External"/><Relationship Id="rId5" Type="http://schemas.openxmlformats.org/officeDocument/2006/relationships/hyperlink" Target="https://claudioessilva.eu/tag/dbachecks" TargetMode="External"/><Relationship Id="rId4" Type="http://schemas.openxmlformats.org/officeDocument/2006/relationships/hyperlink" Target="https://sqldbawithabeard.com/tag/dbacheck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pomfret/demos/" TargetMode="External"/><Relationship Id="rId4" Type="http://schemas.openxmlformats.org/officeDocument/2006/relationships/hyperlink" Target="http://www.jesspomfret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mailto:jpomfret7@gmail.com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hyperlink" Target="https://unsplash.com/@quinoal?utm_source=unsplash&amp;utm_medium=referral&amp;utm_content=creditCopyText" TargetMode="External"/><Relationship Id="rId7" Type="http://schemas.openxmlformats.org/officeDocument/2006/relationships/hyperlink" Target="https://unsplash.com/s/photos/deadlift?utm_source=unsplash&amp;utm_medium=referral&amp;utm_content=creditCopyTex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splash.com/@aloragriffiths?utm_source=unsplash&amp;utm_medium=referral&amp;utm_content=creditCopyText" TargetMode="External"/><Relationship Id="rId5" Type="http://schemas.openxmlformats.org/officeDocument/2006/relationships/image" Target="../media/image5.jpg"/><Relationship Id="rId4" Type="http://schemas.openxmlformats.org/officeDocument/2006/relationships/hyperlink" Target="https://unsplash.com/s/photos/marathon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F8DE-A1B6-4914-A23E-D3683274E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98" y="1769913"/>
            <a:ext cx="11266004" cy="2387600"/>
          </a:xfrm>
        </p:spPr>
        <p:txBody>
          <a:bodyPr/>
          <a:lstStyle/>
          <a:p>
            <a:r>
              <a:rPr lang="en-US" dirty="0"/>
              <a:t>Get your SQL Server estate back in shape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0ADF112-CCCF-4786-A2C8-34A0568BC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24" y="495295"/>
            <a:ext cx="1976152" cy="12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Training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45" y="1003852"/>
            <a:ext cx="10515600" cy="5173111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/>
              <a:t>How we get from ‘here’ to ‘there’</a:t>
            </a:r>
          </a:p>
          <a:p>
            <a:endParaRPr lang="en-GB" sz="2800" dirty="0"/>
          </a:p>
          <a:p>
            <a:r>
              <a:rPr lang="en-GB" sz="2800" dirty="0"/>
              <a:t>Gaining Approval</a:t>
            </a:r>
          </a:p>
          <a:p>
            <a:r>
              <a:rPr lang="en-GB" sz="2800" dirty="0"/>
              <a:t>Organising Downtime</a:t>
            </a:r>
          </a:p>
          <a:p>
            <a:r>
              <a:rPr lang="en-GB" sz="2800" dirty="0"/>
              <a:t>Writing Scripts</a:t>
            </a:r>
          </a:p>
        </p:txBody>
      </p:sp>
    </p:spTree>
    <p:extLst>
      <p:ext uri="{BB962C8B-B14F-4D97-AF65-F5344CB8AC3E}">
        <p14:creationId xmlns:p14="http://schemas.microsoft.com/office/powerpoint/2010/main" val="228381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>
            <a:normAutofit/>
          </a:bodyPr>
          <a:lstStyle/>
          <a:p>
            <a:r>
              <a:rPr lang="en-US" sz="3000"/>
              <a:t>Training Plan: Maintenance</a:t>
            </a:r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186CBA-2C9F-4D26-B757-9A49D2F27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3188" y="1143457"/>
            <a:ext cx="6690760" cy="3772918"/>
          </a:xfrm>
          <a:prstGeom prst="rect">
            <a:avLst/>
          </a:prstGeom>
          <a:noFill/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B2003DF-E069-44A7-8890-9403F3CB1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Top 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Ola Not 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 recent Backups or </a:t>
            </a:r>
            <a:r>
              <a:rPr lang="en-US" sz="2800" dirty="0" err="1"/>
              <a:t>CheckDb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Scope: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mssql1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mssql2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mssql3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Next Step:</a:t>
            </a:r>
          </a:p>
          <a:p>
            <a:r>
              <a:rPr lang="en-US" sz="2800" dirty="0"/>
              <a:t>Install &amp; Configure Ola</a:t>
            </a:r>
          </a:p>
        </p:txBody>
      </p:sp>
    </p:spTree>
    <p:extLst>
      <p:ext uri="{BB962C8B-B14F-4D97-AF65-F5344CB8AC3E}">
        <p14:creationId xmlns:p14="http://schemas.microsoft.com/office/powerpoint/2010/main" val="1894999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Demo: Fix Maintenance Issues with </a:t>
            </a:r>
            <a:r>
              <a:rPr lang="en-US" dirty="0" err="1"/>
              <a:t>dbatools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45" y="1003852"/>
            <a:ext cx="10515600" cy="5173111"/>
          </a:xfrm>
        </p:spPr>
        <p:txBody>
          <a:bodyPr/>
          <a:lstStyle/>
          <a:p>
            <a:r>
              <a:rPr lang="en-US" sz="2800" dirty="0"/>
              <a:t>Perfect for fixing issues with code</a:t>
            </a:r>
          </a:p>
          <a:p>
            <a:r>
              <a:rPr lang="en-US" sz="2800" dirty="0"/>
              <a:t>Perfect for handling multiples </a:t>
            </a:r>
          </a:p>
          <a:p>
            <a:endParaRPr lang="en-US" sz="2800" dirty="0"/>
          </a:p>
          <a:p>
            <a:r>
              <a:rPr lang="en-US" sz="2800" dirty="0"/>
              <a:t>Install Ola Maintenance Solution</a:t>
            </a:r>
          </a:p>
          <a:p>
            <a:r>
              <a:rPr lang="en-US" sz="2800" dirty="0"/>
              <a:t>Kick off SQL Agent Jobs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13D28-6E8F-433B-AB5F-91BB9B4FE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708" y="1241977"/>
            <a:ext cx="3499237" cy="437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404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 Files available here: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https://github.com/jpomfret/demos/tree/master/</a:t>
            </a:r>
            <a:r>
              <a:rPr lang="en-US" sz="2800" dirty="0">
                <a:highlight>
                  <a:srgbClr val="FFFF00"/>
                </a:highlight>
                <a:hlinkClick r:id="rId3"/>
              </a:rPr>
              <a:t>LifeHacks_dbatools</a:t>
            </a:r>
            <a:endParaRPr lang="en-US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10610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FBAA-F213-4F01-B509-33CC7B3B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A7B6-1C31-40D6-8E2D-0F9CB3BD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Official Docs</a:t>
            </a:r>
            <a:endParaRPr lang="en-GB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sz="3200" dirty="0">
                <a:hlinkClick r:id="rId2"/>
              </a:rPr>
              <a:t>https://dbachecks.readthedocs.io</a:t>
            </a:r>
            <a:endParaRPr lang="en-GB" sz="3200" dirty="0"/>
          </a:p>
          <a:p>
            <a:r>
              <a:rPr lang="en-GB" sz="3200" dirty="0">
                <a:hlinkClick r:id="rId3"/>
              </a:rPr>
              <a:t>https://github.com/sqlcollaborative/dbachecks</a:t>
            </a:r>
            <a:endParaRPr lang="en-GB" sz="3200" dirty="0"/>
          </a:p>
          <a:p>
            <a:pPr marL="0" indent="0">
              <a:buNone/>
            </a:pPr>
            <a:endParaRPr lang="en-GB" dirty="0">
              <a:hlinkClick r:id="rId4"/>
            </a:endParaRPr>
          </a:p>
          <a:p>
            <a:pPr marL="0" indent="0">
              <a:buNone/>
            </a:pPr>
            <a:r>
              <a:rPr lang="en-GB" dirty="0"/>
              <a:t>Blogs</a:t>
            </a:r>
            <a:endParaRPr lang="en-GB" dirty="0">
              <a:hlinkClick r:id="rId4"/>
            </a:endParaRPr>
          </a:p>
          <a:p>
            <a:r>
              <a:rPr lang="en-GB" sz="3200" dirty="0">
                <a:hlinkClick r:id="rId4"/>
              </a:rPr>
              <a:t>https://sqldbawithabeard.com/tag/dbachecks/</a:t>
            </a:r>
            <a:endParaRPr lang="en-GB" sz="3200" dirty="0"/>
          </a:p>
          <a:p>
            <a:r>
              <a:rPr lang="en-GB" sz="3200" dirty="0">
                <a:hlinkClick r:id="rId5"/>
              </a:rPr>
              <a:t>https://claudioessilva.eu/tag/dbachecks</a:t>
            </a:r>
            <a:endParaRPr lang="en-GB" sz="3200" dirty="0"/>
          </a:p>
          <a:p>
            <a:pPr marL="0" indent="0">
              <a:buNone/>
            </a:pPr>
            <a:endParaRPr lang="en-US" dirty="0">
              <a:hlinkClick r:id="rId6"/>
            </a:endParaRPr>
          </a:p>
          <a:p>
            <a:pPr marL="0" indent="0">
              <a:buNone/>
            </a:pPr>
            <a:r>
              <a:rPr lang="en-US" dirty="0"/>
              <a:t>Contact</a:t>
            </a:r>
            <a:endParaRPr lang="en-US" dirty="0"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3200" dirty="0">
                <a:hlinkClick r:id="rId6"/>
              </a:rPr>
              <a:t>https://dbatools.io/slack/</a:t>
            </a:r>
            <a:endParaRPr lang="en-US" sz="3200" dirty="0"/>
          </a:p>
          <a:p>
            <a:r>
              <a:rPr lang="en-US" sz="3200" dirty="0">
                <a:hlinkClick r:id="rId7"/>
              </a:rPr>
              <a:t>http://dbatools.io/twitter</a:t>
            </a:r>
            <a:r>
              <a:rPr lang="en-US" sz="3200" dirty="0"/>
              <a:t> - @psdbatools, @dbachecks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80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DAAB-4104-4A3F-B009-3A226CFD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0B73-318D-4BDF-B34A-C1D6336B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Jess Pomfret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jpomfret7@gmail.com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@jpomfret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www.JessPomfret.com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https://github.com/jpomfret/demos/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2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9CB3-7382-4630-9D25-1246261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Jess Pomfret</a:t>
            </a:r>
            <a:br>
              <a:rPr lang="en-US" dirty="0"/>
            </a:br>
            <a:r>
              <a:rPr lang="en-US" sz="2400" dirty="0"/>
              <a:t>(She/Her)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F4B1-4677-48D0-A0AD-0221FAEE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Engineer</a:t>
            </a:r>
          </a:p>
          <a:p>
            <a:r>
              <a:rPr lang="en-US" dirty="0"/>
              <a:t>Open Source Contributor</a:t>
            </a:r>
          </a:p>
          <a:p>
            <a:pPr lvl="1"/>
            <a:r>
              <a:rPr lang="en-US" dirty="0"/>
              <a:t>dbatools, dbachecks, SqlServerDsc</a:t>
            </a:r>
          </a:p>
          <a:p>
            <a:r>
              <a:rPr lang="en-US" dirty="0"/>
              <a:t>Passionate about Automation, Proper Football &amp; Fitness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jpomfret7@gmail.com</a:t>
            </a:r>
            <a:endParaRPr lang="en-US" dirty="0"/>
          </a:p>
          <a:p>
            <a:r>
              <a:rPr lang="en-US" dirty="0"/>
              <a:t>@jpomfret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BBB60-327E-41E5-A188-F9573B75A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762" y="2175930"/>
            <a:ext cx="3886551" cy="4084819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C714AD4-83A8-4057-BC8E-2D231207D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546" y="4520250"/>
            <a:ext cx="914402" cy="14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8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6D27-FC80-4DD8-8D9F-C27D4D63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 they Fit?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2CC25-0DF5-47E6-A464-C64F9EBC04C7}"/>
              </a:ext>
            </a:extLst>
          </p:cNvPr>
          <p:cNvSpPr txBox="1"/>
          <p:nvPr/>
        </p:nvSpPr>
        <p:spPr>
          <a:xfrm>
            <a:off x="1939638" y="5096737"/>
            <a:ext cx="6123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Photo by </a:t>
            </a:r>
            <a:r>
              <a:rPr lang="en-US" dirty="0" err="1">
                <a:hlinkClick r:id="rId3"/>
              </a:rPr>
              <a:t>Quino</a:t>
            </a:r>
            <a:r>
              <a:rPr lang="en-US" dirty="0">
                <a:hlinkClick r:id="rId3"/>
              </a:rPr>
              <a:t> Al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endParaRPr lang="en-GB" dirty="0"/>
          </a:p>
        </p:txBody>
      </p:sp>
      <p:pic>
        <p:nvPicPr>
          <p:cNvPr id="7" name="Picture 6" descr="A person wearing a costume&#10;&#10;Description automatically generated">
            <a:extLst>
              <a:ext uri="{FF2B5EF4-FFF2-40B4-BE49-F238E27FC236}">
                <a16:creationId xmlns:a16="http://schemas.microsoft.com/office/drawing/2014/main" id="{D116B2FC-77E1-465E-91C8-69303C3BD2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72" y="1782424"/>
            <a:ext cx="4876801" cy="32537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889070-6715-442C-826F-1BBF4F5AC1D7}"/>
              </a:ext>
            </a:extLst>
          </p:cNvPr>
          <p:cNvSpPr txBox="1"/>
          <p:nvPr/>
        </p:nvSpPr>
        <p:spPr>
          <a:xfrm>
            <a:off x="7190509" y="5066451"/>
            <a:ext cx="615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Photo by </a:t>
            </a:r>
            <a:r>
              <a:rPr lang="en-US" b="0" i="0" dirty="0" err="1">
                <a:solidFill>
                  <a:srgbClr val="767676"/>
                </a:solidFill>
                <a:effectLst/>
                <a:latin typeface="-apple-system"/>
                <a:hlinkClick r:id="rId6"/>
              </a:rPr>
              <a:t>Alora</a:t>
            </a:r>
            <a:r>
              <a:rPr lang="en-US" b="0" i="0" dirty="0">
                <a:solidFill>
                  <a:srgbClr val="767676"/>
                </a:solidFill>
                <a:effectLst/>
                <a:latin typeface="-apple-system"/>
                <a:hlinkClick r:id="rId6"/>
              </a:rPr>
              <a:t> Griffiths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on </a:t>
            </a:r>
            <a:r>
              <a:rPr lang="en-US" b="0" i="0" dirty="0" err="1">
                <a:solidFill>
                  <a:srgbClr val="767676"/>
                </a:solidFill>
                <a:effectLst/>
                <a:latin typeface="-apple-system"/>
                <a:hlinkClick r:id="rId7"/>
              </a:rPr>
              <a:t>Unsplash</a:t>
            </a:r>
            <a:endParaRPr lang="en-GB" dirty="0"/>
          </a:p>
        </p:txBody>
      </p:sp>
      <p:pic>
        <p:nvPicPr>
          <p:cNvPr id="11" name="Picture 10" descr="A picture containing person, person, building, holding&#10;&#10;Description automatically generated">
            <a:extLst>
              <a:ext uri="{FF2B5EF4-FFF2-40B4-BE49-F238E27FC236}">
                <a16:creationId xmlns:a16="http://schemas.microsoft.com/office/drawing/2014/main" id="{18AE7D3A-D97F-4D8C-AF79-F622AEF462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9" y="1782424"/>
            <a:ext cx="4876801" cy="325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9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Fitness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What’s a Fitness Test?</a:t>
            </a:r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2A44D1D-4EA6-4477-8050-885FF133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112830"/>
              </p:ext>
            </p:extLst>
          </p:nvPr>
        </p:nvGraphicFramePr>
        <p:xfrm>
          <a:off x="890154" y="1697182"/>
          <a:ext cx="11096766" cy="27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3330411412"/>
                    </a:ext>
                  </a:extLst>
                </a:gridCol>
                <a:gridCol w="8216766">
                  <a:extLst>
                    <a:ext uri="{9D8B030D-6E8A-4147-A177-3AD203B41FA5}">
                      <a16:colId xmlns:a16="http://schemas.microsoft.com/office/drawing/2014/main" val="35390773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722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Strength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 Rep Max Bench Press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4334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Endurance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10k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18736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Sit &amp; Reach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0631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Explosive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Vertical Jump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394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17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3F19-6D36-4188-BF4C-3409D51E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2AF3-D1E6-41D5-9398-8A448D7C0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7CCC6-4000-4F00-938E-3F12F173E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256" y="818651"/>
            <a:ext cx="9583487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48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Fitness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What is an ‘In Shape’ SQL Server Estate?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2A44D1D-4EA6-4477-8050-885FF133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517533"/>
              </p:ext>
            </p:extLst>
          </p:nvPr>
        </p:nvGraphicFramePr>
        <p:xfrm>
          <a:off x="890154" y="1697182"/>
          <a:ext cx="11096766" cy="27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3330411412"/>
                    </a:ext>
                  </a:extLst>
                </a:gridCol>
                <a:gridCol w="8216766">
                  <a:extLst>
                    <a:ext uri="{9D8B030D-6E8A-4147-A177-3AD203B41FA5}">
                      <a16:colId xmlns:a16="http://schemas.microsoft.com/office/drawing/2014/main" val="35390773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722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Security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Sa Disabled, Guest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4334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Autoshrink</a:t>
                      </a:r>
                      <a:r>
                        <a:rPr lang="en-US" sz="2800" dirty="0"/>
                        <a:t>, </a:t>
                      </a:r>
                      <a:r>
                        <a:rPr lang="en-US" sz="2800" dirty="0" err="1"/>
                        <a:t>Autoclose</a:t>
                      </a:r>
                      <a:r>
                        <a:rPr lang="en-US" sz="2800" dirty="0"/>
                        <a:t>, VLF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18736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Backups, DBCC CHECKDB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0631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Business Specific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337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51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3F1E-E316-463E-A7A4-EBFDA9B3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E5B45-FD05-4FCB-BEFB-C893FCC8D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014E9E-306F-47CF-BFE5-0D8D1DEC7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18" y="882268"/>
            <a:ext cx="9414164" cy="529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7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A042-435E-4CC8-8780-278FB5E4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dbachecks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0C10D-D95A-441E-BBAC-2899800F3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998"/>
            <a:ext cx="10515600" cy="1157458"/>
          </a:xfrm>
        </p:spPr>
        <p:txBody>
          <a:bodyPr/>
          <a:lstStyle/>
          <a:p>
            <a:r>
              <a:rPr lang="en-US" dirty="0"/>
              <a:t>Combination of dbatools &amp; Pester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42276F-3382-4842-9FD5-1BBAD93E8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209" y="2019300"/>
            <a:ext cx="1790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0F9403E-A912-4E43-BBDA-D6894ED6F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195" y="2019300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9AE462-0AAC-4548-8B54-885C3CB8E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477" y="2019300"/>
            <a:ext cx="1493238" cy="1409700"/>
          </a:xfrm>
          <a:prstGeom prst="rect">
            <a:avLst/>
          </a:prstGeom>
        </p:spPr>
      </p:pic>
      <p:sp>
        <p:nvSpPr>
          <p:cNvPr id="11" name="Plus Sign 10">
            <a:extLst>
              <a:ext uri="{FF2B5EF4-FFF2-40B4-BE49-F238E27FC236}">
                <a16:creationId xmlns:a16="http://schemas.microsoft.com/office/drawing/2014/main" id="{4F50F7BC-CF42-4727-82AE-47296A9663D3}"/>
              </a:ext>
            </a:extLst>
          </p:cNvPr>
          <p:cNvSpPr/>
          <p:nvPr/>
        </p:nvSpPr>
        <p:spPr>
          <a:xfrm>
            <a:off x="3875442" y="2266950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s 11">
            <a:extLst>
              <a:ext uri="{FF2B5EF4-FFF2-40B4-BE49-F238E27FC236}">
                <a16:creationId xmlns:a16="http://schemas.microsoft.com/office/drawing/2014/main" id="{AC2D0582-CCEF-4584-A4D6-E4122DE0C43F}"/>
              </a:ext>
            </a:extLst>
          </p:cNvPr>
          <p:cNvSpPr/>
          <p:nvPr/>
        </p:nvSpPr>
        <p:spPr>
          <a:xfrm>
            <a:off x="7218262" y="226695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26B3DA-8E0A-414F-87C1-3E5208A040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676651"/>
            <a:ext cx="10802858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9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SQL Server Fitness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45" y="1003852"/>
            <a:ext cx="10515600" cy="5173111"/>
          </a:xfrm>
        </p:spPr>
        <p:txBody>
          <a:bodyPr/>
          <a:lstStyle/>
          <a:p>
            <a:r>
              <a:rPr lang="en-US" sz="2800" dirty="0"/>
              <a:t>Explore </a:t>
            </a:r>
            <a:r>
              <a:rPr lang="en-US" sz="2800" dirty="0" err="1"/>
              <a:t>dbachecks</a:t>
            </a:r>
            <a:endParaRPr lang="en-US" sz="2800" dirty="0"/>
          </a:p>
          <a:p>
            <a:r>
              <a:rPr lang="en-US" sz="2800" dirty="0"/>
              <a:t>Run our baseline fitness test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1636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ess Pomfret">
      <a:dk1>
        <a:srgbClr val="191919"/>
      </a:dk1>
      <a:lt1>
        <a:sysClr val="window" lastClr="FFFFFF"/>
      </a:lt1>
      <a:dk2>
        <a:srgbClr val="032E35"/>
      </a:dk2>
      <a:lt2>
        <a:srgbClr val="E7E6E6"/>
      </a:lt2>
      <a:accent1>
        <a:srgbClr val="0BABC4"/>
      </a:accent1>
      <a:accent2>
        <a:srgbClr val="F18F01"/>
      </a:accent2>
      <a:accent3>
        <a:srgbClr val="A5A5A5"/>
      </a:accent3>
      <a:accent4>
        <a:srgbClr val="A6D0D8"/>
      </a:accent4>
      <a:accent5>
        <a:srgbClr val="065F6D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ssPomfret.potx" id="{47E2BDE3-048A-4A0F-B2D4-31338A3E2199}" vid="{95A6CAB1-C75B-4AC1-A6FA-0FD986B8EA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</Words>
  <Application>Microsoft Office PowerPoint</Application>
  <PresentationFormat>Widescreen</PresentationFormat>
  <Paragraphs>160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Consolas</vt:lpstr>
      <vt:lpstr>Khand</vt:lpstr>
      <vt:lpstr>Office Theme</vt:lpstr>
      <vt:lpstr>Get your SQL Server estate back in shape</vt:lpstr>
      <vt:lpstr>Jess Pomfret (She/Her)</vt:lpstr>
      <vt:lpstr>Are they Fit?</vt:lpstr>
      <vt:lpstr>Physical Fitness Test</vt:lpstr>
      <vt:lpstr>PowerPoint Presentation</vt:lpstr>
      <vt:lpstr>SQL Server Fitness Test</vt:lpstr>
      <vt:lpstr>PowerPoint Presentation</vt:lpstr>
      <vt:lpstr>dbachecks</vt:lpstr>
      <vt:lpstr>Demo: SQL Server Fitness Test</vt:lpstr>
      <vt:lpstr>SQL Server Training Plan</vt:lpstr>
      <vt:lpstr>Training Plan: Maintenance</vt:lpstr>
      <vt:lpstr>Demo: Fix Maintenance Issues with dbatools </vt:lpstr>
      <vt:lpstr>Demo Time</vt:lpstr>
      <vt:lpstr>Resources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your SQL Server estate back in shape</dc:title>
  <dc:creator>Jess Pomfret</dc:creator>
  <cp:lastModifiedBy>Jess Pomfret</cp:lastModifiedBy>
  <cp:revision>15</cp:revision>
  <dcterms:created xsi:type="dcterms:W3CDTF">2020-10-05T16:37:20Z</dcterms:created>
  <dcterms:modified xsi:type="dcterms:W3CDTF">2020-10-11T14:20:54Z</dcterms:modified>
</cp:coreProperties>
</file>