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1"/>
  </p:notesMasterIdLst>
  <p:sldIdLst>
    <p:sldId id="785" r:id="rId2"/>
    <p:sldId id="535" r:id="rId3"/>
    <p:sldId id="786" r:id="rId4"/>
    <p:sldId id="747" r:id="rId5"/>
    <p:sldId id="787" r:id="rId6"/>
    <p:sldId id="788" r:id="rId7"/>
    <p:sldId id="789" r:id="rId8"/>
    <p:sldId id="748" r:id="rId9"/>
    <p:sldId id="790" r:id="rId10"/>
    <p:sldId id="791" r:id="rId11"/>
    <p:sldId id="749" r:id="rId12"/>
    <p:sldId id="792" r:id="rId13"/>
    <p:sldId id="793" r:id="rId14"/>
    <p:sldId id="794" r:id="rId15"/>
    <p:sldId id="795" r:id="rId16"/>
    <p:sldId id="796" r:id="rId17"/>
    <p:sldId id="798" r:id="rId18"/>
    <p:sldId id="799" r:id="rId19"/>
    <p:sldId id="801" r:id="rId20"/>
    <p:sldId id="745" r:id="rId21"/>
    <p:sldId id="750" r:id="rId22"/>
    <p:sldId id="751" r:id="rId23"/>
    <p:sldId id="752" r:id="rId24"/>
    <p:sldId id="753" r:id="rId25"/>
    <p:sldId id="754" r:id="rId26"/>
    <p:sldId id="755" r:id="rId27"/>
    <p:sldId id="779" r:id="rId28"/>
    <p:sldId id="756" r:id="rId29"/>
    <p:sldId id="757" r:id="rId30"/>
    <p:sldId id="780" r:id="rId31"/>
    <p:sldId id="746" r:id="rId32"/>
    <p:sldId id="802" r:id="rId33"/>
    <p:sldId id="803" r:id="rId34"/>
    <p:sldId id="804" r:id="rId35"/>
    <p:sldId id="781" r:id="rId36"/>
    <p:sldId id="805" r:id="rId37"/>
    <p:sldId id="767" r:id="rId38"/>
    <p:sldId id="806" r:id="rId39"/>
    <p:sldId id="768" r:id="rId40"/>
    <p:sldId id="807" r:id="rId41"/>
    <p:sldId id="769" r:id="rId42"/>
    <p:sldId id="809" r:id="rId43"/>
    <p:sldId id="770" r:id="rId44"/>
    <p:sldId id="771" r:id="rId45"/>
    <p:sldId id="784" r:id="rId46"/>
    <p:sldId id="761" r:id="rId47"/>
    <p:sldId id="810" r:id="rId48"/>
    <p:sldId id="772" r:id="rId49"/>
    <p:sldId id="773" r:id="rId50"/>
    <p:sldId id="774" r:id="rId51"/>
    <p:sldId id="775" r:id="rId52"/>
    <p:sldId id="811" r:id="rId53"/>
    <p:sldId id="776" r:id="rId54"/>
    <p:sldId id="762" r:id="rId55"/>
    <p:sldId id="777" r:id="rId56"/>
    <p:sldId id="763" r:id="rId57"/>
    <p:sldId id="778" r:id="rId58"/>
    <p:sldId id="783" r:id="rId59"/>
    <p:sldId id="782" r:id="rId60"/>
    <p:sldId id="813" r:id="rId61"/>
    <p:sldId id="814" r:id="rId62"/>
    <p:sldId id="815" r:id="rId63"/>
    <p:sldId id="816" r:id="rId64"/>
    <p:sldId id="817" r:id="rId65"/>
    <p:sldId id="818" r:id="rId66"/>
    <p:sldId id="819" r:id="rId67"/>
    <p:sldId id="820" r:id="rId68"/>
    <p:sldId id="821" r:id="rId69"/>
    <p:sldId id="822" r:id="rId70"/>
    <p:sldId id="823" r:id="rId71"/>
    <p:sldId id="824" r:id="rId72"/>
    <p:sldId id="825" r:id="rId73"/>
    <p:sldId id="826" r:id="rId74"/>
    <p:sldId id="827" r:id="rId75"/>
    <p:sldId id="828" r:id="rId76"/>
    <p:sldId id="829" r:id="rId77"/>
    <p:sldId id="830" r:id="rId78"/>
    <p:sldId id="831" r:id="rId79"/>
    <p:sldId id="832" r:id="rId80"/>
    <p:sldId id="833" r:id="rId81"/>
    <p:sldId id="834" r:id="rId82"/>
    <p:sldId id="835" r:id="rId83"/>
    <p:sldId id="836" r:id="rId84"/>
    <p:sldId id="837" r:id="rId85"/>
    <p:sldId id="838" r:id="rId86"/>
    <p:sldId id="839" r:id="rId87"/>
    <p:sldId id="840" r:id="rId88"/>
    <p:sldId id="841" r:id="rId89"/>
    <p:sldId id="842" r:id="rId90"/>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660066"/>
    <a:srgbClr val="00CC00"/>
    <a:srgbClr val="996633"/>
    <a:srgbClr val="6666FF"/>
    <a:srgbClr val="3366FF"/>
    <a:srgbClr val="CCFF99"/>
    <a:srgbClr val="99FF33"/>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695" autoAdjust="0"/>
    <p:restoredTop sz="94680" autoAdjust="0"/>
  </p:normalViewPr>
  <p:slideViewPr>
    <p:cSldViewPr>
      <p:cViewPr>
        <p:scale>
          <a:sx n="75" d="100"/>
          <a:sy n="75" d="100"/>
        </p:scale>
        <p:origin x="-1110"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8" Type="http://schemas.openxmlformats.org/officeDocument/2006/relationships/slide" Target="slides/slide83.xml"/><Relationship Id="rId3" Type="http://schemas.openxmlformats.org/officeDocument/2006/relationships/slide" Target="slides/slide68.xml"/><Relationship Id="rId7" Type="http://schemas.openxmlformats.org/officeDocument/2006/relationships/slide" Target="slides/slide74.xml"/><Relationship Id="rId2" Type="http://schemas.openxmlformats.org/officeDocument/2006/relationships/slide" Target="slides/slide67.xml"/><Relationship Id="rId1" Type="http://schemas.openxmlformats.org/officeDocument/2006/relationships/slide" Target="slides/slide66.xml"/><Relationship Id="rId6" Type="http://schemas.openxmlformats.org/officeDocument/2006/relationships/slide" Target="slides/slide73.xml"/><Relationship Id="rId5" Type="http://schemas.openxmlformats.org/officeDocument/2006/relationships/slide" Target="slides/slide71.xml"/><Relationship Id="rId4" Type="http://schemas.openxmlformats.org/officeDocument/2006/relationships/slide" Target="slides/slide69.xml"/><Relationship Id="rId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9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899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a:p>
        </p:txBody>
      </p:sp>
      <p:sp>
        <p:nvSpPr>
          <p:cNvPr id="9421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99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99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899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pPr>
              <a:defRPr/>
            </a:pPr>
            <a:fld id="{C84E98E3-A5CE-49B8-95F8-3EA8080D281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miter lim="800000"/>
            <a:headEnd/>
            <a:tailEnd/>
          </a:ln>
        </p:spPr>
        <p:txBody>
          <a:bodyPr/>
          <a:lstStyle/>
          <a:p>
            <a:fld id="{63D351EC-70F0-4E28-94AB-40AA477ED4A7}" type="slidenum">
              <a:rPr lang="en-US" smtClean="0"/>
              <a:pPr/>
              <a:t>1</a:t>
            </a:fld>
            <a:endParaRPr lang="en-US" smtClean="0"/>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miter lim="800000"/>
            <a:headEnd/>
            <a:tailEnd/>
          </a:ln>
        </p:spPr>
        <p:txBody>
          <a:bodyPr/>
          <a:lstStyle/>
          <a:p>
            <a:fld id="{B2FDA163-21B0-48B7-8252-4DB4DB17DAEE}" type="slidenum">
              <a:rPr lang="en-US" smtClean="0"/>
              <a:pPr/>
              <a:t>23</a:t>
            </a:fld>
            <a:endParaRPr lang="en-US" smtClean="0"/>
          </a:p>
        </p:txBody>
      </p:sp>
      <p:sp>
        <p:nvSpPr>
          <p:cNvPr id="104451" name="Rectangle 2"/>
          <p:cNvSpPr>
            <a:spLocks noRo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miter lim="800000"/>
            <a:headEnd/>
            <a:tailEnd/>
          </a:ln>
        </p:spPr>
        <p:txBody>
          <a:bodyPr/>
          <a:lstStyle/>
          <a:p>
            <a:fld id="{4ACBB6C3-3A8E-425C-8BB7-327C09C38E58}" type="slidenum">
              <a:rPr lang="en-US" smtClean="0"/>
              <a:pPr/>
              <a:t>24</a:t>
            </a:fld>
            <a:endParaRPr lang="en-US" smtClean="0"/>
          </a:p>
        </p:txBody>
      </p:sp>
      <p:sp>
        <p:nvSpPr>
          <p:cNvPr id="105475" name="Rectangle 2"/>
          <p:cNvSpPr>
            <a:spLocks noRo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miter lim="800000"/>
            <a:headEnd/>
            <a:tailEnd/>
          </a:ln>
        </p:spPr>
        <p:txBody>
          <a:bodyPr/>
          <a:lstStyle/>
          <a:p>
            <a:fld id="{EA988468-A65A-4297-AA8F-F8B82380A14A}" type="slidenum">
              <a:rPr lang="en-US" smtClean="0"/>
              <a:pPr/>
              <a:t>25</a:t>
            </a:fld>
            <a:endParaRPr lang="en-US" smtClean="0"/>
          </a:p>
        </p:txBody>
      </p:sp>
      <p:sp>
        <p:nvSpPr>
          <p:cNvPr id="106499" name="Rectangle 2"/>
          <p:cNvSpPr>
            <a:spLocks noRo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miter lim="800000"/>
            <a:headEnd/>
            <a:tailEnd/>
          </a:ln>
        </p:spPr>
        <p:txBody>
          <a:bodyPr/>
          <a:lstStyle/>
          <a:p>
            <a:fld id="{69EB1766-15FB-4164-9C7C-21B3DB03BC66}" type="slidenum">
              <a:rPr lang="en-US" smtClean="0"/>
              <a:pPr/>
              <a:t>26</a:t>
            </a:fld>
            <a:endParaRPr lang="en-US" smtClean="0"/>
          </a:p>
        </p:txBody>
      </p:sp>
      <p:sp>
        <p:nvSpPr>
          <p:cNvPr id="107523" name="Rectangle 2"/>
          <p:cNvSpPr>
            <a:spLocks noRo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miter lim="800000"/>
            <a:headEnd/>
            <a:tailEnd/>
          </a:ln>
        </p:spPr>
        <p:txBody>
          <a:bodyPr/>
          <a:lstStyle/>
          <a:p>
            <a:fld id="{577A47D6-BA1A-4F38-9A0A-C083CE01723E}" type="slidenum">
              <a:rPr lang="en-US" smtClean="0"/>
              <a:pPr/>
              <a:t>27</a:t>
            </a:fld>
            <a:endParaRPr lang="en-US" smtClean="0"/>
          </a:p>
        </p:txBody>
      </p:sp>
      <p:sp>
        <p:nvSpPr>
          <p:cNvPr id="108547" name="Rectangle 2"/>
          <p:cNvSpPr>
            <a:spLocks noRo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miter lim="800000"/>
            <a:headEnd/>
            <a:tailEnd/>
          </a:ln>
        </p:spPr>
        <p:txBody>
          <a:bodyPr/>
          <a:lstStyle/>
          <a:p>
            <a:fld id="{B1D6B2F1-CFA3-478D-B05B-B4EC5F0BEDD4}" type="slidenum">
              <a:rPr lang="en-US" smtClean="0"/>
              <a:pPr/>
              <a:t>28</a:t>
            </a:fld>
            <a:endParaRPr lang="en-US" smtClean="0"/>
          </a:p>
        </p:txBody>
      </p:sp>
      <p:sp>
        <p:nvSpPr>
          <p:cNvPr id="109571" name="Rectangle 2"/>
          <p:cNvSpPr>
            <a:spLocks noRo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miter lim="800000"/>
            <a:headEnd/>
            <a:tailEnd/>
          </a:ln>
        </p:spPr>
        <p:txBody>
          <a:bodyPr/>
          <a:lstStyle/>
          <a:p>
            <a:fld id="{64529978-549F-44C4-85B3-AF441E0A629A}" type="slidenum">
              <a:rPr lang="en-US" smtClean="0"/>
              <a:pPr/>
              <a:t>29</a:t>
            </a:fld>
            <a:endParaRPr lang="en-US" smtClean="0"/>
          </a:p>
        </p:txBody>
      </p:sp>
      <p:sp>
        <p:nvSpPr>
          <p:cNvPr id="110595" name="Rectangle 2"/>
          <p:cNvSpPr>
            <a:spLocks noRo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miter lim="800000"/>
            <a:headEnd/>
            <a:tailEnd/>
          </a:ln>
        </p:spPr>
        <p:txBody>
          <a:bodyPr/>
          <a:lstStyle/>
          <a:p>
            <a:fld id="{ABE76DD6-FF90-4A43-8230-F961C7B56132}" type="slidenum">
              <a:rPr lang="en-US" smtClean="0"/>
              <a:pPr/>
              <a:t>30</a:t>
            </a:fld>
            <a:endParaRPr lang="en-US" smtClean="0"/>
          </a:p>
        </p:txBody>
      </p:sp>
      <p:sp>
        <p:nvSpPr>
          <p:cNvPr id="111619" name="Rectangle 2"/>
          <p:cNvSpPr>
            <a:spLocks noRo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miter lim="800000"/>
            <a:headEnd/>
            <a:tailEnd/>
          </a:ln>
        </p:spPr>
        <p:txBody>
          <a:bodyPr/>
          <a:lstStyle/>
          <a:p>
            <a:fld id="{DD7BDC74-F31A-4116-873D-7F2080692FB1}" type="slidenum">
              <a:rPr lang="en-US" smtClean="0"/>
              <a:pPr/>
              <a:t>31</a:t>
            </a:fld>
            <a:endParaRPr lang="en-US" smtClean="0"/>
          </a:p>
        </p:txBody>
      </p:sp>
      <p:sp>
        <p:nvSpPr>
          <p:cNvPr id="112643" name="Rectangle 2"/>
          <p:cNvSpPr>
            <a:spLocks noRo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miter lim="800000"/>
            <a:headEnd/>
            <a:tailEnd/>
          </a:ln>
        </p:spPr>
        <p:txBody>
          <a:bodyPr/>
          <a:lstStyle/>
          <a:p>
            <a:fld id="{EAA30B3E-36BC-47C0-9E66-F76E7B7B0194}" type="slidenum">
              <a:rPr lang="en-US" smtClean="0"/>
              <a:pPr/>
              <a:t>35</a:t>
            </a:fld>
            <a:endParaRPr lang="en-US" smtClean="0"/>
          </a:p>
        </p:txBody>
      </p:sp>
      <p:sp>
        <p:nvSpPr>
          <p:cNvPr id="113667" name="Rectangle 2"/>
          <p:cNvSpPr>
            <a:spLocks noRo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miter lim="800000"/>
            <a:headEnd/>
            <a:tailEnd/>
          </a:ln>
        </p:spPr>
        <p:txBody>
          <a:bodyPr/>
          <a:lstStyle/>
          <a:p>
            <a:fld id="{B9111002-D40F-4BA6-829A-1D1EE2D31A95}" type="slidenum">
              <a:rPr lang="en-US" smtClean="0"/>
              <a:pPr/>
              <a:t>2</a:t>
            </a:fld>
            <a:endParaRPr lang="en-US" smtClean="0"/>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miter lim="800000"/>
            <a:headEnd/>
            <a:tailEnd/>
          </a:ln>
        </p:spPr>
        <p:txBody>
          <a:bodyPr/>
          <a:lstStyle/>
          <a:p>
            <a:fld id="{0D392AD5-7709-45A5-9712-93D53FFDE63C}" type="slidenum">
              <a:rPr lang="en-US" smtClean="0"/>
              <a:pPr/>
              <a:t>37</a:t>
            </a:fld>
            <a:endParaRPr lang="en-US" smtClean="0"/>
          </a:p>
        </p:txBody>
      </p:sp>
      <p:sp>
        <p:nvSpPr>
          <p:cNvPr id="114691" name="Rectangle 2"/>
          <p:cNvSpPr>
            <a:spLocks noRo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miter lim="800000"/>
            <a:headEnd/>
            <a:tailEnd/>
          </a:ln>
        </p:spPr>
        <p:txBody>
          <a:bodyPr/>
          <a:lstStyle/>
          <a:p>
            <a:fld id="{9350A5A0-ADD3-436F-95A6-EFE841DE0A9A}" type="slidenum">
              <a:rPr lang="en-US" smtClean="0"/>
              <a:pPr/>
              <a:t>39</a:t>
            </a:fld>
            <a:endParaRPr lang="en-US" smtClean="0"/>
          </a:p>
        </p:txBody>
      </p:sp>
      <p:sp>
        <p:nvSpPr>
          <p:cNvPr id="115715" name="Rectangle 2"/>
          <p:cNvSpPr>
            <a:spLocks noRo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miter lim="800000"/>
            <a:headEnd/>
            <a:tailEnd/>
          </a:ln>
        </p:spPr>
        <p:txBody>
          <a:bodyPr/>
          <a:lstStyle/>
          <a:p>
            <a:fld id="{6C14F883-3A97-421D-99BA-5E202013509F}" type="slidenum">
              <a:rPr lang="en-US" smtClean="0"/>
              <a:pPr/>
              <a:t>41</a:t>
            </a:fld>
            <a:endParaRPr lang="en-US" smtClean="0"/>
          </a:p>
        </p:txBody>
      </p:sp>
      <p:sp>
        <p:nvSpPr>
          <p:cNvPr id="116739" name="Rectangle 2"/>
          <p:cNvSpPr>
            <a:spLocks noRo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3FF683FA-7CB1-41D3-B968-69E0F12B14A8}" type="slidenum">
              <a:rPr lang="en-US" smtClean="0"/>
              <a:pPr/>
              <a:t>43</a:t>
            </a:fld>
            <a:endParaRPr lang="en-US" smtClean="0"/>
          </a:p>
        </p:txBody>
      </p:sp>
      <p:sp>
        <p:nvSpPr>
          <p:cNvPr id="117763" name="Rectangle 2"/>
          <p:cNvSpPr>
            <a:spLocks noRo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miter lim="800000"/>
            <a:headEnd/>
            <a:tailEnd/>
          </a:ln>
        </p:spPr>
        <p:txBody>
          <a:bodyPr/>
          <a:lstStyle/>
          <a:p>
            <a:fld id="{C1743A4E-215F-4022-8522-C61955FAA0CB}" type="slidenum">
              <a:rPr lang="en-US" smtClean="0"/>
              <a:pPr/>
              <a:t>44</a:t>
            </a:fld>
            <a:endParaRPr lang="en-US" smtClean="0"/>
          </a:p>
        </p:txBody>
      </p:sp>
      <p:sp>
        <p:nvSpPr>
          <p:cNvPr id="118787" name="Rectangle 2"/>
          <p:cNvSpPr>
            <a:spLocks noRo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miter lim="800000"/>
            <a:headEnd/>
            <a:tailEnd/>
          </a:ln>
        </p:spPr>
        <p:txBody>
          <a:bodyPr/>
          <a:lstStyle/>
          <a:p>
            <a:fld id="{63677FCB-B06E-47A1-8F1B-5AA02F147B91}" type="slidenum">
              <a:rPr lang="en-US" smtClean="0"/>
              <a:pPr/>
              <a:t>45</a:t>
            </a:fld>
            <a:endParaRPr lang="en-US" smtClean="0"/>
          </a:p>
        </p:txBody>
      </p:sp>
      <p:sp>
        <p:nvSpPr>
          <p:cNvPr id="119811" name="Rectangle 2"/>
          <p:cNvSpPr>
            <a:spLocks noRo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15960831-7F44-4C90-882F-B71C133655E7}" type="slidenum">
              <a:rPr lang="en-US" smtClean="0"/>
              <a:pPr/>
              <a:t>46</a:t>
            </a:fld>
            <a:endParaRPr lang="en-US" smtClean="0"/>
          </a:p>
        </p:txBody>
      </p:sp>
      <p:sp>
        <p:nvSpPr>
          <p:cNvPr id="120835" name="Rectangle 2"/>
          <p:cNvSpPr>
            <a:spLocks noRo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miter lim="800000"/>
            <a:headEnd/>
            <a:tailEnd/>
          </a:ln>
        </p:spPr>
        <p:txBody>
          <a:bodyPr/>
          <a:lstStyle/>
          <a:p>
            <a:fld id="{3B761F1D-2F90-4CEF-83FE-07D46B19EC84}" type="slidenum">
              <a:rPr lang="en-US" smtClean="0"/>
              <a:pPr/>
              <a:t>48</a:t>
            </a:fld>
            <a:endParaRPr lang="en-US" smtClean="0"/>
          </a:p>
        </p:txBody>
      </p:sp>
      <p:sp>
        <p:nvSpPr>
          <p:cNvPr id="121859" name="Rectangle 2"/>
          <p:cNvSpPr>
            <a:spLocks noRo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miter lim="800000"/>
            <a:headEnd/>
            <a:tailEnd/>
          </a:ln>
        </p:spPr>
        <p:txBody>
          <a:bodyPr/>
          <a:lstStyle/>
          <a:p>
            <a:fld id="{059FDC45-56DE-4246-8689-E3026CF791D7}" type="slidenum">
              <a:rPr lang="en-US" smtClean="0"/>
              <a:pPr/>
              <a:t>49</a:t>
            </a:fld>
            <a:endParaRPr lang="en-US" smtClean="0"/>
          </a:p>
        </p:txBody>
      </p:sp>
      <p:sp>
        <p:nvSpPr>
          <p:cNvPr id="122883" name="Rectangle 2"/>
          <p:cNvSpPr>
            <a:spLocks noRo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miter lim="800000"/>
            <a:headEnd/>
            <a:tailEnd/>
          </a:ln>
        </p:spPr>
        <p:txBody>
          <a:bodyPr/>
          <a:lstStyle/>
          <a:p>
            <a:fld id="{1E0E8A0C-963C-4040-9165-260A540F7B53}" type="slidenum">
              <a:rPr lang="en-US" smtClean="0"/>
              <a:pPr/>
              <a:t>50</a:t>
            </a:fld>
            <a:endParaRPr lang="en-US" smtClean="0"/>
          </a:p>
        </p:txBody>
      </p:sp>
      <p:sp>
        <p:nvSpPr>
          <p:cNvPr id="123907" name="Rectangle 2"/>
          <p:cNvSpPr>
            <a:spLocks noRo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miter lim="800000"/>
            <a:headEnd/>
            <a:tailEnd/>
          </a:ln>
        </p:spPr>
        <p:txBody>
          <a:bodyPr/>
          <a:lstStyle/>
          <a:p>
            <a:fld id="{F2BA1EF9-22C9-4839-9EEF-E920AB6DFBD4}" type="slidenum">
              <a:rPr lang="en-US" smtClean="0"/>
              <a:pPr/>
              <a:t>3</a:t>
            </a:fld>
            <a:endParaRPr lang="en-US" smtClean="0"/>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miter lim="800000"/>
            <a:headEnd/>
            <a:tailEnd/>
          </a:ln>
        </p:spPr>
        <p:txBody>
          <a:bodyPr/>
          <a:lstStyle/>
          <a:p>
            <a:fld id="{34EBA1F9-9254-40F8-BA8F-507DD94D8E11}" type="slidenum">
              <a:rPr lang="en-US" smtClean="0"/>
              <a:pPr/>
              <a:t>51</a:t>
            </a:fld>
            <a:endParaRPr lang="en-US" smtClean="0"/>
          </a:p>
        </p:txBody>
      </p:sp>
      <p:sp>
        <p:nvSpPr>
          <p:cNvPr id="124931" name="Rectangle 2"/>
          <p:cNvSpPr>
            <a:spLocks noRo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miter lim="800000"/>
            <a:headEnd/>
            <a:tailEnd/>
          </a:ln>
        </p:spPr>
        <p:txBody>
          <a:bodyPr/>
          <a:lstStyle/>
          <a:p>
            <a:fld id="{8B60D261-E8F1-40CE-8F90-C7A7C1832182}" type="slidenum">
              <a:rPr lang="en-US" smtClean="0"/>
              <a:pPr/>
              <a:t>53</a:t>
            </a:fld>
            <a:endParaRPr lang="en-US" smtClean="0"/>
          </a:p>
        </p:txBody>
      </p:sp>
      <p:sp>
        <p:nvSpPr>
          <p:cNvPr id="125955" name="Rectangle 2"/>
          <p:cNvSpPr>
            <a:spLocks noRo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miter lim="800000"/>
            <a:headEnd/>
            <a:tailEnd/>
          </a:ln>
        </p:spPr>
        <p:txBody>
          <a:bodyPr/>
          <a:lstStyle/>
          <a:p>
            <a:fld id="{358A8C66-04EB-4CCC-A6C4-5013019A7EFF}" type="slidenum">
              <a:rPr lang="en-US" smtClean="0"/>
              <a:pPr/>
              <a:t>54</a:t>
            </a:fld>
            <a:endParaRPr lang="en-US" smtClean="0"/>
          </a:p>
        </p:txBody>
      </p:sp>
      <p:sp>
        <p:nvSpPr>
          <p:cNvPr id="126979" name="Rectangle 2"/>
          <p:cNvSpPr>
            <a:spLocks noRo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miter lim="800000"/>
            <a:headEnd/>
            <a:tailEnd/>
          </a:ln>
        </p:spPr>
        <p:txBody>
          <a:bodyPr/>
          <a:lstStyle/>
          <a:p>
            <a:fld id="{2A11C30F-6206-47FA-A9AB-699EDCC22121}" type="slidenum">
              <a:rPr lang="en-US" smtClean="0"/>
              <a:pPr/>
              <a:t>55</a:t>
            </a:fld>
            <a:endParaRPr lang="en-US" smtClean="0"/>
          </a:p>
        </p:txBody>
      </p:sp>
      <p:sp>
        <p:nvSpPr>
          <p:cNvPr id="128003" name="Rectangle 2"/>
          <p:cNvSpPr>
            <a:spLocks noRo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miter lim="800000"/>
            <a:headEnd/>
            <a:tailEnd/>
          </a:ln>
        </p:spPr>
        <p:txBody>
          <a:bodyPr/>
          <a:lstStyle/>
          <a:p>
            <a:fld id="{8560FF38-8028-4C09-A1C4-130D71FDB773}" type="slidenum">
              <a:rPr lang="en-US" smtClean="0"/>
              <a:pPr/>
              <a:t>56</a:t>
            </a:fld>
            <a:endParaRPr lang="en-US" smtClean="0"/>
          </a:p>
        </p:txBody>
      </p:sp>
      <p:sp>
        <p:nvSpPr>
          <p:cNvPr id="129027" name="Rectangle 2"/>
          <p:cNvSpPr>
            <a:spLocks noRo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miter lim="800000"/>
            <a:headEnd/>
            <a:tailEnd/>
          </a:ln>
        </p:spPr>
        <p:txBody>
          <a:bodyPr/>
          <a:lstStyle/>
          <a:p>
            <a:fld id="{0024920F-C131-4194-8151-C9E4DB783C80}" type="slidenum">
              <a:rPr lang="en-US" smtClean="0"/>
              <a:pPr/>
              <a:t>57</a:t>
            </a:fld>
            <a:endParaRPr lang="en-US" smtClean="0"/>
          </a:p>
        </p:txBody>
      </p:sp>
      <p:sp>
        <p:nvSpPr>
          <p:cNvPr id="130051" name="Rectangle 2"/>
          <p:cNvSpPr>
            <a:spLocks noRo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miter lim="800000"/>
            <a:headEnd/>
            <a:tailEnd/>
          </a:ln>
        </p:spPr>
        <p:txBody>
          <a:bodyPr/>
          <a:lstStyle/>
          <a:p>
            <a:fld id="{BAC7115D-513F-423D-AD9C-11F28B46D6EC}" type="slidenum">
              <a:rPr lang="en-US" smtClean="0"/>
              <a:pPr/>
              <a:t>58</a:t>
            </a:fld>
            <a:endParaRPr lang="en-US" smtClean="0"/>
          </a:p>
        </p:txBody>
      </p:sp>
      <p:sp>
        <p:nvSpPr>
          <p:cNvPr id="131075" name="Rectangle 2"/>
          <p:cNvSpPr>
            <a:spLocks noRo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miter lim="800000"/>
            <a:headEnd/>
            <a:tailEnd/>
          </a:ln>
        </p:spPr>
        <p:txBody>
          <a:bodyPr/>
          <a:lstStyle/>
          <a:p>
            <a:fld id="{5D2DBB7C-C3B4-4488-9F7D-C85BAFD8F07F}" type="slidenum">
              <a:rPr lang="en-US" smtClean="0"/>
              <a:pPr/>
              <a:t>59</a:t>
            </a:fld>
            <a:endParaRPr lang="en-US" smtClean="0"/>
          </a:p>
        </p:txBody>
      </p:sp>
      <p:sp>
        <p:nvSpPr>
          <p:cNvPr id="132099" name="Rectangle 2"/>
          <p:cNvSpPr>
            <a:spLocks noRo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miter lim="800000"/>
            <a:headEnd/>
            <a:tailEnd/>
          </a:ln>
        </p:spPr>
        <p:txBody>
          <a:bodyPr/>
          <a:lstStyle/>
          <a:p>
            <a:fld id="{70C85104-B1A1-4C7F-BE7A-9FBD87CCD901}" type="slidenum">
              <a:rPr lang="en-US" smtClean="0"/>
              <a:pPr/>
              <a:t>60</a:t>
            </a:fld>
            <a:endParaRPr lang="en-US" smtClean="0"/>
          </a:p>
        </p:txBody>
      </p:sp>
      <p:sp>
        <p:nvSpPr>
          <p:cNvPr id="133123" name="Rectangle 2"/>
          <p:cNvSpPr>
            <a:spLocks noRo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miter lim="800000"/>
            <a:headEnd/>
            <a:tailEnd/>
          </a:ln>
        </p:spPr>
        <p:txBody>
          <a:bodyPr/>
          <a:lstStyle/>
          <a:p>
            <a:fld id="{F0786645-1D3F-415F-8488-4D18502D147D}" type="slidenum">
              <a:rPr lang="en-US" smtClean="0"/>
              <a:pPr/>
              <a:t>4</a:t>
            </a:fld>
            <a:endParaRPr lang="en-US" smtClean="0"/>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miter lim="800000"/>
            <a:headEnd/>
            <a:tailEnd/>
          </a:ln>
        </p:spPr>
        <p:txBody>
          <a:bodyPr/>
          <a:lstStyle/>
          <a:p>
            <a:fld id="{1313BE9B-3D83-4FB0-909F-19335F844D37}" type="slidenum">
              <a:rPr lang="en-US" smtClean="0"/>
              <a:pPr/>
              <a:t>8</a:t>
            </a:fld>
            <a:endParaRPr lang="en-US" smtClean="0"/>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miter lim="800000"/>
            <a:headEnd/>
            <a:tailEnd/>
          </a:ln>
        </p:spPr>
        <p:txBody>
          <a:bodyPr/>
          <a:lstStyle/>
          <a:p>
            <a:fld id="{CB583E62-D7ED-4B5B-8B99-740D8FDC33B2}" type="slidenum">
              <a:rPr lang="en-US" smtClean="0"/>
              <a:pPr/>
              <a:t>11</a:t>
            </a:fld>
            <a:endParaRPr lang="en-US" smtClean="0"/>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miter lim="800000"/>
            <a:headEnd/>
            <a:tailEnd/>
          </a:ln>
        </p:spPr>
        <p:txBody>
          <a:bodyPr/>
          <a:lstStyle/>
          <a:p>
            <a:fld id="{215BCC40-4360-44B0-BF96-C60B692EF0A9}" type="slidenum">
              <a:rPr lang="en-US" smtClean="0"/>
              <a:pPr/>
              <a:t>20</a:t>
            </a:fld>
            <a:endParaRPr lang="en-US" smtClean="0"/>
          </a:p>
        </p:txBody>
      </p:sp>
      <p:sp>
        <p:nvSpPr>
          <p:cNvPr id="101379" name="Rectangle 2"/>
          <p:cNvSpPr>
            <a:spLocks noRo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0CF3D051-9F9E-467E-9F21-EB6739BC5FB5}" type="slidenum">
              <a:rPr lang="en-US" smtClean="0"/>
              <a:pPr/>
              <a:t>21</a:t>
            </a:fld>
            <a:endParaRPr lang="en-US" smtClean="0"/>
          </a:p>
        </p:txBody>
      </p:sp>
      <p:sp>
        <p:nvSpPr>
          <p:cNvPr id="102403" name="Rectangle 2"/>
          <p:cNvSpPr>
            <a:spLocks noRo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miter lim="800000"/>
            <a:headEnd/>
            <a:tailEnd/>
          </a:ln>
        </p:spPr>
        <p:txBody>
          <a:bodyPr/>
          <a:lstStyle/>
          <a:p>
            <a:fld id="{AE3BB4E7-00A8-4C40-9A32-62A8174F75BC}" type="slidenum">
              <a:rPr lang="en-US" smtClean="0"/>
              <a:pPr/>
              <a:t>22</a:t>
            </a:fld>
            <a:endParaRPr lang="en-US" smtClean="0"/>
          </a:p>
        </p:txBody>
      </p:sp>
      <p:sp>
        <p:nvSpPr>
          <p:cNvPr id="103427" name="Rectangle 2"/>
          <p:cNvSpPr>
            <a:spLocks noRo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IN"/>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IN"/>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IN"/>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IN"/>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IN"/>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IN"/>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IN"/>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eaLnBrk="1" hangingPunct="1">
              <a:spcBef>
                <a:spcPct val="50000"/>
              </a:spcBef>
              <a:defRPr/>
            </a:pPr>
            <a:r>
              <a:rPr lang="en-US" altLang="en-US" sz="1400" b="0" smtClean="0">
                <a:latin typeface="McGrawHill-Italic" pitchFamily="2" charset="0"/>
              </a:rPr>
              <a:t>McGraw-Hill</a:t>
            </a:r>
            <a:endParaRPr lang="en-US" altLang="en-US" sz="2400" b="0" smtClean="0">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eaLnBrk="1" hangingPunct="1">
              <a:spcBef>
                <a:spcPct val="50000"/>
              </a:spcBef>
              <a:buFontTx/>
              <a:buChar char="©"/>
              <a:defRPr/>
            </a:pPr>
            <a:r>
              <a:rPr lang="en-US" altLang="en-US" sz="1400" b="0" smtClean="0">
                <a:latin typeface="McGrawHill-Italic" pitchFamily="2" charset="0"/>
              </a:rPr>
              <a:t>The McGraw-Hill Companies, Inc., 2000</a:t>
            </a:r>
            <a:endParaRPr lang="en-US" altLang="en-US" sz="2400" b="0" smtClean="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smtClean="0"/>
              <a:t>Click to edit Master subtitle style</a:t>
            </a:r>
          </a:p>
        </p:txBody>
      </p:sp>
      <p:sp>
        <p:nvSpPr>
          <p:cNvPr id="16" name="Rectangle 15"/>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a:defRPr/>
            </a:pPr>
            <a:endParaRPr lang="en-US"/>
          </a:p>
        </p:txBody>
      </p:sp>
      <p:sp>
        <p:nvSpPr>
          <p:cNvPr id="17" name="Rectangle 16"/>
          <p:cNvSpPr>
            <a:spLocks noGrp="1" noChangeArrowheads="1"/>
          </p:cNvSpPr>
          <p:nvPr>
            <p:ph type="ftr" sz="quarter" idx="11"/>
          </p:nvPr>
        </p:nvSpPr>
        <p:spPr bwMode="auto">
          <a:xfrm>
            <a:off x="3429000" y="6248400"/>
            <a:ext cx="2895600" cy="45720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lgn="r">
              <a:defRPr sz="1400" b="0">
                <a:latin typeface="+mn-lt"/>
              </a:defRPr>
            </a:lvl1pPr>
          </a:lstStyle>
          <a:p>
            <a:pPr>
              <a:defRPr/>
            </a:pPr>
            <a:fld id="{CBC06DF8-05D6-4952-81EE-16359A9FB6E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6"/>
          <p:cNvSpPr>
            <a:spLocks noGrp="1" noChangeArrowheads="1"/>
          </p:cNvSpPr>
          <p:nvPr>
            <p:ph type="sldNum" sz="quarter" idx="10"/>
          </p:nvPr>
        </p:nvSpPr>
        <p:spPr>
          <a:ln/>
        </p:spPr>
        <p:txBody>
          <a:bodyPr/>
          <a:lstStyle>
            <a:lvl1pPr>
              <a:defRPr/>
            </a:lvl1pPr>
          </a:lstStyle>
          <a:p>
            <a:pPr>
              <a:defRPr/>
            </a:pPr>
            <a:r>
              <a:rPr lang="en-US"/>
              <a:t>27.</a:t>
            </a:r>
            <a:fld id="{92A7FC0B-AB86-4968-9806-02FAE3502B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6"/>
          <p:cNvSpPr>
            <a:spLocks noGrp="1" noChangeArrowheads="1"/>
          </p:cNvSpPr>
          <p:nvPr>
            <p:ph type="sldNum" sz="quarter" idx="10"/>
          </p:nvPr>
        </p:nvSpPr>
        <p:spPr>
          <a:ln/>
        </p:spPr>
        <p:txBody>
          <a:bodyPr/>
          <a:lstStyle>
            <a:lvl1pPr>
              <a:defRPr/>
            </a:lvl1pPr>
          </a:lstStyle>
          <a:p>
            <a:pPr>
              <a:defRPr/>
            </a:pPr>
            <a:r>
              <a:rPr lang="en-US"/>
              <a:t>27.</a:t>
            </a:r>
            <a:fld id="{FD82B0A9-3E19-48F5-88D3-AC9BFA185FA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Rectangle 16"/>
          <p:cNvSpPr>
            <a:spLocks noGrp="1" noChangeArrowheads="1"/>
          </p:cNvSpPr>
          <p:nvPr>
            <p:ph type="sldNum" sz="quarter" idx="10"/>
          </p:nvPr>
        </p:nvSpPr>
        <p:spPr>
          <a:ln/>
        </p:spPr>
        <p:txBody>
          <a:bodyPr/>
          <a:lstStyle>
            <a:lvl1pPr>
              <a:defRPr/>
            </a:lvl1pPr>
          </a:lstStyle>
          <a:p>
            <a:pPr>
              <a:defRPr/>
            </a:pPr>
            <a:r>
              <a:rPr lang="en-US"/>
              <a:t>27.</a:t>
            </a:r>
            <a:fld id="{B5FA8EC1-E6EB-4316-B28D-2ABF03FE605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6"/>
          <p:cNvSpPr>
            <a:spLocks noGrp="1" noChangeArrowheads="1"/>
          </p:cNvSpPr>
          <p:nvPr>
            <p:ph type="sldNum" sz="quarter" idx="10"/>
          </p:nvPr>
        </p:nvSpPr>
        <p:spPr>
          <a:ln/>
        </p:spPr>
        <p:txBody>
          <a:bodyPr/>
          <a:lstStyle>
            <a:lvl1pPr>
              <a:defRPr/>
            </a:lvl1pPr>
          </a:lstStyle>
          <a:p>
            <a:pPr>
              <a:defRPr/>
            </a:pPr>
            <a:r>
              <a:rPr lang="en-US"/>
              <a:t>27.</a:t>
            </a:r>
            <a:fld id="{4D4F268F-65DB-4D85-84D9-49957D0153A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t>27.</a:t>
            </a:r>
            <a:fld id="{D34CA7C1-5BBD-4EFD-AAA2-C803C80669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6"/>
          <p:cNvSpPr>
            <a:spLocks noGrp="1" noChangeArrowheads="1"/>
          </p:cNvSpPr>
          <p:nvPr>
            <p:ph type="sldNum" sz="quarter" idx="10"/>
          </p:nvPr>
        </p:nvSpPr>
        <p:spPr>
          <a:ln/>
        </p:spPr>
        <p:txBody>
          <a:bodyPr/>
          <a:lstStyle>
            <a:lvl1pPr>
              <a:defRPr/>
            </a:lvl1pPr>
          </a:lstStyle>
          <a:p>
            <a:pPr>
              <a:defRPr/>
            </a:pPr>
            <a:r>
              <a:rPr lang="en-US"/>
              <a:t>27.</a:t>
            </a:r>
            <a:fld id="{92F29602-0259-487E-9E11-9C213DDF295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16"/>
          <p:cNvSpPr>
            <a:spLocks noGrp="1" noChangeArrowheads="1"/>
          </p:cNvSpPr>
          <p:nvPr>
            <p:ph type="sldNum" sz="quarter" idx="10"/>
          </p:nvPr>
        </p:nvSpPr>
        <p:spPr>
          <a:ln/>
        </p:spPr>
        <p:txBody>
          <a:bodyPr/>
          <a:lstStyle>
            <a:lvl1pPr>
              <a:defRPr/>
            </a:lvl1pPr>
          </a:lstStyle>
          <a:p>
            <a:pPr>
              <a:defRPr/>
            </a:pPr>
            <a:r>
              <a:rPr lang="en-US"/>
              <a:t>27.</a:t>
            </a:r>
            <a:fld id="{C61F9FC9-C74A-4A22-84F5-D0CDE0C0BD5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Rectangle 16"/>
          <p:cNvSpPr>
            <a:spLocks noGrp="1" noChangeArrowheads="1"/>
          </p:cNvSpPr>
          <p:nvPr>
            <p:ph type="sldNum" sz="quarter" idx="10"/>
          </p:nvPr>
        </p:nvSpPr>
        <p:spPr>
          <a:ln/>
        </p:spPr>
        <p:txBody>
          <a:bodyPr/>
          <a:lstStyle>
            <a:lvl1pPr>
              <a:defRPr/>
            </a:lvl1pPr>
          </a:lstStyle>
          <a:p>
            <a:pPr>
              <a:defRPr/>
            </a:pPr>
            <a:r>
              <a:rPr lang="en-US"/>
              <a:t>27.</a:t>
            </a:r>
            <a:fld id="{81369ADE-D54D-4140-ABED-E155480A95C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t>27.</a:t>
            </a:r>
            <a:fld id="{6F33E457-44C6-4C0D-8987-5DC1FF59C4E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27.</a:t>
            </a:r>
            <a:fld id="{89092B03-60E4-4CF1-80E0-71CD826DBB9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27.</a:t>
            </a:r>
            <a:fld id="{850D42D8-5DFA-4B24-856C-DD2CDDF408B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a:defRPr/>
            </a:pPr>
            <a:r>
              <a:rPr lang="en-US"/>
              <a:t>27.</a:t>
            </a:r>
            <a:fld id="{C8C3D0D6-2075-435F-A8BF-561A83E2EB9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1"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ChangeArrowheads="1"/>
          </p:cNvSpPr>
          <p:nvPr/>
        </p:nvSpPr>
        <p:spPr bwMode="auto">
          <a:xfrm>
            <a:off x="1143000" y="2514600"/>
            <a:ext cx="6858000" cy="2124075"/>
          </a:xfrm>
          <a:prstGeom prst="rect">
            <a:avLst/>
          </a:prstGeom>
          <a:noFill/>
          <a:ln w="9525">
            <a:noFill/>
            <a:miter lim="800000"/>
            <a:headEnd/>
            <a:tailEnd/>
          </a:ln>
          <a:effectLst/>
        </p:spPr>
        <p:txBody>
          <a:bodyPr>
            <a:spAutoFit/>
          </a:bodyPr>
          <a:lstStyle/>
          <a:p>
            <a:pPr algn="ctr"/>
            <a:r>
              <a:rPr lang="en-US" sz="4400">
                <a:solidFill>
                  <a:schemeClr val="tx2"/>
                </a:solidFill>
              </a:rPr>
              <a:t>UNIT VI</a:t>
            </a:r>
          </a:p>
          <a:p>
            <a:pPr algn="ctr"/>
            <a:r>
              <a:rPr lang="en-US" sz="4400"/>
              <a:t>WWW &amp; HTTP</a:t>
            </a:r>
          </a:p>
          <a:p>
            <a:pPr algn="ctr"/>
            <a:r>
              <a:rPr lang="en-US" sz="4400"/>
              <a:t>WAP</a:t>
            </a:r>
          </a:p>
        </p:txBody>
      </p:sp>
      <p:sp>
        <p:nvSpPr>
          <p:cNvPr id="3075" name="Content Placeholder 1"/>
          <p:cNvSpPr>
            <a:spLocks noGrp="1"/>
          </p:cNvSpPr>
          <p:nvPr>
            <p:ph/>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buFont typeface="Wingdings" pitchFamily="2" charset="2"/>
              <a:buNone/>
            </a:pPr>
            <a:endParaRPr lang="en-IN" smtClean="0">
              <a:latin typeface="Times New Roman" pitchFamily="18" charset="0"/>
              <a:cs typeface="Times New Roman" pitchFamily="18" charset="0"/>
            </a:endParaRPr>
          </a:p>
          <a:p>
            <a:pPr marL="0" indent="0" eaLnBrk="1" hangingPunct="1">
              <a:buFont typeface="Wingdings" pitchFamily="2" charset="2"/>
              <a:buNone/>
            </a:pPr>
            <a:endParaRPr lang="en-IN" smtClean="0">
              <a:latin typeface="Times New Roman" pitchFamily="18" charset="0"/>
              <a:cs typeface="Times New Roman" pitchFamily="18" charset="0"/>
            </a:endParaRPr>
          </a:p>
          <a:p>
            <a:pPr marL="0" indent="0" eaLnBrk="1" hangingPunct="1">
              <a:buFont typeface="Wingdings" pitchFamily="2" charset="2"/>
              <a:buNone/>
            </a:pPr>
            <a:endParaRPr lang="en-IN" smtClean="0">
              <a:latin typeface="Times New Roman" pitchFamily="18" charset="0"/>
              <a:cs typeface="Times New Roman" pitchFamily="18" charset="0"/>
            </a:endParaRPr>
          </a:p>
          <a:p>
            <a:pPr marL="0" indent="0" eaLnBrk="1" hangingPunct="1">
              <a:buFont typeface="Wingdings" pitchFamily="2" charset="2"/>
              <a:buNone/>
            </a:pPr>
            <a:endParaRPr lang="en-IN" smtClean="0">
              <a:latin typeface="Times New Roman" pitchFamily="18" charset="0"/>
              <a:cs typeface="Times New Roman" pitchFamily="18" charset="0"/>
            </a:endParaRPr>
          </a:p>
          <a:p>
            <a:pPr marL="0" indent="0" eaLnBrk="1" hangingPunct="1">
              <a:buFont typeface="Wingdings" pitchFamily="2" charset="2"/>
              <a:buNone/>
            </a:pPr>
            <a:r>
              <a:rPr lang="en-IN" smtClean="0">
                <a:latin typeface="Times New Roman" pitchFamily="18" charset="0"/>
                <a:cs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IN" smtClean="0"/>
              <a:t>Uniform Resource Locator</a:t>
            </a:r>
          </a:p>
        </p:txBody>
      </p:sp>
      <p:sp>
        <p:nvSpPr>
          <p:cNvPr id="4" name="Content Placeholder 3"/>
          <p:cNvSpPr>
            <a:spLocks noGrp="1"/>
          </p:cNvSpPr>
          <p:nvPr>
            <p:ph idx="1"/>
          </p:nvPr>
        </p:nvSpPr>
        <p:spPr>
          <a:xfrm>
            <a:off x="304800" y="1066800"/>
            <a:ext cx="8229600" cy="5257800"/>
          </a:xfrm>
        </p:spPr>
        <p:txBody>
          <a:bodyPr/>
          <a:lstStyle/>
          <a:p>
            <a:pPr eaLnBrk="1" hangingPunct="1">
              <a:defRPr/>
            </a:pPr>
            <a:r>
              <a:rPr lang="en-IN" sz="2800" dirty="0" smtClean="0">
                <a:latin typeface="Times New Roman" pitchFamily="18" charset="0"/>
                <a:cs typeface="Times New Roman" pitchFamily="18" charset="0"/>
              </a:rPr>
              <a:t>A client that wants to access a Web page needs the address </a:t>
            </a:r>
          </a:p>
          <a:p>
            <a:pPr eaLnBrk="1" hangingPunct="1">
              <a:defRPr/>
            </a:pPr>
            <a:r>
              <a:rPr lang="en-IN" sz="2800" dirty="0" smtClean="0">
                <a:latin typeface="Times New Roman" pitchFamily="18" charset="0"/>
                <a:cs typeface="Times New Roman" pitchFamily="18" charset="0"/>
              </a:rPr>
              <a:t>To access the documents distributed throughout the world, HTTP uses locators. </a:t>
            </a:r>
          </a:p>
          <a:p>
            <a:pPr eaLnBrk="1" hangingPunct="1">
              <a:defRPr/>
            </a:pPr>
            <a:r>
              <a:rPr lang="en-IN" sz="2800" dirty="0" smtClean="0">
                <a:latin typeface="Times New Roman" pitchFamily="18" charset="0"/>
                <a:cs typeface="Times New Roman" pitchFamily="18" charset="0"/>
              </a:rPr>
              <a:t>The uniform resource locator (URL) is a standard for specifying any kind of information on the Internet. </a:t>
            </a:r>
          </a:p>
          <a:p>
            <a:pPr eaLnBrk="1" hangingPunct="1">
              <a:defRPr/>
            </a:pPr>
            <a:r>
              <a:rPr lang="en-IN" sz="2800" dirty="0" smtClean="0">
                <a:latin typeface="Times New Roman" pitchFamily="18" charset="0"/>
                <a:cs typeface="Times New Roman" pitchFamily="18" charset="0"/>
              </a:rPr>
              <a:t>URL defines four things: </a:t>
            </a:r>
          </a:p>
          <a:p>
            <a:pPr lvl="1" eaLnBrk="1" hangingPunct="1">
              <a:defRPr/>
            </a:pPr>
            <a:r>
              <a:rPr lang="en-IN" sz="2400" dirty="0" smtClean="0">
                <a:latin typeface="Times New Roman" pitchFamily="18" charset="0"/>
                <a:ea typeface="+mn-ea"/>
                <a:cs typeface="Times New Roman" pitchFamily="18" charset="0"/>
              </a:rPr>
              <a:t>Protocol</a:t>
            </a:r>
          </a:p>
          <a:p>
            <a:pPr lvl="1" eaLnBrk="1" hangingPunct="1">
              <a:defRPr/>
            </a:pPr>
            <a:r>
              <a:rPr lang="en-IN" sz="2400" dirty="0" smtClean="0">
                <a:latin typeface="Times New Roman" pitchFamily="18" charset="0"/>
                <a:ea typeface="+mn-ea"/>
                <a:cs typeface="Times New Roman" pitchFamily="18" charset="0"/>
              </a:rPr>
              <a:t>host computer</a:t>
            </a:r>
          </a:p>
          <a:p>
            <a:pPr lvl="1" eaLnBrk="1" hangingPunct="1">
              <a:defRPr/>
            </a:pPr>
            <a:r>
              <a:rPr lang="en-IN" sz="2400" dirty="0" smtClean="0">
                <a:latin typeface="Times New Roman" pitchFamily="18" charset="0"/>
                <a:ea typeface="+mn-ea"/>
                <a:cs typeface="Times New Roman" pitchFamily="18" charset="0"/>
              </a:rPr>
              <a:t>Port</a:t>
            </a:r>
          </a:p>
          <a:p>
            <a:pPr lvl="1" eaLnBrk="1" hangingPunct="1">
              <a:defRPr/>
            </a:pPr>
            <a:r>
              <a:rPr lang="en-IN" sz="2400" dirty="0" smtClean="0">
                <a:latin typeface="Times New Roman" pitchFamily="18" charset="0"/>
                <a:ea typeface="+mn-ea"/>
                <a:cs typeface="Times New Roman" pitchFamily="18" charset="0"/>
              </a:rPr>
              <a:t>path</a:t>
            </a:r>
            <a:endParaRPr lang="en-IN" sz="2400" dirty="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1331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13316" name="Text Box 4"/>
          <p:cNvSpPr txBox="1">
            <a:spLocks noChangeArrowheads="1"/>
          </p:cNvSpPr>
          <p:nvPr/>
        </p:nvSpPr>
        <p:spPr bwMode="auto">
          <a:xfrm>
            <a:off x="304800" y="762000"/>
            <a:ext cx="231775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27.3  </a:t>
            </a:r>
            <a:r>
              <a:rPr lang="en-US" sz="2000" i="1">
                <a:latin typeface="Times New Roman" pitchFamily="18" charset="0"/>
              </a:rPr>
              <a:t>URL</a:t>
            </a:r>
          </a:p>
        </p:txBody>
      </p:sp>
      <p:sp>
        <p:nvSpPr>
          <p:cNvPr id="1331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3318" name="Picture 6"/>
          <p:cNvPicPr>
            <a:picLocks noChangeAspect="1" noChangeArrowheads="1"/>
          </p:cNvPicPr>
          <p:nvPr/>
        </p:nvPicPr>
        <p:blipFill>
          <a:blip r:embed="rId3"/>
          <a:srcRect/>
          <a:stretch>
            <a:fillRect/>
          </a:stretch>
        </p:blipFill>
        <p:spPr bwMode="auto">
          <a:xfrm>
            <a:off x="679450" y="3225800"/>
            <a:ext cx="7550150" cy="73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IN" smtClean="0"/>
              <a:t> </a:t>
            </a:r>
          </a:p>
        </p:txBody>
      </p:sp>
      <p:sp>
        <p:nvSpPr>
          <p:cNvPr id="14339" name="Content Placeholder 3"/>
          <p:cNvSpPr>
            <a:spLocks noGrp="1"/>
          </p:cNvSpPr>
          <p:nvPr>
            <p:ph idx="1"/>
          </p:nvPr>
        </p:nvSpPr>
        <p:spPr bwMode="auto">
          <a:xfrm>
            <a:off x="381000" y="609600"/>
            <a:ext cx="8229600" cy="5486400"/>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r>
              <a:rPr lang="en-IN" sz="2400" dirty="0" smtClean="0">
                <a:latin typeface="Times New Roman" pitchFamily="18" charset="0"/>
                <a:cs typeface="Times New Roman" pitchFamily="18" charset="0"/>
              </a:rPr>
              <a:t>The </a:t>
            </a:r>
            <a:r>
              <a:rPr lang="en-IN" sz="2400" i="1" dirty="0" smtClean="0">
                <a:latin typeface="Times New Roman" pitchFamily="18" charset="0"/>
                <a:cs typeface="Times New Roman" pitchFamily="18" charset="0"/>
              </a:rPr>
              <a:t>protocol </a:t>
            </a:r>
            <a:r>
              <a:rPr lang="en-IN" sz="2400" dirty="0" smtClean="0">
                <a:latin typeface="Times New Roman" pitchFamily="18" charset="0"/>
                <a:cs typeface="Times New Roman" pitchFamily="18" charset="0"/>
              </a:rPr>
              <a:t>is the client/server program used to retrieve the document. </a:t>
            </a:r>
            <a:r>
              <a:rPr lang="en-IN" sz="2400" dirty="0" err="1" smtClean="0">
                <a:latin typeface="Times New Roman" pitchFamily="18" charset="0"/>
                <a:cs typeface="Times New Roman" pitchFamily="18" charset="0"/>
              </a:rPr>
              <a:t>Eg</a:t>
            </a:r>
            <a:r>
              <a:rPr lang="en-IN" sz="2400" dirty="0" smtClean="0">
                <a:latin typeface="Times New Roman" pitchFamily="18" charset="0"/>
                <a:cs typeface="Times New Roman" pitchFamily="18" charset="0"/>
              </a:rPr>
              <a:t>: FTP,  HTTP. </a:t>
            </a:r>
          </a:p>
          <a:p>
            <a:pPr algn="just" eaLnBrk="1" hangingPunct="1"/>
            <a:r>
              <a:rPr lang="en-IN" sz="2400" dirty="0" smtClean="0">
                <a:latin typeface="Times New Roman" pitchFamily="18" charset="0"/>
                <a:cs typeface="Times New Roman" pitchFamily="18" charset="0"/>
              </a:rPr>
              <a:t>The host is the computer on which the information is located, the name of the computer can be an alias. </a:t>
            </a:r>
          </a:p>
          <a:p>
            <a:pPr algn="just" eaLnBrk="1" hangingPunct="1"/>
            <a:r>
              <a:rPr lang="en-IN" sz="2400" dirty="0" smtClean="0">
                <a:latin typeface="Times New Roman" pitchFamily="18" charset="0"/>
                <a:cs typeface="Times New Roman" pitchFamily="18" charset="0"/>
              </a:rPr>
              <a:t>Host can be any name given to the computer that hosts the Web page. (optionally begins with www)</a:t>
            </a:r>
          </a:p>
          <a:p>
            <a:pPr algn="just" eaLnBrk="1" hangingPunct="1"/>
            <a:r>
              <a:rPr lang="en-IN" sz="2400" dirty="0" smtClean="0">
                <a:latin typeface="Times New Roman" pitchFamily="18" charset="0"/>
                <a:cs typeface="Times New Roman" pitchFamily="18" charset="0"/>
              </a:rPr>
              <a:t>The URL can optionally contain the port number of the server. If the </a:t>
            </a:r>
            <a:r>
              <a:rPr lang="en-IN" sz="2400" i="1" dirty="0" smtClean="0">
                <a:latin typeface="Times New Roman" pitchFamily="18" charset="0"/>
                <a:cs typeface="Times New Roman" pitchFamily="18" charset="0"/>
              </a:rPr>
              <a:t>port </a:t>
            </a:r>
            <a:r>
              <a:rPr lang="en-IN" sz="2400" dirty="0" smtClean="0">
                <a:latin typeface="Times New Roman" pitchFamily="18" charset="0"/>
                <a:cs typeface="Times New Roman" pitchFamily="18" charset="0"/>
              </a:rPr>
              <a:t>is included, it is inserted between the host and the path, and it is separated from the host by a colon.</a:t>
            </a:r>
          </a:p>
          <a:p>
            <a:pPr algn="just" eaLnBrk="1" hangingPunct="1"/>
            <a:r>
              <a:rPr lang="en-IN" sz="2400" dirty="0" smtClean="0">
                <a:latin typeface="Times New Roman" pitchFamily="18" charset="0"/>
                <a:cs typeface="Times New Roman" pitchFamily="18" charset="0"/>
              </a:rPr>
              <a:t>Path is the pathname of the file where the information is located. Note that the path can itself contain slashes to separate the directories from the subdirectories and files.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bwMode="auto">
          <a:xfrm>
            <a:off x="457200" y="274638"/>
            <a:ext cx="8229600" cy="63976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IN" sz="3200" dirty="0" smtClean="0">
                <a:latin typeface="Times New Roman" pitchFamily="18" charset="0"/>
                <a:cs typeface="Times New Roman" pitchFamily="18" charset="0"/>
              </a:rPr>
              <a:t>Cookies- Creation and Storage of Cookies</a:t>
            </a:r>
            <a:r>
              <a:rPr lang="en-IN" sz="3200" i="1" dirty="0" smtClean="0">
                <a:solidFill>
                  <a:schemeClr val="tx1"/>
                </a:solidFill>
                <a:latin typeface="Times New Roman" pitchFamily="18" charset="0"/>
                <a:cs typeface="Times New Roman" pitchFamily="18" charset="0"/>
              </a:rPr>
              <a:t/>
            </a:r>
            <a:br>
              <a:rPr lang="en-IN" sz="3200" i="1" dirty="0" smtClean="0">
                <a:solidFill>
                  <a:schemeClr val="tx1"/>
                </a:solidFill>
                <a:latin typeface="Times New Roman" pitchFamily="18" charset="0"/>
                <a:cs typeface="Times New Roman" pitchFamily="18" charset="0"/>
              </a:rPr>
            </a:br>
            <a:endParaRPr lang="en-IN" sz="3200" dirty="0" smtClean="0">
              <a:latin typeface="Times New Roman" pitchFamily="18" charset="0"/>
              <a:cs typeface="Times New Roman" pitchFamily="18" charset="0"/>
            </a:endParaRPr>
          </a:p>
        </p:txBody>
      </p:sp>
      <p:sp>
        <p:nvSpPr>
          <p:cNvPr id="15363" name="Content Placeholder 5"/>
          <p:cNvSpPr>
            <a:spLocks noGrp="1"/>
          </p:cNvSpPr>
          <p:nvPr>
            <p:ph idx="1"/>
          </p:nvPr>
        </p:nvSpPr>
        <p:spPr bwMode="auto">
          <a:xfrm>
            <a:off x="381000" y="1066800"/>
            <a:ext cx="8229600" cy="4525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IN" sz="2800" b="1" dirty="0" smtClean="0">
                <a:latin typeface="Times New Roman" pitchFamily="18" charset="0"/>
                <a:cs typeface="Times New Roman" pitchFamily="18" charset="0"/>
              </a:rPr>
              <a:t>Steps involved n creation and storage of Cookies</a:t>
            </a:r>
          </a:p>
          <a:p>
            <a:pPr lvl="1" algn="just" eaLnBrk="1" hangingPunct="1"/>
            <a:r>
              <a:rPr lang="en-IN" sz="2400" dirty="0" smtClean="0">
                <a:latin typeface="Times New Roman" pitchFamily="18" charset="0"/>
                <a:cs typeface="Times New Roman" pitchFamily="18" charset="0"/>
              </a:rPr>
              <a:t>When a server receives a request from a client, it stores information about the client in a file or a string. The information may include the domain name of the client, the contents of the cookie, a timestamp, and other information depending on the implementation</a:t>
            </a:r>
            <a:r>
              <a:rPr lang="en-IN" dirty="0" smtClean="0">
                <a:latin typeface="Times New Roman" pitchFamily="18" charset="0"/>
                <a:cs typeface="Times New Roman" pitchFamily="18" charset="0"/>
              </a:rPr>
              <a:t>.</a:t>
            </a:r>
          </a:p>
          <a:p>
            <a:pPr lvl="1" algn="just" eaLnBrk="1" hangingPunct="1"/>
            <a:r>
              <a:rPr lang="en-IN" sz="2400" dirty="0" smtClean="0">
                <a:latin typeface="Times New Roman" pitchFamily="18" charset="0"/>
                <a:cs typeface="Times New Roman" pitchFamily="18" charset="0"/>
              </a:rPr>
              <a:t>The server includes the cookie in the response that it sends to the client.</a:t>
            </a:r>
          </a:p>
          <a:p>
            <a:pPr lvl="1" algn="just" eaLnBrk="1" hangingPunct="1"/>
            <a:r>
              <a:rPr lang="en-IN" sz="2400" dirty="0" smtClean="0">
                <a:latin typeface="Times New Roman" pitchFamily="18" charset="0"/>
                <a:cs typeface="Times New Roman" pitchFamily="18" charset="0"/>
              </a:rPr>
              <a:t>When the client receives the response, the browser stores the cookie in the cookie directory, which is sorted by the domain server name.</a:t>
            </a:r>
          </a:p>
        </p:txBody>
      </p:sp>
      <p:sp>
        <p:nvSpPr>
          <p:cNvPr id="15364" name="Slide Number Placeholder 3"/>
          <p:cNvSpPr>
            <a:spLocks noGrp="1"/>
          </p:cNvSpPr>
          <p:nvPr>
            <p:ph type="sldNum" sz="quarter" idx="10"/>
          </p:nvPr>
        </p:nvSpPr>
        <p:spPr>
          <a:noFill/>
          <a:ln>
            <a:miter lim="800000"/>
            <a:headEnd/>
            <a:tailEnd/>
          </a:ln>
        </p:spPr>
        <p:txBody>
          <a:bodyPr/>
          <a:lstStyle/>
          <a:p>
            <a:r>
              <a:rPr lang="en-US" smtClean="0"/>
              <a:t>27.</a:t>
            </a:r>
            <a:fld id="{9E3A93D8-68F6-46FE-A90C-41A09EA67378}" type="slidenum">
              <a:rPr lang="en-US" smtClean="0"/>
              <a:pPr/>
              <a:t>13</a:t>
            </a:fld>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p:cNvSpPr>
            <a:spLocks noGrp="1"/>
          </p:cNvSpPr>
          <p:nvPr>
            <p:ph type="title"/>
          </p:nvPr>
        </p:nvSpPr>
        <p:spPr bwMode="auto">
          <a:xfrm>
            <a:off x="457200" y="274638"/>
            <a:ext cx="8229600" cy="63976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IN" sz="3200" smtClean="0"/>
              <a:t>Using Cookies</a:t>
            </a:r>
            <a:r>
              <a:rPr lang="en-IN" sz="3200" i="1" smtClean="0">
                <a:solidFill>
                  <a:schemeClr val="tx1"/>
                </a:solidFill>
              </a:rPr>
              <a:t/>
            </a:r>
            <a:br>
              <a:rPr lang="en-IN" sz="3200" i="1" smtClean="0">
                <a:solidFill>
                  <a:schemeClr val="tx1"/>
                </a:solidFill>
              </a:rPr>
            </a:br>
            <a:endParaRPr lang="en-IN" sz="3200" smtClean="0"/>
          </a:p>
        </p:txBody>
      </p:sp>
      <p:sp>
        <p:nvSpPr>
          <p:cNvPr id="16387" name="Content Placeholder 5"/>
          <p:cNvSpPr>
            <a:spLocks noGrp="1"/>
          </p:cNvSpPr>
          <p:nvPr>
            <p:ph idx="1"/>
          </p:nvPr>
        </p:nvSpPr>
        <p:spPr bwMode="auto">
          <a:xfrm>
            <a:off x="381000" y="1066800"/>
            <a:ext cx="8229600" cy="4525963"/>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r>
              <a:rPr lang="en-IN" sz="2400" dirty="0" smtClean="0">
                <a:latin typeface="Times New Roman" pitchFamily="18" charset="0"/>
                <a:cs typeface="Times New Roman" pitchFamily="18" charset="0"/>
              </a:rPr>
              <a:t>When a client sends a request to a server, the browser looks in the cookie directory to see if it can find a cookie sent by that server. </a:t>
            </a:r>
          </a:p>
          <a:p>
            <a:pPr algn="just" eaLnBrk="1" hangingPunct="1"/>
            <a:r>
              <a:rPr lang="en-IN" sz="2400" dirty="0" smtClean="0">
                <a:latin typeface="Times New Roman" pitchFamily="18" charset="0"/>
                <a:cs typeface="Times New Roman" pitchFamily="18" charset="0"/>
              </a:rPr>
              <a:t>If found, the cookie is included in the request. When the server receives the request, it knows that this is an old client, not a new one. </a:t>
            </a:r>
          </a:p>
          <a:p>
            <a:pPr algn="just" eaLnBrk="1" hangingPunct="1"/>
            <a:r>
              <a:rPr lang="en-IN" sz="2400" dirty="0" smtClean="0">
                <a:latin typeface="Times New Roman" pitchFamily="18" charset="0"/>
                <a:cs typeface="Times New Roman" pitchFamily="18" charset="0"/>
              </a:rPr>
              <a:t>Note that the contents of the cookie are never read by the browser or disclosed to the user. It is a cookie </a:t>
            </a:r>
            <a:r>
              <a:rPr lang="en-IN" sz="2400" i="1" dirty="0" smtClean="0">
                <a:latin typeface="Times New Roman" pitchFamily="18" charset="0"/>
                <a:cs typeface="Times New Roman" pitchFamily="18" charset="0"/>
              </a:rPr>
              <a:t>made </a:t>
            </a:r>
            <a:r>
              <a:rPr lang="en-IN" sz="2400" dirty="0" smtClean="0">
                <a:latin typeface="Times New Roman" pitchFamily="18" charset="0"/>
                <a:cs typeface="Times New Roman" pitchFamily="18" charset="0"/>
              </a:rPr>
              <a:t>by the server and </a:t>
            </a:r>
            <a:r>
              <a:rPr lang="en-IN" sz="2400" i="1" dirty="0" smtClean="0">
                <a:latin typeface="Times New Roman" pitchFamily="18" charset="0"/>
                <a:cs typeface="Times New Roman" pitchFamily="18" charset="0"/>
              </a:rPr>
              <a:t>eaten </a:t>
            </a:r>
            <a:r>
              <a:rPr lang="en-IN" sz="2400" dirty="0" smtClean="0">
                <a:latin typeface="Times New Roman" pitchFamily="18" charset="0"/>
                <a:cs typeface="Times New Roman" pitchFamily="18" charset="0"/>
              </a:rPr>
              <a:t>by the server.</a:t>
            </a:r>
            <a:endParaRPr lang="en-IN" sz="2000" dirty="0" smtClean="0">
              <a:latin typeface="Times New Roman" pitchFamily="18" charset="0"/>
              <a:cs typeface="Times New Roman" pitchFamily="18" charset="0"/>
            </a:endParaRPr>
          </a:p>
        </p:txBody>
      </p:sp>
      <p:sp>
        <p:nvSpPr>
          <p:cNvPr id="16388" name="Slide Number Placeholder 3"/>
          <p:cNvSpPr>
            <a:spLocks noGrp="1"/>
          </p:cNvSpPr>
          <p:nvPr>
            <p:ph type="sldNum" sz="quarter" idx="10"/>
          </p:nvPr>
        </p:nvSpPr>
        <p:spPr>
          <a:noFill/>
          <a:ln>
            <a:miter lim="800000"/>
            <a:headEnd/>
            <a:tailEnd/>
          </a:ln>
        </p:spPr>
        <p:txBody>
          <a:bodyPr/>
          <a:lstStyle/>
          <a:p>
            <a:r>
              <a:rPr lang="en-US" smtClean="0"/>
              <a:t>27.</a:t>
            </a:r>
            <a:fld id="{6785ED5D-0787-429C-B3AE-E533DF9DA0D9}" type="slidenum">
              <a:rPr lang="en-US" smtClean="0"/>
              <a:pPr/>
              <a:t>14</a:t>
            </a:fld>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IN" smtClean="0"/>
              <a:t>Cookies Usage Case Scenarios</a:t>
            </a:r>
          </a:p>
        </p:txBody>
      </p:sp>
      <p:sp>
        <p:nvSpPr>
          <p:cNvPr id="3" name="Content Placeholder 2"/>
          <p:cNvSpPr>
            <a:spLocks noGrp="1"/>
          </p:cNvSpPr>
          <p:nvPr>
            <p:ph idx="1"/>
          </p:nvPr>
        </p:nvSpPr>
        <p:spPr>
          <a:xfrm>
            <a:off x="609600" y="1295400"/>
            <a:ext cx="8229600" cy="4525963"/>
          </a:xfrm>
        </p:spPr>
        <p:txBody>
          <a:bodyPr/>
          <a:lstStyle/>
          <a:p>
            <a:pPr algn="just" eaLnBrk="1" hangingPunct="1">
              <a:defRPr/>
            </a:pPr>
            <a:r>
              <a:rPr lang="en-IN" sz="2800" dirty="0" smtClean="0">
                <a:latin typeface="Times New Roman" pitchFamily="18" charset="0"/>
                <a:cs typeface="Times New Roman" pitchFamily="18" charset="0"/>
              </a:rPr>
              <a:t>Scenario 1 Site services available to only registered users.</a:t>
            </a:r>
          </a:p>
          <a:p>
            <a:pPr marL="0" indent="0" algn="just" eaLnBrk="1" hangingPunct="1">
              <a:buFont typeface="Wingdings" pitchFamily="2" charset="2"/>
              <a:buNone/>
              <a:defRPr/>
            </a:pPr>
            <a:r>
              <a:rPr lang="en-IN"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The site that restricts access to registered clients only sends a cookie to the client when the client registers for the first time. </a:t>
            </a:r>
          </a:p>
          <a:p>
            <a:pPr marL="0" indent="0" algn="just" eaLnBrk="1" hangingPunct="1">
              <a:buFont typeface="Wingdings" pitchFamily="2" charset="2"/>
              <a:buNone/>
              <a:defRPr/>
            </a:pPr>
            <a:r>
              <a:rPr lang="en-IN" sz="2800" dirty="0" smtClean="0">
                <a:latin typeface="Times New Roman" pitchFamily="18" charset="0"/>
                <a:cs typeface="Times New Roman" pitchFamily="18" charset="0"/>
              </a:rPr>
              <a:t>For any repeated access, only those clients</a:t>
            </a:r>
          </a:p>
          <a:p>
            <a:pPr marL="0" indent="0" algn="just" eaLnBrk="1" hangingPunct="1">
              <a:buFont typeface="Wingdings" pitchFamily="2" charset="2"/>
              <a:buNone/>
              <a:defRPr/>
            </a:pPr>
            <a:r>
              <a:rPr lang="en-IN" sz="2800" dirty="0" smtClean="0">
                <a:latin typeface="Times New Roman" pitchFamily="18" charset="0"/>
                <a:cs typeface="Times New Roman" pitchFamily="18" charset="0"/>
              </a:rPr>
              <a:t>that send the appropriate cookie are allowed.</a:t>
            </a:r>
          </a:p>
        </p:txBody>
      </p:sp>
      <p:sp>
        <p:nvSpPr>
          <p:cNvPr id="17412" name="Slide Number Placeholder 3"/>
          <p:cNvSpPr>
            <a:spLocks noGrp="1"/>
          </p:cNvSpPr>
          <p:nvPr>
            <p:ph type="sldNum" sz="quarter" idx="10"/>
          </p:nvPr>
        </p:nvSpPr>
        <p:spPr>
          <a:noFill/>
          <a:ln>
            <a:miter lim="800000"/>
            <a:headEnd/>
            <a:tailEnd/>
          </a:ln>
        </p:spPr>
        <p:txBody>
          <a:bodyPr/>
          <a:lstStyle/>
          <a:p>
            <a:r>
              <a:rPr lang="en-US" smtClean="0"/>
              <a:t>27.</a:t>
            </a:r>
            <a:fld id="{EA3BB535-28DF-4017-8D5C-B01DD727D6D4}" type="slidenum">
              <a:rPr lang="en-US" smtClean="0"/>
              <a:pPr/>
              <a:t>15</a:t>
            </a:fld>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IN" smtClean="0"/>
              <a:t>Cookies Usage Case Scenarios</a:t>
            </a:r>
          </a:p>
        </p:txBody>
      </p:sp>
      <p:sp>
        <p:nvSpPr>
          <p:cNvPr id="3" name="Content Placeholder 2"/>
          <p:cNvSpPr>
            <a:spLocks noGrp="1"/>
          </p:cNvSpPr>
          <p:nvPr>
            <p:ph idx="1"/>
          </p:nvPr>
        </p:nvSpPr>
        <p:spPr>
          <a:xfrm>
            <a:off x="609600" y="1219201"/>
            <a:ext cx="8229600" cy="3886200"/>
          </a:xfrm>
        </p:spPr>
        <p:txBody>
          <a:bodyPr/>
          <a:lstStyle/>
          <a:p>
            <a:pPr eaLnBrk="1" hangingPunct="1">
              <a:defRPr/>
            </a:pPr>
            <a:r>
              <a:rPr lang="en-IN" sz="2400" dirty="0" smtClean="0"/>
              <a:t>Scenario 2 :</a:t>
            </a:r>
          </a:p>
          <a:p>
            <a:pPr marL="0" indent="0" algn="just" eaLnBrk="1" hangingPunct="1">
              <a:buFont typeface="Wingdings" pitchFamily="2" charset="2"/>
              <a:buNone/>
              <a:defRPr/>
            </a:pPr>
            <a:r>
              <a:rPr lang="en-IN" sz="2400" dirty="0" smtClean="0"/>
              <a:t> </a:t>
            </a:r>
            <a:r>
              <a:rPr lang="en-IN" sz="2400" dirty="0" smtClean="0"/>
              <a:t>    </a:t>
            </a:r>
            <a:r>
              <a:rPr lang="en-IN" sz="2400" dirty="0" smtClean="0">
                <a:latin typeface="Times New Roman" pitchFamily="18" charset="0"/>
                <a:cs typeface="Times New Roman" pitchFamily="18" charset="0"/>
              </a:rPr>
              <a:t>An </a:t>
            </a:r>
            <a:r>
              <a:rPr lang="en-IN" sz="2400" dirty="0" smtClean="0">
                <a:latin typeface="Times New Roman" pitchFamily="18" charset="0"/>
                <a:cs typeface="Times New Roman" pitchFamily="18" charset="0"/>
              </a:rPr>
              <a:t>electronic store (e-commerce) can use a cookie for its client shoppers. When a client selects an item and inserts it into a cart, a cookie that contains information about the item, such as its number and unit price, is sent to the browser. </a:t>
            </a:r>
            <a:endParaRPr lang="en-IN" sz="2400" dirty="0" smtClean="0">
              <a:latin typeface="Times New Roman" pitchFamily="18" charset="0"/>
              <a:cs typeface="Times New Roman" pitchFamily="18" charset="0"/>
            </a:endParaRPr>
          </a:p>
          <a:p>
            <a:pPr marL="0" indent="0" algn="just" eaLnBrk="1" hangingPunct="1">
              <a:buFont typeface="Wingdings" pitchFamily="2" charset="2"/>
              <a:buNone/>
              <a:defRPr/>
            </a:pPr>
            <a:r>
              <a:rPr lang="en-IN" sz="2400" dirty="0" smtClean="0">
                <a:latin typeface="Times New Roman" pitchFamily="18" charset="0"/>
                <a:cs typeface="Times New Roman" pitchFamily="18" charset="0"/>
              </a:rPr>
              <a:t>If the client selects a second item, the cookie is updated with the new selection information and so on. </a:t>
            </a:r>
          </a:p>
          <a:p>
            <a:pPr marL="0" indent="0" algn="just" eaLnBrk="1" hangingPunct="1">
              <a:buFont typeface="Wingdings" pitchFamily="2" charset="2"/>
              <a:buNone/>
              <a:defRPr/>
            </a:pPr>
            <a:r>
              <a:rPr lang="en-IN" sz="2400" dirty="0" smtClean="0">
                <a:latin typeface="Times New Roman" pitchFamily="18" charset="0"/>
                <a:cs typeface="Times New Roman" pitchFamily="18" charset="0"/>
              </a:rPr>
              <a:t>When the client finishes shopping and wants to check out, the last cookie is retrieved and the total charge is calculated.</a:t>
            </a:r>
          </a:p>
          <a:p>
            <a:pPr eaLnBrk="1" hangingPunct="1">
              <a:defRPr/>
            </a:pPr>
            <a:endParaRPr lang="en-IN" sz="2400" dirty="0"/>
          </a:p>
        </p:txBody>
      </p:sp>
      <p:sp>
        <p:nvSpPr>
          <p:cNvPr id="18436" name="Slide Number Placeholder 3"/>
          <p:cNvSpPr>
            <a:spLocks noGrp="1"/>
          </p:cNvSpPr>
          <p:nvPr>
            <p:ph type="sldNum" sz="quarter" idx="10"/>
          </p:nvPr>
        </p:nvSpPr>
        <p:spPr>
          <a:noFill/>
          <a:ln>
            <a:miter lim="800000"/>
            <a:headEnd/>
            <a:tailEnd/>
          </a:ln>
        </p:spPr>
        <p:txBody>
          <a:bodyPr/>
          <a:lstStyle/>
          <a:p>
            <a:r>
              <a:rPr lang="en-US" smtClean="0"/>
              <a:t>27.</a:t>
            </a:r>
            <a:fld id="{44A32AD0-162A-4AB7-961F-1172CA78610A}" type="slidenum">
              <a:rPr lang="en-US" smtClean="0"/>
              <a:pPr/>
              <a:t>16</a:t>
            </a:fld>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IN" smtClean="0"/>
              <a:t>Cookies Usage Case Scenarios</a:t>
            </a:r>
          </a:p>
        </p:txBody>
      </p:sp>
      <p:sp>
        <p:nvSpPr>
          <p:cNvPr id="19459" name="Content Placeholder 2"/>
          <p:cNvSpPr>
            <a:spLocks noGrp="1"/>
          </p:cNvSpPr>
          <p:nvPr>
            <p:ph idx="1"/>
          </p:nvPr>
        </p:nvSpPr>
        <p:spPr bwMode="auto">
          <a:xfrm>
            <a:off x="609600" y="1219200"/>
            <a:ext cx="8229600" cy="4525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IN" sz="2400" dirty="0" smtClean="0">
                <a:latin typeface="Times New Roman" pitchFamily="18" charset="0"/>
                <a:cs typeface="Times New Roman" pitchFamily="18" charset="0"/>
              </a:rPr>
              <a:t>Scenario 3 :</a:t>
            </a:r>
          </a:p>
          <a:p>
            <a:pPr eaLnBrk="1" hangingPunct="1">
              <a:buNone/>
            </a:pPr>
            <a:r>
              <a:rPr lang="en-IN" sz="2400" dirty="0" smtClean="0">
                <a:latin typeface="Times New Roman" pitchFamily="18" charset="0"/>
                <a:cs typeface="Times New Roman" pitchFamily="18" charset="0"/>
              </a:rPr>
              <a:t>		A </a:t>
            </a:r>
            <a:r>
              <a:rPr lang="en-IN" sz="2400" dirty="0" smtClean="0">
                <a:latin typeface="Times New Roman" pitchFamily="18" charset="0"/>
                <a:cs typeface="Times New Roman" pitchFamily="18" charset="0"/>
              </a:rPr>
              <a:t>Web portal - When a user selects her </a:t>
            </a:r>
            <a:r>
              <a:rPr lang="en-IN" sz="2400" dirty="0" err="1" smtClean="0">
                <a:latin typeface="Times New Roman" pitchFamily="18" charset="0"/>
                <a:cs typeface="Times New Roman" pitchFamily="18" charset="0"/>
              </a:rPr>
              <a:t>favorite</a:t>
            </a:r>
            <a:r>
              <a:rPr lang="en-IN" sz="2400" dirty="0" smtClean="0">
                <a:latin typeface="Times New Roman" pitchFamily="18" charset="0"/>
                <a:cs typeface="Times New Roman" pitchFamily="18" charset="0"/>
              </a:rPr>
              <a:t> pages, a cookie is made and sent. If the site is accessed again, the cookie is sent to the server to show what the client is looking for.</a:t>
            </a:r>
          </a:p>
        </p:txBody>
      </p:sp>
      <p:sp>
        <p:nvSpPr>
          <p:cNvPr id="19460" name="Slide Number Placeholder 3"/>
          <p:cNvSpPr>
            <a:spLocks noGrp="1"/>
          </p:cNvSpPr>
          <p:nvPr>
            <p:ph type="sldNum" sz="quarter" idx="10"/>
          </p:nvPr>
        </p:nvSpPr>
        <p:spPr>
          <a:noFill/>
          <a:ln>
            <a:miter lim="800000"/>
            <a:headEnd/>
            <a:tailEnd/>
          </a:ln>
        </p:spPr>
        <p:txBody>
          <a:bodyPr/>
          <a:lstStyle/>
          <a:p>
            <a:r>
              <a:rPr lang="en-US" smtClean="0"/>
              <a:t>27.</a:t>
            </a:r>
            <a:fld id="{DB9B9818-38F9-4342-816F-9602E87B9A9D}" type="slidenum">
              <a:rPr lang="en-US" smtClean="0"/>
              <a:pPr/>
              <a:t>17</a:t>
            </a:fld>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IN" smtClean="0"/>
              <a:t>Cookies Usage Case Scenarios</a:t>
            </a:r>
          </a:p>
        </p:txBody>
      </p:sp>
      <p:sp>
        <p:nvSpPr>
          <p:cNvPr id="20483" name="Content Placeholder 2"/>
          <p:cNvSpPr>
            <a:spLocks noGrp="1"/>
          </p:cNvSpPr>
          <p:nvPr>
            <p:ph idx="1"/>
          </p:nvPr>
        </p:nvSpPr>
        <p:spPr bwMode="auto">
          <a:xfrm>
            <a:off x="609600" y="1219200"/>
            <a:ext cx="8229600" cy="4525963"/>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r>
              <a:rPr lang="en-IN" sz="2800" dirty="0" smtClean="0">
                <a:latin typeface="Times New Roman" pitchFamily="18" charset="0"/>
                <a:cs typeface="Times New Roman" pitchFamily="18" charset="0"/>
              </a:rPr>
              <a:t>Scenario 4 :</a:t>
            </a:r>
          </a:p>
          <a:p>
            <a:pPr algn="just" eaLnBrk="1" hangingPunct="1"/>
            <a:r>
              <a:rPr lang="en-IN" sz="2800" dirty="0" smtClean="0">
                <a:latin typeface="Times New Roman" pitchFamily="18" charset="0"/>
                <a:cs typeface="Times New Roman" pitchFamily="18" charset="0"/>
              </a:rPr>
              <a:t>Used by advertising agencies. An advertising agency can place banner ads on some main website that is often visited by users. </a:t>
            </a:r>
          </a:p>
          <a:p>
            <a:pPr algn="just" eaLnBrk="1" hangingPunct="1"/>
            <a:r>
              <a:rPr lang="en-IN" sz="2800" dirty="0" smtClean="0">
                <a:latin typeface="Times New Roman" pitchFamily="18" charset="0"/>
                <a:cs typeface="Times New Roman" pitchFamily="18" charset="0"/>
              </a:rPr>
              <a:t>The advertising agency supplies only a URL that gives the banner address instead of the banner itself. When a user visits the main website and clicks on the icon of an advertised corporation, a request is sent to the advertising agency. </a:t>
            </a:r>
          </a:p>
        </p:txBody>
      </p:sp>
      <p:sp>
        <p:nvSpPr>
          <p:cNvPr id="20484" name="Slide Number Placeholder 3"/>
          <p:cNvSpPr>
            <a:spLocks noGrp="1"/>
          </p:cNvSpPr>
          <p:nvPr>
            <p:ph type="sldNum" sz="quarter" idx="10"/>
          </p:nvPr>
        </p:nvSpPr>
        <p:spPr>
          <a:noFill/>
          <a:ln>
            <a:miter lim="800000"/>
            <a:headEnd/>
            <a:tailEnd/>
          </a:ln>
        </p:spPr>
        <p:txBody>
          <a:bodyPr/>
          <a:lstStyle/>
          <a:p>
            <a:r>
              <a:rPr lang="en-US" smtClean="0"/>
              <a:t>27.</a:t>
            </a:r>
            <a:fld id="{D661E41E-031D-4CD5-B3FC-53AC788053A8}" type="slidenum">
              <a:rPr lang="en-US" smtClean="0"/>
              <a:pPr/>
              <a:t>18</a:t>
            </a:fld>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IN" smtClean="0"/>
              <a:t>Cookies Usage Case Scenarios</a:t>
            </a:r>
          </a:p>
        </p:txBody>
      </p:sp>
      <p:sp>
        <p:nvSpPr>
          <p:cNvPr id="21507" name="Content Placeholder 2"/>
          <p:cNvSpPr>
            <a:spLocks noGrp="1"/>
          </p:cNvSpPr>
          <p:nvPr>
            <p:ph idx="1"/>
          </p:nvPr>
        </p:nvSpPr>
        <p:spPr bwMode="auto">
          <a:xfrm>
            <a:off x="609600" y="1219200"/>
            <a:ext cx="8229600" cy="4525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IN" sz="2400" dirty="0" smtClean="0"/>
              <a:t>Scenario 4 continuation:</a:t>
            </a:r>
          </a:p>
          <a:p>
            <a:pPr eaLnBrk="1" hangingPunct="1"/>
            <a:r>
              <a:rPr lang="en-IN" sz="2400" dirty="0" smtClean="0">
                <a:latin typeface="Times New Roman" pitchFamily="18" charset="0"/>
                <a:cs typeface="Times New Roman" pitchFamily="18" charset="0"/>
              </a:rPr>
              <a:t>The advertising agency sends the banner, a GIF file, for example, but it also includes a cookie with the will of the user.</a:t>
            </a:r>
          </a:p>
          <a:p>
            <a:pPr eaLnBrk="1" hangingPunct="1"/>
            <a:r>
              <a:rPr lang="en-IN" sz="2400" dirty="0" smtClean="0">
                <a:latin typeface="Times New Roman" pitchFamily="18" charset="0"/>
                <a:cs typeface="Times New Roman" pitchFamily="18" charset="0"/>
              </a:rPr>
              <a:t>Any future use of the banners ads to the database that profiles the Web </a:t>
            </a:r>
            <a:r>
              <a:rPr lang="en-IN" sz="2400" dirty="0" err="1" smtClean="0">
                <a:latin typeface="Times New Roman" pitchFamily="18" charset="0"/>
                <a:cs typeface="Times New Roman" pitchFamily="18" charset="0"/>
              </a:rPr>
              <a:t>behavior</a:t>
            </a:r>
            <a:r>
              <a:rPr lang="en-IN" sz="2400" dirty="0" smtClean="0">
                <a:latin typeface="Times New Roman" pitchFamily="18" charset="0"/>
                <a:cs typeface="Times New Roman" pitchFamily="18" charset="0"/>
              </a:rPr>
              <a:t> of the user. </a:t>
            </a:r>
          </a:p>
          <a:p>
            <a:pPr eaLnBrk="1" hangingPunct="1"/>
            <a:r>
              <a:rPr lang="en-IN" sz="2400" dirty="0" smtClean="0">
                <a:latin typeface="Times New Roman" pitchFamily="18" charset="0"/>
                <a:cs typeface="Times New Roman" pitchFamily="18" charset="0"/>
              </a:rPr>
              <a:t>The advertising agency has compiled the interests of the user and can sell this information to other parties. This use of cookies has made them very controversial.</a:t>
            </a:r>
          </a:p>
          <a:p>
            <a:pPr eaLnBrk="1" hangingPunct="1"/>
            <a:r>
              <a:rPr lang="en-IN" sz="2400" dirty="0" smtClean="0">
                <a:latin typeface="Times New Roman" pitchFamily="18" charset="0"/>
                <a:cs typeface="Times New Roman" pitchFamily="18" charset="0"/>
              </a:rPr>
              <a:t>Hopefully, some new regulations will be devised to preserve the privacy of users.</a:t>
            </a:r>
          </a:p>
        </p:txBody>
      </p:sp>
      <p:sp>
        <p:nvSpPr>
          <p:cNvPr id="21508" name="Slide Number Placeholder 3"/>
          <p:cNvSpPr>
            <a:spLocks noGrp="1"/>
          </p:cNvSpPr>
          <p:nvPr>
            <p:ph type="sldNum" sz="quarter" idx="10"/>
          </p:nvPr>
        </p:nvSpPr>
        <p:spPr>
          <a:noFill/>
          <a:ln>
            <a:miter lim="800000"/>
            <a:headEnd/>
            <a:tailEnd/>
          </a:ln>
        </p:spPr>
        <p:txBody>
          <a:bodyPr/>
          <a:lstStyle/>
          <a:p>
            <a:r>
              <a:rPr lang="en-US" smtClean="0"/>
              <a:t>27.</a:t>
            </a:r>
            <a:fld id="{0B4EC5CE-AE36-455B-9FAE-98A8F9B36C71}" type="slidenum">
              <a:rPr lang="en-US" smtClean="0"/>
              <a:pPr/>
              <a:t>19</a:t>
            </a:fld>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5997575" cy="584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dirty="0">
                <a:effectLst>
                  <a:outerShdw blurRad="38100" dist="38100" dir="2700000" algn="tl">
                    <a:srgbClr val="C0C0C0"/>
                  </a:outerShdw>
                </a:effectLst>
                <a:latin typeface="Times" pitchFamily="18" charset="0"/>
              </a:rPr>
              <a:t>27-1   WWW ARCHITECTURE</a:t>
            </a:r>
          </a:p>
        </p:txBody>
      </p:sp>
      <p:sp>
        <p:nvSpPr>
          <p:cNvPr id="410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65253" name="Rectangle 5"/>
          <p:cNvSpPr>
            <a:spLocks noChangeArrowheads="1"/>
          </p:cNvSpPr>
          <p:nvPr/>
        </p:nvSpPr>
        <p:spPr bwMode="auto">
          <a:xfrm>
            <a:off x="228600" y="1828800"/>
            <a:ext cx="8229600" cy="3970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just">
              <a:defRPr/>
            </a:pPr>
            <a:r>
              <a:rPr lang="en-IN" sz="2800" i="1" dirty="0">
                <a:effectLst>
                  <a:outerShdw blurRad="38100" dist="38100" dir="2700000" algn="tl">
                    <a:srgbClr val="C0C0C0"/>
                  </a:outerShdw>
                </a:effectLst>
                <a:latin typeface="Times New Roman" pitchFamily="18" charset="0"/>
              </a:rPr>
              <a:t>World Wide Web (WWW) is a repository of information linked together from points all over the world. </a:t>
            </a:r>
          </a:p>
          <a:p>
            <a:pPr algn="just">
              <a:defRPr/>
            </a:pPr>
            <a:r>
              <a:rPr lang="en-IN" sz="2800" i="1" dirty="0">
                <a:effectLst>
                  <a:outerShdw blurRad="38100" dist="38100" dir="2700000" algn="tl">
                    <a:srgbClr val="C0C0C0"/>
                  </a:outerShdw>
                </a:effectLst>
                <a:latin typeface="Times New Roman" pitchFamily="18" charset="0"/>
              </a:rPr>
              <a:t>The WWW has a unique combination of flexibility, portability, and user-friendly features that distinguish it from other services provided by the Internet.</a:t>
            </a:r>
          </a:p>
          <a:p>
            <a:pPr algn="just">
              <a:defRPr/>
            </a:pPr>
            <a:r>
              <a:rPr lang="en-IN" sz="2800" i="1" dirty="0">
                <a:effectLst>
                  <a:outerShdw blurRad="38100" dist="38100" dir="2700000" algn="tl">
                    <a:srgbClr val="C0C0C0"/>
                  </a:outerShdw>
                </a:effectLst>
                <a:latin typeface="Times New Roman" pitchFamily="18" charset="0"/>
              </a:rPr>
              <a:t>The WWW project was initiated by CERN to create a system to handle distributed resources necessary for scientific research</a:t>
            </a:r>
            <a:endParaRPr lang="en-US" sz="2800" i="1" dirty="0">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709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857091" name="Text Box 3"/>
          <p:cNvSpPr txBox="1">
            <a:spLocks noChangeArrowheads="1"/>
          </p:cNvSpPr>
          <p:nvPr/>
        </p:nvSpPr>
        <p:spPr bwMode="auto">
          <a:xfrm>
            <a:off x="228600" y="406400"/>
            <a:ext cx="4927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latin typeface="Times" pitchFamily="18" charset="0"/>
              </a:rPr>
              <a:t>27-2   WEB DOCUMENTS</a:t>
            </a:r>
          </a:p>
        </p:txBody>
      </p:sp>
      <p:sp>
        <p:nvSpPr>
          <p:cNvPr id="2253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857093" name="Rectangle 5"/>
          <p:cNvSpPr>
            <a:spLocks noChangeArrowheads="1"/>
          </p:cNvSpPr>
          <p:nvPr/>
        </p:nvSpPr>
        <p:spPr bwMode="auto">
          <a:xfrm>
            <a:off x="152400" y="1524000"/>
            <a:ext cx="8229600" cy="180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just" eaLnBrk="1" hangingPunct="1">
              <a:defRPr/>
            </a:pPr>
            <a:r>
              <a:rPr lang="en-US" sz="2800" i="1" dirty="0">
                <a:effectLst>
                  <a:outerShdw blurRad="38100" dist="38100" dir="2700000" algn="tl">
                    <a:srgbClr val="C0C0C0"/>
                  </a:outerShdw>
                </a:effectLst>
                <a:latin typeface="Times New Roman" pitchFamily="18" charset="0"/>
              </a:rPr>
              <a:t>The documents in the WWW can be grouped into three broad categories: </a:t>
            </a:r>
            <a:r>
              <a:rPr lang="en-US" sz="2800" i="1" dirty="0">
                <a:solidFill>
                  <a:schemeClr val="hlink"/>
                </a:solidFill>
                <a:effectLst>
                  <a:outerShdw blurRad="38100" dist="38100" dir="2700000" algn="tl">
                    <a:srgbClr val="C0C0C0"/>
                  </a:outerShdw>
                </a:effectLst>
                <a:latin typeface="Times New Roman" pitchFamily="18" charset="0"/>
              </a:rPr>
              <a:t>static</a:t>
            </a:r>
            <a:r>
              <a:rPr lang="en-US" sz="2800" i="1" dirty="0">
                <a:effectLst>
                  <a:outerShdw blurRad="38100" dist="38100" dir="2700000" algn="tl">
                    <a:srgbClr val="C0C0C0"/>
                  </a:outerShdw>
                </a:effectLst>
                <a:latin typeface="Times New Roman" pitchFamily="18" charset="0"/>
              </a:rPr>
              <a:t>, </a:t>
            </a:r>
            <a:r>
              <a:rPr lang="en-US" sz="2800" i="1" dirty="0">
                <a:solidFill>
                  <a:schemeClr val="hlink"/>
                </a:solidFill>
                <a:effectLst>
                  <a:outerShdw blurRad="38100" dist="38100" dir="2700000" algn="tl">
                    <a:srgbClr val="C0C0C0"/>
                  </a:outerShdw>
                </a:effectLst>
                <a:latin typeface="Times New Roman" pitchFamily="18" charset="0"/>
              </a:rPr>
              <a:t>dynamic</a:t>
            </a:r>
            <a:r>
              <a:rPr lang="en-US" sz="2800" i="1" dirty="0">
                <a:effectLst>
                  <a:outerShdw blurRad="38100" dist="38100" dir="2700000" algn="tl">
                    <a:srgbClr val="C0C0C0"/>
                  </a:outerShdw>
                </a:effectLst>
                <a:latin typeface="Times New Roman" pitchFamily="18" charset="0"/>
              </a:rPr>
              <a:t>, and </a:t>
            </a:r>
            <a:r>
              <a:rPr lang="en-US" sz="2800" i="1" dirty="0">
                <a:solidFill>
                  <a:schemeClr val="hlink"/>
                </a:solidFill>
                <a:effectLst>
                  <a:outerShdw blurRad="38100" dist="38100" dir="2700000" algn="tl">
                    <a:srgbClr val="C0C0C0"/>
                  </a:outerShdw>
                </a:effectLst>
                <a:latin typeface="Times New Roman" pitchFamily="18" charset="0"/>
              </a:rPr>
              <a:t>active</a:t>
            </a:r>
            <a:r>
              <a:rPr lang="en-US" sz="2800" i="1" dirty="0">
                <a:effectLst>
                  <a:outerShdw blurRad="38100" dist="38100" dir="2700000" algn="tl">
                    <a:srgbClr val="C0C0C0"/>
                  </a:outerShdw>
                </a:effectLst>
                <a:latin typeface="Times New Roman" pitchFamily="18" charset="0"/>
              </a:rPr>
              <a:t>. The category is based on the time at which the contents of the document are determined.</a:t>
            </a:r>
          </a:p>
        </p:txBody>
      </p:sp>
      <p:sp>
        <p:nvSpPr>
          <p:cNvPr id="22534" name="Rectangle 6"/>
          <p:cNvSpPr>
            <a:spLocks noChangeArrowheads="1"/>
          </p:cNvSpPr>
          <p:nvPr/>
        </p:nvSpPr>
        <p:spPr bwMode="auto">
          <a:xfrm>
            <a:off x="152400" y="4679950"/>
            <a:ext cx="6705600" cy="118745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Static Documents</a:t>
            </a:r>
          </a:p>
          <a:p>
            <a:pPr>
              <a:buClr>
                <a:schemeClr val="tx1"/>
              </a:buClr>
              <a:buSzPct val="117000"/>
              <a:buFont typeface="Wingdings" pitchFamily="2" charset="2"/>
              <a:buNone/>
            </a:pPr>
            <a:r>
              <a:rPr lang="fr-FR" sz="2400">
                <a:solidFill>
                  <a:srgbClr val="0033CC"/>
                </a:solidFill>
                <a:latin typeface="Times New Roman" pitchFamily="18" charset="0"/>
              </a:rPr>
              <a:t>Dynamic Documents</a:t>
            </a:r>
            <a:br>
              <a:rPr lang="fr-FR" sz="2400">
                <a:solidFill>
                  <a:srgbClr val="0033CC"/>
                </a:solidFill>
                <a:latin typeface="Times New Roman" pitchFamily="18" charset="0"/>
              </a:rPr>
            </a:br>
            <a:r>
              <a:rPr lang="fr-FR" sz="2400">
                <a:solidFill>
                  <a:srgbClr val="0033CC"/>
                </a:solidFill>
                <a:latin typeface="Times New Roman" pitchFamily="18" charset="0"/>
              </a:rPr>
              <a:t>Active Documents</a:t>
            </a:r>
            <a:endParaRPr lang="en-US" sz="2400">
              <a:solidFill>
                <a:srgbClr val="0033CC"/>
              </a:solidFill>
              <a:latin typeface="Times New Roman" pitchFamily="18" charset="0"/>
            </a:endParaRPr>
          </a:p>
        </p:txBody>
      </p:sp>
      <p:sp>
        <p:nvSpPr>
          <p:cNvPr id="857095" name="Text Box 7"/>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defRPr/>
            </a:pPr>
            <a:r>
              <a:rPr lang="en-US" sz="2800" i="1" u="sng" dirty="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2355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23556" name="Text Box 4"/>
          <p:cNvSpPr txBox="1">
            <a:spLocks noChangeArrowheads="1"/>
          </p:cNvSpPr>
          <p:nvPr/>
        </p:nvSpPr>
        <p:spPr bwMode="auto">
          <a:xfrm>
            <a:off x="304800" y="762000"/>
            <a:ext cx="34909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27.4  </a:t>
            </a:r>
            <a:r>
              <a:rPr lang="en-US" sz="2000" i="1">
                <a:latin typeface="Times New Roman" pitchFamily="18" charset="0"/>
              </a:rPr>
              <a:t>Static document</a:t>
            </a:r>
          </a:p>
        </p:txBody>
      </p:sp>
      <p:sp>
        <p:nvSpPr>
          <p:cNvPr id="235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23558" name="Picture 6"/>
          <p:cNvPicPr>
            <a:picLocks noChangeAspect="1" noChangeArrowheads="1"/>
          </p:cNvPicPr>
          <p:nvPr/>
        </p:nvPicPr>
        <p:blipFill>
          <a:blip r:embed="rId3"/>
          <a:srcRect/>
          <a:stretch>
            <a:fillRect/>
          </a:stretch>
        </p:blipFill>
        <p:spPr bwMode="auto">
          <a:xfrm>
            <a:off x="2297113" y="2117725"/>
            <a:ext cx="4332287" cy="2835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2457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24580" name="Text Box 4"/>
          <p:cNvSpPr txBox="1">
            <a:spLocks noChangeArrowheads="1"/>
          </p:cNvSpPr>
          <p:nvPr/>
        </p:nvSpPr>
        <p:spPr bwMode="auto">
          <a:xfrm>
            <a:off x="304800" y="762000"/>
            <a:ext cx="32242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27.5  </a:t>
            </a:r>
            <a:r>
              <a:rPr lang="en-US" sz="2000" i="1">
                <a:latin typeface="Times New Roman" pitchFamily="18" charset="0"/>
              </a:rPr>
              <a:t>Boldface tags</a:t>
            </a:r>
          </a:p>
        </p:txBody>
      </p:sp>
      <p:sp>
        <p:nvSpPr>
          <p:cNvPr id="245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24582" name="Picture 6"/>
          <p:cNvPicPr>
            <a:picLocks noChangeAspect="1" noChangeArrowheads="1"/>
          </p:cNvPicPr>
          <p:nvPr/>
        </p:nvPicPr>
        <p:blipFill>
          <a:blip r:embed="rId3"/>
          <a:srcRect/>
          <a:stretch>
            <a:fillRect/>
          </a:stretch>
        </p:blipFill>
        <p:spPr bwMode="auto">
          <a:xfrm>
            <a:off x="685800" y="2959100"/>
            <a:ext cx="7294563" cy="1079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a:ln>
            <a:miter lim="800000"/>
            <a:headEnd/>
            <a:tailEnd/>
          </a:ln>
        </p:spPr>
        <p:txBody>
          <a:bodyPr/>
          <a:lstStyle/>
          <a:p>
            <a:r>
              <a:rPr lang="en-US" smtClean="0"/>
              <a:t>27.</a:t>
            </a:r>
            <a:fld id="{C3D9BE77-97EC-4EC0-B810-46541201B30C}" type="slidenum">
              <a:rPr lang="en-US" smtClean="0"/>
              <a:pPr/>
              <a:t>23</a:t>
            </a:fld>
            <a:endParaRPr lang="en-US" smtClean="0"/>
          </a:p>
        </p:txBody>
      </p:sp>
      <p:sp>
        <p:nvSpPr>
          <p:cNvPr id="25603"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25604"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25605" name="Text Box 4"/>
          <p:cNvSpPr txBox="1">
            <a:spLocks noChangeArrowheads="1"/>
          </p:cNvSpPr>
          <p:nvPr/>
        </p:nvSpPr>
        <p:spPr bwMode="auto">
          <a:xfrm>
            <a:off x="304800" y="762000"/>
            <a:ext cx="41529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27.6  </a:t>
            </a:r>
            <a:r>
              <a:rPr lang="en-US" sz="2000" i="1">
                <a:latin typeface="Times New Roman" pitchFamily="18" charset="0"/>
              </a:rPr>
              <a:t>Effect of boldface tags</a:t>
            </a:r>
          </a:p>
        </p:txBody>
      </p:sp>
      <p:sp>
        <p:nvSpPr>
          <p:cNvPr id="2560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25607" name="Picture 6"/>
          <p:cNvPicPr>
            <a:picLocks noChangeAspect="1" noChangeArrowheads="1"/>
          </p:cNvPicPr>
          <p:nvPr/>
        </p:nvPicPr>
        <p:blipFill>
          <a:blip r:embed="rId3"/>
          <a:srcRect/>
          <a:stretch>
            <a:fillRect/>
          </a:stretch>
        </p:blipFill>
        <p:spPr bwMode="auto">
          <a:xfrm>
            <a:off x="434975" y="2994025"/>
            <a:ext cx="8099425" cy="1120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a:ln>
            <a:miter lim="800000"/>
            <a:headEnd/>
            <a:tailEnd/>
          </a:ln>
        </p:spPr>
        <p:txBody>
          <a:bodyPr/>
          <a:lstStyle/>
          <a:p>
            <a:r>
              <a:rPr lang="en-US" smtClean="0"/>
              <a:t>27.</a:t>
            </a:r>
            <a:fld id="{679CFD6B-9668-48E6-80E5-76B742E77F0D}" type="slidenum">
              <a:rPr lang="en-US" smtClean="0"/>
              <a:pPr/>
              <a:t>24</a:t>
            </a:fld>
            <a:endParaRPr lang="en-US" smtClean="0"/>
          </a:p>
        </p:txBody>
      </p:sp>
      <p:sp>
        <p:nvSpPr>
          <p:cNvPr id="26627"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26628"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26629" name="Text Box 4"/>
          <p:cNvSpPr txBox="1">
            <a:spLocks noChangeArrowheads="1"/>
          </p:cNvSpPr>
          <p:nvPr/>
        </p:nvSpPr>
        <p:spPr bwMode="auto">
          <a:xfrm>
            <a:off x="304800" y="762000"/>
            <a:ext cx="46355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27.7  </a:t>
            </a:r>
            <a:r>
              <a:rPr lang="en-US" sz="2000" i="1">
                <a:latin typeface="Times New Roman" pitchFamily="18" charset="0"/>
              </a:rPr>
              <a:t>Beginning and ending tags</a:t>
            </a:r>
          </a:p>
        </p:txBody>
      </p:sp>
      <p:sp>
        <p:nvSpPr>
          <p:cNvPr id="2663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26631" name="Picture 6"/>
          <p:cNvPicPr>
            <a:picLocks noChangeAspect="1" noChangeArrowheads="1"/>
          </p:cNvPicPr>
          <p:nvPr/>
        </p:nvPicPr>
        <p:blipFill>
          <a:blip r:embed="rId3"/>
          <a:srcRect/>
          <a:stretch>
            <a:fillRect/>
          </a:stretch>
        </p:blipFill>
        <p:spPr bwMode="auto">
          <a:xfrm>
            <a:off x="693738" y="2557463"/>
            <a:ext cx="7231062" cy="2243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a:ln>
            <a:miter lim="800000"/>
            <a:headEnd/>
            <a:tailEnd/>
          </a:ln>
        </p:spPr>
        <p:txBody>
          <a:bodyPr/>
          <a:lstStyle/>
          <a:p>
            <a:r>
              <a:rPr lang="en-US" smtClean="0"/>
              <a:t>27.</a:t>
            </a:r>
            <a:fld id="{60812CDA-5ECA-4D7C-9018-40E43D242613}" type="slidenum">
              <a:rPr lang="en-US" smtClean="0"/>
              <a:pPr/>
              <a:t>25</a:t>
            </a:fld>
            <a:endParaRPr lang="en-US" smtClean="0"/>
          </a:p>
        </p:txBody>
      </p:sp>
      <p:sp>
        <p:nvSpPr>
          <p:cNvPr id="27651"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27652"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27653" name="Text Box 4"/>
          <p:cNvSpPr txBox="1">
            <a:spLocks noChangeArrowheads="1"/>
          </p:cNvSpPr>
          <p:nvPr/>
        </p:nvSpPr>
        <p:spPr bwMode="auto">
          <a:xfrm>
            <a:off x="304800" y="762000"/>
            <a:ext cx="50022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27.8  </a:t>
            </a:r>
            <a:r>
              <a:rPr lang="en-US" sz="2000" i="1">
                <a:latin typeface="Times New Roman" pitchFamily="18" charset="0"/>
              </a:rPr>
              <a:t>Dynamic document using CGI</a:t>
            </a:r>
          </a:p>
        </p:txBody>
      </p:sp>
      <p:sp>
        <p:nvSpPr>
          <p:cNvPr id="27654"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27655" name="Picture 6"/>
          <p:cNvPicPr>
            <a:picLocks noChangeAspect="1" noChangeArrowheads="1"/>
          </p:cNvPicPr>
          <p:nvPr/>
        </p:nvPicPr>
        <p:blipFill>
          <a:blip r:embed="rId3"/>
          <a:srcRect/>
          <a:stretch>
            <a:fillRect/>
          </a:stretch>
        </p:blipFill>
        <p:spPr bwMode="auto">
          <a:xfrm>
            <a:off x="1885950" y="1997075"/>
            <a:ext cx="4972050" cy="2955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0"/>
          </p:nvPr>
        </p:nvSpPr>
        <p:spPr>
          <a:noFill/>
          <a:ln>
            <a:miter lim="800000"/>
            <a:headEnd/>
            <a:tailEnd/>
          </a:ln>
        </p:spPr>
        <p:txBody>
          <a:bodyPr/>
          <a:lstStyle/>
          <a:p>
            <a:r>
              <a:rPr lang="en-US" smtClean="0"/>
              <a:t>27.</a:t>
            </a:r>
            <a:fld id="{CECCFE77-D755-4DC1-B5FD-60685FBAB2F2}" type="slidenum">
              <a:rPr lang="en-US" smtClean="0"/>
              <a:pPr/>
              <a:t>26</a:t>
            </a:fld>
            <a:endParaRPr lang="en-US" smtClean="0"/>
          </a:p>
        </p:txBody>
      </p:sp>
      <p:sp>
        <p:nvSpPr>
          <p:cNvPr id="28675"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28676"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28677" name="Text Box 4"/>
          <p:cNvSpPr txBox="1">
            <a:spLocks noChangeArrowheads="1"/>
          </p:cNvSpPr>
          <p:nvPr/>
        </p:nvSpPr>
        <p:spPr bwMode="auto">
          <a:xfrm>
            <a:off x="304800" y="762000"/>
            <a:ext cx="625792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27.9  </a:t>
            </a:r>
            <a:r>
              <a:rPr lang="en-US" sz="2000" i="1">
                <a:latin typeface="Times New Roman" pitchFamily="18" charset="0"/>
              </a:rPr>
              <a:t>Dynamic document using server-site script</a:t>
            </a:r>
          </a:p>
        </p:txBody>
      </p:sp>
      <p:sp>
        <p:nvSpPr>
          <p:cNvPr id="28678"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28679" name="Picture 6"/>
          <p:cNvPicPr>
            <a:picLocks noChangeAspect="1" noChangeArrowheads="1"/>
          </p:cNvPicPr>
          <p:nvPr/>
        </p:nvPicPr>
        <p:blipFill>
          <a:blip r:embed="rId3"/>
          <a:srcRect/>
          <a:stretch>
            <a:fillRect/>
          </a:stretch>
        </p:blipFill>
        <p:spPr bwMode="auto">
          <a:xfrm>
            <a:off x="1681163" y="2409825"/>
            <a:ext cx="5100637" cy="2314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a:ln>
            <a:miter lim="800000"/>
            <a:headEnd/>
            <a:tailEnd/>
          </a:ln>
        </p:spPr>
        <p:txBody>
          <a:bodyPr/>
          <a:lstStyle/>
          <a:p>
            <a:r>
              <a:rPr lang="en-US" smtClean="0"/>
              <a:t>27.</a:t>
            </a:r>
            <a:fld id="{57CE6377-5A1D-4F56-A2B9-6D10F29CF34B}" type="slidenum">
              <a:rPr lang="en-US" smtClean="0"/>
              <a:pPr/>
              <a:t>27</a:t>
            </a:fld>
            <a:endParaRPr lang="en-US" smtClean="0"/>
          </a:p>
        </p:txBody>
      </p:sp>
      <p:sp>
        <p:nvSpPr>
          <p:cNvPr id="2969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2970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2970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2970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2970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2970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2970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29706"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29707"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29708"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a:t>Dynamic documents are sometimes referred to as server-site dynamic documents.</a:t>
            </a:r>
          </a:p>
        </p:txBody>
      </p:sp>
      <p:grpSp>
        <p:nvGrpSpPr>
          <p:cNvPr id="29709" name="Group 12"/>
          <p:cNvGrpSpPr>
            <a:grpSpLocks/>
          </p:cNvGrpSpPr>
          <p:nvPr/>
        </p:nvGrpSpPr>
        <p:grpSpPr bwMode="auto">
          <a:xfrm>
            <a:off x="457200" y="1981200"/>
            <a:ext cx="1143000" cy="566738"/>
            <a:chOff x="1200" y="1248"/>
            <a:chExt cx="720" cy="357"/>
          </a:xfrm>
        </p:grpSpPr>
        <p:pic>
          <p:nvPicPr>
            <p:cNvPr id="29710"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29711"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a:ln>
            <a:miter lim="800000"/>
            <a:headEnd/>
            <a:tailEnd/>
          </a:ln>
        </p:spPr>
        <p:txBody>
          <a:bodyPr/>
          <a:lstStyle/>
          <a:p>
            <a:r>
              <a:rPr lang="en-US" smtClean="0"/>
              <a:t>27.</a:t>
            </a:r>
            <a:fld id="{3F5271B8-56AA-4818-930D-A57CFE881D4E}" type="slidenum">
              <a:rPr lang="en-US" smtClean="0"/>
              <a:pPr/>
              <a:t>28</a:t>
            </a:fld>
            <a:endParaRPr lang="en-US" smtClean="0"/>
          </a:p>
        </p:txBody>
      </p:sp>
      <p:sp>
        <p:nvSpPr>
          <p:cNvPr id="30723"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30724"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30725" name="Text Box 4"/>
          <p:cNvSpPr txBox="1">
            <a:spLocks noChangeArrowheads="1"/>
          </p:cNvSpPr>
          <p:nvPr/>
        </p:nvSpPr>
        <p:spPr bwMode="auto">
          <a:xfrm>
            <a:off x="304800" y="762000"/>
            <a:ext cx="559593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27.10  </a:t>
            </a:r>
            <a:r>
              <a:rPr lang="en-US" sz="2000" i="1">
                <a:latin typeface="Times New Roman" pitchFamily="18" charset="0"/>
              </a:rPr>
              <a:t>Active document using Java applet</a:t>
            </a:r>
          </a:p>
        </p:txBody>
      </p:sp>
      <p:sp>
        <p:nvSpPr>
          <p:cNvPr id="3072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30727" name="Picture 6"/>
          <p:cNvPicPr>
            <a:picLocks noChangeAspect="1" noChangeArrowheads="1"/>
          </p:cNvPicPr>
          <p:nvPr/>
        </p:nvPicPr>
        <p:blipFill>
          <a:blip r:embed="rId3"/>
          <a:srcRect/>
          <a:stretch>
            <a:fillRect/>
          </a:stretch>
        </p:blipFill>
        <p:spPr bwMode="auto">
          <a:xfrm>
            <a:off x="1041400" y="1914525"/>
            <a:ext cx="5969000" cy="3419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a:ln>
            <a:miter lim="800000"/>
            <a:headEnd/>
            <a:tailEnd/>
          </a:ln>
        </p:spPr>
        <p:txBody>
          <a:bodyPr/>
          <a:lstStyle/>
          <a:p>
            <a:r>
              <a:rPr lang="en-US" smtClean="0"/>
              <a:t>27.</a:t>
            </a:r>
            <a:fld id="{EA38F7B6-939D-46AE-8F46-989BFEBBFC84}" type="slidenum">
              <a:rPr lang="en-US" smtClean="0"/>
              <a:pPr/>
              <a:t>29</a:t>
            </a:fld>
            <a:endParaRPr lang="en-US" smtClean="0"/>
          </a:p>
        </p:txBody>
      </p:sp>
      <p:sp>
        <p:nvSpPr>
          <p:cNvPr id="31747"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31748"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31749" name="Text Box 4"/>
          <p:cNvSpPr txBox="1">
            <a:spLocks noChangeArrowheads="1"/>
          </p:cNvSpPr>
          <p:nvPr/>
        </p:nvSpPr>
        <p:spPr bwMode="auto">
          <a:xfrm>
            <a:off x="304800" y="762000"/>
            <a:ext cx="60563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27.11  </a:t>
            </a:r>
            <a:r>
              <a:rPr lang="en-US" sz="2000" i="1">
                <a:latin typeface="Times New Roman" pitchFamily="18" charset="0"/>
              </a:rPr>
              <a:t>Active document using client-site script</a:t>
            </a:r>
          </a:p>
        </p:txBody>
      </p:sp>
      <p:sp>
        <p:nvSpPr>
          <p:cNvPr id="3175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31751" name="Picture 6"/>
          <p:cNvPicPr>
            <a:picLocks noChangeAspect="1" noChangeArrowheads="1"/>
          </p:cNvPicPr>
          <p:nvPr/>
        </p:nvPicPr>
        <p:blipFill>
          <a:blip r:embed="rId3"/>
          <a:srcRect/>
          <a:stretch>
            <a:fillRect/>
          </a:stretch>
        </p:blipFill>
        <p:spPr bwMode="auto">
          <a:xfrm>
            <a:off x="785813" y="1881188"/>
            <a:ext cx="6453187" cy="34528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5997575" cy="584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dirty="0">
                <a:effectLst>
                  <a:outerShdw blurRad="38100" dist="38100" dir="2700000" algn="tl">
                    <a:srgbClr val="C0C0C0"/>
                  </a:outerShdw>
                </a:effectLst>
                <a:latin typeface="Times" pitchFamily="18" charset="0"/>
              </a:rPr>
              <a:t>27-1   WWW ARCHITECTURE</a:t>
            </a:r>
          </a:p>
        </p:txBody>
      </p:sp>
      <p:sp>
        <p:nvSpPr>
          <p:cNvPr id="5124"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65253" name="Rectangle 5"/>
          <p:cNvSpPr>
            <a:spLocks noChangeArrowheads="1"/>
          </p:cNvSpPr>
          <p:nvPr/>
        </p:nvSpPr>
        <p:spPr bwMode="auto">
          <a:xfrm>
            <a:off x="304800" y="1676400"/>
            <a:ext cx="8229600" cy="180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8" charset="0"/>
              </a:rPr>
              <a:t>The </a:t>
            </a:r>
            <a:r>
              <a:rPr lang="en-US" sz="2800" i="1">
                <a:solidFill>
                  <a:schemeClr val="hlink"/>
                </a:solidFill>
                <a:effectLst>
                  <a:outerShdw blurRad="38100" dist="38100" dir="2700000" algn="tl">
                    <a:srgbClr val="C0C0C0"/>
                  </a:outerShdw>
                </a:effectLst>
                <a:latin typeface="Times New Roman" pitchFamily="18" charset="0"/>
              </a:rPr>
              <a:t>WWW</a:t>
            </a:r>
            <a:r>
              <a:rPr lang="en-US" sz="2800" i="1">
                <a:effectLst>
                  <a:outerShdw blurRad="38100" dist="38100" dir="2700000" algn="tl">
                    <a:srgbClr val="C0C0C0"/>
                  </a:outerShdw>
                </a:effectLst>
                <a:latin typeface="Times New Roman" pitchFamily="18" charset="0"/>
              </a:rPr>
              <a:t> today is a distributed client/server service, in which a client using a browser can access a service using a server. However, the service provided is distributed over many locations called sites.</a:t>
            </a:r>
          </a:p>
        </p:txBody>
      </p:sp>
      <p:sp>
        <p:nvSpPr>
          <p:cNvPr id="5126" name="Rectangle 29"/>
          <p:cNvSpPr>
            <a:spLocks noChangeArrowheads="1"/>
          </p:cNvSpPr>
          <p:nvPr/>
        </p:nvSpPr>
        <p:spPr bwMode="auto">
          <a:xfrm>
            <a:off x="152400" y="4438650"/>
            <a:ext cx="6705600" cy="155257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Client (Browser)</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Server</a:t>
            </a:r>
            <a:br>
              <a:rPr lang="fr-FR" sz="2400">
                <a:solidFill>
                  <a:srgbClr val="0033CC"/>
                </a:solidFill>
                <a:latin typeface="Times New Roman" pitchFamily="18" charset="0"/>
              </a:rPr>
            </a:br>
            <a:r>
              <a:rPr lang="fr-FR" sz="2400">
                <a:solidFill>
                  <a:srgbClr val="0033CC"/>
                </a:solidFill>
                <a:latin typeface="Times New Roman" pitchFamily="18" charset="0"/>
              </a:rPr>
              <a:t>Uniform Resource Locator</a:t>
            </a:r>
          </a:p>
          <a:p>
            <a:pPr>
              <a:buClr>
                <a:schemeClr val="tx1"/>
              </a:buClr>
              <a:buSzPct val="117000"/>
              <a:buFont typeface="Wingdings" pitchFamily="2" charset="2"/>
              <a:buNone/>
            </a:pPr>
            <a:r>
              <a:rPr lang="en-US" sz="2400">
                <a:solidFill>
                  <a:srgbClr val="0033CC"/>
                </a:solidFill>
                <a:latin typeface="Times New Roman" pitchFamily="18" charset="0"/>
              </a:rPr>
              <a:t>Cookies</a:t>
            </a:r>
          </a:p>
        </p:txBody>
      </p:sp>
      <p:sp>
        <p:nvSpPr>
          <p:cNvPr id="565278" name="Text Box 30"/>
          <p:cNvSpPr txBox="1">
            <a:spLocks noChangeArrowheads="1"/>
          </p:cNvSpPr>
          <p:nvPr/>
        </p:nvSpPr>
        <p:spPr bwMode="auto">
          <a:xfrm>
            <a:off x="165100" y="3962400"/>
            <a:ext cx="48625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a:ln>
            <a:miter lim="800000"/>
            <a:headEnd/>
            <a:tailEnd/>
          </a:ln>
        </p:spPr>
        <p:txBody>
          <a:bodyPr/>
          <a:lstStyle/>
          <a:p>
            <a:r>
              <a:rPr lang="en-US" smtClean="0"/>
              <a:t>27.</a:t>
            </a:r>
            <a:fld id="{82239489-3D0A-4837-898D-1772E1027427}" type="slidenum">
              <a:rPr lang="en-US" smtClean="0"/>
              <a:pPr/>
              <a:t>30</a:t>
            </a:fld>
            <a:endParaRPr lang="en-US" smtClean="0"/>
          </a:p>
        </p:txBody>
      </p:sp>
      <p:sp>
        <p:nvSpPr>
          <p:cNvPr id="3277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327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3277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327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327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3277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327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32778"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32779"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32780"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a:t>Active documents are sometimes referred to as client-site dynamic documents.</a:t>
            </a:r>
          </a:p>
        </p:txBody>
      </p:sp>
      <p:grpSp>
        <p:nvGrpSpPr>
          <p:cNvPr id="32781" name="Group 12"/>
          <p:cNvGrpSpPr>
            <a:grpSpLocks/>
          </p:cNvGrpSpPr>
          <p:nvPr/>
        </p:nvGrpSpPr>
        <p:grpSpPr bwMode="auto">
          <a:xfrm>
            <a:off x="457200" y="1981200"/>
            <a:ext cx="1143000" cy="566738"/>
            <a:chOff x="1200" y="1248"/>
            <a:chExt cx="720" cy="357"/>
          </a:xfrm>
        </p:grpSpPr>
        <p:pic>
          <p:nvPicPr>
            <p:cNvPr id="32782"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32783"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a:ln>
            <a:miter lim="800000"/>
            <a:headEnd/>
            <a:tailEnd/>
          </a:ln>
        </p:spPr>
        <p:txBody>
          <a:bodyPr/>
          <a:lstStyle/>
          <a:p>
            <a:r>
              <a:rPr lang="en-US" smtClean="0"/>
              <a:t>27.</a:t>
            </a:r>
            <a:fld id="{140859AB-A86F-4F5B-B51C-F77CA6D78F57}" type="slidenum">
              <a:rPr lang="en-US" smtClean="0"/>
              <a:pPr/>
              <a:t>31</a:t>
            </a:fld>
            <a:endParaRPr lang="en-US" smtClean="0"/>
          </a:p>
        </p:txBody>
      </p:sp>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858115" name="Text Box 3"/>
          <p:cNvSpPr txBox="1">
            <a:spLocks noChangeArrowheads="1"/>
          </p:cNvSpPr>
          <p:nvPr/>
        </p:nvSpPr>
        <p:spPr bwMode="auto">
          <a:xfrm>
            <a:off x="228600" y="406400"/>
            <a:ext cx="2339975"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latin typeface="Times" pitchFamily="18" charset="0"/>
              </a:rPr>
              <a:t>27-3   HTTP</a:t>
            </a:r>
          </a:p>
        </p:txBody>
      </p:sp>
      <p:sp>
        <p:nvSpPr>
          <p:cNvPr id="33797"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858117" name="Rectangle 5"/>
          <p:cNvSpPr>
            <a:spLocks noChangeArrowheads="1"/>
          </p:cNvSpPr>
          <p:nvPr/>
        </p:nvSpPr>
        <p:spPr bwMode="auto">
          <a:xfrm>
            <a:off x="152400" y="1447800"/>
            <a:ext cx="8229600" cy="1373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8" charset="0"/>
              </a:rPr>
              <a:t>The Hypertext Transfer Protocol (HTTP) is a protocol used mainly to access data on the World Wide Web. HTTP functions as a combination of FTP and SMTP. </a:t>
            </a:r>
          </a:p>
        </p:txBody>
      </p:sp>
      <p:sp>
        <p:nvSpPr>
          <p:cNvPr id="33799" name="Rectangle 6"/>
          <p:cNvSpPr>
            <a:spLocks noChangeArrowheads="1"/>
          </p:cNvSpPr>
          <p:nvPr/>
        </p:nvSpPr>
        <p:spPr bwMode="auto">
          <a:xfrm>
            <a:off x="152400" y="4679950"/>
            <a:ext cx="6705600" cy="82232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HTTP Transaction</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Persistent Versus Nonpersistent Connection</a:t>
            </a:r>
            <a:endParaRPr lang="en-US" sz="2400">
              <a:solidFill>
                <a:srgbClr val="0033CC"/>
              </a:solidFill>
              <a:latin typeface="Times New Roman" pitchFamily="18" charset="0"/>
            </a:endParaRPr>
          </a:p>
        </p:txBody>
      </p:sp>
      <p:sp>
        <p:nvSpPr>
          <p:cNvPr id="858119" name="Text Box 7"/>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a:ln>
            <a:miter lim="800000"/>
            <a:headEnd/>
            <a:tailEnd/>
          </a:ln>
        </p:spPr>
        <p:txBody>
          <a:bodyPr/>
          <a:lstStyle/>
          <a:p>
            <a:r>
              <a:rPr lang="en-US" smtClean="0"/>
              <a:t>27.</a:t>
            </a:r>
            <a:fld id="{9636425D-65A7-4549-8D06-CF600D788CEA}" type="slidenum">
              <a:rPr lang="en-US" smtClean="0"/>
              <a:pPr/>
              <a:t>32</a:t>
            </a:fld>
            <a:endParaRPr lang="en-US" smtClean="0"/>
          </a:p>
        </p:txBody>
      </p:sp>
      <p:sp>
        <p:nvSpPr>
          <p:cNvPr id="3" name="TextBox 2"/>
          <p:cNvSpPr txBox="1"/>
          <p:nvPr/>
        </p:nvSpPr>
        <p:spPr>
          <a:xfrm>
            <a:off x="685800" y="381000"/>
            <a:ext cx="7848600" cy="3108543"/>
          </a:xfrm>
          <a:prstGeom prst="rect">
            <a:avLst/>
          </a:prstGeom>
          <a:noFill/>
        </p:spPr>
        <p:txBody>
          <a:bodyPr>
            <a:spAutoFit/>
          </a:bodyPr>
          <a:lstStyle/>
          <a:p>
            <a:pPr algn="just">
              <a:defRPr/>
            </a:pPr>
            <a:r>
              <a:rPr lang="en-IN" sz="2800" dirty="0"/>
              <a:t>HTTP &amp; FTP :</a:t>
            </a:r>
          </a:p>
          <a:p>
            <a:pPr algn="just">
              <a:defRPr/>
            </a:pPr>
            <a:endParaRPr lang="en-IN" sz="2400" dirty="0">
              <a:latin typeface="Times New Roman" pitchFamily="18" charset="0"/>
              <a:cs typeface="Times New Roman" pitchFamily="18" charset="0"/>
            </a:endParaRPr>
          </a:p>
          <a:p>
            <a:pPr marL="457200" indent="-457200" algn="just">
              <a:buFont typeface="Arial" pitchFamily="34" charset="0"/>
              <a:buChar char="•"/>
              <a:defRPr/>
            </a:pPr>
            <a:r>
              <a:rPr lang="en-IN" sz="2400" b="0" dirty="0">
                <a:latin typeface="Times New Roman" pitchFamily="18" charset="0"/>
                <a:cs typeface="Times New Roman" pitchFamily="18" charset="0"/>
              </a:rPr>
              <a:t>HTTP is similar to FTP because it transfers files and uses the services of TCP. </a:t>
            </a:r>
          </a:p>
          <a:p>
            <a:pPr marL="457200" indent="-457200" algn="just">
              <a:buFont typeface="Arial" pitchFamily="34" charset="0"/>
              <a:buChar char="•"/>
              <a:defRPr/>
            </a:pPr>
            <a:r>
              <a:rPr lang="en-IN" sz="2400" b="0" dirty="0">
                <a:latin typeface="Times New Roman" pitchFamily="18" charset="0"/>
                <a:cs typeface="Times New Roman" pitchFamily="18" charset="0"/>
              </a:rPr>
              <a:t>It  is much simpler than FTP because it uses only one TCP connection. </a:t>
            </a:r>
          </a:p>
          <a:p>
            <a:pPr marL="457200" indent="-457200" algn="just">
              <a:buFont typeface="Arial" pitchFamily="34" charset="0"/>
              <a:buChar char="•"/>
              <a:defRPr/>
            </a:pPr>
            <a:r>
              <a:rPr lang="en-IN" sz="2400" b="0" dirty="0">
                <a:latin typeface="Times New Roman" pitchFamily="18" charset="0"/>
                <a:cs typeface="Times New Roman" pitchFamily="18" charset="0"/>
              </a:rPr>
              <a:t>There is no separate control connection, only data are transferred between the client and the server.</a:t>
            </a:r>
            <a:endParaRPr lang="en-IN" sz="24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a:ln>
            <a:miter lim="800000"/>
            <a:headEnd/>
            <a:tailEnd/>
          </a:ln>
        </p:spPr>
        <p:txBody>
          <a:bodyPr/>
          <a:lstStyle/>
          <a:p>
            <a:r>
              <a:rPr lang="en-US" smtClean="0"/>
              <a:t>27.</a:t>
            </a:r>
            <a:fld id="{E0317494-D275-487B-927A-458D0ECCA186}" type="slidenum">
              <a:rPr lang="en-US" smtClean="0"/>
              <a:pPr/>
              <a:t>33</a:t>
            </a:fld>
            <a:endParaRPr lang="en-US" smtClean="0"/>
          </a:p>
        </p:txBody>
      </p:sp>
      <p:sp>
        <p:nvSpPr>
          <p:cNvPr id="3" name="TextBox 2"/>
          <p:cNvSpPr txBox="1"/>
          <p:nvPr/>
        </p:nvSpPr>
        <p:spPr>
          <a:xfrm>
            <a:off x="685800" y="381000"/>
            <a:ext cx="7848600" cy="4524315"/>
          </a:xfrm>
          <a:prstGeom prst="rect">
            <a:avLst/>
          </a:prstGeom>
          <a:noFill/>
        </p:spPr>
        <p:txBody>
          <a:bodyPr>
            <a:spAutoFit/>
          </a:bodyPr>
          <a:lstStyle/>
          <a:p>
            <a:pPr algn="just">
              <a:defRPr/>
            </a:pPr>
            <a:r>
              <a:rPr lang="en-IN" sz="2400" dirty="0"/>
              <a:t>HTTP &amp; SMTP :</a:t>
            </a:r>
          </a:p>
          <a:p>
            <a:pPr algn="just">
              <a:defRPr/>
            </a:pPr>
            <a:endParaRPr lang="en-IN" sz="2400" dirty="0"/>
          </a:p>
          <a:p>
            <a:pPr marL="342900" indent="-342900" algn="just">
              <a:buFont typeface="Arial" pitchFamily="34" charset="0"/>
              <a:buChar char="•"/>
              <a:defRPr/>
            </a:pPr>
            <a:r>
              <a:rPr lang="en-IN" sz="2400" b="0" dirty="0">
                <a:latin typeface="Times New Roman" pitchFamily="18" charset="0"/>
                <a:cs typeface="Times New Roman" pitchFamily="18" charset="0"/>
              </a:rPr>
              <a:t>HTTP is like SMTP because the data transferred between the client and the server look like SMTP messages. </a:t>
            </a:r>
          </a:p>
          <a:p>
            <a:pPr marL="342900" indent="-342900" algn="just">
              <a:buFont typeface="Arial" pitchFamily="34" charset="0"/>
              <a:buChar char="•"/>
              <a:defRPr/>
            </a:pPr>
            <a:endParaRPr lang="en-IN" sz="2400" b="0" dirty="0">
              <a:latin typeface="Times New Roman" pitchFamily="18" charset="0"/>
              <a:cs typeface="Times New Roman" pitchFamily="18" charset="0"/>
            </a:endParaRPr>
          </a:p>
          <a:p>
            <a:pPr marL="342900" indent="-342900" algn="just">
              <a:buFont typeface="Arial" pitchFamily="34" charset="0"/>
              <a:buChar char="•"/>
              <a:defRPr/>
            </a:pPr>
            <a:r>
              <a:rPr lang="en-IN" sz="2400" b="0" dirty="0">
                <a:latin typeface="Times New Roman" pitchFamily="18" charset="0"/>
                <a:cs typeface="Times New Roman" pitchFamily="18" charset="0"/>
              </a:rPr>
              <a:t>In addition, the format of the messages is controlled by MIME-like headers. </a:t>
            </a:r>
          </a:p>
          <a:p>
            <a:pPr marL="342900" indent="-342900" algn="just">
              <a:buFont typeface="Arial" pitchFamily="34" charset="0"/>
              <a:buChar char="•"/>
              <a:defRPr/>
            </a:pPr>
            <a:endParaRPr lang="en-IN" sz="2400" b="0" dirty="0">
              <a:latin typeface="Times New Roman" pitchFamily="18" charset="0"/>
              <a:cs typeface="Times New Roman" pitchFamily="18" charset="0"/>
            </a:endParaRPr>
          </a:p>
          <a:p>
            <a:pPr marL="342900" indent="-342900" algn="just">
              <a:buFont typeface="Arial" pitchFamily="34" charset="0"/>
              <a:buChar char="•"/>
              <a:defRPr/>
            </a:pPr>
            <a:r>
              <a:rPr lang="en-IN" sz="2400" b="0" dirty="0">
                <a:latin typeface="Times New Roman" pitchFamily="18" charset="0"/>
                <a:cs typeface="Times New Roman" pitchFamily="18" charset="0"/>
              </a:rPr>
              <a:t>Unlike SMTP, the HTTP messages are not destined to be read by humans; they are read and interpreted by the HTTP server and HTTP client (browser).</a:t>
            </a:r>
          </a:p>
          <a:p>
            <a:pPr marL="342900" indent="-342900" algn="just">
              <a:buFont typeface="Arial" pitchFamily="34" charset="0"/>
              <a:buChar char="•"/>
              <a:defRPr/>
            </a:pPr>
            <a:endParaRPr lang="en-IN"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a:ln>
            <a:miter lim="800000"/>
            <a:headEnd/>
            <a:tailEnd/>
          </a:ln>
        </p:spPr>
        <p:txBody>
          <a:bodyPr/>
          <a:lstStyle/>
          <a:p>
            <a:r>
              <a:rPr lang="en-US" smtClean="0"/>
              <a:t>27.</a:t>
            </a:r>
            <a:fld id="{A51E3E24-5139-43AB-92F9-EB3EDB41BFDC}" type="slidenum">
              <a:rPr lang="en-US" smtClean="0"/>
              <a:pPr/>
              <a:t>34</a:t>
            </a:fld>
            <a:endParaRPr lang="en-US" smtClean="0"/>
          </a:p>
        </p:txBody>
      </p:sp>
      <p:sp>
        <p:nvSpPr>
          <p:cNvPr id="3" name="TextBox 2"/>
          <p:cNvSpPr txBox="1"/>
          <p:nvPr/>
        </p:nvSpPr>
        <p:spPr>
          <a:xfrm>
            <a:off x="685800" y="381000"/>
            <a:ext cx="7848600" cy="4154488"/>
          </a:xfrm>
          <a:prstGeom prst="rect">
            <a:avLst/>
          </a:prstGeom>
          <a:noFill/>
        </p:spPr>
        <p:txBody>
          <a:bodyPr>
            <a:spAutoFit/>
          </a:bodyPr>
          <a:lstStyle/>
          <a:p>
            <a:pPr algn="just">
              <a:defRPr/>
            </a:pPr>
            <a:r>
              <a:rPr lang="en-IN" sz="2400" dirty="0"/>
              <a:t>HTTP &amp; SMTP :</a:t>
            </a:r>
          </a:p>
          <a:p>
            <a:pPr marL="342900" indent="-342900" algn="just">
              <a:buFont typeface="Arial" pitchFamily="34" charset="0"/>
              <a:buChar char="•"/>
              <a:defRPr/>
            </a:pPr>
            <a:endParaRPr lang="en-IN" sz="2400" b="0" dirty="0">
              <a:latin typeface="Times New Roman" pitchFamily="18" charset="0"/>
              <a:cs typeface="Times New Roman" pitchFamily="18" charset="0"/>
            </a:endParaRPr>
          </a:p>
          <a:p>
            <a:pPr marL="342900" indent="-342900" algn="just">
              <a:buFont typeface="Arial" pitchFamily="34" charset="0"/>
              <a:buChar char="•"/>
              <a:defRPr/>
            </a:pPr>
            <a:r>
              <a:rPr lang="en-IN" sz="2400" b="0" dirty="0">
                <a:latin typeface="Times New Roman" pitchFamily="18" charset="0"/>
                <a:cs typeface="Times New Roman" pitchFamily="18" charset="0"/>
              </a:rPr>
              <a:t>SMTP messages are stored and forwarded, but HTTP messages are delivered immediately.</a:t>
            </a:r>
          </a:p>
          <a:p>
            <a:pPr marL="342900" indent="-342900" algn="just">
              <a:buFont typeface="Arial" pitchFamily="34" charset="0"/>
              <a:buChar char="•"/>
              <a:defRPr/>
            </a:pPr>
            <a:endParaRPr lang="en-IN" sz="2400" b="0" dirty="0">
              <a:latin typeface="Times New Roman" pitchFamily="18" charset="0"/>
              <a:cs typeface="Times New Roman" pitchFamily="18" charset="0"/>
            </a:endParaRPr>
          </a:p>
          <a:p>
            <a:pPr marL="342900" indent="-342900" algn="just">
              <a:buFont typeface="Arial" pitchFamily="34" charset="0"/>
              <a:buChar char="•"/>
              <a:defRPr/>
            </a:pPr>
            <a:r>
              <a:rPr lang="en-IN" sz="2400" b="0" dirty="0">
                <a:latin typeface="Times New Roman" pitchFamily="18" charset="0"/>
                <a:cs typeface="Times New Roman" pitchFamily="18" charset="0"/>
              </a:rPr>
              <a:t>The commands from the client to the server are embedded in a request message.</a:t>
            </a:r>
          </a:p>
          <a:p>
            <a:pPr marL="342900" indent="-342900" algn="just">
              <a:buFont typeface="Arial" pitchFamily="34" charset="0"/>
              <a:buChar char="•"/>
              <a:defRPr/>
            </a:pPr>
            <a:endParaRPr lang="en-IN" sz="2400" b="0" dirty="0">
              <a:latin typeface="Times New Roman" pitchFamily="18" charset="0"/>
              <a:cs typeface="Times New Roman" pitchFamily="18" charset="0"/>
            </a:endParaRPr>
          </a:p>
          <a:p>
            <a:pPr marL="342900" indent="-342900" algn="just">
              <a:buFont typeface="Arial" pitchFamily="34" charset="0"/>
              <a:buChar char="•"/>
              <a:defRPr/>
            </a:pPr>
            <a:r>
              <a:rPr lang="en-IN" sz="2400" b="0" dirty="0">
                <a:latin typeface="Times New Roman" pitchFamily="18" charset="0"/>
                <a:cs typeface="Times New Roman" pitchFamily="18" charset="0"/>
              </a:rPr>
              <a:t>The contents of the requested file or other information are embedded in a response message. HTTP uses the services of TCP on well-known port 80.</a:t>
            </a:r>
            <a:endParaRPr lang="en-IN" sz="24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0"/>
          </p:nvPr>
        </p:nvSpPr>
        <p:spPr>
          <a:noFill/>
          <a:ln>
            <a:miter lim="800000"/>
            <a:headEnd/>
            <a:tailEnd/>
          </a:ln>
        </p:spPr>
        <p:txBody>
          <a:bodyPr/>
          <a:lstStyle/>
          <a:p>
            <a:r>
              <a:rPr lang="en-US" smtClean="0"/>
              <a:t>27.</a:t>
            </a:r>
            <a:fld id="{DA8D8AB5-78E6-47DC-B970-B31112875AB6}" type="slidenum">
              <a:rPr lang="en-US" smtClean="0"/>
              <a:pPr/>
              <a:t>35</a:t>
            </a:fld>
            <a:endParaRPr lang="en-US" smtClean="0"/>
          </a:p>
        </p:txBody>
      </p:sp>
      <p:sp>
        <p:nvSpPr>
          <p:cNvPr id="3789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3789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3789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3789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3789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3789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3789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37898"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37899"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37900"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a:t>HTTP uses the services of TCP on well-known port 80.</a:t>
            </a:r>
          </a:p>
        </p:txBody>
      </p:sp>
      <p:grpSp>
        <p:nvGrpSpPr>
          <p:cNvPr id="37901" name="Group 12"/>
          <p:cNvGrpSpPr>
            <a:grpSpLocks/>
          </p:cNvGrpSpPr>
          <p:nvPr/>
        </p:nvGrpSpPr>
        <p:grpSpPr bwMode="auto">
          <a:xfrm>
            <a:off x="457200" y="1981200"/>
            <a:ext cx="1143000" cy="566738"/>
            <a:chOff x="1200" y="1248"/>
            <a:chExt cx="720" cy="357"/>
          </a:xfrm>
        </p:grpSpPr>
        <p:pic>
          <p:nvPicPr>
            <p:cNvPr id="37902"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37903"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0"/>
          </p:nvPr>
        </p:nvSpPr>
        <p:spPr>
          <a:noFill/>
          <a:ln>
            <a:miter lim="800000"/>
            <a:headEnd/>
            <a:tailEnd/>
          </a:ln>
        </p:spPr>
        <p:txBody>
          <a:bodyPr/>
          <a:lstStyle/>
          <a:p>
            <a:r>
              <a:rPr lang="en-US" smtClean="0"/>
              <a:t>27.</a:t>
            </a:r>
            <a:fld id="{E53D6785-6D04-4CD0-ADC2-29E8A0CF48B6}" type="slidenum">
              <a:rPr lang="en-US" smtClean="0"/>
              <a:pPr/>
              <a:t>36</a:t>
            </a:fld>
            <a:endParaRPr lang="en-US" smtClean="0"/>
          </a:p>
        </p:txBody>
      </p:sp>
      <p:sp>
        <p:nvSpPr>
          <p:cNvPr id="3" name="TextBox 2"/>
          <p:cNvSpPr txBox="1"/>
          <p:nvPr/>
        </p:nvSpPr>
        <p:spPr>
          <a:xfrm>
            <a:off x="304800" y="304800"/>
            <a:ext cx="8610600" cy="5262979"/>
          </a:xfrm>
          <a:prstGeom prst="rect">
            <a:avLst/>
          </a:prstGeom>
          <a:noFill/>
        </p:spPr>
        <p:txBody>
          <a:bodyPr>
            <a:spAutoFit/>
          </a:bodyPr>
          <a:lstStyle/>
          <a:p>
            <a:pPr>
              <a:defRPr/>
            </a:pPr>
            <a:r>
              <a:rPr lang="en-IN" sz="2800" dirty="0">
                <a:latin typeface="Times New Roman" pitchFamily="18" charset="0"/>
                <a:cs typeface="Times New Roman" pitchFamily="18" charset="0"/>
              </a:rPr>
              <a:t>HTTP Transaction</a:t>
            </a:r>
          </a:p>
          <a:p>
            <a:pPr>
              <a:defRPr/>
            </a:pPr>
            <a:endParaRPr lang="en-IN" sz="2800" dirty="0">
              <a:latin typeface="Times New Roman" pitchFamily="18" charset="0"/>
              <a:cs typeface="Times New Roman" pitchFamily="18" charset="0"/>
            </a:endParaRPr>
          </a:p>
          <a:p>
            <a:pPr marL="457200" indent="-457200">
              <a:buFont typeface="Arial" pitchFamily="34" charset="0"/>
              <a:buChar char="•"/>
              <a:defRPr/>
            </a:pPr>
            <a:r>
              <a:rPr lang="en-IN" sz="2800" b="0" dirty="0">
                <a:latin typeface="Times New Roman" pitchFamily="18" charset="0"/>
                <a:cs typeface="Times New Roman" pitchFamily="18" charset="0"/>
              </a:rPr>
              <a:t>The HTTP transaction is in between the client and server. </a:t>
            </a:r>
          </a:p>
          <a:p>
            <a:pPr marL="457200" indent="-457200">
              <a:buFont typeface="Arial" pitchFamily="34" charset="0"/>
              <a:buChar char="•"/>
              <a:defRPr/>
            </a:pPr>
            <a:endParaRPr lang="en-IN" sz="2800" b="0" dirty="0">
              <a:latin typeface="Times New Roman" pitchFamily="18" charset="0"/>
              <a:cs typeface="Times New Roman" pitchFamily="18" charset="0"/>
            </a:endParaRPr>
          </a:p>
          <a:p>
            <a:pPr marL="457200" indent="-457200">
              <a:buFont typeface="Arial" pitchFamily="34" charset="0"/>
              <a:buChar char="•"/>
              <a:defRPr/>
            </a:pPr>
            <a:r>
              <a:rPr lang="en-IN" sz="2800" b="0" dirty="0">
                <a:latin typeface="Times New Roman" pitchFamily="18" charset="0"/>
                <a:cs typeface="Times New Roman" pitchFamily="18" charset="0"/>
              </a:rPr>
              <a:t>Although HTTP uses the services of TCP, HTTP itself is a stateless protocol. </a:t>
            </a:r>
          </a:p>
          <a:p>
            <a:pPr marL="457200" indent="-457200">
              <a:buFont typeface="Arial" pitchFamily="34" charset="0"/>
              <a:buChar char="•"/>
              <a:defRPr/>
            </a:pPr>
            <a:endParaRPr lang="en-IN" sz="2800" b="0" dirty="0">
              <a:latin typeface="Times New Roman" pitchFamily="18" charset="0"/>
              <a:cs typeface="Times New Roman" pitchFamily="18" charset="0"/>
            </a:endParaRPr>
          </a:p>
          <a:p>
            <a:pPr marL="457200" indent="-457200">
              <a:buFont typeface="Arial" pitchFamily="34" charset="0"/>
              <a:buChar char="•"/>
              <a:defRPr/>
            </a:pPr>
            <a:r>
              <a:rPr lang="en-IN" sz="2800" b="0" dirty="0">
                <a:latin typeface="Times New Roman" pitchFamily="18" charset="0"/>
                <a:cs typeface="Times New Roman" pitchFamily="18" charset="0"/>
              </a:rPr>
              <a:t>The client initializes the transaction by sending a request message. </a:t>
            </a:r>
          </a:p>
          <a:p>
            <a:pPr marL="457200" indent="-457200">
              <a:buFont typeface="Arial" pitchFamily="34" charset="0"/>
              <a:buChar char="•"/>
              <a:defRPr/>
            </a:pPr>
            <a:endParaRPr lang="en-IN" sz="2800" b="0" dirty="0">
              <a:latin typeface="Times New Roman" pitchFamily="18" charset="0"/>
              <a:cs typeface="Times New Roman" pitchFamily="18" charset="0"/>
            </a:endParaRPr>
          </a:p>
          <a:p>
            <a:pPr marL="457200" indent="-457200">
              <a:buFont typeface="Arial" pitchFamily="34" charset="0"/>
              <a:buChar char="•"/>
              <a:defRPr/>
            </a:pPr>
            <a:r>
              <a:rPr lang="en-IN" sz="2800" b="0" dirty="0">
                <a:latin typeface="Times New Roman" pitchFamily="18" charset="0"/>
                <a:cs typeface="Times New Roman" pitchFamily="18" charset="0"/>
              </a:rPr>
              <a:t>The server replies by sending a response.</a:t>
            </a:r>
            <a:endParaRPr lang="en-IN" sz="28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p:cNvSpPr>
            <a:spLocks noGrp="1"/>
          </p:cNvSpPr>
          <p:nvPr>
            <p:ph type="sldNum" sz="quarter" idx="10"/>
          </p:nvPr>
        </p:nvSpPr>
        <p:spPr>
          <a:noFill/>
          <a:ln>
            <a:miter lim="800000"/>
            <a:headEnd/>
            <a:tailEnd/>
          </a:ln>
        </p:spPr>
        <p:txBody>
          <a:bodyPr/>
          <a:lstStyle/>
          <a:p>
            <a:r>
              <a:rPr lang="en-US" smtClean="0"/>
              <a:t>27.</a:t>
            </a:r>
            <a:fld id="{656E03C1-6254-403C-973B-AD2A20371D4B}" type="slidenum">
              <a:rPr lang="en-US" smtClean="0"/>
              <a:pPr/>
              <a:t>37</a:t>
            </a:fld>
            <a:endParaRPr lang="en-US" smtClean="0"/>
          </a:p>
        </p:txBody>
      </p:sp>
      <p:sp>
        <p:nvSpPr>
          <p:cNvPr id="39939"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39940"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39941" name="Text Box 4"/>
          <p:cNvSpPr txBox="1">
            <a:spLocks noChangeArrowheads="1"/>
          </p:cNvSpPr>
          <p:nvPr/>
        </p:nvSpPr>
        <p:spPr bwMode="auto">
          <a:xfrm>
            <a:off x="304800" y="762000"/>
            <a:ext cx="387032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27.12  </a:t>
            </a:r>
            <a:r>
              <a:rPr lang="en-US" sz="2000" i="1">
                <a:latin typeface="Times New Roman" pitchFamily="18" charset="0"/>
              </a:rPr>
              <a:t>HTTP transaction</a:t>
            </a:r>
          </a:p>
        </p:txBody>
      </p:sp>
      <p:sp>
        <p:nvSpPr>
          <p:cNvPr id="39942"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39943" name="Picture 6"/>
          <p:cNvPicPr>
            <a:picLocks noChangeAspect="1" noChangeArrowheads="1"/>
          </p:cNvPicPr>
          <p:nvPr/>
        </p:nvPicPr>
        <p:blipFill>
          <a:blip r:embed="rId3"/>
          <a:srcRect/>
          <a:stretch>
            <a:fillRect/>
          </a:stretch>
        </p:blipFill>
        <p:spPr bwMode="auto">
          <a:xfrm>
            <a:off x="1065213" y="2252663"/>
            <a:ext cx="6554787" cy="27003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a:noFill/>
          <a:ln>
            <a:miter lim="800000"/>
            <a:headEnd/>
            <a:tailEnd/>
          </a:ln>
        </p:spPr>
        <p:txBody>
          <a:bodyPr/>
          <a:lstStyle/>
          <a:p>
            <a:r>
              <a:rPr lang="en-US" smtClean="0"/>
              <a:t>27.</a:t>
            </a:r>
            <a:fld id="{B1F5C02A-B6EC-495F-AFA3-F922950A9471}" type="slidenum">
              <a:rPr lang="en-US" smtClean="0"/>
              <a:pPr/>
              <a:t>38</a:t>
            </a:fld>
            <a:endParaRPr lang="en-US" smtClean="0"/>
          </a:p>
        </p:txBody>
      </p:sp>
      <p:sp>
        <p:nvSpPr>
          <p:cNvPr id="3" name="TextBox 2"/>
          <p:cNvSpPr txBox="1"/>
          <p:nvPr/>
        </p:nvSpPr>
        <p:spPr>
          <a:xfrm>
            <a:off x="152400" y="609600"/>
            <a:ext cx="8991600" cy="5262563"/>
          </a:xfrm>
          <a:prstGeom prst="rect">
            <a:avLst/>
          </a:prstGeom>
          <a:noFill/>
        </p:spPr>
        <p:txBody>
          <a:bodyPr>
            <a:spAutoFit/>
          </a:bodyPr>
          <a:lstStyle/>
          <a:p>
            <a:pPr>
              <a:defRPr/>
            </a:pPr>
            <a:r>
              <a:rPr lang="en-IN" sz="2800" b="0" i="1" dirty="0">
                <a:latin typeface="Times New Roman" pitchFamily="18" charset="0"/>
                <a:cs typeface="Times New Roman" pitchFamily="18" charset="0"/>
              </a:rPr>
              <a:t>Messages</a:t>
            </a:r>
          </a:p>
          <a:p>
            <a:pPr marL="457200" indent="-457200">
              <a:buFont typeface="Arial" pitchFamily="34" charset="0"/>
              <a:buChar char="•"/>
              <a:defRPr/>
            </a:pPr>
            <a:r>
              <a:rPr lang="en-IN" sz="2800" b="0" dirty="0">
                <a:latin typeface="Times New Roman" pitchFamily="18" charset="0"/>
                <a:cs typeface="Times New Roman" pitchFamily="18" charset="0"/>
              </a:rPr>
              <a:t>The formats of the request and response messages are similar</a:t>
            </a:r>
          </a:p>
          <a:p>
            <a:pPr marL="457200" indent="-457200">
              <a:buFont typeface="Arial" pitchFamily="34" charset="0"/>
              <a:buChar char="•"/>
              <a:defRPr/>
            </a:pPr>
            <a:r>
              <a:rPr lang="en-IN" sz="2800" b="0" dirty="0">
                <a:latin typeface="Times New Roman" pitchFamily="18" charset="0"/>
                <a:cs typeface="Times New Roman" pitchFamily="18" charset="0"/>
              </a:rPr>
              <a:t>A request message consists of </a:t>
            </a:r>
          </a:p>
          <a:p>
            <a:pPr marL="914400" lvl="1" indent="-457200">
              <a:buFont typeface="Arial" pitchFamily="34" charset="0"/>
              <a:buChar char="•"/>
              <a:defRPr/>
            </a:pPr>
            <a:r>
              <a:rPr lang="en-IN" sz="2800" b="0" dirty="0">
                <a:latin typeface="Times New Roman" pitchFamily="18" charset="0"/>
                <a:cs typeface="Times New Roman" pitchFamily="18" charset="0"/>
              </a:rPr>
              <a:t>request line</a:t>
            </a:r>
          </a:p>
          <a:p>
            <a:pPr marL="914400" lvl="1" indent="-457200">
              <a:buFont typeface="Arial" pitchFamily="34" charset="0"/>
              <a:buChar char="•"/>
              <a:defRPr/>
            </a:pPr>
            <a:r>
              <a:rPr lang="en-IN" sz="2800" b="0" dirty="0">
                <a:latin typeface="Times New Roman" pitchFamily="18" charset="0"/>
                <a:cs typeface="Times New Roman" pitchFamily="18" charset="0"/>
              </a:rPr>
              <a:t>header</a:t>
            </a:r>
          </a:p>
          <a:p>
            <a:pPr marL="914400" lvl="1" indent="-457200">
              <a:buFont typeface="Arial" pitchFamily="34" charset="0"/>
              <a:buChar char="•"/>
              <a:defRPr/>
            </a:pPr>
            <a:r>
              <a:rPr lang="en-IN" sz="2800" b="0" dirty="0">
                <a:latin typeface="Times New Roman" pitchFamily="18" charset="0"/>
                <a:cs typeface="Times New Roman" pitchFamily="18" charset="0"/>
              </a:rPr>
              <a:t>body (optional)</a:t>
            </a:r>
          </a:p>
          <a:p>
            <a:pPr marL="457200" indent="-457200">
              <a:buFont typeface="Arial" pitchFamily="34" charset="0"/>
              <a:buChar char="•"/>
              <a:defRPr/>
            </a:pPr>
            <a:endParaRPr lang="en-IN" sz="2800" b="0" dirty="0">
              <a:latin typeface="Times New Roman" pitchFamily="18" charset="0"/>
              <a:cs typeface="Times New Roman" pitchFamily="18" charset="0"/>
            </a:endParaRPr>
          </a:p>
          <a:p>
            <a:pPr marL="457200" indent="-457200">
              <a:buFont typeface="Arial" pitchFamily="34" charset="0"/>
              <a:buChar char="•"/>
              <a:defRPr/>
            </a:pPr>
            <a:r>
              <a:rPr lang="en-IN" sz="2800" b="0" dirty="0">
                <a:latin typeface="Times New Roman" pitchFamily="18" charset="0"/>
                <a:cs typeface="Times New Roman" pitchFamily="18" charset="0"/>
              </a:rPr>
              <a:t>A response message consists of </a:t>
            </a:r>
          </a:p>
          <a:p>
            <a:pPr marL="914400" lvl="1" indent="-457200">
              <a:buFont typeface="Arial" pitchFamily="34" charset="0"/>
              <a:buChar char="•"/>
              <a:defRPr/>
            </a:pPr>
            <a:r>
              <a:rPr lang="en-IN" sz="2800" b="0" dirty="0">
                <a:latin typeface="Times New Roman" pitchFamily="18" charset="0"/>
                <a:cs typeface="Times New Roman" pitchFamily="18" charset="0"/>
              </a:rPr>
              <a:t>status line</a:t>
            </a:r>
          </a:p>
          <a:p>
            <a:pPr marL="914400" lvl="1" indent="-457200">
              <a:buFont typeface="Arial" pitchFamily="34" charset="0"/>
              <a:buChar char="•"/>
              <a:defRPr/>
            </a:pPr>
            <a:r>
              <a:rPr lang="en-IN" sz="2800" b="0" dirty="0">
                <a:latin typeface="Times New Roman" pitchFamily="18" charset="0"/>
                <a:cs typeface="Times New Roman" pitchFamily="18" charset="0"/>
              </a:rPr>
              <a:t>header</a:t>
            </a:r>
          </a:p>
          <a:p>
            <a:pPr marL="914400" lvl="1" indent="-457200">
              <a:buFont typeface="Arial" pitchFamily="34" charset="0"/>
              <a:buChar char="•"/>
              <a:defRPr/>
            </a:pPr>
            <a:r>
              <a:rPr lang="en-IN" sz="2800" b="0" dirty="0">
                <a:latin typeface="Times New Roman" pitchFamily="18" charset="0"/>
                <a:cs typeface="Times New Roman" pitchFamily="18" charset="0"/>
              </a:rPr>
              <a:t>body(optional)</a:t>
            </a:r>
            <a:endParaRPr lang="en-IN" sz="28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p:cNvSpPr>
            <a:spLocks noGrp="1"/>
          </p:cNvSpPr>
          <p:nvPr>
            <p:ph type="sldNum" sz="quarter" idx="10"/>
          </p:nvPr>
        </p:nvSpPr>
        <p:spPr>
          <a:noFill/>
          <a:ln>
            <a:miter lim="800000"/>
            <a:headEnd/>
            <a:tailEnd/>
          </a:ln>
        </p:spPr>
        <p:txBody>
          <a:bodyPr/>
          <a:lstStyle/>
          <a:p>
            <a:r>
              <a:rPr lang="en-US" smtClean="0"/>
              <a:t>27.</a:t>
            </a:r>
            <a:fld id="{A7D6B98D-30C9-4AA2-8322-93FD68449F13}" type="slidenum">
              <a:rPr lang="en-US" smtClean="0"/>
              <a:pPr/>
              <a:t>39</a:t>
            </a:fld>
            <a:endParaRPr lang="en-US" smtClean="0"/>
          </a:p>
        </p:txBody>
      </p:sp>
      <p:sp>
        <p:nvSpPr>
          <p:cNvPr id="41987"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41988"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41989" name="Text Box 4"/>
          <p:cNvSpPr txBox="1">
            <a:spLocks noChangeArrowheads="1"/>
          </p:cNvSpPr>
          <p:nvPr/>
        </p:nvSpPr>
        <p:spPr bwMode="auto">
          <a:xfrm>
            <a:off x="304800" y="762000"/>
            <a:ext cx="526573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27.13  </a:t>
            </a:r>
            <a:r>
              <a:rPr lang="en-US" sz="2000" i="1">
                <a:latin typeface="Times New Roman" pitchFamily="18" charset="0"/>
              </a:rPr>
              <a:t>Request and response messages</a:t>
            </a:r>
          </a:p>
        </p:txBody>
      </p:sp>
      <p:sp>
        <p:nvSpPr>
          <p:cNvPr id="4199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41991" name="Picture 6"/>
          <p:cNvPicPr>
            <a:picLocks noChangeAspect="1" noChangeArrowheads="1"/>
          </p:cNvPicPr>
          <p:nvPr/>
        </p:nvPicPr>
        <p:blipFill>
          <a:blip r:embed="rId3"/>
          <a:srcRect/>
          <a:stretch>
            <a:fillRect/>
          </a:stretch>
        </p:blipFill>
        <p:spPr bwMode="auto">
          <a:xfrm>
            <a:off x="384175" y="1660525"/>
            <a:ext cx="8455025" cy="4359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614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6148" name="Text Box 4"/>
          <p:cNvSpPr txBox="1">
            <a:spLocks noChangeArrowheads="1"/>
          </p:cNvSpPr>
          <p:nvPr/>
        </p:nvSpPr>
        <p:spPr bwMode="auto">
          <a:xfrm>
            <a:off x="304800" y="762000"/>
            <a:ext cx="413226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27.1  </a:t>
            </a:r>
            <a:r>
              <a:rPr lang="en-US" sz="2000" i="1">
                <a:latin typeface="Times New Roman" pitchFamily="18" charset="0"/>
              </a:rPr>
              <a:t>Architecture of WWW</a:t>
            </a:r>
          </a:p>
        </p:txBody>
      </p:sp>
      <p:sp>
        <p:nvSpPr>
          <p:cNvPr id="61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6150" name="Picture 6"/>
          <p:cNvPicPr>
            <a:picLocks noChangeAspect="1" noChangeArrowheads="1"/>
          </p:cNvPicPr>
          <p:nvPr/>
        </p:nvPicPr>
        <p:blipFill>
          <a:blip r:embed="rId3"/>
          <a:srcRect/>
          <a:stretch>
            <a:fillRect/>
          </a:stretch>
        </p:blipFill>
        <p:spPr bwMode="auto">
          <a:xfrm>
            <a:off x="1322388" y="1752600"/>
            <a:ext cx="6526212" cy="39227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0"/>
          </p:nvPr>
        </p:nvSpPr>
        <p:spPr>
          <a:noFill/>
          <a:ln>
            <a:miter lim="800000"/>
            <a:headEnd/>
            <a:tailEnd/>
          </a:ln>
        </p:spPr>
        <p:txBody>
          <a:bodyPr/>
          <a:lstStyle/>
          <a:p>
            <a:r>
              <a:rPr lang="en-US" smtClean="0"/>
              <a:t>27.</a:t>
            </a:r>
            <a:fld id="{76F2E548-5553-4722-BE0E-80BA79835146}" type="slidenum">
              <a:rPr lang="en-US" smtClean="0"/>
              <a:pPr/>
              <a:t>40</a:t>
            </a:fld>
            <a:endParaRPr lang="en-US" smtClean="0"/>
          </a:p>
        </p:txBody>
      </p:sp>
      <p:sp>
        <p:nvSpPr>
          <p:cNvPr id="43011" name="TextBox 2"/>
          <p:cNvSpPr txBox="1">
            <a:spLocks noChangeArrowheads="1"/>
          </p:cNvSpPr>
          <p:nvPr/>
        </p:nvSpPr>
        <p:spPr bwMode="auto">
          <a:xfrm>
            <a:off x="685800" y="609600"/>
            <a:ext cx="7762875" cy="4093428"/>
          </a:xfrm>
          <a:prstGeom prst="rect">
            <a:avLst/>
          </a:prstGeom>
          <a:noFill/>
          <a:ln w="9525">
            <a:noFill/>
            <a:miter lim="800000"/>
            <a:headEnd/>
            <a:tailEnd/>
          </a:ln>
        </p:spPr>
        <p:txBody>
          <a:bodyPr>
            <a:spAutoFit/>
          </a:bodyPr>
          <a:lstStyle/>
          <a:p>
            <a:r>
              <a:rPr lang="en-IN" sz="2800" dirty="0">
                <a:latin typeface="Times New Roman" pitchFamily="18" charset="0"/>
                <a:cs typeface="Times New Roman" pitchFamily="18" charset="0"/>
              </a:rPr>
              <a:t>Request and Status Lines: </a:t>
            </a:r>
          </a:p>
          <a:p>
            <a:pPr algn="just"/>
            <a:endParaRPr lang="en-IN" sz="2800" b="0" dirty="0">
              <a:latin typeface="Times New Roman" pitchFamily="18" charset="0"/>
              <a:cs typeface="Times New Roman" pitchFamily="18" charset="0"/>
            </a:endParaRPr>
          </a:p>
          <a:p>
            <a:pPr algn="just"/>
            <a:r>
              <a:rPr lang="en-IN" sz="2800" b="0" dirty="0">
                <a:latin typeface="Times New Roman" pitchFamily="18" charset="0"/>
                <a:cs typeface="Times New Roman" pitchFamily="18" charset="0"/>
              </a:rPr>
              <a:t>The first line in a request message is called a request line.</a:t>
            </a:r>
          </a:p>
          <a:p>
            <a:pPr algn="just"/>
            <a:endParaRPr lang="en-IN" sz="2800" b="0" dirty="0">
              <a:latin typeface="Times New Roman" pitchFamily="18" charset="0"/>
              <a:cs typeface="Times New Roman" pitchFamily="18" charset="0"/>
            </a:endParaRPr>
          </a:p>
          <a:p>
            <a:pPr algn="just"/>
            <a:r>
              <a:rPr lang="en-IN" sz="2800" b="0" dirty="0">
                <a:latin typeface="Times New Roman" pitchFamily="18" charset="0"/>
                <a:cs typeface="Times New Roman" pitchFamily="18" charset="0"/>
              </a:rPr>
              <a:t>The first line in the response message is called the status line. </a:t>
            </a:r>
          </a:p>
          <a:p>
            <a:pPr algn="just"/>
            <a:endParaRPr lang="en-IN" sz="2800" b="0" dirty="0">
              <a:latin typeface="Times New Roman" pitchFamily="18" charset="0"/>
              <a:cs typeface="Times New Roman" pitchFamily="18" charset="0"/>
            </a:endParaRPr>
          </a:p>
          <a:p>
            <a:pPr algn="just"/>
            <a:r>
              <a:rPr lang="en-IN" sz="2800" b="0" dirty="0">
                <a:latin typeface="Times New Roman" pitchFamily="18" charset="0"/>
                <a:cs typeface="Times New Roman" pitchFamily="18" charset="0"/>
              </a:rPr>
              <a:t>There is one common field</a:t>
            </a:r>
            <a:endParaRPr lang="en-IN" sz="28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p:cNvSpPr>
            <a:spLocks noGrp="1"/>
          </p:cNvSpPr>
          <p:nvPr>
            <p:ph type="sldNum" sz="quarter" idx="10"/>
          </p:nvPr>
        </p:nvSpPr>
        <p:spPr>
          <a:noFill/>
          <a:ln>
            <a:miter lim="800000"/>
            <a:headEnd/>
            <a:tailEnd/>
          </a:ln>
        </p:spPr>
        <p:txBody>
          <a:bodyPr/>
          <a:lstStyle/>
          <a:p>
            <a:r>
              <a:rPr lang="en-US" smtClean="0"/>
              <a:t>27.</a:t>
            </a:r>
            <a:fld id="{25154C96-8294-47EC-86F9-4E0B6D24F8E0}" type="slidenum">
              <a:rPr lang="en-US" smtClean="0"/>
              <a:pPr/>
              <a:t>41</a:t>
            </a:fld>
            <a:endParaRPr lang="en-US" smtClean="0"/>
          </a:p>
        </p:txBody>
      </p:sp>
      <p:sp>
        <p:nvSpPr>
          <p:cNvPr id="44035"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44036"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44037" name="Text Box 4"/>
          <p:cNvSpPr txBox="1">
            <a:spLocks noChangeArrowheads="1"/>
          </p:cNvSpPr>
          <p:nvPr/>
        </p:nvSpPr>
        <p:spPr bwMode="auto">
          <a:xfrm>
            <a:off x="304800" y="762000"/>
            <a:ext cx="447516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27.14  </a:t>
            </a:r>
            <a:r>
              <a:rPr lang="en-US" sz="2000" i="1">
                <a:latin typeface="Times New Roman" pitchFamily="18" charset="0"/>
              </a:rPr>
              <a:t>Request and status lines</a:t>
            </a:r>
          </a:p>
        </p:txBody>
      </p:sp>
      <p:sp>
        <p:nvSpPr>
          <p:cNvPr id="44038"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44039" name="Picture 6"/>
          <p:cNvPicPr>
            <a:picLocks noChangeAspect="1" noChangeArrowheads="1"/>
          </p:cNvPicPr>
          <p:nvPr/>
        </p:nvPicPr>
        <p:blipFill>
          <a:blip r:embed="rId3"/>
          <a:srcRect/>
          <a:stretch>
            <a:fillRect/>
          </a:stretch>
        </p:blipFill>
        <p:spPr bwMode="auto">
          <a:xfrm>
            <a:off x="1273175" y="2363788"/>
            <a:ext cx="6499225" cy="25892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a:noFill/>
          <a:ln>
            <a:miter lim="800000"/>
            <a:headEnd/>
            <a:tailEnd/>
          </a:ln>
        </p:spPr>
        <p:txBody>
          <a:bodyPr/>
          <a:lstStyle/>
          <a:p>
            <a:r>
              <a:rPr lang="en-US" smtClean="0"/>
              <a:t>27.</a:t>
            </a:r>
            <a:fld id="{12226F09-BD1D-4456-973F-8DC63761438F}" type="slidenum">
              <a:rPr lang="en-US" smtClean="0"/>
              <a:pPr/>
              <a:t>42</a:t>
            </a:fld>
            <a:endParaRPr lang="en-US" smtClean="0"/>
          </a:p>
        </p:txBody>
      </p:sp>
      <p:sp>
        <p:nvSpPr>
          <p:cNvPr id="45059" name="TextBox 2"/>
          <p:cNvSpPr txBox="1">
            <a:spLocks noChangeArrowheads="1"/>
          </p:cNvSpPr>
          <p:nvPr/>
        </p:nvSpPr>
        <p:spPr bwMode="auto">
          <a:xfrm>
            <a:off x="609600" y="685800"/>
            <a:ext cx="8229600" cy="7170738"/>
          </a:xfrm>
          <a:prstGeom prst="rect">
            <a:avLst/>
          </a:prstGeom>
          <a:noFill/>
          <a:ln w="9525">
            <a:noFill/>
            <a:miter lim="800000"/>
            <a:headEnd/>
            <a:tailEnd/>
          </a:ln>
        </p:spPr>
        <p:txBody>
          <a:bodyPr>
            <a:spAutoFit/>
          </a:bodyPr>
          <a:lstStyle/>
          <a:p>
            <a:r>
              <a:rPr lang="en-US" sz="2000" i="1">
                <a:latin typeface="Times New Roman" pitchFamily="18" charset="0"/>
              </a:rPr>
              <a:t>Request line contains the following:</a:t>
            </a:r>
          </a:p>
          <a:p>
            <a:pPr algn="just"/>
            <a:r>
              <a:rPr lang="en-IN" sz="2000"/>
              <a:t>Request type: </a:t>
            </a:r>
            <a:r>
              <a:rPr lang="en-IN" sz="2000" b="0"/>
              <a:t>This field is used in the request message. several request types are defined in HTTP. The request type is categorized into methods as defined in Table 27.1.</a:t>
            </a:r>
          </a:p>
          <a:p>
            <a:r>
              <a:rPr lang="en-IN" sz="2000"/>
              <a:t>URL : ( Universal Resource Locator) </a:t>
            </a:r>
          </a:p>
          <a:p>
            <a:r>
              <a:rPr lang="en-US" sz="2000" i="1">
                <a:latin typeface="Times New Roman" pitchFamily="18" charset="0"/>
              </a:rPr>
              <a:t>Status line contains the following:</a:t>
            </a:r>
            <a:endParaRPr lang="en-IN" sz="2000"/>
          </a:p>
          <a:p>
            <a:r>
              <a:rPr lang="en-IN" sz="2000"/>
              <a:t>Status code: </a:t>
            </a:r>
            <a:r>
              <a:rPr lang="en-IN" sz="2000" b="0"/>
              <a:t>(given in Table 27.2) Used in the response message. It consists of three digits. </a:t>
            </a:r>
          </a:p>
          <a:p>
            <a:r>
              <a:rPr lang="en-IN" sz="2000" b="0"/>
              <a:t>	Codes in the 100 range  - Informational</a:t>
            </a:r>
          </a:p>
          <a:p>
            <a:r>
              <a:rPr lang="en-IN" sz="2000" b="0"/>
              <a:t>	Codes in the 200 range  - Successful request</a:t>
            </a:r>
          </a:p>
          <a:p>
            <a:r>
              <a:rPr lang="en-IN" sz="2000" b="0"/>
              <a:t>	Codes in the 300 range  - Redirect the client to another URL 	Codes in the 400 range  - Indicate error at the client site</a:t>
            </a:r>
          </a:p>
          <a:p>
            <a:r>
              <a:rPr lang="en-IN" sz="2000" b="0"/>
              <a:t>	Codes in the 500 range  - Indicate an error at the server site. </a:t>
            </a:r>
          </a:p>
          <a:p>
            <a:r>
              <a:rPr lang="en-IN" sz="2000"/>
              <a:t>Status phrase:</a:t>
            </a:r>
            <a:r>
              <a:rPr lang="en-IN" sz="2000" b="0"/>
              <a:t> Used in the response message. It explains the status code in text form. </a:t>
            </a:r>
          </a:p>
          <a:p>
            <a:endParaRPr lang="en-IN" sz="2000" b="0"/>
          </a:p>
          <a:p>
            <a:r>
              <a:rPr lang="en-IN" sz="2000" b="0"/>
              <a:t>Common in both Request and Status lines:</a:t>
            </a:r>
          </a:p>
          <a:p>
            <a:r>
              <a:rPr lang="en-IN" sz="2000"/>
              <a:t>Version: </a:t>
            </a:r>
            <a:r>
              <a:rPr lang="en-IN" sz="2000" b="0"/>
              <a:t> current version of HTTP.</a:t>
            </a:r>
          </a:p>
          <a:p>
            <a:endParaRPr lang="en-IN" sz="2000" b="0"/>
          </a:p>
          <a:p>
            <a:endParaRPr lang="en-IN" sz="2000" b="0"/>
          </a:p>
          <a:p>
            <a:endParaRPr lang="en-IN" sz="2000" b="0"/>
          </a:p>
          <a:p>
            <a:endParaRPr lang="en-IN" sz="2000" b="0"/>
          </a:p>
          <a:p>
            <a:endParaRPr lang="en-IN" sz="2000" b="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p:cNvSpPr>
            <a:spLocks noGrp="1"/>
          </p:cNvSpPr>
          <p:nvPr>
            <p:ph type="sldNum" sz="quarter" idx="10"/>
          </p:nvPr>
        </p:nvSpPr>
        <p:spPr>
          <a:noFill/>
          <a:ln>
            <a:miter lim="800000"/>
            <a:headEnd/>
            <a:tailEnd/>
          </a:ln>
        </p:spPr>
        <p:txBody>
          <a:bodyPr/>
          <a:lstStyle/>
          <a:p>
            <a:r>
              <a:rPr lang="en-US" smtClean="0"/>
              <a:t>27.</a:t>
            </a:r>
            <a:fld id="{393889AF-25C9-454F-95E4-A535FACE411A}" type="slidenum">
              <a:rPr lang="en-US" smtClean="0"/>
              <a:pPr/>
              <a:t>43</a:t>
            </a:fld>
            <a:endParaRPr lang="en-US" smtClean="0"/>
          </a:p>
        </p:txBody>
      </p:sp>
      <p:sp>
        <p:nvSpPr>
          <p:cNvPr id="46083" name="Text Box 2"/>
          <p:cNvSpPr txBox="1">
            <a:spLocks noChangeArrowheads="1"/>
          </p:cNvSpPr>
          <p:nvPr/>
        </p:nvSpPr>
        <p:spPr bwMode="auto">
          <a:xfrm>
            <a:off x="760413" y="2046288"/>
            <a:ext cx="2592387"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27.1  </a:t>
            </a:r>
            <a:r>
              <a:rPr lang="en-US" sz="2000" i="1">
                <a:latin typeface="Times New Roman" pitchFamily="18" charset="0"/>
              </a:rPr>
              <a:t>Methods</a:t>
            </a:r>
          </a:p>
        </p:txBody>
      </p:sp>
      <p:pic>
        <p:nvPicPr>
          <p:cNvPr id="46084" name="Picture 5"/>
          <p:cNvPicPr>
            <a:picLocks noChangeAspect="1" noChangeArrowheads="1"/>
          </p:cNvPicPr>
          <p:nvPr/>
        </p:nvPicPr>
        <p:blipFill>
          <a:blip r:embed="rId3"/>
          <a:srcRect/>
          <a:stretch>
            <a:fillRect/>
          </a:stretch>
        </p:blipFill>
        <p:spPr bwMode="auto">
          <a:xfrm>
            <a:off x="577850" y="2503488"/>
            <a:ext cx="7880350" cy="3211512"/>
          </a:xfrm>
          <a:prstGeom prst="rect">
            <a:avLst/>
          </a:prstGeom>
          <a:noFill/>
          <a:ln w="9525">
            <a:noFill/>
            <a:miter lim="800000"/>
            <a:headEnd/>
            <a:tailEnd/>
          </a:ln>
          <a:effectLst/>
        </p:spPr>
      </p:pic>
      <p:sp>
        <p:nvSpPr>
          <p:cNvPr id="46085" name="TextBox 1"/>
          <p:cNvSpPr txBox="1">
            <a:spLocks noChangeArrowheads="1"/>
          </p:cNvSpPr>
          <p:nvPr/>
        </p:nvSpPr>
        <p:spPr bwMode="auto">
          <a:xfrm>
            <a:off x="552450" y="762000"/>
            <a:ext cx="4635500" cy="584200"/>
          </a:xfrm>
          <a:prstGeom prst="rect">
            <a:avLst/>
          </a:prstGeom>
          <a:noFill/>
          <a:ln w="9525">
            <a:noFill/>
            <a:miter lim="800000"/>
            <a:headEnd/>
            <a:tailEnd/>
          </a:ln>
        </p:spPr>
        <p:txBody>
          <a:bodyPr wrap="none">
            <a:spAutoFit/>
          </a:bodyPr>
          <a:lstStyle/>
          <a:p>
            <a:r>
              <a:rPr lang="en-IN"/>
              <a:t>Request Type Methods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0"/>
          </p:nvPr>
        </p:nvSpPr>
        <p:spPr>
          <a:noFill/>
          <a:ln>
            <a:miter lim="800000"/>
            <a:headEnd/>
            <a:tailEnd/>
          </a:ln>
        </p:spPr>
        <p:txBody>
          <a:bodyPr/>
          <a:lstStyle/>
          <a:p>
            <a:r>
              <a:rPr lang="en-US" smtClean="0"/>
              <a:t>27.</a:t>
            </a:r>
            <a:fld id="{9EE25458-FEFF-4DF4-BAB7-0CD1A6FD49F8}" type="slidenum">
              <a:rPr lang="en-US" smtClean="0"/>
              <a:pPr/>
              <a:t>44</a:t>
            </a:fld>
            <a:endParaRPr lang="en-US" smtClean="0"/>
          </a:p>
        </p:txBody>
      </p:sp>
      <p:sp>
        <p:nvSpPr>
          <p:cNvPr id="47107" name="Text Box 2"/>
          <p:cNvSpPr txBox="1">
            <a:spLocks noChangeArrowheads="1"/>
          </p:cNvSpPr>
          <p:nvPr/>
        </p:nvSpPr>
        <p:spPr bwMode="auto">
          <a:xfrm>
            <a:off x="762000" y="1828800"/>
            <a:ext cx="297973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27.2  </a:t>
            </a:r>
            <a:r>
              <a:rPr lang="en-US" sz="2000" i="1">
                <a:latin typeface="Times New Roman" pitchFamily="18" charset="0"/>
              </a:rPr>
              <a:t>Status codes</a:t>
            </a:r>
          </a:p>
        </p:txBody>
      </p:sp>
      <p:pic>
        <p:nvPicPr>
          <p:cNvPr id="47108" name="Picture 4"/>
          <p:cNvPicPr>
            <a:picLocks noChangeAspect="1" noChangeArrowheads="1"/>
          </p:cNvPicPr>
          <p:nvPr/>
        </p:nvPicPr>
        <p:blipFill>
          <a:blip r:embed="rId3"/>
          <a:srcRect/>
          <a:stretch>
            <a:fillRect/>
          </a:stretch>
        </p:blipFill>
        <p:spPr bwMode="auto">
          <a:xfrm>
            <a:off x="493713" y="2317750"/>
            <a:ext cx="7888287" cy="3625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p:cNvSpPr>
            <a:spLocks noGrp="1"/>
          </p:cNvSpPr>
          <p:nvPr>
            <p:ph type="sldNum" sz="quarter" idx="10"/>
          </p:nvPr>
        </p:nvSpPr>
        <p:spPr>
          <a:noFill/>
          <a:ln>
            <a:miter lim="800000"/>
            <a:headEnd/>
            <a:tailEnd/>
          </a:ln>
        </p:spPr>
        <p:txBody>
          <a:bodyPr/>
          <a:lstStyle/>
          <a:p>
            <a:r>
              <a:rPr lang="en-US" smtClean="0"/>
              <a:t>27.</a:t>
            </a:r>
            <a:fld id="{DE3AB450-2D97-4317-AEFA-8BF3D29D99A1}" type="slidenum">
              <a:rPr lang="en-US" smtClean="0"/>
              <a:pPr/>
              <a:t>45</a:t>
            </a:fld>
            <a:endParaRPr lang="en-US" smtClean="0"/>
          </a:p>
        </p:txBody>
      </p:sp>
      <p:sp>
        <p:nvSpPr>
          <p:cNvPr id="48131" name="Text Box 2"/>
          <p:cNvSpPr txBox="1">
            <a:spLocks noChangeArrowheads="1"/>
          </p:cNvSpPr>
          <p:nvPr/>
        </p:nvSpPr>
        <p:spPr bwMode="auto">
          <a:xfrm>
            <a:off x="990600" y="304800"/>
            <a:ext cx="42545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27.2  </a:t>
            </a:r>
            <a:r>
              <a:rPr lang="en-US" sz="2000" i="1">
                <a:latin typeface="Times New Roman" pitchFamily="18" charset="0"/>
              </a:rPr>
              <a:t>Status codes </a:t>
            </a:r>
            <a:r>
              <a:rPr lang="en-US" sz="2000" i="1">
                <a:solidFill>
                  <a:schemeClr val="hlink"/>
                </a:solidFill>
                <a:latin typeface="Times New Roman" pitchFamily="18" charset="0"/>
              </a:rPr>
              <a:t>(continued)</a:t>
            </a:r>
          </a:p>
        </p:txBody>
      </p:sp>
      <p:pic>
        <p:nvPicPr>
          <p:cNvPr id="48132" name="Picture 4"/>
          <p:cNvPicPr>
            <a:picLocks noChangeAspect="1" noChangeArrowheads="1"/>
          </p:cNvPicPr>
          <p:nvPr/>
        </p:nvPicPr>
        <p:blipFill>
          <a:blip r:embed="rId3"/>
          <a:srcRect/>
          <a:stretch>
            <a:fillRect/>
          </a:stretch>
        </p:blipFill>
        <p:spPr bwMode="auto">
          <a:xfrm>
            <a:off x="819150" y="762000"/>
            <a:ext cx="7715250" cy="56340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a:noFill/>
          <a:ln>
            <a:miter lim="800000"/>
            <a:headEnd/>
            <a:tailEnd/>
          </a:ln>
        </p:spPr>
        <p:txBody>
          <a:bodyPr/>
          <a:lstStyle/>
          <a:p>
            <a:r>
              <a:rPr lang="en-US" smtClean="0"/>
              <a:t>27.</a:t>
            </a:r>
            <a:fld id="{2A54682F-76BE-40CC-A7E9-1C2C4F39EFD6}" type="slidenum">
              <a:rPr lang="en-US" smtClean="0"/>
              <a:pPr/>
              <a:t>46</a:t>
            </a:fld>
            <a:endParaRPr lang="en-US" smtClean="0"/>
          </a:p>
        </p:txBody>
      </p:sp>
      <p:sp>
        <p:nvSpPr>
          <p:cNvPr id="49155"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49156"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49157" name="Text Box 4"/>
          <p:cNvSpPr txBox="1">
            <a:spLocks noChangeArrowheads="1"/>
          </p:cNvSpPr>
          <p:nvPr/>
        </p:nvSpPr>
        <p:spPr bwMode="auto">
          <a:xfrm>
            <a:off x="304800" y="762000"/>
            <a:ext cx="350202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27.15  </a:t>
            </a:r>
            <a:r>
              <a:rPr lang="en-US" sz="2000" i="1">
                <a:latin typeface="Times New Roman" pitchFamily="18" charset="0"/>
              </a:rPr>
              <a:t>Header format</a:t>
            </a:r>
          </a:p>
        </p:txBody>
      </p:sp>
      <p:sp>
        <p:nvSpPr>
          <p:cNvPr id="49158"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49159" name="Picture 6"/>
          <p:cNvPicPr>
            <a:picLocks noChangeAspect="1" noChangeArrowheads="1"/>
          </p:cNvPicPr>
          <p:nvPr/>
        </p:nvPicPr>
        <p:blipFill>
          <a:blip r:embed="rId3"/>
          <a:srcRect/>
          <a:stretch>
            <a:fillRect/>
          </a:stretch>
        </p:blipFill>
        <p:spPr bwMode="auto">
          <a:xfrm>
            <a:off x="1295400" y="1524000"/>
            <a:ext cx="6235700" cy="1590675"/>
          </a:xfrm>
          <a:prstGeom prst="rect">
            <a:avLst/>
          </a:prstGeom>
          <a:noFill/>
          <a:ln w="9525">
            <a:noFill/>
            <a:miter lim="800000"/>
            <a:headEnd/>
            <a:tailEnd/>
          </a:ln>
          <a:effectLst/>
        </p:spPr>
      </p:pic>
      <p:sp>
        <p:nvSpPr>
          <p:cNvPr id="49160" name="TextBox 1"/>
          <p:cNvSpPr txBox="1">
            <a:spLocks noChangeArrowheads="1"/>
          </p:cNvSpPr>
          <p:nvPr/>
        </p:nvSpPr>
        <p:spPr bwMode="auto">
          <a:xfrm>
            <a:off x="457200" y="3657600"/>
            <a:ext cx="8153400" cy="2246769"/>
          </a:xfrm>
          <a:prstGeom prst="rect">
            <a:avLst/>
          </a:prstGeom>
          <a:noFill/>
          <a:ln w="9525">
            <a:noFill/>
            <a:miter lim="800000"/>
            <a:headEnd/>
            <a:tailEnd/>
          </a:ln>
        </p:spPr>
        <p:txBody>
          <a:bodyPr>
            <a:spAutoFit/>
          </a:bodyPr>
          <a:lstStyle/>
          <a:p>
            <a:pPr algn="just"/>
            <a:r>
              <a:rPr lang="en-IN" sz="2800" dirty="0">
                <a:latin typeface="Times New Roman" pitchFamily="18" charset="0"/>
                <a:cs typeface="Times New Roman" pitchFamily="18" charset="0"/>
              </a:rPr>
              <a:t>Header:</a:t>
            </a:r>
            <a:r>
              <a:rPr lang="en-IN" sz="2800" b="0" dirty="0">
                <a:latin typeface="Times New Roman" pitchFamily="18" charset="0"/>
                <a:cs typeface="Times New Roman" pitchFamily="18" charset="0"/>
              </a:rPr>
              <a:t> The header exchanges additional information between the client and the server.</a:t>
            </a:r>
          </a:p>
          <a:p>
            <a:pPr algn="just"/>
            <a:r>
              <a:rPr lang="en-IN" sz="2800" b="0" dirty="0">
                <a:latin typeface="Times New Roman" pitchFamily="18" charset="0"/>
                <a:cs typeface="Times New Roman" pitchFamily="18" charset="0"/>
              </a:rPr>
              <a:t>The header can consist of one or more header lines.</a:t>
            </a:r>
          </a:p>
          <a:p>
            <a:pPr algn="just"/>
            <a:r>
              <a:rPr lang="en-IN" sz="2800" b="0" dirty="0">
                <a:latin typeface="Times New Roman" pitchFamily="18" charset="0"/>
                <a:cs typeface="Times New Roman" pitchFamily="18" charset="0"/>
              </a:rPr>
              <a:t>Each header line has a header name, a colon, a space, and a header value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a:spLocks noGrp="1"/>
          </p:cNvSpPr>
          <p:nvPr>
            <p:ph type="sldNum" sz="quarter" idx="10"/>
          </p:nvPr>
        </p:nvSpPr>
        <p:spPr>
          <a:noFill/>
          <a:ln>
            <a:miter lim="800000"/>
            <a:headEnd/>
            <a:tailEnd/>
          </a:ln>
        </p:spPr>
        <p:txBody>
          <a:bodyPr/>
          <a:lstStyle/>
          <a:p>
            <a:r>
              <a:rPr lang="en-US" smtClean="0"/>
              <a:t>27.</a:t>
            </a:r>
            <a:fld id="{05F49B83-FCE5-4F86-826F-3833FAF57E53}" type="slidenum">
              <a:rPr lang="en-US" smtClean="0"/>
              <a:pPr/>
              <a:t>47</a:t>
            </a:fld>
            <a:endParaRPr lang="en-US" smtClean="0"/>
          </a:p>
        </p:txBody>
      </p:sp>
      <p:sp>
        <p:nvSpPr>
          <p:cNvPr id="50179" name="Rectangle 2"/>
          <p:cNvSpPr>
            <a:spLocks noChangeArrowheads="1"/>
          </p:cNvSpPr>
          <p:nvPr/>
        </p:nvSpPr>
        <p:spPr bwMode="auto">
          <a:xfrm>
            <a:off x="609600" y="182563"/>
            <a:ext cx="7848600" cy="5201424"/>
          </a:xfrm>
          <a:prstGeom prst="rect">
            <a:avLst/>
          </a:prstGeom>
          <a:noFill/>
          <a:ln w="9525">
            <a:noFill/>
            <a:miter lim="800000"/>
            <a:headEnd/>
            <a:tailEnd/>
          </a:ln>
        </p:spPr>
        <p:txBody>
          <a:bodyPr>
            <a:spAutoFit/>
          </a:bodyPr>
          <a:lstStyle/>
          <a:p>
            <a:pPr algn="just"/>
            <a:endParaRPr lang="en-IN" sz="2400" b="0" dirty="0"/>
          </a:p>
          <a:p>
            <a:pPr algn="just"/>
            <a:r>
              <a:rPr lang="en-IN" sz="2800" b="0" dirty="0">
                <a:latin typeface="Times New Roman" pitchFamily="18" charset="0"/>
                <a:cs typeface="Times New Roman" pitchFamily="18" charset="0"/>
              </a:rPr>
              <a:t>A header line belongs to one of four categories: </a:t>
            </a:r>
          </a:p>
          <a:p>
            <a:pPr algn="just"/>
            <a:endParaRPr lang="en-IN" sz="2800" b="0" dirty="0">
              <a:latin typeface="Times New Roman" pitchFamily="18" charset="0"/>
              <a:cs typeface="Times New Roman" pitchFamily="18" charset="0"/>
            </a:endParaRPr>
          </a:p>
          <a:p>
            <a:pPr algn="just"/>
            <a:r>
              <a:rPr lang="en-IN" sz="2800" b="0" dirty="0">
                <a:latin typeface="Times New Roman" pitchFamily="18" charset="0"/>
                <a:cs typeface="Times New Roman" pitchFamily="18" charset="0"/>
              </a:rPr>
              <a:t>general header</a:t>
            </a:r>
          </a:p>
          <a:p>
            <a:pPr algn="just"/>
            <a:r>
              <a:rPr lang="en-IN" sz="2800" b="0" dirty="0">
                <a:latin typeface="Times New Roman" pitchFamily="18" charset="0"/>
                <a:cs typeface="Times New Roman" pitchFamily="18" charset="0"/>
              </a:rPr>
              <a:t>Request header</a:t>
            </a:r>
          </a:p>
          <a:p>
            <a:pPr algn="just"/>
            <a:r>
              <a:rPr lang="en-IN" sz="2800" b="0" dirty="0">
                <a:latin typeface="Times New Roman" pitchFamily="18" charset="0"/>
                <a:cs typeface="Times New Roman" pitchFamily="18" charset="0"/>
              </a:rPr>
              <a:t>response header</a:t>
            </a:r>
          </a:p>
          <a:p>
            <a:pPr algn="just"/>
            <a:r>
              <a:rPr lang="en-IN" sz="2800" b="0" dirty="0">
                <a:latin typeface="Times New Roman" pitchFamily="18" charset="0"/>
                <a:cs typeface="Times New Roman" pitchFamily="18" charset="0"/>
              </a:rPr>
              <a:t>entity header. </a:t>
            </a:r>
          </a:p>
          <a:p>
            <a:pPr algn="just"/>
            <a:endParaRPr lang="en-IN" sz="2800" b="0" dirty="0">
              <a:latin typeface="Times New Roman" pitchFamily="18" charset="0"/>
              <a:cs typeface="Times New Roman" pitchFamily="18" charset="0"/>
            </a:endParaRPr>
          </a:p>
          <a:p>
            <a:pPr algn="just"/>
            <a:r>
              <a:rPr lang="en-IN" sz="2800" b="0" dirty="0">
                <a:latin typeface="Times New Roman" pitchFamily="18" charset="0"/>
                <a:cs typeface="Times New Roman" pitchFamily="18" charset="0"/>
              </a:rPr>
              <a:t>A request message can contain only general, request, and entity headers. </a:t>
            </a:r>
          </a:p>
          <a:p>
            <a:pPr algn="just"/>
            <a:r>
              <a:rPr lang="en-IN" sz="2800" b="0" dirty="0">
                <a:latin typeface="Times New Roman" pitchFamily="18" charset="0"/>
                <a:cs typeface="Times New Roman" pitchFamily="18" charset="0"/>
              </a:rPr>
              <a:t>A response message, on the other hand, can contain only general, response, and entity headers.</a:t>
            </a:r>
            <a:endParaRPr lang="en-IN" sz="2800"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0"/>
          </p:nvPr>
        </p:nvSpPr>
        <p:spPr>
          <a:noFill/>
          <a:ln>
            <a:miter lim="800000"/>
            <a:headEnd/>
            <a:tailEnd/>
          </a:ln>
        </p:spPr>
        <p:txBody>
          <a:bodyPr/>
          <a:lstStyle/>
          <a:p>
            <a:r>
              <a:rPr lang="en-US" smtClean="0"/>
              <a:t>27.</a:t>
            </a:r>
            <a:fld id="{7BD6F8DA-C0E4-4EB3-A799-85E14C7AD468}" type="slidenum">
              <a:rPr lang="en-US" smtClean="0"/>
              <a:pPr/>
              <a:t>48</a:t>
            </a:fld>
            <a:endParaRPr lang="en-US" smtClean="0"/>
          </a:p>
        </p:txBody>
      </p:sp>
      <p:sp>
        <p:nvSpPr>
          <p:cNvPr id="51203" name="Text Box 2"/>
          <p:cNvSpPr txBox="1">
            <a:spLocks noChangeArrowheads="1"/>
          </p:cNvSpPr>
          <p:nvPr/>
        </p:nvSpPr>
        <p:spPr bwMode="auto">
          <a:xfrm>
            <a:off x="890588" y="2514600"/>
            <a:ext cx="3960812" cy="461963"/>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27.3 </a:t>
            </a:r>
            <a:r>
              <a:rPr lang="en-US" sz="2400" b="0" i="1">
                <a:latin typeface="Times New Roman" pitchFamily="18" charset="0"/>
              </a:rPr>
              <a:t> </a:t>
            </a:r>
            <a:r>
              <a:rPr lang="en-US" sz="2400" i="1">
                <a:latin typeface="Times New Roman" pitchFamily="18" charset="0"/>
              </a:rPr>
              <a:t>few </a:t>
            </a:r>
            <a:r>
              <a:rPr lang="en-US" sz="2000" i="1">
                <a:latin typeface="Times New Roman" pitchFamily="18" charset="0"/>
              </a:rPr>
              <a:t>General headers</a:t>
            </a:r>
          </a:p>
        </p:txBody>
      </p:sp>
      <p:pic>
        <p:nvPicPr>
          <p:cNvPr id="51204" name="Picture 4"/>
          <p:cNvPicPr>
            <a:picLocks noChangeAspect="1" noChangeArrowheads="1"/>
          </p:cNvPicPr>
          <p:nvPr/>
        </p:nvPicPr>
        <p:blipFill>
          <a:blip r:embed="rId3"/>
          <a:srcRect/>
          <a:stretch>
            <a:fillRect/>
          </a:stretch>
        </p:blipFill>
        <p:spPr bwMode="auto">
          <a:xfrm>
            <a:off x="762000" y="2971800"/>
            <a:ext cx="6992938" cy="2592388"/>
          </a:xfrm>
          <a:prstGeom prst="rect">
            <a:avLst/>
          </a:prstGeom>
          <a:noFill/>
          <a:ln w="9525">
            <a:noFill/>
            <a:miter lim="800000"/>
            <a:headEnd/>
            <a:tailEnd/>
          </a:ln>
          <a:effectLst/>
        </p:spPr>
      </p:pic>
      <p:sp>
        <p:nvSpPr>
          <p:cNvPr id="51205" name="Rectangle 2"/>
          <p:cNvSpPr>
            <a:spLocks noChangeArrowheads="1"/>
          </p:cNvSpPr>
          <p:nvPr/>
        </p:nvSpPr>
        <p:spPr bwMode="auto">
          <a:xfrm>
            <a:off x="762000" y="920750"/>
            <a:ext cx="7696200" cy="1200150"/>
          </a:xfrm>
          <a:prstGeom prst="rect">
            <a:avLst/>
          </a:prstGeom>
          <a:noFill/>
          <a:ln w="9525">
            <a:noFill/>
            <a:miter lim="800000"/>
            <a:headEnd/>
            <a:tailEnd/>
          </a:ln>
        </p:spPr>
        <p:txBody>
          <a:bodyPr>
            <a:spAutoFit/>
          </a:bodyPr>
          <a:lstStyle/>
          <a:p>
            <a:r>
              <a:rPr lang="en-IN" sz="2400"/>
              <a:t>General header </a:t>
            </a:r>
            <a:r>
              <a:rPr lang="en-IN" sz="2400" b="0"/>
              <a:t>gives general information about the message and can be present in both a request and a response. </a:t>
            </a:r>
            <a:endParaRPr lang="en-IN" sz="24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a:spLocks noGrp="1"/>
          </p:cNvSpPr>
          <p:nvPr>
            <p:ph type="sldNum" sz="quarter" idx="10"/>
          </p:nvPr>
        </p:nvSpPr>
        <p:spPr>
          <a:noFill/>
          <a:ln>
            <a:miter lim="800000"/>
            <a:headEnd/>
            <a:tailEnd/>
          </a:ln>
        </p:spPr>
        <p:txBody>
          <a:bodyPr/>
          <a:lstStyle/>
          <a:p>
            <a:r>
              <a:rPr lang="en-US" smtClean="0"/>
              <a:t>27.</a:t>
            </a:r>
            <a:fld id="{8556E9DA-C17B-472B-BADB-311629E22700}" type="slidenum">
              <a:rPr lang="en-US" smtClean="0"/>
              <a:pPr/>
              <a:t>49</a:t>
            </a:fld>
            <a:endParaRPr lang="en-US" smtClean="0"/>
          </a:p>
        </p:txBody>
      </p:sp>
      <p:sp>
        <p:nvSpPr>
          <p:cNvPr id="52227" name="Text Box 2"/>
          <p:cNvSpPr txBox="1">
            <a:spLocks noChangeArrowheads="1"/>
          </p:cNvSpPr>
          <p:nvPr/>
        </p:nvSpPr>
        <p:spPr bwMode="auto">
          <a:xfrm>
            <a:off x="1003300" y="1524000"/>
            <a:ext cx="34036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27.4  </a:t>
            </a:r>
            <a:r>
              <a:rPr lang="en-US" sz="2000" i="1">
                <a:latin typeface="Times New Roman" pitchFamily="18" charset="0"/>
              </a:rPr>
              <a:t>Request headers</a:t>
            </a:r>
          </a:p>
        </p:txBody>
      </p:sp>
      <p:pic>
        <p:nvPicPr>
          <p:cNvPr id="52228" name="Picture 4"/>
          <p:cNvPicPr>
            <a:picLocks noChangeAspect="1" noChangeArrowheads="1"/>
          </p:cNvPicPr>
          <p:nvPr/>
        </p:nvPicPr>
        <p:blipFill>
          <a:blip r:embed="rId3"/>
          <a:srcRect/>
          <a:stretch>
            <a:fillRect/>
          </a:stretch>
        </p:blipFill>
        <p:spPr bwMode="auto">
          <a:xfrm>
            <a:off x="914400" y="1981200"/>
            <a:ext cx="6207125" cy="4575175"/>
          </a:xfrm>
          <a:prstGeom prst="rect">
            <a:avLst/>
          </a:prstGeom>
          <a:noFill/>
          <a:ln w="9525">
            <a:noFill/>
            <a:miter lim="800000"/>
            <a:headEnd/>
            <a:tailEnd/>
          </a:ln>
          <a:effectLst/>
        </p:spPr>
      </p:pic>
      <p:sp>
        <p:nvSpPr>
          <p:cNvPr id="52229" name="TextBox 1"/>
          <p:cNvSpPr txBox="1">
            <a:spLocks noChangeArrowheads="1"/>
          </p:cNvSpPr>
          <p:nvPr/>
        </p:nvSpPr>
        <p:spPr bwMode="auto">
          <a:xfrm>
            <a:off x="1003300" y="457200"/>
            <a:ext cx="7531100" cy="1016000"/>
          </a:xfrm>
          <a:prstGeom prst="rect">
            <a:avLst/>
          </a:prstGeom>
          <a:noFill/>
          <a:ln w="9525">
            <a:noFill/>
            <a:miter lim="800000"/>
            <a:headEnd/>
            <a:tailEnd/>
          </a:ln>
        </p:spPr>
        <p:txBody>
          <a:bodyPr>
            <a:spAutoFit/>
          </a:bodyPr>
          <a:lstStyle/>
          <a:p>
            <a:r>
              <a:rPr lang="en-IN" sz="2000"/>
              <a:t>Request header </a:t>
            </a:r>
            <a:r>
              <a:rPr lang="en-IN" sz="2000" b="0"/>
              <a:t>can be present only in a request message. It specifies the client's configuration and the client's preferred document format. </a:t>
            </a:r>
            <a:endParaRPr lang="en-IN" sz="2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2"/>
          <p:cNvSpPr txBox="1">
            <a:spLocks noChangeArrowheads="1"/>
          </p:cNvSpPr>
          <p:nvPr/>
        </p:nvSpPr>
        <p:spPr bwMode="auto">
          <a:xfrm>
            <a:off x="152400" y="457200"/>
            <a:ext cx="8763000" cy="6370975"/>
          </a:xfrm>
          <a:prstGeom prst="rect">
            <a:avLst/>
          </a:prstGeom>
          <a:noFill/>
          <a:ln w="9525">
            <a:noFill/>
            <a:miter lim="800000"/>
            <a:headEnd/>
            <a:tailEnd/>
          </a:ln>
        </p:spPr>
        <p:txBody>
          <a:bodyPr>
            <a:spAutoFit/>
          </a:bodyPr>
          <a:lstStyle/>
          <a:p>
            <a:pPr marL="342900" indent="-342900">
              <a:buFont typeface="Arial" charset="0"/>
              <a:buChar char="•"/>
            </a:pPr>
            <a:r>
              <a:rPr lang="en-IN" sz="2400" b="0" dirty="0">
                <a:latin typeface="Times New Roman" pitchFamily="18" charset="0"/>
                <a:cs typeface="Times New Roman" pitchFamily="18" charset="0"/>
              </a:rPr>
              <a:t>Each site holds one or more documents, referred to as </a:t>
            </a:r>
            <a:r>
              <a:rPr lang="en-IN" sz="2400" b="0" i="1" dirty="0">
                <a:latin typeface="Times New Roman" pitchFamily="18" charset="0"/>
                <a:cs typeface="Times New Roman" pitchFamily="18" charset="0"/>
              </a:rPr>
              <a:t>Web pages. </a:t>
            </a:r>
          </a:p>
          <a:p>
            <a:pPr marL="342900" indent="-342900">
              <a:buFont typeface="Arial" charset="0"/>
              <a:buChar char="•"/>
            </a:pPr>
            <a:r>
              <a:rPr lang="en-IN" sz="2400" b="0" dirty="0">
                <a:latin typeface="Times New Roman" pitchFamily="18" charset="0"/>
                <a:cs typeface="Times New Roman" pitchFamily="18" charset="0"/>
              </a:rPr>
              <a:t>Each Web page can contain a link to other pages in the same site or at other sites. </a:t>
            </a:r>
          </a:p>
          <a:p>
            <a:pPr marL="342900" indent="-342900">
              <a:buFont typeface="Arial" charset="0"/>
              <a:buChar char="•"/>
            </a:pPr>
            <a:r>
              <a:rPr lang="en-IN" sz="2400" b="0" dirty="0">
                <a:latin typeface="Times New Roman" pitchFamily="18" charset="0"/>
                <a:cs typeface="Times New Roman" pitchFamily="18" charset="0"/>
              </a:rPr>
              <a:t>The pages can be retrieved and viewed by using browsers.</a:t>
            </a:r>
          </a:p>
          <a:p>
            <a:pPr marL="342900" indent="-342900">
              <a:buFont typeface="Arial" charset="0"/>
              <a:buChar char="•"/>
            </a:pPr>
            <a:r>
              <a:rPr lang="en-IN" sz="2400" b="0" dirty="0">
                <a:latin typeface="Times New Roman" pitchFamily="18" charset="0"/>
                <a:cs typeface="Times New Roman" pitchFamily="18" charset="0"/>
              </a:rPr>
              <a:t> For Example : client needs to see some information that it knows belongs to site A.</a:t>
            </a:r>
          </a:p>
          <a:p>
            <a:pPr marL="342900" indent="-342900">
              <a:buFont typeface="Arial" charset="0"/>
              <a:buChar char="•"/>
            </a:pPr>
            <a:r>
              <a:rPr lang="en-IN" sz="2400" b="0" dirty="0">
                <a:latin typeface="Times New Roman" pitchFamily="18" charset="0"/>
                <a:cs typeface="Times New Roman" pitchFamily="18" charset="0"/>
              </a:rPr>
              <a:t> It sends a request through its browser, a program that is designed to fetch Web documents. </a:t>
            </a:r>
          </a:p>
          <a:p>
            <a:pPr marL="342900" indent="-342900">
              <a:buFont typeface="Arial" charset="0"/>
              <a:buChar char="•"/>
            </a:pPr>
            <a:r>
              <a:rPr lang="en-IN" sz="2400" b="0" dirty="0">
                <a:latin typeface="Times New Roman" pitchFamily="18" charset="0"/>
                <a:cs typeface="Times New Roman" pitchFamily="18" charset="0"/>
              </a:rPr>
              <a:t>The request, among other information, includes the address of the site and the Web page, called the URL. </a:t>
            </a:r>
          </a:p>
          <a:p>
            <a:pPr marL="342900" indent="-342900">
              <a:buFont typeface="Arial" charset="0"/>
              <a:buChar char="•"/>
            </a:pPr>
            <a:r>
              <a:rPr lang="en-IN" sz="2400" b="0" dirty="0">
                <a:latin typeface="Times New Roman" pitchFamily="18" charset="0"/>
                <a:cs typeface="Times New Roman" pitchFamily="18" charset="0"/>
              </a:rPr>
              <a:t>The server at site A finds the document and sends it to the client. When the user views the document, she finds some references to other documents, including a Web page at site B. </a:t>
            </a:r>
          </a:p>
          <a:p>
            <a:pPr marL="342900" indent="-342900">
              <a:buFont typeface="Arial" charset="0"/>
              <a:buChar char="•"/>
            </a:pPr>
            <a:r>
              <a:rPr lang="en-IN" sz="2400" b="0" dirty="0">
                <a:latin typeface="Times New Roman" pitchFamily="18" charset="0"/>
                <a:cs typeface="Times New Roman" pitchFamily="18" charset="0"/>
              </a:rPr>
              <a:t>The reference has the URL for the new site. </a:t>
            </a:r>
          </a:p>
          <a:p>
            <a:pPr marL="342900" indent="-342900">
              <a:buFont typeface="Arial" charset="0"/>
              <a:buChar char="•"/>
            </a:pPr>
            <a:r>
              <a:rPr lang="en-IN" sz="2400" b="0" dirty="0">
                <a:latin typeface="Times New Roman" pitchFamily="18" charset="0"/>
                <a:cs typeface="Times New Roman" pitchFamily="18" charset="0"/>
              </a:rPr>
              <a:t>The user is also interested in seeing this document. </a:t>
            </a:r>
          </a:p>
          <a:p>
            <a:pPr marL="342900" indent="-342900">
              <a:buFont typeface="Arial" charset="0"/>
              <a:buChar char="•"/>
            </a:pPr>
            <a:r>
              <a:rPr lang="en-IN" sz="2400" b="0" dirty="0">
                <a:latin typeface="Times New Roman" pitchFamily="18" charset="0"/>
                <a:cs typeface="Times New Roman" pitchFamily="18" charset="0"/>
              </a:rPr>
              <a:t>The client sends another request to the new site, and the new page is retrieved.</a:t>
            </a:r>
            <a:endParaRPr lang="en-IN" sz="2400"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p:cNvSpPr>
            <a:spLocks noGrp="1"/>
          </p:cNvSpPr>
          <p:nvPr>
            <p:ph type="sldNum" sz="quarter" idx="10"/>
          </p:nvPr>
        </p:nvSpPr>
        <p:spPr>
          <a:noFill/>
          <a:ln>
            <a:miter lim="800000"/>
            <a:headEnd/>
            <a:tailEnd/>
          </a:ln>
        </p:spPr>
        <p:txBody>
          <a:bodyPr/>
          <a:lstStyle/>
          <a:p>
            <a:r>
              <a:rPr lang="en-US" smtClean="0"/>
              <a:t>27.</a:t>
            </a:r>
            <a:fld id="{5227BA4E-85F6-4734-9B9E-6FE3890999A8}" type="slidenum">
              <a:rPr lang="en-US" smtClean="0"/>
              <a:pPr/>
              <a:t>50</a:t>
            </a:fld>
            <a:endParaRPr lang="en-US" smtClean="0"/>
          </a:p>
        </p:txBody>
      </p:sp>
      <p:sp>
        <p:nvSpPr>
          <p:cNvPr id="53251" name="Text Box 2"/>
          <p:cNvSpPr txBox="1">
            <a:spLocks noChangeArrowheads="1"/>
          </p:cNvSpPr>
          <p:nvPr/>
        </p:nvSpPr>
        <p:spPr bwMode="auto">
          <a:xfrm>
            <a:off x="533400" y="2514600"/>
            <a:ext cx="355917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27.5  </a:t>
            </a:r>
            <a:r>
              <a:rPr lang="en-US" sz="2000" i="1">
                <a:latin typeface="Times New Roman" pitchFamily="18" charset="0"/>
              </a:rPr>
              <a:t>Response headers</a:t>
            </a:r>
          </a:p>
        </p:txBody>
      </p:sp>
      <p:pic>
        <p:nvPicPr>
          <p:cNvPr id="53252" name="Picture 4"/>
          <p:cNvPicPr>
            <a:picLocks noChangeAspect="1" noChangeArrowheads="1"/>
          </p:cNvPicPr>
          <p:nvPr/>
        </p:nvPicPr>
        <p:blipFill>
          <a:blip r:embed="rId3"/>
          <a:srcRect/>
          <a:stretch>
            <a:fillRect/>
          </a:stretch>
        </p:blipFill>
        <p:spPr bwMode="auto">
          <a:xfrm>
            <a:off x="381000" y="3276600"/>
            <a:ext cx="6900863" cy="2398713"/>
          </a:xfrm>
          <a:prstGeom prst="rect">
            <a:avLst/>
          </a:prstGeom>
          <a:noFill/>
          <a:ln w="9525">
            <a:noFill/>
            <a:miter lim="800000"/>
            <a:headEnd/>
            <a:tailEnd/>
          </a:ln>
          <a:effectLst/>
        </p:spPr>
      </p:pic>
      <p:sp>
        <p:nvSpPr>
          <p:cNvPr id="53253" name="TextBox 1"/>
          <p:cNvSpPr txBox="1">
            <a:spLocks noChangeArrowheads="1"/>
          </p:cNvSpPr>
          <p:nvPr/>
        </p:nvSpPr>
        <p:spPr bwMode="auto">
          <a:xfrm>
            <a:off x="685800" y="990600"/>
            <a:ext cx="8001000" cy="1323975"/>
          </a:xfrm>
          <a:prstGeom prst="rect">
            <a:avLst/>
          </a:prstGeom>
          <a:noFill/>
          <a:ln w="9525">
            <a:noFill/>
            <a:miter lim="800000"/>
            <a:headEnd/>
            <a:tailEnd/>
          </a:ln>
        </p:spPr>
        <p:txBody>
          <a:bodyPr>
            <a:spAutoFit/>
          </a:bodyPr>
          <a:lstStyle/>
          <a:p>
            <a:r>
              <a:rPr lang="en-IN" sz="2000"/>
              <a:t>Response header </a:t>
            </a:r>
            <a:r>
              <a:rPr lang="en-IN" sz="2000" b="0"/>
              <a:t>can be present only in a response message.</a:t>
            </a:r>
          </a:p>
          <a:p>
            <a:r>
              <a:rPr lang="en-IN" sz="2000" b="0"/>
              <a:t>It specifies the server's configuration and special information about the request.</a:t>
            </a:r>
          </a:p>
          <a:p>
            <a:endParaRPr lang="en-IN" sz="2000" b="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p:cNvSpPr>
            <a:spLocks noGrp="1"/>
          </p:cNvSpPr>
          <p:nvPr>
            <p:ph type="sldNum" sz="quarter" idx="10"/>
          </p:nvPr>
        </p:nvSpPr>
        <p:spPr>
          <a:noFill/>
          <a:ln>
            <a:miter lim="800000"/>
            <a:headEnd/>
            <a:tailEnd/>
          </a:ln>
        </p:spPr>
        <p:txBody>
          <a:bodyPr/>
          <a:lstStyle/>
          <a:p>
            <a:r>
              <a:rPr lang="en-US" smtClean="0"/>
              <a:t>27.</a:t>
            </a:r>
            <a:fld id="{627FB076-6726-4058-827A-A7378CC53F6E}" type="slidenum">
              <a:rPr lang="en-US" smtClean="0"/>
              <a:pPr/>
              <a:t>51</a:t>
            </a:fld>
            <a:endParaRPr lang="en-US" smtClean="0"/>
          </a:p>
        </p:txBody>
      </p:sp>
      <p:sp>
        <p:nvSpPr>
          <p:cNvPr id="54275" name="Text Box 2"/>
          <p:cNvSpPr txBox="1">
            <a:spLocks noChangeArrowheads="1"/>
          </p:cNvSpPr>
          <p:nvPr/>
        </p:nvSpPr>
        <p:spPr bwMode="auto">
          <a:xfrm>
            <a:off x="1062038" y="2246313"/>
            <a:ext cx="3205162"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27.6  </a:t>
            </a:r>
            <a:r>
              <a:rPr lang="en-US" sz="2000" i="1">
                <a:latin typeface="Times New Roman" pitchFamily="18" charset="0"/>
              </a:rPr>
              <a:t>Entity headers</a:t>
            </a:r>
          </a:p>
        </p:txBody>
      </p:sp>
      <p:pic>
        <p:nvPicPr>
          <p:cNvPr id="54276" name="Picture 4"/>
          <p:cNvPicPr>
            <a:picLocks noChangeAspect="1" noChangeArrowheads="1"/>
          </p:cNvPicPr>
          <p:nvPr/>
        </p:nvPicPr>
        <p:blipFill>
          <a:blip r:embed="rId3"/>
          <a:srcRect/>
          <a:stretch>
            <a:fillRect/>
          </a:stretch>
        </p:blipFill>
        <p:spPr bwMode="auto">
          <a:xfrm>
            <a:off x="898525" y="2703513"/>
            <a:ext cx="7496175" cy="4103687"/>
          </a:xfrm>
          <a:prstGeom prst="rect">
            <a:avLst/>
          </a:prstGeom>
          <a:noFill/>
          <a:ln w="9525">
            <a:noFill/>
            <a:miter lim="800000"/>
            <a:headEnd/>
            <a:tailEnd/>
          </a:ln>
          <a:effectLst/>
        </p:spPr>
      </p:pic>
      <p:sp>
        <p:nvSpPr>
          <p:cNvPr id="54277" name="TextBox 1"/>
          <p:cNvSpPr txBox="1">
            <a:spLocks noChangeArrowheads="1"/>
          </p:cNvSpPr>
          <p:nvPr/>
        </p:nvSpPr>
        <p:spPr bwMode="auto">
          <a:xfrm>
            <a:off x="668338" y="109538"/>
            <a:ext cx="7929562" cy="1939925"/>
          </a:xfrm>
          <a:prstGeom prst="rect">
            <a:avLst/>
          </a:prstGeom>
          <a:noFill/>
          <a:ln w="9525">
            <a:noFill/>
            <a:miter lim="800000"/>
            <a:headEnd/>
            <a:tailEnd/>
          </a:ln>
        </p:spPr>
        <p:txBody>
          <a:bodyPr>
            <a:spAutoFit/>
          </a:bodyPr>
          <a:lstStyle/>
          <a:p>
            <a:pPr algn="just"/>
            <a:r>
              <a:rPr lang="en-IN" sz="2400" b="0"/>
              <a:t>Entity header gives infomation about the body of the document.Although it is mostly present in response messages, some request messages, such as POST or PUT methods, that contain a body also use this type of header.</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p:cNvSpPr>
            <a:spLocks noGrp="1"/>
          </p:cNvSpPr>
          <p:nvPr>
            <p:ph type="sldNum" sz="quarter" idx="10"/>
          </p:nvPr>
        </p:nvSpPr>
        <p:spPr>
          <a:noFill/>
          <a:ln>
            <a:miter lim="800000"/>
            <a:headEnd/>
            <a:tailEnd/>
          </a:ln>
        </p:spPr>
        <p:txBody>
          <a:bodyPr/>
          <a:lstStyle/>
          <a:p>
            <a:r>
              <a:rPr lang="en-US" smtClean="0"/>
              <a:t>27.</a:t>
            </a:r>
            <a:fld id="{3A28366F-AA7D-4DDF-B57F-4DBDDED11243}" type="slidenum">
              <a:rPr lang="en-US" smtClean="0"/>
              <a:pPr/>
              <a:t>52</a:t>
            </a:fld>
            <a:endParaRPr lang="en-US" smtClean="0"/>
          </a:p>
        </p:txBody>
      </p:sp>
      <p:sp>
        <p:nvSpPr>
          <p:cNvPr id="55299" name="Rectangle 2"/>
          <p:cNvSpPr>
            <a:spLocks noChangeArrowheads="1"/>
          </p:cNvSpPr>
          <p:nvPr/>
        </p:nvSpPr>
        <p:spPr bwMode="auto">
          <a:xfrm>
            <a:off x="685800" y="382588"/>
            <a:ext cx="8077200" cy="2062162"/>
          </a:xfrm>
          <a:prstGeom prst="rect">
            <a:avLst/>
          </a:prstGeom>
          <a:noFill/>
          <a:ln w="9525">
            <a:noFill/>
            <a:miter lim="800000"/>
            <a:headEnd/>
            <a:tailEnd/>
          </a:ln>
        </p:spPr>
        <p:txBody>
          <a:bodyPr>
            <a:spAutoFit/>
          </a:bodyPr>
          <a:lstStyle/>
          <a:p>
            <a:pPr algn="just"/>
            <a:r>
              <a:rPr lang="en-IN"/>
              <a:t>Body </a:t>
            </a:r>
            <a:r>
              <a:rPr lang="en-IN" b="0"/>
              <a:t>can be present in a request or response message. </a:t>
            </a:r>
          </a:p>
          <a:p>
            <a:pPr algn="just"/>
            <a:r>
              <a:rPr lang="en-IN" b="0"/>
              <a:t>Usually, it contains the document to be sent or received.</a:t>
            </a:r>
            <a:endParaRPr lang="en-I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p:cNvSpPr>
            <a:spLocks noGrp="1"/>
          </p:cNvSpPr>
          <p:nvPr>
            <p:ph type="sldNum" sz="quarter" idx="10"/>
          </p:nvPr>
        </p:nvSpPr>
        <p:spPr>
          <a:noFill/>
          <a:ln>
            <a:miter lim="800000"/>
            <a:headEnd/>
            <a:tailEnd/>
          </a:ln>
        </p:spPr>
        <p:txBody>
          <a:bodyPr/>
          <a:lstStyle/>
          <a:p>
            <a:r>
              <a:rPr lang="en-US" smtClean="0"/>
              <a:t>27.</a:t>
            </a:r>
            <a:fld id="{2B1F58E1-CD4D-41D6-9743-C8C5EA88BFED}" type="slidenum">
              <a:rPr lang="en-US" smtClean="0"/>
              <a:pPr/>
              <a:t>53</a:t>
            </a:fld>
            <a:endParaRPr lang="en-US" smtClean="0"/>
          </a:p>
        </p:txBody>
      </p:sp>
      <p:sp>
        <p:nvSpPr>
          <p:cNvPr id="5632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5632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5632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5632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5632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5632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5632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56330" name="Rectangle 9"/>
          <p:cNvSpPr>
            <a:spLocks noChangeArrowheads="1"/>
          </p:cNvSpPr>
          <p:nvPr/>
        </p:nvSpPr>
        <p:spPr bwMode="auto">
          <a:xfrm>
            <a:off x="152400" y="1143000"/>
            <a:ext cx="8763000" cy="4362450"/>
          </a:xfrm>
          <a:prstGeom prst="rect">
            <a:avLst/>
          </a:prstGeom>
          <a:noFill/>
          <a:ln w="9525">
            <a:noFill/>
            <a:miter lim="800000"/>
            <a:headEnd/>
            <a:tailEnd/>
          </a:ln>
          <a:effectLst/>
        </p:spPr>
        <p:txBody>
          <a:bodyPr>
            <a:spAutoFit/>
          </a:bodyPr>
          <a:lstStyle/>
          <a:p>
            <a:pPr algn="just"/>
            <a:r>
              <a:rPr lang="en-US" sz="2800" i="1">
                <a:latin typeface="Times New Roman" pitchFamily="18" charset="0"/>
              </a:rPr>
              <a:t>This example retrieves a document. We use the GET method to retrieve an image with the path /usr/bin/image1. The request line shows the method (GET), the URL, and the HTTP version (1.1). The header has two lines that show that the client can accept images in the GIF or JPEG format. The request does not have a body. The response message contains the status line and four lines of header. The header lines define the date, server, MIME version, and length of the document. The body of the document follows the header (see Figure 27.16).</a:t>
            </a:r>
          </a:p>
        </p:txBody>
      </p:sp>
      <p:sp>
        <p:nvSpPr>
          <p:cNvPr id="56331" name="Text Box 11"/>
          <p:cNvSpPr txBox="1">
            <a:spLocks noChangeArrowheads="1"/>
          </p:cNvSpPr>
          <p:nvPr/>
        </p:nvSpPr>
        <p:spPr bwMode="auto">
          <a:xfrm>
            <a:off x="1143000" y="-7620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27.1</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1"/>
          <p:cNvSpPr>
            <a:spLocks noGrp="1"/>
          </p:cNvSpPr>
          <p:nvPr>
            <p:ph type="sldNum" sz="quarter" idx="10"/>
          </p:nvPr>
        </p:nvSpPr>
        <p:spPr>
          <a:noFill/>
          <a:ln>
            <a:miter lim="800000"/>
            <a:headEnd/>
            <a:tailEnd/>
          </a:ln>
        </p:spPr>
        <p:txBody>
          <a:bodyPr/>
          <a:lstStyle/>
          <a:p>
            <a:r>
              <a:rPr lang="en-US" smtClean="0"/>
              <a:t>27.</a:t>
            </a:r>
            <a:fld id="{DCE925E2-A7DE-4451-ABE4-9F1919A69586}" type="slidenum">
              <a:rPr lang="en-US" smtClean="0"/>
              <a:pPr/>
              <a:t>54</a:t>
            </a:fld>
            <a:endParaRPr lang="en-US" smtClean="0"/>
          </a:p>
        </p:txBody>
      </p:sp>
      <p:sp>
        <p:nvSpPr>
          <p:cNvPr id="57347"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57348"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57349" name="Text Box 4"/>
          <p:cNvSpPr txBox="1">
            <a:spLocks noChangeArrowheads="1"/>
          </p:cNvSpPr>
          <p:nvPr/>
        </p:nvSpPr>
        <p:spPr bwMode="auto">
          <a:xfrm>
            <a:off x="304800" y="762000"/>
            <a:ext cx="339883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27.16  </a:t>
            </a:r>
            <a:r>
              <a:rPr lang="en-US" sz="2000" i="1">
                <a:latin typeface="Times New Roman" pitchFamily="18" charset="0"/>
              </a:rPr>
              <a:t>Example 27.1</a:t>
            </a:r>
          </a:p>
        </p:txBody>
      </p:sp>
      <p:sp>
        <p:nvSpPr>
          <p:cNvPr id="5735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57351" name="Picture 6"/>
          <p:cNvPicPr>
            <a:picLocks noChangeAspect="1" noChangeArrowheads="1"/>
          </p:cNvPicPr>
          <p:nvPr/>
        </p:nvPicPr>
        <p:blipFill>
          <a:blip r:embed="rId3"/>
          <a:srcRect/>
          <a:stretch>
            <a:fillRect/>
          </a:stretch>
        </p:blipFill>
        <p:spPr bwMode="auto">
          <a:xfrm>
            <a:off x="2071688" y="1785938"/>
            <a:ext cx="4862512" cy="36242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1"/>
          <p:cNvSpPr>
            <a:spLocks noGrp="1"/>
          </p:cNvSpPr>
          <p:nvPr>
            <p:ph type="sldNum" sz="quarter" idx="10"/>
          </p:nvPr>
        </p:nvSpPr>
        <p:spPr>
          <a:noFill/>
          <a:ln>
            <a:miter lim="800000"/>
            <a:headEnd/>
            <a:tailEnd/>
          </a:ln>
        </p:spPr>
        <p:txBody>
          <a:bodyPr/>
          <a:lstStyle/>
          <a:p>
            <a:r>
              <a:rPr lang="en-US" smtClean="0"/>
              <a:t>27.</a:t>
            </a:r>
            <a:fld id="{ED382712-8F7E-4E0F-9A10-91530E012FDD}" type="slidenum">
              <a:rPr lang="en-US" smtClean="0"/>
              <a:pPr/>
              <a:t>55</a:t>
            </a:fld>
            <a:endParaRPr lang="en-US" smtClean="0"/>
          </a:p>
        </p:txBody>
      </p:sp>
      <p:sp>
        <p:nvSpPr>
          <p:cNvPr id="5837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583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5837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583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583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5837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583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58378" name="Rectangle 9"/>
          <p:cNvSpPr>
            <a:spLocks noChangeArrowheads="1"/>
          </p:cNvSpPr>
          <p:nvPr/>
        </p:nvSpPr>
        <p:spPr bwMode="auto">
          <a:xfrm>
            <a:off x="228600" y="1143000"/>
            <a:ext cx="8686800" cy="3508375"/>
          </a:xfrm>
          <a:prstGeom prst="rect">
            <a:avLst/>
          </a:prstGeom>
          <a:noFill/>
          <a:ln w="9525">
            <a:noFill/>
            <a:miter lim="800000"/>
            <a:headEnd/>
            <a:tailEnd/>
          </a:ln>
          <a:effectLst/>
        </p:spPr>
        <p:txBody>
          <a:bodyPr>
            <a:spAutoFit/>
          </a:bodyPr>
          <a:lstStyle/>
          <a:p>
            <a:pPr algn="just"/>
            <a:r>
              <a:rPr lang="en-US" sz="2800" i="1">
                <a:latin typeface="Times New Roman" pitchFamily="18" charset="0"/>
              </a:rPr>
              <a:t>In this example, the client wants to send data to the server. We use the POST method. The request line shows the method (POST), URL, and HTTP version (1.1). There are four lines of headers. The request body contains the input information. The response message contains the status line and four lines of headers. The created document, which is a CGI document, is included as the body (see Figure 27.17).</a:t>
            </a:r>
          </a:p>
        </p:txBody>
      </p:sp>
      <p:sp>
        <p:nvSpPr>
          <p:cNvPr id="58379" name="Text Box 11"/>
          <p:cNvSpPr txBox="1">
            <a:spLocks noChangeArrowheads="1"/>
          </p:cNvSpPr>
          <p:nvPr/>
        </p:nvSpPr>
        <p:spPr bwMode="auto">
          <a:xfrm>
            <a:off x="1143000" y="-7620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27.2</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1"/>
          <p:cNvSpPr>
            <a:spLocks noGrp="1"/>
          </p:cNvSpPr>
          <p:nvPr>
            <p:ph type="sldNum" sz="quarter" idx="10"/>
          </p:nvPr>
        </p:nvSpPr>
        <p:spPr>
          <a:noFill/>
          <a:ln>
            <a:miter lim="800000"/>
            <a:headEnd/>
            <a:tailEnd/>
          </a:ln>
        </p:spPr>
        <p:txBody>
          <a:bodyPr/>
          <a:lstStyle/>
          <a:p>
            <a:r>
              <a:rPr lang="en-US" smtClean="0"/>
              <a:t>27.</a:t>
            </a:r>
            <a:fld id="{3F9B478D-BDA6-4CF6-A0DA-78CD6229979B}" type="slidenum">
              <a:rPr lang="en-US" smtClean="0"/>
              <a:pPr/>
              <a:t>56</a:t>
            </a:fld>
            <a:endParaRPr lang="en-US" smtClean="0"/>
          </a:p>
        </p:txBody>
      </p:sp>
      <p:sp>
        <p:nvSpPr>
          <p:cNvPr id="59395"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59396"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59397" name="Text Box 4"/>
          <p:cNvSpPr txBox="1">
            <a:spLocks noChangeArrowheads="1"/>
          </p:cNvSpPr>
          <p:nvPr/>
        </p:nvSpPr>
        <p:spPr bwMode="auto">
          <a:xfrm>
            <a:off x="304800" y="762000"/>
            <a:ext cx="339883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27.17  </a:t>
            </a:r>
            <a:r>
              <a:rPr lang="en-US" sz="2000" i="1">
                <a:latin typeface="Times New Roman" pitchFamily="18" charset="0"/>
              </a:rPr>
              <a:t>Example 27.2</a:t>
            </a:r>
          </a:p>
        </p:txBody>
      </p:sp>
      <p:sp>
        <p:nvSpPr>
          <p:cNvPr id="59398"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59399" name="Picture 6"/>
          <p:cNvPicPr>
            <a:picLocks noChangeAspect="1" noChangeArrowheads="1"/>
          </p:cNvPicPr>
          <p:nvPr/>
        </p:nvPicPr>
        <p:blipFill>
          <a:blip r:embed="rId3"/>
          <a:srcRect/>
          <a:stretch>
            <a:fillRect/>
          </a:stretch>
        </p:blipFill>
        <p:spPr bwMode="auto">
          <a:xfrm>
            <a:off x="2022475" y="1571625"/>
            <a:ext cx="5064125" cy="4219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1"/>
          <p:cNvSpPr>
            <a:spLocks noGrp="1"/>
          </p:cNvSpPr>
          <p:nvPr>
            <p:ph type="sldNum" sz="quarter" idx="10"/>
          </p:nvPr>
        </p:nvSpPr>
        <p:spPr>
          <a:noFill/>
          <a:ln>
            <a:miter lim="800000"/>
            <a:headEnd/>
            <a:tailEnd/>
          </a:ln>
        </p:spPr>
        <p:txBody>
          <a:bodyPr/>
          <a:lstStyle/>
          <a:p>
            <a:r>
              <a:rPr lang="en-US" smtClean="0"/>
              <a:t>27.</a:t>
            </a:r>
            <a:fld id="{D68C6D68-16BC-4C62-817A-AE36DE766DBF}" type="slidenum">
              <a:rPr lang="en-US" smtClean="0"/>
              <a:pPr/>
              <a:t>57</a:t>
            </a:fld>
            <a:endParaRPr lang="en-US" smtClean="0"/>
          </a:p>
        </p:txBody>
      </p:sp>
      <p:sp>
        <p:nvSpPr>
          <p:cNvPr id="6041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604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6042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604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604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6042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604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60426" name="Rectangle 9"/>
          <p:cNvSpPr>
            <a:spLocks noChangeArrowheads="1"/>
          </p:cNvSpPr>
          <p:nvPr/>
        </p:nvSpPr>
        <p:spPr bwMode="auto">
          <a:xfrm>
            <a:off x="228600" y="1143000"/>
            <a:ext cx="8686800" cy="4789488"/>
          </a:xfrm>
          <a:prstGeom prst="rect">
            <a:avLst/>
          </a:prstGeom>
          <a:noFill/>
          <a:ln w="9525">
            <a:noFill/>
            <a:miter lim="800000"/>
            <a:headEnd/>
            <a:tailEnd/>
          </a:ln>
          <a:effectLst/>
        </p:spPr>
        <p:txBody>
          <a:bodyPr>
            <a:spAutoFit/>
          </a:bodyPr>
          <a:lstStyle/>
          <a:p>
            <a:pPr algn="just"/>
            <a:r>
              <a:rPr lang="en-US" sz="2800" i="1">
                <a:latin typeface="Times New Roman" pitchFamily="18" charset="0"/>
              </a:rPr>
              <a:t>HTTP uses ASCII characters. A client can directly connect to a server using TELNET, which logs into port 80 (</a:t>
            </a:r>
            <a:r>
              <a:rPr lang="en-US" sz="2800" i="1">
                <a:solidFill>
                  <a:schemeClr val="hlink"/>
                </a:solidFill>
                <a:latin typeface="Times New Roman" pitchFamily="18" charset="0"/>
              </a:rPr>
              <a:t>see next slide</a:t>
            </a:r>
            <a:r>
              <a:rPr lang="en-US" sz="2800" i="1">
                <a:latin typeface="Times New Roman" pitchFamily="18" charset="0"/>
              </a:rPr>
              <a:t>). The next three lines show that the connection is successful. We then type three lines. The first shows the request line (GET method), the second is the header (defining the host), the third is a blank, terminating the request. The server response is seven lines starting with the status line. The blank line at the end terminates the server response. The file of 14,230 lines is received after the blank line (not shown here). The last line is the output by the client.</a:t>
            </a:r>
          </a:p>
        </p:txBody>
      </p:sp>
      <p:sp>
        <p:nvSpPr>
          <p:cNvPr id="60427" name="Text Box 11"/>
          <p:cNvSpPr txBox="1">
            <a:spLocks noChangeArrowheads="1"/>
          </p:cNvSpPr>
          <p:nvPr/>
        </p:nvSpPr>
        <p:spPr bwMode="auto">
          <a:xfrm>
            <a:off x="1143000" y="-7620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27.3</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1"/>
          <p:cNvSpPr>
            <a:spLocks noGrp="1"/>
          </p:cNvSpPr>
          <p:nvPr>
            <p:ph type="sldNum" sz="quarter" idx="10"/>
          </p:nvPr>
        </p:nvSpPr>
        <p:spPr>
          <a:noFill/>
          <a:ln>
            <a:miter lim="800000"/>
            <a:headEnd/>
            <a:tailEnd/>
          </a:ln>
        </p:spPr>
        <p:txBody>
          <a:bodyPr/>
          <a:lstStyle/>
          <a:p>
            <a:r>
              <a:rPr lang="en-US" smtClean="0"/>
              <a:t>27.</a:t>
            </a:r>
            <a:fld id="{8D7CDF80-A6D1-45D3-9A25-94F94A989F70}" type="slidenum">
              <a:rPr lang="en-US" smtClean="0"/>
              <a:pPr/>
              <a:t>58</a:t>
            </a:fld>
            <a:endParaRPr lang="en-US" smtClean="0"/>
          </a:p>
        </p:txBody>
      </p:sp>
      <p:sp>
        <p:nvSpPr>
          <p:cNvPr id="6144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6144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6144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6144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6144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6144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6144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61450" name="Text Box 11"/>
          <p:cNvSpPr txBox="1">
            <a:spLocks noChangeArrowheads="1"/>
          </p:cNvSpPr>
          <p:nvPr/>
        </p:nvSpPr>
        <p:spPr bwMode="auto">
          <a:xfrm>
            <a:off x="1143000" y="-76200"/>
            <a:ext cx="4529138"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27.3 (continued)</a:t>
            </a:r>
          </a:p>
        </p:txBody>
      </p:sp>
      <p:pic>
        <p:nvPicPr>
          <p:cNvPr id="61451" name="Picture 12"/>
          <p:cNvPicPr>
            <a:picLocks noChangeAspect="1" noChangeArrowheads="1"/>
          </p:cNvPicPr>
          <p:nvPr/>
        </p:nvPicPr>
        <p:blipFill>
          <a:blip r:embed="rId3"/>
          <a:srcRect/>
          <a:stretch>
            <a:fillRect/>
          </a:stretch>
        </p:blipFill>
        <p:spPr bwMode="auto">
          <a:xfrm>
            <a:off x="381000" y="1219200"/>
            <a:ext cx="8534400" cy="4632325"/>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1"/>
          <p:cNvSpPr>
            <a:spLocks noGrp="1"/>
          </p:cNvSpPr>
          <p:nvPr>
            <p:ph type="sldNum" sz="quarter" idx="10"/>
          </p:nvPr>
        </p:nvSpPr>
        <p:spPr>
          <a:noFill/>
          <a:ln>
            <a:miter lim="800000"/>
            <a:headEnd/>
            <a:tailEnd/>
          </a:ln>
        </p:spPr>
        <p:txBody>
          <a:bodyPr/>
          <a:lstStyle/>
          <a:p>
            <a:r>
              <a:rPr lang="en-US" smtClean="0"/>
              <a:t>27.</a:t>
            </a:r>
            <a:fld id="{931074B6-CD28-449B-9509-15854DAACBDA}" type="slidenum">
              <a:rPr lang="en-US" smtClean="0"/>
              <a:pPr/>
              <a:t>59</a:t>
            </a:fld>
            <a:endParaRPr lang="en-US" smtClean="0"/>
          </a:p>
        </p:txBody>
      </p:sp>
      <p:sp>
        <p:nvSpPr>
          <p:cNvPr id="6246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6246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6246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6247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6247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6247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6247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62474"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62475"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62476"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a:t>HTTP version 1.1 specifies a persistent connection by default.</a:t>
            </a:r>
          </a:p>
        </p:txBody>
      </p:sp>
      <p:grpSp>
        <p:nvGrpSpPr>
          <p:cNvPr id="62477" name="Group 12"/>
          <p:cNvGrpSpPr>
            <a:grpSpLocks/>
          </p:cNvGrpSpPr>
          <p:nvPr/>
        </p:nvGrpSpPr>
        <p:grpSpPr bwMode="auto">
          <a:xfrm>
            <a:off x="457200" y="2024063"/>
            <a:ext cx="1143000" cy="566737"/>
            <a:chOff x="1200" y="1248"/>
            <a:chExt cx="720" cy="357"/>
          </a:xfrm>
        </p:grpSpPr>
        <p:pic>
          <p:nvPicPr>
            <p:cNvPr id="62478"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62479"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title"/>
          </p:nvPr>
        </p:nvSpPr>
        <p:spPr bwMode="auto">
          <a:xfrm>
            <a:off x="457200" y="274638"/>
            <a:ext cx="8229600" cy="63976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IN" dirty="0" smtClean="0">
                <a:solidFill>
                  <a:schemeClr val="tx1"/>
                </a:solidFill>
                <a:latin typeface="Times New Roman" pitchFamily="18" charset="0"/>
                <a:cs typeface="Times New Roman" pitchFamily="18" charset="0"/>
              </a:rPr>
              <a:t>Client (Browser)</a:t>
            </a:r>
            <a:r>
              <a:rPr lang="en-IN" sz="4000" dirty="0" smtClean="0">
                <a:solidFill>
                  <a:schemeClr val="tx1"/>
                </a:solidFill>
              </a:rPr>
              <a:t/>
            </a:r>
            <a:br>
              <a:rPr lang="en-IN" sz="4000" dirty="0" smtClean="0">
                <a:solidFill>
                  <a:schemeClr val="tx1"/>
                </a:solidFill>
              </a:rPr>
            </a:br>
            <a:endParaRPr lang="en-IN" sz="4000" dirty="0" smtClean="0"/>
          </a:p>
        </p:txBody>
      </p:sp>
      <p:sp>
        <p:nvSpPr>
          <p:cNvPr id="4" name="Content Placeholder 3"/>
          <p:cNvSpPr>
            <a:spLocks noGrp="1"/>
          </p:cNvSpPr>
          <p:nvPr>
            <p:ph idx="1"/>
          </p:nvPr>
        </p:nvSpPr>
        <p:spPr>
          <a:xfrm>
            <a:off x="457200" y="1066800"/>
            <a:ext cx="8229600" cy="4525963"/>
          </a:xfrm>
        </p:spPr>
        <p:txBody>
          <a:bodyPr/>
          <a:lstStyle/>
          <a:p>
            <a:pPr algn="just" eaLnBrk="1" hangingPunct="1">
              <a:buFont typeface="Arial" pitchFamily="34" charset="0"/>
              <a:buChar char="•"/>
              <a:defRPr/>
            </a:pPr>
            <a:r>
              <a:rPr lang="en-IN" sz="2800" dirty="0" smtClean="0">
                <a:latin typeface="Times New Roman" pitchFamily="18" charset="0"/>
                <a:cs typeface="Times New Roman" pitchFamily="18" charset="0"/>
              </a:rPr>
              <a:t>A variety of commercial browsers are available that interpret and display a Web document.</a:t>
            </a:r>
          </a:p>
          <a:p>
            <a:pPr algn="just" eaLnBrk="1" hangingPunct="1">
              <a:buFont typeface="Arial" pitchFamily="34" charset="0"/>
              <a:buChar char="•"/>
              <a:defRPr/>
            </a:pPr>
            <a:r>
              <a:rPr lang="en-IN" sz="2800" dirty="0" smtClean="0">
                <a:latin typeface="Times New Roman" pitchFamily="18" charset="0"/>
                <a:cs typeface="Times New Roman" pitchFamily="18" charset="0"/>
              </a:rPr>
              <a:t>Each browser usually consists of three parts:</a:t>
            </a:r>
          </a:p>
          <a:p>
            <a:pPr marL="0" indent="0" algn="just" eaLnBrk="1" hangingPunct="1">
              <a:buFont typeface="Wingdings" pitchFamily="2" charset="2"/>
              <a:buNone/>
              <a:defRPr/>
            </a:pPr>
            <a:r>
              <a:rPr lang="en-IN" sz="2800" dirty="0" smtClean="0">
                <a:latin typeface="Times New Roman" pitchFamily="18" charset="0"/>
                <a:cs typeface="Times New Roman" pitchFamily="18" charset="0"/>
              </a:rPr>
              <a:t>	 controller</a:t>
            </a:r>
          </a:p>
          <a:p>
            <a:pPr marL="0" indent="0" algn="just" eaLnBrk="1" hangingPunct="1">
              <a:buFont typeface="Wingdings" pitchFamily="2" charset="2"/>
              <a:buNone/>
              <a:defRPr/>
            </a:pPr>
            <a:r>
              <a:rPr lang="en-IN" sz="2800" dirty="0" smtClean="0">
                <a:latin typeface="Times New Roman" pitchFamily="18" charset="0"/>
                <a:cs typeface="Times New Roman" pitchFamily="18" charset="0"/>
              </a:rPr>
              <a:t>	 client protocol</a:t>
            </a:r>
          </a:p>
          <a:p>
            <a:pPr marL="0" indent="0" algn="just" eaLnBrk="1" hangingPunct="1">
              <a:buFont typeface="Wingdings" pitchFamily="2" charset="2"/>
              <a:buNone/>
              <a:defRPr/>
            </a:pPr>
            <a:r>
              <a:rPr lang="en-IN" sz="2800" dirty="0" smtClean="0">
                <a:latin typeface="Times New Roman" pitchFamily="18" charset="0"/>
                <a:cs typeface="Times New Roman" pitchFamily="18" charset="0"/>
              </a:rPr>
              <a:t>	 interpreters</a:t>
            </a:r>
          </a:p>
          <a:p>
            <a:pPr marL="0" indent="0" eaLnBrk="1" hangingPunct="1">
              <a:buFont typeface="Wingdings" pitchFamily="2" charset="2"/>
              <a:buNone/>
              <a:defRPr/>
            </a:pPr>
            <a:endParaRPr lang="en-IN" sz="2400" dirty="0" smtClean="0"/>
          </a:p>
          <a:p>
            <a:pPr marL="0" indent="0" eaLnBrk="1" hangingPunct="1">
              <a:buFont typeface="Wingdings" pitchFamily="2" charset="2"/>
              <a:buNone/>
              <a:defRPr/>
            </a:pPr>
            <a:r>
              <a:rPr lang="en-IN" sz="2400" dirty="0" smtClean="0"/>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393700"/>
            <a:ext cx="8839200" cy="584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dirty="0">
                <a:effectLst>
                  <a:outerShdw blurRad="38100" dist="38100" dir="2700000" algn="tl">
                    <a:srgbClr val="C0C0C0"/>
                  </a:outerShdw>
                </a:effectLst>
                <a:latin typeface="Times" pitchFamily="18" charset="0"/>
              </a:rPr>
              <a:t>WAP- WIRELESS APPLICATION PROTOCOL</a:t>
            </a:r>
          </a:p>
        </p:txBody>
      </p:sp>
      <p:sp>
        <p:nvSpPr>
          <p:cNvPr id="6349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65253" name="Rectangle 5"/>
          <p:cNvSpPr>
            <a:spLocks noChangeArrowheads="1"/>
          </p:cNvSpPr>
          <p:nvPr/>
        </p:nvSpPr>
        <p:spPr bwMode="auto">
          <a:xfrm>
            <a:off x="184150" y="1828800"/>
            <a:ext cx="8229600" cy="4400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just">
              <a:defRPr/>
            </a:pPr>
            <a:r>
              <a:rPr lang="en-IN" sz="2800" i="1" dirty="0">
                <a:effectLst>
                  <a:outerShdw blurRad="38100" dist="38100" dir="2700000" algn="tl">
                    <a:srgbClr val="C0C0C0"/>
                  </a:outerShdw>
                </a:effectLst>
                <a:latin typeface="Times New Roman" pitchFamily="18" charset="0"/>
              </a:rPr>
              <a:t>WAP (Wireless Application Protocol) is a specification for a set of communication protocols to standardize the way that wireless devices, such as cellular telephones and radio transceivers, can be used for Internet access, including e-mail, the World Wide Web, newsgroups, and instant messaging.</a:t>
            </a:r>
          </a:p>
          <a:p>
            <a:pPr algn="just">
              <a:defRPr/>
            </a:pPr>
            <a:endParaRPr lang="en-IN" sz="2800" i="1" dirty="0">
              <a:effectLst>
                <a:outerShdw blurRad="38100" dist="38100" dir="2700000" algn="tl">
                  <a:srgbClr val="C0C0C0"/>
                </a:outerShdw>
              </a:effectLst>
              <a:latin typeface="Times New Roman" pitchFamily="18" charset="0"/>
            </a:endParaRPr>
          </a:p>
          <a:p>
            <a:pPr algn="just">
              <a:defRPr/>
            </a:pPr>
            <a:r>
              <a:rPr lang="en-IN" sz="2800" i="1" dirty="0">
                <a:effectLst>
                  <a:outerShdw blurRad="38100" dist="38100" dir="2700000" algn="tl">
                    <a:srgbClr val="C0C0C0"/>
                  </a:outerShdw>
                </a:effectLst>
                <a:latin typeface="Times New Roman" pitchFamily="18" charset="0"/>
              </a:rPr>
              <a:t>WAP was conceived by four companies: Ericsson, Motorola, Nokia, and Unwired Planet (now Phone.com).</a:t>
            </a:r>
            <a:endParaRPr lang="en-US" sz="2800" i="1" dirty="0">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1"/>
          <p:cNvSpPr>
            <a:spLocks noGrp="1"/>
          </p:cNvSpPr>
          <p:nvPr>
            <p:ph type="sldNum" sz="quarter" idx="10"/>
          </p:nvPr>
        </p:nvSpPr>
        <p:spPr>
          <a:noFill/>
          <a:ln>
            <a:miter lim="800000"/>
            <a:headEnd/>
            <a:tailEnd/>
          </a:ln>
        </p:spPr>
        <p:txBody>
          <a:bodyPr/>
          <a:lstStyle/>
          <a:p>
            <a:r>
              <a:rPr lang="en-US" smtClean="0"/>
              <a:t>27.</a:t>
            </a:r>
            <a:fld id="{B28CF457-BAC7-46C6-9DB3-1E91F01C308F}" type="slidenum">
              <a:rPr lang="en-US" smtClean="0"/>
              <a:pPr/>
              <a:t>61</a:t>
            </a:fld>
            <a:endParaRPr lang="en-US" smtClean="0"/>
          </a:p>
        </p:txBody>
      </p:sp>
      <p:sp>
        <p:nvSpPr>
          <p:cNvPr id="64515" name="Rectangle 2"/>
          <p:cNvSpPr>
            <a:spLocks noChangeArrowheads="1"/>
          </p:cNvSpPr>
          <p:nvPr/>
        </p:nvSpPr>
        <p:spPr bwMode="auto">
          <a:xfrm>
            <a:off x="990600" y="762000"/>
            <a:ext cx="7315200" cy="3748719"/>
          </a:xfrm>
          <a:prstGeom prst="rect">
            <a:avLst/>
          </a:prstGeom>
          <a:noFill/>
          <a:ln w="9525">
            <a:noFill/>
            <a:miter lim="800000"/>
            <a:headEnd/>
            <a:tailEnd/>
          </a:ln>
        </p:spPr>
        <p:txBody>
          <a:bodyPr wrap="square">
            <a:spAutoFit/>
          </a:bodyPr>
          <a:lstStyle/>
          <a:p>
            <a:pPr algn="just">
              <a:lnSpc>
                <a:spcPct val="90000"/>
              </a:lnSpc>
              <a:buFont typeface="Wingdings" pitchFamily="2" charset="2"/>
              <a:buChar char="ü"/>
            </a:pPr>
            <a:r>
              <a:rPr lang="en-US" sz="2400" b="0" dirty="0">
                <a:solidFill>
                  <a:srgbClr val="FF0000"/>
                </a:solidFill>
                <a:latin typeface="Times New Roman" pitchFamily="18" charset="0"/>
                <a:cs typeface="Times New Roman" pitchFamily="18" charset="0"/>
              </a:rPr>
              <a:t>The basic</a:t>
            </a:r>
            <a:r>
              <a:rPr lang="en-US" sz="2400" b="0" i="1" dirty="0">
                <a:solidFill>
                  <a:srgbClr val="FF0000"/>
                </a:solidFill>
                <a:latin typeface="Times New Roman" pitchFamily="18" charset="0"/>
                <a:cs typeface="Times New Roman" pitchFamily="18" charset="0"/>
              </a:rPr>
              <a:t> </a:t>
            </a:r>
            <a:r>
              <a:rPr lang="en-US" sz="2400" b="0" dirty="0">
                <a:solidFill>
                  <a:srgbClr val="FF0000"/>
                </a:solidFill>
                <a:latin typeface="Times New Roman" pitchFamily="18" charset="0"/>
                <a:cs typeface="Times New Roman" pitchFamily="18" charset="0"/>
              </a:rPr>
              <a:t>aim</a:t>
            </a:r>
            <a:r>
              <a:rPr lang="en-US" sz="2400" b="0" i="1" dirty="0">
                <a:solidFill>
                  <a:srgbClr val="FF0000"/>
                </a:solidFill>
                <a:latin typeface="Times New Roman" pitchFamily="18" charset="0"/>
                <a:cs typeface="Times New Roman" pitchFamily="18" charset="0"/>
              </a:rPr>
              <a:t> </a:t>
            </a:r>
            <a:r>
              <a:rPr lang="en-US" sz="2400" b="0" dirty="0">
                <a:solidFill>
                  <a:srgbClr val="FF0000"/>
                </a:solidFill>
                <a:latin typeface="Times New Roman" pitchFamily="18" charset="0"/>
                <a:cs typeface="Times New Roman" pitchFamily="18" charset="0"/>
              </a:rPr>
              <a:t>of WAP is to provide a web-like experience on small portable devices - like mobile phones  and PDAs.</a:t>
            </a:r>
          </a:p>
          <a:p>
            <a:pPr algn="just">
              <a:lnSpc>
                <a:spcPct val="90000"/>
              </a:lnSpc>
              <a:buFont typeface="Wingdings" pitchFamily="2" charset="2"/>
              <a:buChar char="ü"/>
            </a:pPr>
            <a:endParaRPr lang="en-US" sz="2400" b="0" dirty="0">
              <a:latin typeface="Times New Roman" pitchFamily="18" charset="0"/>
              <a:cs typeface="Times New Roman" pitchFamily="18" charset="0"/>
            </a:endParaRPr>
          </a:p>
          <a:p>
            <a:pPr algn="just">
              <a:lnSpc>
                <a:spcPct val="90000"/>
              </a:lnSpc>
              <a:buFont typeface="Wingdings" pitchFamily="2" charset="2"/>
              <a:buChar char="ü"/>
            </a:pPr>
            <a:r>
              <a:rPr lang="en-US" sz="2400" b="0" dirty="0">
                <a:latin typeface="Times New Roman" pitchFamily="18" charset="0"/>
                <a:cs typeface="Times New Roman" pitchFamily="18" charset="0"/>
              </a:rPr>
              <a:t>An open, global specification that empowers mobile users with wireless devices to easily access and interact with internet information and services instantly.</a:t>
            </a:r>
          </a:p>
          <a:p>
            <a:pPr algn="just">
              <a:lnSpc>
                <a:spcPct val="90000"/>
              </a:lnSpc>
              <a:buFont typeface="Wingdings" pitchFamily="2" charset="2"/>
              <a:buChar char="ü"/>
            </a:pPr>
            <a:endParaRPr lang="en-US" sz="2400" b="0" dirty="0">
              <a:latin typeface="Times New Roman" pitchFamily="18" charset="0"/>
              <a:cs typeface="Times New Roman" pitchFamily="18" charset="0"/>
            </a:endParaRPr>
          </a:p>
          <a:p>
            <a:pPr algn="just">
              <a:lnSpc>
                <a:spcPct val="90000"/>
              </a:lnSpc>
              <a:buFont typeface="Wingdings" pitchFamily="2" charset="2"/>
              <a:buChar char="ü"/>
            </a:pPr>
            <a:r>
              <a:rPr lang="en-US" sz="2400" b="0" dirty="0">
                <a:latin typeface="Times New Roman" pitchFamily="18" charset="0"/>
                <a:cs typeface="Times New Roman" pitchFamily="18" charset="0"/>
              </a:rPr>
              <a:t>The wireless industry came up with the idea of WAP. The point of this standard was to show internet contents on wireless clients, like mobile phones.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1"/>
          <p:cNvSpPr>
            <a:spLocks noGrp="1"/>
          </p:cNvSpPr>
          <p:nvPr>
            <p:ph type="sldNum" sz="quarter" idx="10"/>
          </p:nvPr>
        </p:nvSpPr>
        <p:spPr>
          <a:noFill/>
          <a:ln>
            <a:miter lim="800000"/>
            <a:headEnd/>
            <a:tailEnd/>
          </a:ln>
        </p:spPr>
        <p:txBody>
          <a:bodyPr/>
          <a:lstStyle/>
          <a:p>
            <a:r>
              <a:rPr lang="en-US" smtClean="0"/>
              <a:t>27.</a:t>
            </a:r>
            <a:fld id="{5EE24A16-A820-4F27-8DB6-D52502850A4D}" type="slidenum">
              <a:rPr lang="en-US" smtClean="0"/>
              <a:pPr/>
              <a:t>62</a:t>
            </a:fld>
            <a:endParaRPr lang="en-US" smtClean="0"/>
          </a:p>
        </p:txBody>
      </p:sp>
      <p:sp>
        <p:nvSpPr>
          <p:cNvPr id="65539" name="Rectangle 2"/>
          <p:cNvSpPr>
            <a:spLocks noChangeArrowheads="1"/>
          </p:cNvSpPr>
          <p:nvPr/>
        </p:nvSpPr>
        <p:spPr bwMode="auto">
          <a:xfrm>
            <a:off x="762000" y="1752600"/>
            <a:ext cx="7391400" cy="3416320"/>
          </a:xfrm>
          <a:prstGeom prst="rect">
            <a:avLst/>
          </a:prstGeom>
          <a:noFill/>
          <a:ln w="9525">
            <a:noFill/>
            <a:miter lim="800000"/>
            <a:headEnd/>
            <a:tailEnd/>
          </a:ln>
        </p:spPr>
        <p:txBody>
          <a:bodyPr wrap="square">
            <a:spAutoFit/>
          </a:bodyPr>
          <a:lstStyle/>
          <a:p>
            <a:pPr marL="533400" indent="-533400" algn="just">
              <a:lnSpc>
                <a:spcPct val="90000"/>
              </a:lnSpc>
              <a:buFontTx/>
              <a:buChar char="o"/>
            </a:pPr>
            <a:r>
              <a:rPr lang="en-US" sz="2400" b="0" dirty="0">
                <a:latin typeface="Times New Roman" pitchFamily="18" charset="0"/>
                <a:cs typeface="Times New Roman" pitchFamily="18" charset="0"/>
              </a:rPr>
              <a:t>WAP is an application communication protocol </a:t>
            </a:r>
          </a:p>
          <a:p>
            <a:pPr marL="533400" indent="-533400" algn="just">
              <a:lnSpc>
                <a:spcPct val="90000"/>
              </a:lnSpc>
              <a:buFontTx/>
              <a:buChar char="o"/>
            </a:pPr>
            <a:r>
              <a:rPr lang="en-US" sz="2400" b="0" dirty="0">
                <a:latin typeface="Times New Roman" pitchFamily="18" charset="0"/>
                <a:cs typeface="Times New Roman" pitchFamily="18" charset="0"/>
              </a:rPr>
              <a:t>WAP is used to access services and information </a:t>
            </a:r>
          </a:p>
          <a:p>
            <a:pPr marL="533400" indent="-533400" algn="just">
              <a:lnSpc>
                <a:spcPct val="90000"/>
              </a:lnSpc>
              <a:buFontTx/>
              <a:buChar char="o"/>
            </a:pPr>
            <a:r>
              <a:rPr lang="en-US" sz="2400" b="0" dirty="0">
                <a:latin typeface="Times New Roman" pitchFamily="18" charset="0"/>
                <a:cs typeface="Times New Roman" pitchFamily="18" charset="0"/>
              </a:rPr>
              <a:t>WAP is inherited from Internet standards </a:t>
            </a:r>
          </a:p>
          <a:p>
            <a:pPr marL="533400" indent="-533400" algn="just">
              <a:lnSpc>
                <a:spcPct val="90000"/>
              </a:lnSpc>
              <a:buFontTx/>
              <a:buChar char="o"/>
            </a:pPr>
            <a:r>
              <a:rPr lang="en-US" sz="2400" b="0" dirty="0">
                <a:latin typeface="Times New Roman" pitchFamily="18" charset="0"/>
                <a:cs typeface="Times New Roman" pitchFamily="18" charset="0"/>
              </a:rPr>
              <a:t>WAP is for handheld devices such as mobile phones </a:t>
            </a:r>
          </a:p>
          <a:p>
            <a:pPr marL="533400" indent="-533400" algn="just">
              <a:lnSpc>
                <a:spcPct val="90000"/>
              </a:lnSpc>
              <a:buFontTx/>
              <a:buChar char="o"/>
            </a:pPr>
            <a:r>
              <a:rPr lang="en-US" sz="2400" b="0" dirty="0">
                <a:latin typeface="Times New Roman" pitchFamily="18" charset="0"/>
                <a:cs typeface="Times New Roman" pitchFamily="18" charset="0"/>
              </a:rPr>
              <a:t>WAP is a protocol designed for micro browsers </a:t>
            </a:r>
          </a:p>
          <a:p>
            <a:pPr marL="533400" indent="-533400" algn="just">
              <a:lnSpc>
                <a:spcPct val="90000"/>
              </a:lnSpc>
              <a:buFontTx/>
              <a:buChar char="o"/>
            </a:pPr>
            <a:r>
              <a:rPr lang="en-US" sz="2400" b="0" dirty="0">
                <a:latin typeface="Times New Roman" pitchFamily="18" charset="0"/>
                <a:cs typeface="Times New Roman" pitchFamily="18" charset="0"/>
              </a:rPr>
              <a:t>WAP enables the creating of web applications for mobile devices. </a:t>
            </a:r>
          </a:p>
          <a:p>
            <a:pPr marL="533400" indent="-533400" algn="just">
              <a:lnSpc>
                <a:spcPct val="90000"/>
              </a:lnSpc>
              <a:buFontTx/>
              <a:buChar char="o"/>
            </a:pPr>
            <a:r>
              <a:rPr lang="en-US" sz="2400" b="0" dirty="0">
                <a:latin typeface="Times New Roman" pitchFamily="18" charset="0"/>
                <a:cs typeface="Times New Roman" pitchFamily="18" charset="0"/>
              </a:rPr>
              <a:t>WAP uses the mark-up language WML (not HTML) WML is defined as an XML 1.0 application</a:t>
            </a:r>
          </a:p>
          <a:p>
            <a:pPr marL="533400" indent="-533400" algn="just">
              <a:lnSpc>
                <a:spcPct val="90000"/>
              </a:lnSpc>
              <a:buFontTx/>
              <a:buChar char="o"/>
            </a:pPr>
            <a:endParaRPr lang="en-US" sz="2400" b="0" dirty="0">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1"/>
          <p:cNvSpPr>
            <a:spLocks noGrp="1"/>
          </p:cNvSpPr>
          <p:nvPr>
            <p:ph type="sldNum" sz="quarter" idx="10"/>
          </p:nvPr>
        </p:nvSpPr>
        <p:spPr>
          <a:noFill/>
          <a:ln>
            <a:miter lim="800000"/>
            <a:headEnd/>
            <a:tailEnd/>
          </a:ln>
        </p:spPr>
        <p:txBody>
          <a:bodyPr/>
          <a:lstStyle/>
          <a:p>
            <a:r>
              <a:rPr lang="en-US" smtClean="0"/>
              <a:t>27.</a:t>
            </a:r>
            <a:fld id="{DE22DFEF-9050-4222-8003-BF1DEFC86CB2}" type="slidenum">
              <a:rPr lang="en-US" smtClean="0"/>
              <a:pPr/>
              <a:t>63</a:t>
            </a:fld>
            <a:endParaRPr lang="en-US" smtClean="0"/>
          </a:p>
        </p:txBody>
      </p:sp>
      <p:sp>
        <p:nvSpPr>
          <p:cNvPr id="66563" name="Rectangle 2"/>
          <p:cNvSpPr>
            <a:spLocks noChangeArrowheads="1"/>
          </p:cNvSpPr>
          <p:nvPr/>
        </p:nvSpPr>
        <p:spPr bwMode="auto">
          <a:xfrm>
            <a:off x="304800" y="457200"/>
            <a:ext cx="8534400" cy="4154984"/>
          </a:xfrm>
          <a:prstGeom prst="rect">
            <a:avLst/>
          </a:prstGeom>
          <a:noFill/>
          <a:ln w="9525">
            <a:noFill/>
            <a:miter lim="800000"/>
            <a:headEnd/>
            <a:tailEnd/>
          </a:ln>
        </p:spPr>
        <p:txBody>
          <a:bodyPr>
            <a:spAutoFit/>
          </a:bodyPr>
          <a:lstStyle/>
          <a:p>
            <a:pPr algn="just"/>
            <a:r>
              <a:rPr lang="en-US" sz="2400" dirty="0">
                <a:latin typeface="Times New Roman" pitchFamily="18" charset="0"/>
                <a:cs typeface="Times New Roman" pitchFamily="18" charset="0"/>
              </a:rPr>
              <a:t>Type of devices that use WAP</a:t>
            </a:r>
          </a:p>
          <a:p>
            <a:pPr algn="just"/>
            <a:r>
              <a:rPr lang="en-US" sz="2400" dirty="0">
                <a:latin typeface="Times New Roman" pitchFamily="18" charset="0"/>
                <a:cs typeface="Times New Roman" pitchFamily="18" charset="0"/>
              </a:rPr>
              <a:t> </a:t>
            </a:r>
          </a:p>
          <a:p>
            <a:pPr algn="just"/>
            <a:r>
              <a:rPr lang="en-US" sz="2400" b="0" dirty="0">
                <a:latin typeface="Times New Roman" pitchFamily="18" charset="0"/>
                <a:cs typeface="Times New Roman" pitchFamily="18" charset="0"/>
              </a:rPr>
              <a:t>Handheld digital wireless devices such as mobile phones, pagers, two-way radios, smart phones and communicators -- from low-end to high-end.</a:t>
            </a:r>
          </a:p>
          <a:p>
            <a:pPr algn="just"/>
            <a:endParaRPr lang="en-IN" sz="2400" b="0" dirty="0">
              <a:latin typeface="Times New Roman" pitchFamily="18" charset="0"/>
              <a:cs typeface="Times New Roman" pitchFamily="18" charset="0"/>
            </a:endParaRPr>
          </a:p>
          <a:p>
            <a:pPr algn="just"/>
            <a:endParaRPr lang="en-IN" sz="2400" b="0" dirty="0">
              <a:latin typeface="Times New Roman" pitchFamily="18" charset="0"/>
              <a:cs typeface="Times New Roman" pitchFamily="18" charset="0"/>
            </a:endParaRPr>
          </a:p>
          <a:p>
            <a:pPr algn="just"/>
            <a:r>
              <a:rPr lang="en-IN" sz="2400" b="0" dirty="0">
                <a:latin typeface="Times New Roman" pitchFamily="18" charset="0"/>
                <a:cs typeface="Times New Roman" pitchFamily="18" charset="0"/>
              </a:rPr>
              <a:t>The WAP standard describe a protocol suite allowing the interoperability of WAP equipment, and software with different network technologies, such as GSM and CDMA, different types of data like </a:t>
            </a:r>
            <a:r>
              <a:rPr lang="en-IN" sz="2400" b="0" dirty="0" err="1">
                <a:latin typeface="Times New Roman" pitchFamily="18" charset="0"/>
                <a:cs typeface="Times New Roman" pitchFamily="18" charset="0"/>
              </a:rPr>
              <a:t>analog</a:t>
            </a:r>
            <a:r>
              <a:rPr lang="en-IN" sz="2400" b="0" dirty="0">
                <a:latin typeface="Times New Roman" pitchFamily="18" charset="0"/>
                <a:cs typeface="Times New Roman" pitchFamily="18" charset="0"/>
              </a:rPr>
              <a:t> or digital.</a:t>
            </a:r>
            <a:endParaRPr lang="en-IN" sz="2400"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bwMode="auto">
          <a:xfrm>
            <a:off x="304800" y="457200"/>
            <a:ext cx="8686800" cy="838200"/>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 WAP Architecture Requirements</a:t>
            </a:r>
          </a:p>
        </p:txBody>
      </p:sp>
      <p:sp>
        <p:nvSpPr>
          <p:cNvPr id="67587" name="Rectangle 3"/>
          <p:cNvSpPr>
            <a:spLocks noGrp="1" noChangeArrowheads="1"/>
          </p:cNvSpPr>
          <p:nvPr>
            <p:ph type="body" idx="1"/>
          </p:nvPr>
        </p:nvSpPr>
        <p:spPr bwMode="auto">
          <a:xfrm>
            <a:off x="685800" y="1828800"/>
            <a:ext cx="7772400" cy="45720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n-US" sz="2800" dirty="0" smtClean="0">
                <a:latin typeface="Times New Roman" pitchFamily="18" charset="0"/>
              </a:rPr>
              <a:t>Leverage existing standards whenever possible</a:t>
            </a:r>
          </a:p>
          <a:p>
            <a:pPr algn="just">
              <a:lnSpc>
                <a:spcPct val="90000"/>
              </a:lnSpc>
            </a:pPr>
            <a:r>
              <a:rPr lang="en-US" sz="2800" dirty="0" smtClean="0">
                <a:latin typeface="Times New Roman" pitchFamily="18" charset="0"/>
              </a:rPr>
              <a:t>Define a layered, scalable and extensible architecture</a:t>
            </a:r>
          </a:p>
          <a:p>
            <a:pPr algn="just">
              <a:lnSpc>
                <a:spcPct val="90000"/>
              </a:lnSpc>
            </a:pPr>
            <a:r>
              <a:rPr lang="en-US" sz="2800" dirty="0" smtClean="0">
                <a:latin typeface="Times New Roman" pitchFamily="18" charset="0"/>
              </a:rPr>
              <a:t>Support as many wireless networks as possible</a:t>
            </a:r>
          </a:p>
          <a:p>
            <a:pPr algn="just">
              <a:lnSpc>
                <a:spcPct val="90000"/>
              </a:lnSpc>
            </a:pPr>
            <a:r>
              <a:rPr lang="en-US" sz="2800" dirty="0" smtClean="0">
                <a:latin typeface="Times New Roman" pitchFamily="18" charset="0"/>
              </a:rPr>
              <a:t>Optimize for narrow-band bearers with high latency</a:t>
            </a:r>
          </a:p>
          <a:p>
            <a:pPr algn="just"/>
            <a:r>
              <a:rPr lang="en-US" sz="2800" dirty="0" smtClean="0">
                <a:latin typeface="Times New Roman" pitchFamily="18" charset="0"/>
              </a:rPr>
              <a:t>Optimize for efficient use of device resources</a:t>
            </a:r>
          </a:p>
          <a:p>
            <a:pPr algn="just"/>
            <a:r>
              <a:rPr lang="en-US" sz="2800" dirty="0" smtClean="0">
                <a:latin typeface="Times New Roman" pitchFamily="18" charset="0"/>
              </a:rPr>
              <a:t>Provide support for secure applications and communication</a:t>
            </a:r>
          </a:p>
          <a:p>
            <a:pPr algn="just">
              <a:lnSpc>
                <a:spcPct val="90000"/>
              </a:lnSpc>
            </a:pPr>
            <a:endParaRPr lang="en-US" dirty="0" smtClean="0">
              <a:latin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Architecture Overview</a:t>
            </a:r>
          </a:p>
        </p:txBody>
      </p:sp>
      <p:sp>
        <p:nvSpPr>
          <p:cNvPr id="68611" name="Rectangle 3"/>
          <p:cNvSpPr>
            <a:spLocks noGrp="1" noChangeArrowheads="1"/>
          </p:cNvSpPr>
          <p:nvPr>
            <p:ph type="body" idx="1"/>
          </p:nvPr>
        </p:nvSpPr>
        <p:spPr bwMode="auto">
          <a:xfrm>
            <a:off x="762000" y="1935163"/>
            <a:ext cx="7924800" cy="4191000"/>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latin typeface="Times New Roman" pitchFamily="18" charset="0"/>
              </a:rPr>
              <a:t>WWW programming model is optimized and extended to match characteristics of the wireless environment </a:t>
            </a:r>
          </a:p>
          <a:p>
            <a:pPr>
              <a:buFontTx/>
              <a:buNone/>
            </a:pPr>
            <a:endParaRPr lang="en-US" dirty="0" smtClean="0">
              <a:latin typeface="Times New Roman" pitchFamily="18" charset="0"/>
            </a:endParaRPr>
          </a:p>
          <a:p>
            <a:r>
              <a:rPr lang="en-US" dirty="0" smtClean="0">
                <a:latin typeface="Times New Roman" pitchFamily="18" charset="0"/>
              </a:rPr>
              <a:t>Utilizes proxy technology to connect between the wireless domain and WWW</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bwMode="auto">
          <a:xfrm>
            <a:off x="685800" y="457200"/>
            <a:ext cx="77724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smtClean="0"/>
              <a:t>World-Wide Web Model</a:t>
            </a:r>
          </a:p>
        </p:txBody>
      </p:sp>
      <p:sp>
        <p:nvSpPr>
          <p:cNvPr id="69635" name="Line 12"/>
          <p:cNvSpPr>
            <a:spLocks noChangeShapeType="1"/>
          </p:cNvSpPr>
          <p:nvPr/>
        </p:nvSpPr>
        <p:spPr bwMode="auto">
          <a:xfrm>
            <a:off x="5715000" y="4648200"/>
            <a:ext cx="1219200" cy="0"/>
          </a:xfrm>
          <a:prstGeom prst="line">
            <a:avLst/>
          </a:prstGeom>
          <a:noFill/>
          <a:ln w="9525">
            <a:solidFill>
              <a:schemeClr val="tx1"/>
            </a:solidFill>
            <a:round/>
            <a:headEnd/>
            <a:tailEnd/>
          </a:ln>
          <a:effectLst/>
        </p:spPr>
        <p:txBody>
          <a:bodyPr/>
          <a:lstStyle/>
          <a:p>
            <a:endParaRPr lang="en-US"/>
          </a:p>
        </p:txBody>
      </p:sp>
      <p:grpSp>
        <p:nvGrpSpPr>
          <p:cNvPr id="69636" name="Group 46"/>
          <p:cNvGrpSpPr>
            <a:grpSpLocks/>
          </p:cNvGrpSpPr>
          <p:nvPr/>
        </p:nvGrpSpPr>
        <p:grpSpPr bwMode="auto">
          <a:xfrm>
            <a:off x="1524000" y="2057400"/>
            <a:ext cx="6400800" cy="3276600"/>
            <a:chOff x="912" y="1200"/>
            <a:chExt cx="4032" cy="2064"/>
          </a:xfrm>
        </p:grpSpPr>
        <p:grpSp>
          <p:nvGrpSpPr>
            <p:cNvPr id="69640" name="Group 23"/>
            <p:cNvGrpSpPr>
              <a:grpSpLocks/>
            </p:cNvGrpSpPr>
            <p:nvPr/>
          </p:nvGrpSpPr>
          <p:grpSpPr bwMode="auto">
            <a:xfrm>
              <a:off x="3312" y="1200"/>
              <a:ext cx="1632" cy="2064"/>
              <a:chOff x="3312" y="1200"/>
              <a:chExt cx="1632" cy="2064"/>
            </a:xfrm>
          </p:grpSpPr>
          <p:grpSp>
            <p:nvGrpSpPr>
              <p:cNvPr id="69649" name="Group 21"/>
              <p:cNvGrpSpPr>
                <a:grpSpLocks/>
              </p:cNvGrpSpPr>
              <p:nvPr/>
            </p:nvGrpSpPr>
            <p:grpSpPr bwMode="auto">
              <a:xfrm>
                <a:off x="3312" y="1200"/>
                <a:ext cx="1632" cy="2064"/>
                <a:chOff x="3120" y="1200"/>
                <a:chExt cx="1632" cy="2064"/>
              </a:xfrm>
            </p:grpSpPr>
            <p:sp>
              <p:nvSpPr>
                <p:cNvPr id="69651" name="Rectangle 4"/>
                <p:cNvSpPr>
                  <a:spLocks noChangeArrowheads="1"/>
                </p:cNvSpPr>
                <p:nvPr/>
              </p:nvSpPr>
              <p:spPr bwMode="auto">
                <a:xfrm>
                  <a:off x="3120" y="1200"/>
                  <a:ext cx="1632" cy="206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en-US" sz="2400"/>
                </a:p>
              </p:txBody>
            </p:sp>
            <p:sp>
              <p:nvSpPr>
                <p:cNvPr id="69652" name="Oval 5"/>
                <p:cNvSpPr>
                  <a:spLocks noChangeArrowheads="1"/>
                </p:cNvSpPr>
                <p:nvPr/>
              </p:nvSpPr>
              <p:spPr bwMode="auto">
                <a:xfrm>
                  <a:off x="3552" y="1584"/>
                  <a:ext cx="768" cy="624"/>
                </a:xfrm>
                <a:prstGeom prst="ellipse">
                  <a:avLst/>
                </a:prstGeom>
                <a:solidFill>
                  <a:schemeClr val="accent1"/>
                </a:solidFill>
                <a:ln w="9525">
                  <a:solidFill>
                    <a:schemeClr val="tx1"/>
                  </a:solidFill>
                  <a:round/>
                  <a:headEnd/>
                  <a:tailEnd/>
                </a:ln>
                <a:effectLst/>
              </p:spPr>
              <p:txBody>
                <a:bodyPr wrap="none" anchor="ctr"/>
                <a:lstStyle/>
                <a:p>
                  <a:r>
                    <a:rPr lang="en-US" sz="1600" i="1"/>
                    <a:t>CGI, </a:t>
                  </a:r>
                </a:p>
                <a:p>
                  <a:r>
                    <a:rPr lang="en-US" sz="1600" i="1"/>
                    <a:t>Scripts,</a:t>
                  </a:r>
                </a:p>
                <a:p>
                  <a:r>
                    <a:rPr lang="en-US" sz="1600" i="1"/>
                    <a:t>Etc.</a:t>
                  </a:r>
                </a:p>
              </p:txBody>
            </p:sp>
            <p:sp>
              <p:nvSpPr>
                <p:cNvPr id="69653" name="Oval 9"/>
                <p:cNvSpPr>
                  <a:spLocks noChangeArrowheads="1"/>
                </p:cNvSpPr>
                <p:nvPr/>
              </p:nvSpPr>
              <p:spPr bwMode="auto">
                <a:xfrm>
                  <a:off x="3600" y="2400"/>
                  <a:ext cx="768" cy="192"/>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69654" name="Line 10"/>
                <p:cNvSpPr>
                  <a:spLocks noChangeShapeType="1"/>
                </p:cNvSpPr>
                <p:nvPr/>
              </p:nvSpPr>
              <p:spPr bwMode="auto">
                <a:xfrm>
                  <a:off x="3600" y="2496"/>
                  <a:ext cx="0" cy="432"/>
                </a:xfrm>
                <a:prstGeom prst="line">
                  <a:avLst/>
                </a:prstGeom>
                <a:noFill/>
                <a:ln w="9525">
                  <a:solidFill>
                    <a:schemeClr val="tx1"/>
                  </a:solidFill>
                  <a:round/>
                  <a:headEnd/>
                  <a:tailEnd/>
                </a:ln>
                <a:effectLst/>
              </p:spPr>
              <p:txBody>
                <a:bodyPr/>
                <a:lstStyle/>
                <a:p>
                  <a:endParaRPr lang="en-US"/>
                </a:p>
              </p:txBody>
            </p:sp>
            <p:sp>
              <p:nvSpPr>
                <p:cNvPr id="69655" name="Line 13"/>
                <p:cNvSpPr>
                  <a:spLocks noChangeShapeType="1"/>
                </p:cNvSpPr>
                <p:nvPr/>
              </p:nvSpPr>
              <p:spPr bwMode="auto">
                <a:xfrm>
                  <a:off x="4368" y="2496"/>
                  <a:ext cx="0" cy="432"/>
                </a:xfrm>
                <a:prstGeom prst="line">
                  <a:avLst/>
                </a:prstGeom>
                <a:noFill/>
                <a:ln w="9525">
                  <a:solidFill>
                    <a:schemeClr val="tx1"/>
                  </a:solidFill>
                  <a:round/>
                  <a:headEnd/>
                  <a:tailEnd/>
                </a:ln>
                <a:effectLst/>
              </p:spPr>
              <p:txBody>
                <a:bodyPr/>
                <a:lstStyle/>
                <a:p>
                  <a:endParaRPr lang="en-US"/>
                </a:p>
              </p:txBody>
            </p:sp>
            <p:sp>
              <p:nvSpPr>
                <p:cNvPr id="69656" name="Text Box 19"/>
                <p:cNvSpPr txBox="1">
                  <a:spLocks noChangeArrowheads="1"/>
                </p:cNvSpPr>
                <p:nvPr/>
              </p:nvSpPr>
              <p:spPr bwMode="auto">
                <a:xfrm>
                  <a:off x="3696" y="2640"/>
                  <a:ext cx="672" cy="212"/>
                </a:xfrm>
                <a:prstGeom prst="rect">
                  <a:avLst/>
                </a:prstGeom>
                <a:noFill/>
                <a:ln w="9525">
                  <a:noFill/>
                  <a:miter lim="800000"/>
                  <a:headEnd/>
                  <a:tailEnd/>
                </a:ln>
                <a:effectLst/>
              </p:spPr>
              <p:txBody>
                <a:bodyPr>
                  <a:spAutoFit/>
                </a:bodyPr>
                <a:lstStyle/>
                <a:p>
                  <a:pPr>
                    <a:spcBef>
                      <a:spcPct val="50000"/>
                    </a:spcBef>
                  </a:pPr>
                  <a:r>
                    <a:rPr lang="en-US" sz="1600" i="1"/>
                    <a:t>Content</a:t>
                  </a:r>
                </a:p>
              </p:txBody>
            </p:sp>
            <p:sp>
              <p:nvSpPr>
                <p:cNvPr id="69657" name="Text Box 20"/>
                <p:cNvSpPr txBox="1">
                  <a:spLocks noChangeArrowheads="1"/>
                </p:cNvSpPr>
                <p:nvPr/>
              </p:nvSpPr>
              <p:spPr bwMode="auto">
                <a:xfrm>
                  <a:off x="3552" y="1248"/>
                  <a:ext cx="800" cy="231"/>
                </a:xfrm>
                <a:prstGeom prst="rect">
                  <a:avLst/>
                </a:prstGeom>
                <a:noFill/>
                <a:ln w="9525">
                  <a:noFill/>
                  <a:miter lim="800000"/>
                  <a:headEnd/>
                  <a:tailEnd/>
                </a:ln>
                <a:effectLst/>
              </p:spPr>
              <p:txBody>
                <a:bodyPr wrap="none">
                  <a:spAutoFit/>
                </a:bodyPr>
                <a:lstStyle/>
                <a:p>
                  <a:r>
                    <a:rPr lang="en-US" sz="1800" i="1"/>
                    <a:t>Web Server</a:t>
                  </a:r>
                </a:p>
              </p:txBody>
            </p:sp>
          </p:grpSp>
          <p:sp>
            <p:nvSpPr>
              <p:cNvPr id="69650" name="Line 22"/>
              <p:cNvSpPr>
                <a:spLocks noChangeShapeType="1"/>
              </p:cNvSpPr>
              <p:nvPr/>
            </p:nvSpPr>
            <p:spPr bwMode="auto">
              <a:xfrm>
                <a:off x="3792" y="2928"/>
                <a:ext cx="768" cy="0"/>
              </a:xfrm>
              <a:prstGeom prst="line">
                <a:avLst/>
              </a:prstGeom>
              <a:noFill/>
              <a:ln w="9525">
                <a:solidFill>
                  <a:schemeClr val="tx1"/>
                </a:solidFill>
                <a:round/>
                <a:headEnd/>
                <a:tailEnd/>
              </a:ln>
              <a:effectLst/>
            </p:spPr>
            <p:txBody>
              <a:bodyPr/>
              <a:lstStyle/>
              <a:p>
                <a:endParaRPr lang="en-US"/>
              </a:p>
            </p:txBody>
          </p:sp>
        </p:grpSp>
        <p:grpSp>
          <p:nvGrpSpPr>
            <p:cNvPr id="69641" name="Group 40"/>
            <p:cNvGrpSpPr>
              <a:grpSpLocks/>
            </p:cNvGrpSpPr>
            <p:nvPr/>
          </p:nvGrpSpPr>
          <p:grpSpPr bwMode="auto">
            <a:xfrm>
              <a:off x="912" y="1536"/>
              <a:ext cx="1008" cy="1440"/>
              <a:chOff x="864" y="1536"/>
              <a:chExt cx="1008" cy="1440"/>
            </a:xfrm>
          </p:grpSpPr>
          <p:sp>
            <p:nvSpPr>
              <p:cNvPr id="69646" name="Rectangle 36"/>
              <p:cNvSpPr>
                <a:spLocks noChangeArrowheads="1"/>
              </p:cNvSpPr>
              <p:nvPr/>
            </p:nvSpPr>
            <p:spPr bwMode="auto">
              <a:xfrm>
                <a:off x="864" y="1536"/>
                <a:ext cx="1008" cy="144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en-IN"/>
              </a:p>
            </p:txBody>
          </p:sp>
          <p:sp>
            <p:nvSpPr>
              <p:cNvPr id="69647" name="Text Box 37"/>
              <p:cNvSpPr txBox="1">
                <a:spLocks noChangeArrowheads="1"/>
              </p:cNvSpPr>
              <p:nvPr/>
            </p:nvSpPr>
            <p:spPr bwMode="auto">
              <a:xfrm>
                <a:off x="1104" y="1545"/>
                <a:ext cx="476" cy="231"/>
              </a:xfrm>
              <a:prstGeom prst="rect">
                <a:avLst/>
              </a:prstGeom>
              <a:noFill/>
              <a:ln w="9525">
                <a:noFill/>
                <a:miter lim="800000"/>
                <a:headEnd/>
                <a:tailEnd/>
              </a:ln>
              <a:effectLst/>
            </p:spPr>
            <p:txBody>
              <a:bodyPr wrap="none">
                <a:spAutoFit/>
              </a:bodyPr>
              <a:lstStyle/>
              <a:p>
                <a:r>
                  <a:rPr lang="en-US" sz="1800" i="1"/>
                  <a:t>Client</a:t>
                </a:r>
              </a:p>
            </p:txBody>
          </p:sp>
          <p:sp>
            <p:nvSpPr>
              <p:cNvPr id="69648" name="Rectangle 38"/>
              <p:cNvSpPr>
                <a:spLocks noChangeArrowheads="1"/>
              </p:cNvSpPr>
              <p:nvPr/>
            </p:nvSpPr>
            <p:spPr bwMode="auto">
              <a:xfrm>
                <a:off x="1056" y="2016"/>
                <a:ext cx="576" cy="480"/>
              </a:xfrm>
              <a:prstGeom prst="rect">
                <a:avLst/>
              </a:prstGeom>
              <a:solidFill>
                <a:schemeClr val="accent1"/>
              </a:solidFill>
              <a:ln w="9525">
                <a:solidFill>
                  <a:schemeClr val="tx1"/>
                </a:solidFill>
                <a:miter lim="800000"/>
                <a:headEnd/>
                <a:tailEnd/>
              </a:ln>
              <a:effectLst/>
            </p:spPr>
            <p:txBody>
              <a:bodyPr wrap="none" anchor="ctr"/>
              <a:lstStyle/>
              <a:p>
                <a:r>
                  <a:rPr lang="en-US" sz="1600" i="1"/>
                  <a:t>Web</a:t>
                </a:r>
              </a:p>
              <a:p>
                <a:r>
                  <a:rPr lang="en-US" sz="1600" i="1"/>
                  <a:t>Browser</a:t>
                </a:r>
              </a:p>
            </p:txBody>
          </p:sp>
        </p:grpSp>
        <p:sp>
          <p:nvSpPr>
            <p:cNvPr id="69642" name="Line 41"/>
            <p:cNvSpPr>
              <a:spLocks noChangeShapeType="1"/>
            </p:cNvSpPr>
            <p:nvPr/>
          </p:nvSpPr>
          <p:spPr bwMode="auto">
            <a:xfrm>
              <a:off x="1920" y="1872"/>
              <a:ext cx="1392" cy="0"/>
            </a:xfrm>
            <a:prstGeom prst="line">
              <a:avLst/>
            </a:prstGeom>
            <a:noFill/>
            <a:ln w="9525">
              <a:solidFill>
                <a:schemeClr val="tx1"/>
              </a:solidFill>
              <a:round/>
              <a:headEnd type="oval" w="med" len="med"/>
              <a:tailEnd type="triangle" w="med" len="med"/>
            </a:ln>
            <a:effectLst/>
          </p:spPr>
          <p:txBody>
            <a:bodyPr/>
            <a:lstStyle/>
            <a:p>
              <a:endParaRPr lang="en-US"/>
            </a:p>
          </p:txBody>
        </p:sp>
        <p:sp>
          <p:nvSpPr>
            <p:cNvPr id="69643" name="Line 43"/>
            <p:cNvSpPr>
              <a:spLocks noChangeShapeType="1"/>
            </p:cNvSpPr>
            <p:nvPr/>
          </p:nvSpPr>
          <p:spPr bwMode="auto">
            <a:xfrm flipH="1">
              <a:off x="1872" y="2544"/>
              <a:ext cx="1440" cy="0"/>
            </a:xfrm>
            <a:prstGeom prst="line">
              <a:avLst/>
            </a:prstGeom>
            <a:noFill/>
            <a:ln w="9525">
              <a:solidFill>
                <a:schemeClr val="tx1"/>
              </a:solidFill>
              <a:round/>
              <a:headEnd type="oval" w="med" len="med"/>
              <a:tailEnd type="triangle" w="med" len="med"/>
            </a:ln>
            <a:effectLst/>
          </p:spPr>
          <p:txBody>
            <a:bodyPr/>
            <a:lstStyle/>
            <a:p>
              <a:endParaRPr lang="en-US"/>
            </a:p>
          </p:txBody>
        </p:sp>
        <p:sp>
          <p:nvSpPr>
            <p:cNvPr id="69644" name="Text Box 44"/>
            <p:cNvSpPr txBox="1">
              <a:spLocks noChangeArrowheads="1"/>
            </p:cNvSpPr>
            <p:nvPr/>
          </p:nvSpPr>
          <p:spPr bwMode="auto">
            <a:xfrm>
              <a:off x="2352" y="1665"/>
              <a:ext cx="588" cy="404"/>
            </a:xfrm>
            <a:prstGeom prst="rect">
              <a:avLst/>
            </a:prstGeom>
            <a:noFill/>
            <a:ln w="9525">
              <a:noFill/>
              <a:miter lim="800000"/>
              <a:headEnd/>
              <a:tailEnd/>
            </a:ln>
            <a:effectLst/>
          </p:spPr>
          <p:txBody>
            <a:bodyPr wrap="none">
              <a:spAutoFit/>
            </a:bodyPr>
            <a:lstStyle/>
            <a:p>
              <a:r>
                <a:rPr lang="en-US" sz="1800" i="1"/>
                <a:t>Request</a:t>
              </a:r>
            </a:p>
            <a:p>
              <a:r>
                <a:rPr lang="en-US" sz="1800" i="1"/>
                <a:t>(URL)</a:t>
              </a:r>
            </a:p>
          </p:txBody>
        </p:sp>
        <p:sp>
          <p:nvSpPr>
            <p:cNvPr id="69645" name="Text Box 45"/>
            <p:cNvSpPr txBox="1">
              <a:spLocks noChangeArrowheads="1"/>
            </p:cNvSpPr>
            <p:nvPr/>
          </p:nvSpPr>
          <p:spPr bwMode="auto">
            <a:xfrm>
              <a:off x="2304" y="2352"/>
              <a:ext cx="684" cy="404"/>
            </a:xfrm>
            <a:prstGeom prst="rect">
              <a:avLst/>
            </a:prstGeom>
            <a:noFill/>
            <a:ln w="9525">
              <a:noFill/>
              <a:miter lim="800000"/>
              <a:headEnd/>
              <a:tailEnd/>
            </a:ln>
            <a:effectLst/>
          </p:spPr>
          <p:txBody>
            <a:bodyPr wrap="none">
              <a:spAutoFit/>
            </a:bodyPr>
            <a:lstStyle/>
            <a:p>
              <a:r>
                <a:rPr lang="en-US" sz="1800" i="1"/>
                <a:t>Response</a:t>
              </a:r>
            </a:p>
            <a:p>
              <a:r>
                <a:rPr lang="en-US" sz="1800" i="1"/>
                <a:t>(Content)</a:t>
              </a: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bwMode="auto">
          <a:xfrm>
            <a:off x="762000" y="228600"/>
            <a:ext cx="8153400" cy="762000"/>
          </a:xfrm>
          <a:noFill/>
          <a:ln>
            <a:miter lim="800000"/>
            <a:headEnd/>
            <a:tailEnd/>
          </a:ln>
        </p:spPr>
        <p:txBody>
          <a:bodyPr vert="horz" wrap="square" lIns="91440" tIns="45720" rIns="91440" bIns="45720" numCol="1" anchor="t" anchorCtr="0" compatLnSpc="1">
            <a:prstTxWarp prst="textNoShape">
              <a:avLst/>
            </a:prstTxWarp>
          </a:bodyPr>
          <a:lstStyle/>
          <a:p>
            <a:r>
              <a:rPr lang="en-US" sz="4000" smtClean="0"/>
              <a:t>WAP Programming Model</a:t>
            </a:r>
          </a:p>
        </p:txBody>
      </p:sp>
      <p:grpSp>
        <p:nvGrpSpPr>
          <p:cNvPr id="70659" name="Group 5"/>
          <p:cNvGrpSpPr>
            <a:grpSpLocks/>
          </p:cNvGrpSpPr>
          <p:nvPr/>
        </p:nvGrpSpPr>
        <p:grpSpPr bwMode="auto">
          <a:xfrm>
            <a:off x="6324600" y="1981200"/>
            <a:ext cx="2133600" cy="3276600"/>
            <a:chOff x="3312" y="1200"/>
            <a:chExt cx="1632" cy="2064"/>
          </a:xfrm>
        </p:grpSpPr>
        <p:grpSp>
          <p:nvGrpSpPr>
            <p:cNvPr id="70678" name="Group 6"/>
            <p:cNvGrpSpPr>
              <a:grpSpLocks/>
            </p:cNvGrpSpPr>
            <p:nvPr/>
          </p:nvGrpSpPr>
          <p:grpSpPr bwMode="auto">
            <a:xfrm>
              <a:off x="3312" y="1200"/>
              <a:ext cx="1632" cy="2064"/>
              <a:chOff x="3120" y="1200"/>
              <a:chExt cx="1632" cy="2064"/>
            </a:xfrm>
          </p:grpSpPr>
          <p:sp>
            <p:nvSpPr>
              <p:cNvPr id="70680" name="Rectangle 7"/>
              <p:cNvSpPr>
                <a:spLocks noChangeArrowheads="1"/>
              </p:cNvSpPr>
              <p:nvPr/>
            </p:nvSpPr>
            <p:spPr bwMode="auto">
              <a:xfrm>
                <a:off x="3120" y="1200"/>
                <a:ext cx="1632" cy="206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en-US" sz="2400"/>
              </a:p>
            </p:txBody>
          </p:sp>
          <p:sp>
            <p:nvSpPr>
              <p:cNvPr id="70681" name="Oval 8"/>
              <p:cNvSpPr>
                <a:spLocks noChangeArrowheads="1"/>
              </p:cNvSpPr>
              <p:nvPr/>
            </p:nvSpPr>
            <p:spPr bwMode="auto">
              <a:xfrm>
                <a:off x="3552" y="1584"/>
                <a:ext cx="768" cy="624"/>
              </a:xfrm>
              <a:prstGeom prst="ellipse">
                <a:avLst/>
              </a:prstGeom>
              <a:solidFill>
                <a:schemeClr val="accent1"/>
              </a:solidFill>
              <a:ln w="9525">
                <a:solidFill>
                  <a:schemeClr val="tx1"/>
                </a:solidFill>
                <a:round/>
                <a:headEnd/>
                <a:tailEnd/>
              </a:ln>
              <a:effectLst/>
            </p:spPr>
            <p:txBody>
              <a:bodyPr wrap="none" anchor="ctr"/>
              <a:lstStyle/>
              <a:p>
                <a:r>
                  <a:rPr lang="en-US" sz="1600"/>
                  <a:t>CGI, </a:t>
                </a:r>
              </a:p>
              <a:p>
                <a:r>
                  <a:rPr lang="en-US" sz="1600"/>
                  <a:t>Scripts,</a:t>
                </a:r>
              </a:p>
              <a:p>
                <a:r>
                  <a:rPr lang="en-US" sz="1600"/>
                  <a:t>Etc.</a:t>
                </a:r>
              </a:p>
            </p:txBody>
          </p:sp>
          <p:sp>
            <p:nvSpPr>
              <p:cNvPr id="70682" name="Oval 9"/>
              <p:cNvSpPr>
                <a:spLocks noChangeArrowheads="1"/>
              </p:cNvSpPr>
              <p:nvPr/>
            </p:nvSpPr>
            <p:spPr bwMode="auto">
              <a:xfrm>
                <a:off x="3600" y="2400"/>
                <a:ext cx="768" cy="192"/>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70683" name="Line 10"/>
              <p:cNvSpPr>
                <a:spLocks noChangeShapeType="1"/>
              </p:cNvSpPr>
              <p:nvPr/>
            </p:nvSpPr>
            <p:spPr bwMode="auto">
              <a:xfrm>
                <a:off x="3600" y="2496"/>
                <a:ext cx="0" cy="432"/>
              </a:xfrm>
              <a:prstGeom prst="line">
                <a:avLst/>
              </a:prstGeom>
              <a:noFill/>
              <a:ln w="9525">
                <a:solidFill>
                  <a:schemeClr val="tx1"/>
                </a:solidFill>
                <a:round/>
                <a:headEnd/>
                <a:tailEnd/>
              </a:ln>
              <a:effectLst/>
            </p:spPr>
            <p:txBody>
              <a:bodyPr/>
              <a:lstStyle/>
              <a:p>
                <a:endParaRPr lang="en-US"/>
              </a:p>
            </p:txBody>
          </p:sp>
          <p:sp>
            <p:nvSpPr>
              <p:cNvPr id="70684" name="Line 11"/>
              <p:cNvSpPr>
                <a:spLocks noChangeShapeType="1"/>
              </p:cNvSpPr>
              <p:nvPr/>
            </p:nvSpPr>
            <p:spPr bwMode="auto">
              <a:xfrm>
                <a:off x="4368" y="2496"/>
                <a:ext cx="0" cy="432"/>
              </a:xfrm>
              <a:prstGeom prst="line">
                <a:avLst/>
              </a:prstGeom>
              <a:noFill/>
              <a:ln w="9525">
                <a:solidFill>
                  <a:schemeClr val="tx1"/>
                </a:solidFill>
                <a:round/>
                <a:headEnd/>
                <a:tailEnd/>
              </a:ln>
              <a:effectLst/>
            </p:spPr>
            <p:txBody>
              <a:bodyPr/>
              <a:lstStyle/>
              <a:p>
                <a:endParaRPr lang="en-US"/>
              </a:p>
            </p:txBody>
          </p:sp>
          <p:sp>
            <p:nvSpPr>
              <p:cNvPr id="70685" name="Text Box 12"/>
              <p:cNvSpPr txBox="1">
                <a:spLocks noChangeArrowheads="1"/>
              </p:cNvSpPr>
              <p:nvPr/>
            </p:nvSpPr>
            <p:spPr bwMode="auto">
              <a:xfrm>
                <a:off x="3696" y="2640"/>
                <a:ext cx="672" cy="212"/>
              </a:xfrm>
              <a:prstGeom prst="rect">
                <a:avLst/>
              </a:prstGeom>
              <a:noFill/>
              <a:ln w="9525">
                <a:noFill/>
                <a:miter lim="800000"/>
                <a:headEnd/>
                <a:tailEnd/>
              </a:ln>
              <a:effectLst/>
            </p:spPr>
            <p:txBody>
              <a:bodyPr>
                <a:spAutoFit/>
              </a:bodyPr>
              <a:lstStyle/>
              <a:p>
                <a:pPr>
                  <a:spcBef>
                    <a:spcPct val="50000"/>
                  </a:spcBef>
                </a:pPr>
                <a:r>
                  <a:rPr lang="en-US" sz="1600" i="1"/>
                  <a:t>Content</a:t>
                </a:r>
              </a:p>
            </p:txBody>
          </p:sp>
          <p:sp>
            <p:nvSpPr>
              <p:cNvPr id="70686" name="Text Box 13"/>
              <p:cNvSpPr txBox="1">
                <a:spLocks noChangeArrowheads="1"/>
              </p:cNvSpPr>
              <p:nvPr/>
            </p:nvSpPr>
            <p:spPr bwMode="auto">
              <a:xfrm>
                <a:off x="3551" y="1248"/>
                <a:ext cx="972" cy="231"/>
              </a:xfrm>
              <a:prstGeom prst="rect">
                <a:avLst/>
              </a:prstGeom>
              <a:noFill/>
              <a:ln w="9525">
                <a:noFill/>
                <a:miter lim="800000"/>
                <a:headEnd/>
                <a:tailEnd/>
              </a:ln>
              <a:effectLst/>
            </p:spPr>
            <p:txBody>
              <a:bodyPr wrap="none">
                <a:spAutoFit/>
              </a:bodyPr>
              <a:lstStyle/>
              <a:p>
                <a:r>
                  <a:rPr lang="en-US" sz="1800" i="1"/>
                  <a:t>Web Server</a:t>
                </a:r>
              </a:p>
            </p:txBody>
          </p:sp>
        </p:grpSp>
        <p:sp>
          <p:nvSpPr>
            <p:cNvPr id="70679" name="Line 14"/>
            <p:cNvSpPr>
              <a:spLocks noChangeShapeType="1"/>
            </p:cNvSpPr>
            <p:nvPr/>
          </p:nvSpPr>
          <p:spPr bwMode="auto">
            <a:xfrm>
              <a:off x="3792" y="2928"/>
              <a:ext cx="768" cy="0"/>
            </a:xfrm>
            <a:prstGeom prst="line">
              <a:avLst/>
            </a:prstGeom>
            <a:noFill/>
            <a:ln w="9525">
              <a:solidFill>
                <a:schemeClr val="tx1"/>
              </a:solidFill>
              <a:round/>
              <a:headEnd/>
              <a:tailEnd/>
            </a:ln>
            <a:effectLst/>
          </p:spPr>
          <p:txBody>
            <a:bodyPr/>
            <a:lstStyle/>
            <a:p>
              <a:endParaRPr lang="en-US"/>
            </a:p>
          </p:txBody>
        </p:sp>
      </p:grpSp>
      <p:grpSp>
        <p:nvGrpSpPr>
          <p:cNvPr id="70660" name="Group 15"/>
          <p:cNvGrpSpPr>
            <a:grpSpLocks/>
          </p:cNvGrpSpPr>
          <p:nvPr/>
        </p:nvGrpSpPr>
        <p:grpSpPr bwMode="auto">
          <a:xfrm>
            <a:off x="457200" y="2514600"/>
            <a:ext cx="1447800" cy="2286000"/>
            <a:chOff x="864" y="1536"/>
            <a:chExt cx="1008" cy="1440"/>
          </a:xfrm>
        </p:grpSpPr>
        <p:sp>
          <p:nvSpPr>
            <p:cNvPr id="70675" name="Rectangle 16"/>
            <p:cNvSpPr>
              <a:spLocks noChangeArrowheads="1"/>
            </p:cNvSpPr>
            <p:nvPr/>
          </p:nvSpPr>
          <p:spPr bwMode="auto">
            <a:xfrm>
              <a:off x="864" y="1536"/>
              <a:ext cx="1008" cy="144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en-IN"/>
            </a:p>
          </p:txBody>
        </p:sp>
        <p:sp>
          <p:nvSpPr>
            <p:cNvPr id="70676" name="Text Box 17"/>
            <p:cNvSpPr txBox="1">
              <a:spLocks noChangeArrowheads="1"/>
            </p:cNvSpPr>
            <p:nvPr/>
          </p:nvSpPr>
          <p:spPr bwMode="auto">
            <a:xfrm>
              <a:off x="1104" y="1545"/>
              <a:ext cx="526" cy="231"/>
            </a:xfrm>
            <a:prstGeom prst="rect">
              <a:avLst/>
            </a:prstGeom>
            <a:noFill/>
            <a:ln w="9525">
              <a:noFill/>
              <a:miter lim="800000"/>
              <a:headEnd/>
              <a:tailEnd/>
            </a:ln>
            <a:effectLst/>
          </p:spPr>
          <p:txBody>
            <a:bodyPr wrap="none">
              <a:spAutoFit/>
            </a:bodyPr>
            <a:lstStyle/>
            <a:p>
              <a:r>
                <a:rPr lang="en-US" sz="1800" i="1"/>
                <a:t>Client</a:t>
              </a:r>
            </a:p>
          </p:txBody>
        </p:sp>
        <p:sp>
          <p:nvSpPr>
            <p:cNvPr id="70677" name="Rectangle 18"/>
            <p:cNvSpPr>
              <a:spLocks noChangeArrowheads="1"/>
            </p:cNvSpPr>
            <p:nvPr/>
          </p:nvSpPr>
          <p:spPr bwMode="auto">
            <a:xfrm>
              <a:off x="1056" y="2016"/>
              <a:ext cx="576" cy="480"/>
            </a:xfrm>
            <a:prstGeom prst="rect">
              <a:avLst/>
            </a:prstGeom>
            <a:solidFill>
              <a:schemeClr val="accent1"/>
            </a:solidFill>
            <a:ln w="9525">
              <a:solidFill>
                <a:schemeClr val="tx1"/>
              </a:solidFill>
              <a:miter lim="800000"/>
              <a:headEnd/>
              <a:tailEnd/>
            </a:ln>
            <a:effectLst/>
          </p:spPr>
          <p:txBody>
            <a:bodyPr wrap="none" anchor="ctr"/>
            <a:lstStyle/>
            <a:p>
              <a:r>
                <a:rPr lang="en-US" sz="1600"/>
                <a:t>WAE</a:t>
              </a:r>
            </a:p>
            <a:p>
              <a:r>
                <a:rPr lang="en-US" sz="1600"/>
                <a:t>User</a:t>
              </a:r>
            </a:p>
            <a:p>
              <a:r>
                <a:rPr lang="en-US" sz="1600"/>
                <a:t>Agent</a:t>
              </a:r>
            </a:p>
          </p:txBody>
        </p:sp>
      </p:grpSp>
      <p:sp>
        <p:nvSpPr>
          <p:cNvPr id="70661" name="Text Box 21"/>
          <p:cNvSpPr txBox="1">
            <a:spLocks noChangeArrowheads="1"/>
          </p:cNvSpPr>
          <p:nvPr/>
        </p:nvSpPr>
        <p:spPr bwMode="auto">
          <a:xfrm>
            <a:off x="5343525" y="2538413"/>
            <a:ext cx="828675" cy="581025"/>
          </a:xfrm>
          <a:prstGeom prst="rect">
            <a:avLst/>
          </a:prstGeom>
          <a:noFill/>
          <a:ln w="9525">
            <a:noFill/>
            <a:miter lim="800000"/>
            <a:headEnd/>
            <a:tailEnd/>
          </a:ln>
          <a:effectLst/>
        </p:spPr>
        <p:txBody>
          <a:bodyPr wrap="none">
            <a:spAutoFit/>
          </a:bodyPr>
          <a:lstStyle/>
          <a:p>
            <a:r>
              <a:rPr lang="en-US" sz="1600" i="1"/>
              <a:t>Request</a:t>
            </a:r>
          </a:p>
          <a:p>
            <a:r>
              <a:rPr lang="en-US" sz="1600" i="1"/>
              <a:t>(URL)</a:t>
            </a:r>
          </a:p>
        </p:txBody>
      </p:sp>
      <p:sp>
        <p:nvSpPr>
          <p:cNvPr id="70662" name="Text Box 22"/>
          <p:cNvSpPr txBox="1">
            <a:spLocks noChangeArrowheads="1"/>
          </p:cNvSpPr>
          <p:nvPr/>
        </p:nvSpPr>
        <p:spPr bwMode="auto">
          <a:xfrm>
            <a:off x="5359400" y="3681413"/>
            <a:ext cx="965200" cy="581025"/>
          </a:xfrm>
          <a:prstGeom prst="rect">
            <a:avLst/>
          </a:prstGeom>
          <a:noFill/>
          <a:ln w="9525">
            <a:noFill/>
            <a:miter lim="800000"/>
            <a:headEnd/>
            <a:tailEnd/>
          </a:ln>
          <a:effectLst/>
        </p:spPr>
        <p:txBody>
          <a:bodyPr wrap="none">
            <a:spAutoFit/>
          </a:bodyPr>
          <a:lstStyle/>
          <a:p>
            <a:r>
              <a:rPr lang="en-US" sz="1600" i="1"/>
              <a:t>Response</a:t>
            </a:r>
          </a:p>
          <a:p>
            <a:r>
              <a:rPr lang="en-US" sz="1600" i="1"/>
              <a:t>(Content)</a:t>
            </a:r>
          </a:p>
        </p:txBody>
      </p:sp>
      <p:sp>
        <p:nvSpPr>
          <p:cNvPr id="70663" name="Rectangle 23"/>
          <p:cNvSpPr>
            <a:spLocks noChangeArrowheads="1"/>
          </p:cNvSpPr>
          <p:nvPr/>
        </p:nvSpPr>
        <p:spPr bwMode="auto">
          <a:xfrm>
            <a:off x="3124200" y="2133600"/>
            <a:ext cx="2057400" cy="28956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en-US" sz="1800"/>
          </a:p>
        </p:txBody>
      </p:sp>
      <p:sp>
        <p:nvSpPr>
          <p:cNvPr id="70664" name="Text Box 24"/>
          <p:cNvSpPr txBox="1">
            <a:spLocks noChangeArrowheads="1"/>
          </p:cNvSpPr>
          <p:nvPr/>
        </p:nvSpPr>
        <p:spPr bwMode="auto">
          <a:xfrm>
            <a:off x="3733800" y="2071688"/>
            <a:ext cx="996950" cy="366712"/>
          </a:xfrm>
          <a:prstGeom prst="rect">
            <a:avLst/>
          </a:prstGeom>
          <a:noFill/>
          <a:ln w="9525">
            <a:noFill/>
            <a:miter lim="800000"/>
            <a:headEnd/>
            <a:tailEnd/>
          </a:ln>
          <a:effectLst/>
        </p:spPr>
        <p:txBody>
          <a:bodyPr wrap="none">
            <a:spAutoFit/>
          </a:bodyPr>
          <a:lstStyle/>
          <a:p>
            <a:r>
              <a:rPr lang="en-US" sz="1800" i="1"/>
              <a:t>Gateway</a:t>
            </a:r>
          </a:p>
        </p:txBody>
      </p:sp>
      <p:sp>
        <p:nvSpPr>
          <p:cNvPr id="70665" name="Rectangle 25"/>
          <p:cNvSpPr>
            <a:spLocks noChangeArrowheads="1"/>
          </p:cNvSpPr>
          <p:nvPr/>
        </p:nvSpPr>
        <p:spPr bwMode="auto">
          <a:xfrm>
            <a:off x="3657600" y="2971800"/>
            <a:ext cx="1143000" cy="914400"/>
          </a:xfrm>
          <a:prstGeom prst="rect">
            <a:avLst/>
          </a:prstGeom>
          <a:solidFill>
            <a:schemeClr val="accent1"/>
          </a:solidFill>
          <a:ln w="9525">
            <a:solidFill>
              <a:schemeClr val="tx1"/>
            </a:solidFill>
            <a:miter lim="800000"/>
            <a:headEnd/>
            <a:tailEnd/>
          </a:ln>
          <a:effectLst/>
        </p:spPr>
        <p:txBody>
          <a:bodyPr wrap="none" anchor="ctr"/>
          <a:lstStyle/>
          <a:p>
            <a:r>
              <a:rPr lang="en-US" sz="1600"/>
              <a:t>Encoders</a:t>
            </a:r>
          </a:p>
          <a:p>
            <a:r>
              <a:rPr lang="en-US" sz="1600"/>
              <a:t>And </a:t>
            </a:r>
          </a:p>
          <a:p>
            <a:r>
              <a:rPr lang="en-US" sz="1600"/>
              <a:t>Decoders</a:t>
            </a:r>
          </a:p>
        </p:txBody>
      </p:sp>
      <p:sp>
        <p:nvSpPr>
          <p:cNvPr id="70666" name="Line 27"/>
          <p:cNvSpPr>
            <a:spLocks noChangeShapeType="1"/>
          </p:cNvSpPr>
          <p:nvPr/>
        </p:nvSpPr>
        <p:spPr bwMode="auto">
          <a:xfrm>
            <a:off x="5181600" y="2819400"/>
            <a:ext cx="1143000" cy="0"/>
          </a:xfrm>
          <a:prstGeom prst="line">
            <a:avLst/>
          </a:prstGeom>
          <a:noFill/>
          <a:ln w="9525">
            <a:solidFill>
              <a:schemeClr val="tx1"/>
            </a:solidFill>
            <a:round/>
            <a:headEnd type="oval" w="med" len="med"/>
            <a:tailEnd type="triangle" w="med" len="med"/>
          </a:ln>
          <a:effectLst/>
        </p:spPr>
        <p:txBody>
          <a:bodyPr/>
          <a:lstStyle/>
          <a:p>
            <a:endParaRPr lang="en-US"/>
          </a:p>
        </p:txBody>
      </p:sp>
      <p:sp>
        <p:nvSpPr>
          <p:cNvPr id="70667" name="Line 28"/>
          <p:cNvSpPr>
            <a:spLocks noChangeShapeType="1"/>
          </p:cNvSpPr>
          <p:nvPr/>
        </p:nvSpPr>
        <p:spPr bwMode="auto">
          <a:xfrm flipH="1">
            <a:off x="5181600" y="3962400"/>
            <a:ext cx="1143000" cy="0"/>
          </a:xfrm>
          <a:prstGeom prst="line">
            <a:avLst/>
          </a:prstGeom>
          <a:noFill/>
          <a:ln w="9525">
            <a:solidFill>
              <a:schemeClr val="tx1"/>
            </a:solidFill>
            <a:round/>
            <a:headEnd type="oval" w="med" len="med"/>
            <a:tailEnd type="triangle" w="med" len="med"/>
          </a:ln>
          <a:effectLst/>
        </p:spPr>
        <p:txBody>
          <a:bodyPr/>
          <a:lstStyle/>
          <a:p>
            <a:endParaRPr lang="en-US"/>
          </a:p>
        </p:txBody>
      </p:sp>
      <p:sp>
        <p:nvSpPr>
          <p:cNvPr id="70668" name="Line 29"/>
          <p:cNvSpPr>
            <a:spLocks noChangeShapeType="1"/>
          </p:cNvSpPr>
          <p:nvPr/>
        </p:nvSpPr>
        <p:spPr bwMode="auto">
          <a:xfrm>
            <a:off x="1905000" y="2895600"/>
            <a:ext cx="1219200" cy="0"/>
          </a:xfrm>
          <a:prstGeom prst="line">
            <a:avLst/>
          </a:prstGeom>
          <a:noFill/>
          <a:ln w="9525">
            <a:solidFill>
              <a:schemeClr val="tx1"/>
            </a:solidFill>
            <a:round/>
            <a:headEnd type="oval" w="med" len="med"/>
            <a:tailEnd type="triangle" w="med" len="med"/>
          </a:ln>
          <a:effectLst/>
        </p:spPr>
        <p:txBody>
          <a:bodyPr/>
          <a:lstStyle/>
          <a:p>
            <a:endParaRPr lang="en-US"/>
          </a:p>
        </p:txBody>
      </p:sp>
      <p:sp>
        <p:nvSpPr>
          <p:cNvPr id="70669" name="Line 30"/>
          <p:cNvSpPr>
            <a:spLocks noChangeShapeType="1"/>
          </p:cNvSpPr>
          <p:nvPr/>
        </p:nvSpPr>
        <p:spPr bwMode="auto">
          <a:xfrm flipH="1">
            <a:off x="1905000" y="4038600"/>
            <a:ext cx="1219200" cy="0"/>
          </a:xfrm>
          <a:prstGeom prst="line">
            <a:avLst/>
          </a:prstGeom>
          <a:noFill/>
          <a:ln w="9525">
            <a:solidFill>
              <a:schemeClr val="tx1"/>
            </a:solidFill>
            <a:round/>
            <a:headEnd type="oval" w="med" len="med"/>
            <a:tailEnd type="triangle" w="med" len="med"/>
          </a:ln>
          <a:effectLst/>
        </p:spPr>
        <p:txBody>
          <a:bodyPr/>
          <a:lstStyle/>
          <a:p>
            <a:endParaRPr lang="en-US"/>
          </a:p>
        </p:txBody>
      </p:sp>
      <p:sp>
        <p:nvSpPr>
          <p:cNvPr id="70670" name="Text Box 31"/>
          <p:cNvSpPr txBox="1">
            <a:spLocks noChangeArrowheads="1"/>
          </p:cNvSpPr>
          <p:nvPr/>
        </p:nvSpPr>
        <p:spPr bwMode="auto">
          <a:xfrm>
            <a:off x="2133600" y="2619375"/>
            <a:ext cx="895350" cy="581025"/>
          </a:xfrm>
          <a:prstGeom prst="rect">
            <a:avLst/>
          </a:prstGeom>
          <a:noFill/>
          <a:ln w="9525">
            <a:noFill/>
            <a:miter lim="800000"/>
            <a:headEnd/>
            <a:tailEnd/>
          </a:ln>
          <a:effectLst/>
        </p:spPr>
        <p:txBody>
          <a:bodyPr wrap="none">
            <a:spAutoFit/>
          </a:bodyPr>
          <a:lstStyle/>
          <a:p>
            <a:r>
              <a:rPr lang="en-US" sz="1600" i="1"/>
              <a:t>Encoded</a:t>
            </a:r>
          </a:p>
          <a:p>
            <a:r>
              <a:rPr lang="en-US" sz="1600" i="1"/>
              <a:t>Request</a:t>
            </a:r>
          </a:p>
        </p:txBody>
      </p:sp>
      <p:sp>
        <p:nvSpPr>
          <p:cNvPr id="70671" name="Text Box 32"/>
          <p:cNvSpPr txBox="1">
            <a:spLocks noChangeArrowheads="1"/>
          </p:cNvSpPr>
          <p:nvPr/>
        </p:nvSpPr>
        <p:spPr bwMode="auto">
          <a:xfrm>
            <a:off x="2133600" y="3762375"/>
            <a:ext cx="952500" cy="581025"/>
          </a:xfrm>
          <a:prstGeom prst="rect">
            <a:avLst/>
          </a:prstGeom>
          <a:noFill/>
          <a:ln w="9525">
            <a:noFill/>
            <a:miter lim="800000"/>
            <a:headEnd/>
            <a:tailEnd/>
          </a:ln>
          <a:effectLst/>
        </p:spPr>
        <p:txBody>
          <a:bodyPr wrap="none">
            <a:spAutoFit/>
          </a:bodyPr>
          <a:lstStyle/>
          <a:p>
            <a:r>
              <a:rPr lang="en-US" sz="1600" i="1"/>
              <a:t>Encoded</a:t>
            </a:r>
          </a:p>
          <a:p>
            <a:r>
              <a:rPr lang="en-US" sz="1600" i="1"/>
              <a:t>Response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bwMode="auto">
          <a:xfrm>
            <a:off x="762000" y="228600"/>
            <a:ext cx="7848600" cy="533400"/>
          </a:xfrm>
          <a:noFill/>
          <a:ln>
            <a:miter lim="800000"/>
            <a:headEnd/>
            <a:tailEnd/>
          </a:ln>
        </p:spPr>
        <p:txBody>
          <a:bodyPr vert="horz" wrap="square" lIns="91440" tIns="45720" rIns="91440" bIns="45720" numCol="1" anchor="t" anchorCtr="0" compatLnSpc="1">
            <a:prstTxWarp prst="textNoShape">
              <a:avLst/>
            </a:prstTxWarp>
          </a:bodyPr>
          <a:lstStyle/>
          <a:p>
            <a:r>
              <a:rPr lang="en-US" smtClean="0"/>
              <a:t>                                 </a:t>
            </a:r>
          </a:p>
        </p:txBody>
      </p:sp>
      <p:sp>
        <p:nvSpPr>
          <p:cNvPr id="71683" name="Rectangle 3"/>
          <p:cNvSpPr>
            <a:spLocks noGrp="1" noChangeArrowheads="1"/>
          </p:cNvSpPr>
          <p:nvPr>
            <p:ph type="body" idx="1"/>
          </p:nvPr>
        </p:nvSpPr>
        <p:spPr bwMode="auto">
          <a:xfrm>
            <a:off x="838200" y="0"/>
            <a:ext cx="7848600" cy="6126163"/>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buFontTx/>
              <a:buNone/>
            </a:pPr>
            <a:endParaRPr lang="en-US" sz="2800" b="1" dirty="0" smtClean="0"/>
          </a:p>
          <a:p>
            <a:pPr>
              <a:lnSpc>
                <a:spcPct val="90000"/>
              </a:lnSpc>
            </a:pPr>
            <a:r>
              <a:rPr lang="en-US" b="1" dirty="0" smtClean="0">
                <a:latin typeface="Times New Roman" pitchFamily="18" charset="0"/>
                <a:cs typeface="Times New Roman" pitchFamily="18" charset="0"/>
              </a:rPr>
              <a:t>WAP Device</a:t>
            </a:r>
          </a:p>
          <a:p>
            <a:pPr>
              <a:lnSpc>
                <a:spcPct val="90000"/>
              </a:lnSpc>
              <a:buFontTx/>
              <a:buNone/>
            </a:pPr>
            <a:r>
              <a:rPr lang="en-US" sz="2800" dirty="0" smtClean="0">
                <a:latin typeface="Times New Roman" pitchFamily="18" charset="0"/>
                <a:cs typeface="Times New Roman" pitchFamily="18" charset="0"/>
              </a:rPr>
              <a:t>  - Is used to access WAP applications and content. It might be a PDA, handheld computer.</a:t>
            </a:r>
          </a:p>
          <a:p>
            <a:pPr>
              <a:lnSpc>
                <a:spcPct val="90000"/>
              </a:lnSpc>
              <a:buFontTx/>
              <a:buNone/>
            </a:pPr>
            <a:endParaRPr lang="en-US" sz="2800" dirty="0" smtClean="0">
              <a:latin typeface="Times New Roman" pitchFamily="18" charset="0"/>
              <a:cs typeface="Times New Roman" pitchFamily="18" charset="0"/>
            </a:endParaRPr>
          </a:p>
          <a:p>
            <a:pPr>
              <a:lnSpc>
                <a:spcPct val="90000"/>
              </a:lnSpc>
            </a:pPr>
            <a:r>
              <a:rPr lang="en-US" b="1" dirty="0" smtClean="0">
                <a:latin typeface="Times New Roman" pitchFamily="18" charset="0"/>
                <a:cs typeface="Times New Roman" pitchFamily="18" charset="0"/>
              </a:rPr>
              <a:t>WAP Client</a:t>
            </a:r>
          </a:p>
          <a:p>
            <a:pPr>
              <a:lnSpc>
                <a:spcPct val="90000"/>
              </a:lnSpc>
              <a:buFontTx/>
              <a:buNone/>
            </a:pPr>
            <a:r>
              <a:rPr lang="en-US" sz="2800" dirty="0" smtClean="0">
                <a:latin typeface="Times New Roman" pitchFamily="18" charset="0"/>
                <a:cs typeface="Times New Roman" pitchFamily="18" charset="0"/>
              </a:rPr>
              <a:t>  - Entity that receives content from Internet via a WAP Gateway. This is usually the WAP Browser.</a:t>
            </a:r>
          </a:p>
          <a:p>
            <a:pPr>
              <a:lnSpc>
                <a:spcPct val="90000"/>
              </a:lnSpc>
              <a:buFontTx/>
              <a:buNone/>
            </a:pPr>
            <a:endParaRPr lang="en-US" sz="2800" dirty="0" smtClean="0">
              <a:latin typeface="Times New Roman" pitchFamily="18" charset="0"/>
              <a:cs typeface="Times New Roman" pitchFamily="18" charset="0"/>
            </a:endParaRPr>
          </a:p>
          <a:p>
            <a:pPr>
              <a:lnSpc>
                <a:spcPct val="90000"/>
              </a:lnSpc>
            </a:pPr>
            <a:r>
              <a:rPr lang="en-US" b="1" dirty="0" smtClean="0">
                <a:latin typeface="Times New Roman" pitchFamily="18" charset="0"/>
                <a:cs typeface="Times New Roman" pitchFamily="18" charset="0"/>
              </a:rPr>
              <a:t>WAP Content/Origin/Application Server</a:t>
            </a:r>
          </a:p>
          <a:p>
            <a:pPr>
              <a:lnSpc>
                <a:spcPct val="90000"/>
              </a:lnSpc>
              <a:buFontTx/>
              <a:buNone/>
            </a:pPr>
            <a:r>
              <a:rPr lang="en-US" sz="2800" dirty="0" smtClean="0">
                <a:latin typeface="Times New Roman" pitchFamily="18" charset="0"/>
                <a:cs typeface="Times New Roman" pitchFamily="18" charset="0"/>
              </a:rPr>
              <a:t>  - Element in the network where the information or web/WAP applications resides.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1"/>
          </p:nvPr>
        </p:nvSpPr>
        <p:spPr bwMode="auto">
          <a:xfrm>
            <a:off x="762000" y="838200"/>
            <a:ext cx="7924800" cy="5287963"/>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latin typeface="Times New Roman" pitchFamily="18" charset="0"/>
              </a:rPr>
              <a:t>WAP Proxy</a:t>
            </a:r>
            <a:r>
              <a:rPr lang="en-US" sz="2800" dirty="0" smtClean="0">
                <a:latin typeface="Times New Roman" pitchFamily="18" charset="0"/>
              </a:rPr>
              <a:t> </a:t>
            </a:r>
          </a:p>
          <a:p>
            <a:pPr>
              <a:buFontTx/>
              <a:buNone/>
            </a:pPr>
            <a:r>
              <a:rPr lang="en-US" sz="2800" dirty="0" smtClean="0">
                <a:latin typeface="Times New Roman" pitchFamily="18" charset="0"/>
              </a:rPr>
              <a:t>	- Acts both as a client and as a server in the </a:t>
            </a:r>
            <a:r>
              <a:rPr lang="en-US" sz="2800" dirty="0" err="1" smtClean="0">
                <a:latin typeface="Times New Roman" pitchFamily="18" charset="0"/>
              </a:rPr>
              <a:t>network.Typically</a:t>
            </a:r>
            <a:r>
              <a:rPr lang="en-US" sz="2800" dirty="0" smtClean="0">
                <a:latin typeface="Times New Roman" pitchFamily="18" charset="0"/>
              </a:rPr>
              <a:t> has</a:t>
            </a:r>
          </a:p>
          <a:p>
            <a:pPr lvl="1"/>
            <a:r>
              <a:rPr lang="en-US" sz="2400" dirty="0" smtClean="0">
                <a:latin typeface="Times New Roman" pitchFamily="18" charset="0"/>
              </a:rPr>
              <a:t>Protocol gateway : translates requests from the WAP protocol stack to WWW protocol stack</a:t>
            </a:r>
          </a:p>
          <a:p>
            <a:pPr lvl="1"/>
            <a:r>
              <a:rPr lang="en-US" sz="2400" dirty="0" smtClean="0">
                <a:latin typeface="Times New Roman" pitchFamily="18" charset="0"/>
              </a:rPr>
              <a:t>Content encoders and decoders : translate WAP content into compact encoded formats to reduce the size of data over the network</a:t>
            </a:r>
          </a:p>
          <a:p>
            <a:pPr>
              <a:buFontTx/>
              <a:buNone/>
            </a:pPr>
            <a:r>
              <a:rPr lang="en-US" sz="2800" dirty="0" smtClean="0">
                <a:latin typeface="Times New Roman" pitchFamily="18" charset="0"/>
              </a:rPr>
              <a:t>	It allows content and applications to be hosted on standard WWW servers and developed using proven WWW technologies such as CGI scripting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
          <p:cNvSpPr>
            <a:spLocks noGrp="1"/>
          </p:cNvSpPr>
          <p:nvPr>
            <p:ph type="title"/>
          </p:nvPr>
        </p:nvSpPr>
        <p:spPr bwMode="auto">
          <a:xfrm>
            <a:off x="457200" y="274638"/>
            <a:ext cx="8229600" cy="63976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IN" sz="4000" smtClean="0">
                <a:solidFill>
                  <a:schemeClr val="tx1"/>
                </a:solidFill>
              </a:rPr>
              <a:t>Controller</a:t>
            </a:r>
            <a:br>
              <a:rPr lang="en-IN" sz="4000" smtClean="0">
                <a:solidFill>
                  <a:schemeClr val="tx1"/>
                </a:solidFill>
              </a:rPr>
            </a:br>
            <a:endParaRPr lang="en-IN" sz="4000" smtClean="0"/>
          </a:p>
        </p:txBody>
      </p:sp>
      <p:sp>
        <p:nvSpPr>
          <p:cNvPr id="4" name="Content Placeholder 3"/>
          <p:cNvSpPr>
            <a:spLocks noGrp="1"/>
          </p:cNvSpPr>
          <p:nvPr>
            <p:ph idx="1"/>
          </p:nvPr>
        </p:nvSpPr>
        <p:spPr>
          <a:xfrm>
            <a:off x="457200" y="1066800"/>
            <a:ext cx="8229600" cy="4525963"/>
          </a:xfrm>
        </p:spPr>
        <p:txBody>
          <a:bodyPr/>
          <a:lstStyle/>
          <a:p>
            <a:pPr algn="just" eaLnBrk="1" hangingPunct="1">
              <a:defRPr/>
            </a:pPr>
            <a:r>
              <a:rPr lang="en-IN" sz="2800" dirty="0" smtClean="0">
                <a:latin typeface="Times New Roman" pitchFamily="18" charset="0"/>
                <a:cs typeface="Times New Roman" pitchFamily="18" charset="0"/>
              </a:rPr>
              <a:t>The controller receives input from the keyboard or the mouse and uses the client programs to access the document. </a:t>
            </a:r>
          </a:p>
          <a:p>
            <a:pPr algn="just" eaLnBrk="1" hangingPunct="1">
              <a:defRPr/>
            </a:pPr>
            <a:r>
              <a:rPr lang="en-IN" sz="2800" dirty="0" smtClean="0">
                <a:latin typeface="Times New Roman" pitchFamily="18" charset="0"/>
                <a:cs typeface="Times New Roman" pitchFamily="18" charset="0"/>
              </a:rPr>
              <a:t>After the document has been accessed, the controller uses one of the interpreters to display the document on the screen. </a:t>
            </a:r>
          </a:p>
          <a:p>
            <a:pPr algn="just" eaLnBrk="1" hangingPunct="1">
              <a:defRPr/>
            </a:pPr>
            <a:r>
              <a:rPr lang="en-IN" sz="2800" dirty="0" smtClean="0">
                <a:latin typeface="Times New Roman" pitchFamily="18" charset="0"/>
                <a:cs typeface="Times New Roman" pitchFamily="18" charset="0"/>
              </a:rPr>
              <a:t>The client protocol can be protocols like FTP or HTTP.</a:t>
            </a:r>
          </a:p>
          <a:p>
            <a:pPr algn="just" eaLnBrk="1" hangingPunct="1">
              <a:defRPr/>
            </a:pPr>
            <a:r>
              <a:rPr lang="en-IN" sz="2800" dirty="0" smtClean="0">
                <a:latin typeface="Times New Roman" pitchFamily="18" charset="0"/>
                <a:cs typeface="Times New Roman" pitchFamily="18" charset="0"/>
              </a:rPr>
              <a:t>The interpreter can be HTML, Java, or JavaScript, depending on the type of document. </a:t>
            </a:r>
          </a:p>
          <a:p>
            <a:pPr marL="0" indent="0" eaLnBrk="1" hangingPunct="1">
              <a:buFont typeface="Wingdings" pitchFamily="2" charset="2"/>
              <a:buNone/>
              <a:defRPr/>
            </a:pPr>
            <a:r>
              <a:rPr lang="en-IN" sz="2400" dirty="0" smtClean="0"/>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                                 </a:t>
            </a:r>
          </a:p>
        </p:txBody>
      </p:sp>
      <p:sp>
        <p:nvSpPr>
          <p:cNvPr id="73731" name="Rectangle 3"/>
          <p:cNvSpPr>
            <a:spLocks noGrp="1" noChangeArrowheads="1"/>
          </p:cNvSpPr>
          <p:nvPr>
            <p:ph type="body" idx="1"/>
          </p:nvPr>
        </p:nvSpPr>
        <p:spPr bwMode="auto">
          <a:xfrm>
            <a:off x="609600" y="762000"/>
            <a:ext cx="8001000" cy="5334000"/>
          </a:xfrm>
          <a:noFill/>
          <a:ln>
            <a:miter lim="800000"/>
            <a:headEnd/>
            <a:tailEnd/>
          </a:ln>
        </p:spPr>
        <p:txBody>
          <a:bodyPr vert="horz" wrap="square" lIns="91440" tIns="45720" rIns="91440" bIns="45720" numCol="1" anchor="t" anchorCtr="0" compatLnSpc="1">
            <a:prstTxWarp prst="textNoShape">
              <a:avLst/>
            </a:prstTxWarp>
          </a:bodyPr>
          <a:lstStyle/>
          <a:p>
            <a:pPr algn="just"/>
            <a:r>
              <a:rPr lang="en-US" sz="2800" b="1" dirty="0" smtClean="0">
                <a:latin typeface="Times New Roman" pitchFamily="18" charset="0"/>
                <a:cs typeface="Times New Roman" pitchFamily="18" charset="0"/>
              </a:rPr>
              <a:t>WAP Gateway</a:t>
            </a:r>
          </a:p>
          <a:p>
            <a:pPr algn="just">
              <a:buFontTx/>
              <a:buNone/>
            </a:pPr>
            <a:r>
              <a:rPr lang="en-US" sz="2400" dirty="0" smtClean="0">
                <a:latin typeface="Times New Roman" pitchFamily="18" charset="0"/>
                <a:cs typeface="Times New Roman" pitchFamily="18" charset="0"/>
              </a:rPr>
              <a:t>  - Intermediary element used to connect two different types of network. It receives request directly from the clients as if it actually were the origin server that clients want to receive the information form. The clients are usually unaware that they are speaking to the Gateway.</a:t>
            </a:r>
          </a:p>
          <a:p>
            <a:pPr algn="just"/>
            <a:r>
              <a:rPr lang="en-US" sz="2800" b="1" dirty="0" smtClean="0">
                <a:latin typeface="Times New Roman" pitchFamily="18" charset="0"/>
                <a:cs typeface="Times New Roman" pitchFamily="18" charset="0"/>
              </a:rPr>
              <a:t>WAP Browser</a:t>
            </a:r>
          </a:p>
          <a:p>
            <a:pPr lvl="1" algn="just"/>
            <a:r>
              <a:rPr lang="en-US" sz="2400" dirty="0" smtClean="0">
                <a:latin typeface="Times New Roman" pitchFamily="18" charset="0"/>
                <a:cs typeface="Times New Roman" pitchFamily="18" charset="0"/>
              </a:rPr>
              <a:t>Software running on the WAP device that interprets the WAP content arriving from the internet and decides how to display it on WAP device.</a:t>
            </a:r>
          </a:p>
          <a:p>
            <a:pPr lvl="1">
              <a:buFontTx/>
              <a:buNone/>
            </a:pPr>
            <a:endParaRPr lang="en-US" dirty="0" smtClean="0">
              <a:latin typeface="Times New Roman" pitchFamily="18" charset="0"/>
            </a:endParaRPr>
          </a:p>
          <a:p>
            <a:pPr lvl="1">
              <a:buFontTx/>
              <a:buNone/>
            </a:pPr>
            <a:endParaRPr lang="en-US" dirty="0" smtClean="0">
              <a:latin typeface="Times New Roman" pitchFamily="18" charset="0"/>
            </a:endParaRPr>
          </a:p>
          <a:p>
            <a:pPr lvl="1">
              <a:buFontTx/>
              <a:buNone/>
            </a:pPr>
            <a:endParaRPr lang="en-US" b="1"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bwMode="auto">
          <a:xfrm>
            <a:off x="838200" y="990600"/>
            <a:ext cx="7848600" cy="5410200"/>
          </a:xfrm>
          <a:noFill/>
          <a:ln>
            <a:miter lim="800000"/>
            <a:headEnd/>
            <a:tailEnd/>
          </a:ln>
        </p:spPr>
        <p:txBody>
          <a:bodyPr vert="horz" wrap="square" lIns="91440" tIns="45720" rIns="91440" bIns="45720" numCol="1" anchor="t" anchorCtr="0" compatLnSpc="1">
            <a:prstTxWarp prst="textNoShape">
              <a:avLst/>
            </a:prstTxWarp>
          </a:bodyPr>
          <a:lstStyle/>
          <a:p>
            <a:pPr>
              <a:buFontTx/>
              <a:buNone/>
            </a:pPr>
            <a:r>
              <a:rPr lang="en-US" sz="2800" b="1" dirty="0" smtClean="0">
                <a:latin typeface="Times New Roman" pitchFamily="18" charset="0"/>
                <a:cs typeface="Times New Roman" pitchFamily="18" charset="0"/>
              </a:rPr>
              <a:t>WML </a:t>
            </a:r>
          </a:p>
          <a:p>
            <a:r>
              <a:rPr lang="en-US" sz="2400" dirty="0" smtClean="0">
                <a:latin typeface="Times New Roman" pitchFamily="18" charset="0"/>
                <a:cs typeface="Times New Roman" pitchFamily="18" charset="0"/>
              </a:rPr>
              <a:t>WML – Wireless Markup Language formerly called HDML (Handheld Devices Markup Language)</a:t>
            </a:r>
          </a:p>
          <a:p>
            <a:r>
              <a:rPr lang="en-US" sz="2400" dirty="0" smtClean="0">
                <a:latin typeface="Times New Roman" pitchFamily="18" charset="0"/>
                <a:cs typeface="Times New Roman" pitchFamily="18" charset="0"/>
              </a:rPr>
              <a:t>Is a tag language that allows the text portions of Web Pages to be presented on cellular phones and Personal Digital Assistants (PDAs) via wireless access. </a:t>
            </a:r>
          </a:p>
          <a:p>
            <a:r>
              <a:rPr lang="en-US" sz="2400" dirty="0" smtClean="0">
                <a:latin typeface="Times New Roman" pitchFamily="18" charset="0"/>
                <a:cs typeface="Times New Roman" pitchFamily="18" charset="0"/>
              </a:rPr>
              <a:t>WML is used for delivering data to WAP devices, and is HTML- like in its appearance. </a:t>
            </a:r>
          </a:p>
          <a:p>
            <a:r>
              <a:rPr lang="en-US" sz="2400" dirty="0" smtClean="0">
                <a:latin typeface="Times New Roman" pitchFamily="18" charset="0"/>
                <a:cs typeface="Times New Roman" pitchFamily="18" charset="0"/>
              </a:rPr>
              <a:t>An alternative to WML is I-Mode’s </a:t>
            </a:r>
            <a:r>
              <a:rPr lang="en-US" sz="2400" dirty="0" err="1" smtClean="0">
                <a:latin typeface="Times New Roman" pitchFamily="18" charset="0"/>
                <a:cs typeface="Times New Roman" pitchFamily="18" charset="0"/>
              </a:rPr>
              <a:t>cHTML</a:t>
            </a:r>
            <a:r>
              <a:rPr lang="en-US" sz="2400" dirty="0" smtClean="0">
                <a:latin typeface="Times New Roman" pitchFamily="18" charset="0"/>
                <a:cs typeface="Times New Roman" pitchFamily="18" charset="0"/>
              </a:rPr>
              <a:t> language.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685800" y="0"/>
            <a:ext cx="7772400" cy="838200"/>
          </a:xfrm>
          <a:prstGeom prst="rect">
            <a:avLst/>
          </a:prstGeom>
          <a:noFill/>
          <a:ln w="9525">
            <a:noFill/>
            <a:miter lim="800000"/>
            <a:headEnd/>
            <a:tailEnd/>
          </a:ln>
          <a:effectLst/>
        </p:spPr>
        <p:txBody>
          <a:bodyPr anchor="ctr"/>
          <a:lstStyle/>
          <a:p>
            <a:r>
              <a:rPr lang="en-US" sz="4000">
                <a:solidFill>
                  <a:schemeClr val="tx2"/>
                </a:solidFill>
              </a:rPr>
              <a:t>WAP Network Example </a:t>
            </a:r>
          </a:p>
        </p:txBody>
      </p:sp>
      <p:grpSp>
        <p:nvGrpSpPr>
          <p:cNvPr id="22531" name="Group 3"/>
          <p:cNvGrpSpPr>
            <a:grpSpLocks/>
          </p:cNvGrpSpPr>
          <p:nvPr/>
        </p:nvGrpSpPr>
        <p:grpSpPr bwMode="auto">
          <a:xfrm>
            <a:off x="838200" y="914400"/>
            <a:ext cx="8077200" cy="3062288"/>
            <a:chOff x="432" y="1143"/>
            <a:chExt cx="5088" cy="1929"/>
          </a:xfrm>
        </p:grpSpPr>
        <p:sp>
          <p:nvSpPr>
            <p:cNvPr id="75785" name="Rectangle 4"/>
            <p:cNvSpPr>
              <a:spLocks noChangeArrowheads="1"/>
            </p:cNvSpPr>
            <p:nvPr/>
          </p:nvSpPr>
          <p:spPr bwMode="auto">
            <a:xfrm>
              <a:off x="432" y="1152"/>
              <a:ext cx="576" cy="432"/>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Web </a:t>
              </a:r>
            </a:p>
            <a:p>
              <a:r>
                <a:rPr lang="en-US" sz="1600" i="1">
                  <a:solidFill>
                    <a:schemeClr val="bg1"/>
                  </a:solidFill>
                </a:rPr>
                <a:t>Server</a:t>
              </a:r>
            </a:p>
          </p:txBody>
        </p:sp>
        <p:sp>
          <p:nvSpPr>
            <p:cNvPr id="75786" name="Oval 5"/>
            <p:cNvSpPr>
              <a:spLocks noChangeArrowheads="1"/>
            </p:cNvSpPr>
            <p:nvPr/>
          </p:nvSpPr>
          <p:spPr bwMode="auto">
            <a:xfrm>
              <a:off x="2256" y="1344"/>
              <a:ext cx="2400" cy="1536"/>
            </a:xfrm>
            <a:prstGeom prst="ellipse">
              <a:avLst/>
            </a:prstGeom>
            <a:solidFill>
              <a:srgbClr val="008080"/>
            </a:solidFill>
            <a:ln w="9525">
              <a:solidFill>
                <a:schemeClr val="tx1"/>
              </a:solidFill>
              <a:round/>
              <a:headEnd/>
              <a:tailEnd/>
            </a:ln>
            <a:effectLst/>
          </p:spPr>
          <p:txBody>
            <a:bodyPr wrap="none" anchor="ctr"/>
            <a:lstStyle/>
            <a:p>
              <a:r>
                <a:rPr lang="en-US" sz="1800" i="1">
                  <a:solidFill>
                    <a:schemeClr val="bg1"/>
                  </a:solidFill>
                </a:rPr>
                <a:t>Wireless</a:t>
              </a:r>
            </a:p>
            <a:p>
              <a:r>
                <a:rPr lang="en-US" sz="1800" i="1">
                  <a:solidFill>
                    <a:schemeClr val="bg1"/>
                  </a:solidFill>
                </a:rPr>
                <a:t>Network</a:t>
              </a:r>
            </a:p>
          </p:txBody>
        </p:sp>
        <p:sp>
          <p:nvSpPr>
            <p:cNvPr id="75787" name="Rectangle 6"/>
            <p:cNvSpPr>
              <a:spLocks noChangeArrowheads="1"/>
            </p:cNvSpPr>
            <p:nvPr/>
          </p:nvSpPr>
          <p:spPr bwMode="auto">
            <a:xfrm>
              <a:off x="2304" y="1152"/>
              <a:ext cx="576" cy="432"/>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WAP</a:t>
              </a:r>
            </a:p>
            <a:p>
              <a:r>
                <a:rPr lang="en-US" sz="1600" i="1">
                  <a:solidFill>
                    <a:schemeClr val="bg1"/>
                  </a:solidFill>
                </a:rPr>
                <a:t>Proxy</a:t>
              </a:r>
            </a:p>
          </p:txBody>
        </p:sp>
        <p:sp>
          <p:nvSpPr>
            <p:cNvPr id="75788" name="Rectangle 7"/>
            <p:cNvSpPr>
              <a:spLocks noChangeArrowheads="1"/>
            </p:cNvSpPr>
            <p:nvPr/>
          </p:nvSpPr>
          <p:spPr bwMode="auto">
            <a:xfrm>
              <a:off x="1344" y="1968"/>
              <a:ext cx="576" cy="432"/>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HTML</a:t>
              </a:r>
            </a:p>
            <a:p>
              <a:r>
                <a:rPr lang="en-US" sz="1600" i="1">
                  <a:solidFill>
                    <a:schemeClr val="bg1"/>
                  </a:solidFill>
                </a:rPr>
                <a:t>Filter</a:t>
              </a:r>
            </a:p>
          </p:txBody>
        </p:sp>
        <p:sp>
          <p:nvSpPr>
            <p:cNvPr id="75789" name="Rectangle 8"/>
            <p:cNvSpPr>
              <a:spLocks noChangeArrowheads="1"/>
            </p:cNvSpPr>
            <p:nvPr/>
          </p:nvSpPr>
          <p:spPr bwMode="auto">
            <a:xfrm>
              <a:off x="2304" y="2640"/>
              <a:ext cx="576" cy="432"/>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WTA</a:t>
              </a:r>
            </a:p>
            <a:p>
              <a:r>
                <a:rPr lang="en-US" sz="1600" i="1">
                  <a:solidFill>
                    <a:schemeClr val="bg1"/>
                  </a:solidFill>
                </a:rPr>
                <a:t>Server</a:t>
              </a:r>
            </a:p>
          </p:txBody>
        </p:sp>
        <p:sp>
          <p:nvSpPr>
            <p:cNvPr id="75790" name="Rectangle 9"/>
            <p:cNvSpPr>
              <a:spLocks noChangeArrowheads="1"/>
            </p:cNvSpPr>
            <p:nvPr/>
          </p:nvSpPr>
          <p:spPr bwMode="auto">
            <a:xfrm>
              <a:off x="4944" y="1872"/>
              <a:ext cx="576" cy="432"/>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WAP</a:t>
              </a:r>
            </a:p>
            <a:p>
              <a:r>
                <a:rPr lang="en-US" sz="1600" i="1">
                  <a:solidFill>
                    <a:schemeClr val="bg1"/>
                  </a:solidFill>
                </a:rPr>
                <a:t>Client</a:t>
              </a:r>
            </a:p>
          </p:txBody>
        </p:sp>
        <p:sp>
          <p:nvSpPr>
            <p:cNvPr id="75791" name="Line 10"/>
            <p:cNvSpPr>
              <a:spLocks noChangeShapeType="1"/>
            </p:cNvSpPr>
            <p:nvPr/>
          </p:nvSpPr>
          <p:spPr bwMode="auto">
            <a:xfrm>
              <a:off x="816" y="1632"/>
              <a:ext cx="432"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75792" name="Line 11"/>
            <p:cNvSpPr>
              <a:spLocks noChangeShapeType="1"/>
            </p:cNvSpPr>
            <p:nvPr/>
          </p:nvSpPr>
          <p:spPr bwMode="auto">
            <a:xfrm flipV="1">
              <a:off x="1968" y="1632"/>
              <a:ext cx="336"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75793" name="Line 12"/>
            <p:cNvSpPr>
              <a:spLocks noChangeShapeType="1"/>
            </p:cNvSpPr>
            <p:nvPr/>
          </p:nvSpPr>
          <p:spPr bwMode="auto">
            <a:xfrm>
              <a:off x="1056" y="1392"/>
              <a:ext cx="1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75794" name="Text Box 13"/>
            <p:cNvSpPr txBox="1">
              <a:spLocks noChangeArrowheads="1"/>
            </p:cNvSpPr>
            <p:nvPr/>
          </p:nvSpPr>
          <p:spPr bwMode="auto">
            <a:xfrm>
              <a:off x="1433" y="1143"/>
              <a:ext cx="401" cy="212"/>
            </a:xfrm>
            <a:prstGeom prst="rect">
              <a:avLst/>
            </a:prstGeom>
            <a:solidFill>
              <a:srgbClr val="008080"/>
            </a:solidFill>
            <a:ln w="9525">
              <a:noFill/>
              <a:miter lim="800000"/>
              <a:headEnd/>
              <a:tailEnd/>
            </a:ln>
            <a:effectLst/>
          </p:spPr>
          <p:txBody>
            <a:bodyPr wrap="none">
              <a:spAutoFit/>
            </a:bodyPr>
            <a:lstStyle/>
            <a:p>
              <a:r>
                <a:rPr lang="en-US" sz="1600" i="1">
                  <a:solidFill>
                    <a:schemeClr val="bg1"/>
                  </a:solidFill>
                </a:rPr>
                <a:t>WML</a:t>
              </a:r>
            </a:p>
          </p:txBody>
        </p:sp>
        <p:sp>
          <p:nvSpPr>
            <p:cNvPr id="75795" name="Text Box 14"/>
            <p:cNvSpPr txBox="1">
              <a:spLocks noChangeArrowheads="1"/>
            </p:cNvSpPr>
            <p:nvPr/>
          </p:nvSpPr>
          <p:spPr bwMode="auto">
            <a:xfrm>
              <a:off x="1824" y="1632"/>
              <a:ext cx="401" cy="212"/>
            </a:xfrm>
            <a:prstGeom prst="rect">
              <a:avLst/>
            </a:prstGeom>
            <a:solidFill>
              <a:srgbClr val="008080"/>
            </a:solidFill>
            <a:ln w="9525">
              <a:noFill/>
              <a:miter lim="800000"/>
              <a:headEnd/>
              <a:tailEnd/>
            </a:ln>
            <a:effectLst/>
          </p:spPr>
          <p:txBody>
            <a:bodyPr wrap="none">
              <a:spAutoFit/>
            </a:bodyPr>
            <a:lstStyle/>
            <a:p>
              <a:r>
                <a:rPr lang="en-US" sz="1600" i="1">
                  <a:solidFill>
                    <a:schemeClr val="bg1"/>
                  </a:solidFill>
                </a:rPr>
                <a:t>WML</a:t>
              </a:r>
            </a:p>
          </p:txBody>
        </p:sp>
        <p:sp>
          <p:nvSpPr>
            <p:cNvPr id="75796" name="Text Box 15"/>
            <p:cNvSpPr txBox="1">
              <a:spLocks noChangeArrowheads="1"/>
            </p:cNvSpPr>
            <p:nvPr/>
          </p:nvSpPr>
          <p:spPr bwMode="auto">
            <a:xfrm>
              <a:off x="548" y="1728"/>
              <a:ext cx="457" cy="212"/>
            </a:xfrm>
            <a:prstGeom prst="rect">
              <a:avLst/>
            </a:prstGeom>
            <a:solidFill>
              <a:srgbClr val="008080"/>
            </a:solidFill>
            <a:ln w="9525">
              <a:noFill/>
              <a:miter lim="800000"/>
              <a:headEnd/>
              <a:tailEnd/>
            </a:ln>
            <a:effectLst/>
          </p:spPr>
          <p:txBody>
            <a:bodyPr wrap="none">
              <a:spAutoFit/>
            </a:bodyPr>
            <a:lstStyle/>
            <a:p>
              <a:r>
                <a:rPr lang="en-US" sz="1600" i="1">
                  <a:solidFill>
                    <a:schemeClr val="bg1"/>
                  </a:solidFill>
                </a:rPr>
                <a:t>HTML</a:t>
              </a:r>
            </a:p>
          </p:txBody>
        </p:sp>
        <p:sp>
          <p:nvSpPr>
            <p:cNvPr id="75797" name="Line 16"/>
            <p:cNvSpPr>
              <a:spLocks noChangeShapeType="1"/>
            </p:cNvSpPr>
            <p:nvPr/>
          </p:nvSpPr>
          <p:spPr bwMode="auto">
            <a:xfrm flipH="1" flipV="1">
              <a:off x="2880" y="1200"/>
              <a:ext cx="576" cy="576"/>
            </a:xfrm>
            <a:prstGeom prst="line">
              <a:avLst/>
            </a:prstGeom>
            <a:noFill/>
            <a:ln w="9525">
              <a:solidFill>
                <a:schemeClr val="tx1"/>
              </a:solidFill>
              <a:round/>
              <a:headEnd/>
              <a:tailEnd type="triangle" w="med" len="med"/>
            </a:ln>
            <a:effectLst/>
          </p:spPr>
          <p:txBody>
            <a:bodyPr wrap="none" anchor="ctr"/>
            <a:lstStyle/>
            <a:p>
              <a:endParaRPr lang="en-US"/>
            </a:p>
          </p:txBody>
        </p:sp>
        <p:sp>
          <p:nvSpPr>
            <p:cNvPr id="75798" name="Line 17"/>
            <p:cNvSpPr>
              <a:spLocks noChangeShapeType="1"/>
            </p:cNvSpPr>
            <p:nvPr/>
          </p:nvSpPr>
          <p:spPr bwMode="auto">
            <a:xfrm>
              <a:off x="4032" y="1920"/>
              <a:ext cx="912"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75799" name="Line 18"/>
            <p:cNvSpPr>
              <a:spLocks noChangeShapeType="1"/>
            </p:cNvSpPr>
            <p:nvPr/>
          </p:nvSpPr>
          <p:spPr bwMode="auto">
            <a:xfrm>
              <a:off x="3456" y="1776"/>
              <a:ext cx="576" cy="144"/>
            </a:xfrm>
            <a:prstGeom prst="line">
              <a:avLst/>
            </a:prstGeom>
            <a:noFill/>
            <a:ln w="9525">
              <a:solidFill>
                <a:schemeClr val="tx1"/>
              </a:solidFill>
              <a:round/>
              <a:headEnd/>
              <a:tailEnd/>
            </a:ln>
            <a:effectLst/>
          </p:spPr>
          <p:txBody>
            <a:bodyPr wrap="none" anchor="ctr"/>
            <a:lstStyle/>
            <a:p>
              <a:endParaRPr lang="en-US"/>
            </a:p>
          </p:txBody>
        </p:sp>
        <p:sp>
          <p:nvSpPr>
            <p:cNvPr id="75800" name="Line 19"/>
            <p:cNvSpPr>
              <a:spLocks noChangeShapeType="1"/>
            </p:cNvSpPr>
            <p:nvPr/>
          </p:nvSpPr>
          <p:spPr bwMode="auto">
            <a:xfrm flipH="1">
              <a:off x="2880" y="2448"/>
              <a:ext cx="528" cy="528"/>
            </a:xfrm>
            <a:prstGeom prst="line">
              <a:avLst/>
            </a:prstGeom>
            <a:noFill/>
            <a:ln w="9525">
              <a:solidFill>
                <a:schemeClr val="tx1"/>
              </a:solidFill>
              <a:round/>
              <a:headEnd/>
              <a:tailEnd type="triangle" w="med" len="med"/>
            </a:ln>
            <a:effectLst/>
          </p:spPr>
          <p:txBody>
            <a:bodyPr wrap="none" anchor="ctr"/>
            <a:lstStyle/>
            <a:p>
              <a:endParaRPr lang="en-US"/>
            </a:p>
          </p:txBody>
        </p:sp>
        <p:sp>
          <p:nvSpPr>
            <p:cNvPr id="75801" name="Line 20"/>
            <p:cNvSpPr>
              <a:spLocks noChangeShapeType="1"/>
            </p:cNvSpPr>
            <p:nvPr/>
          </p:nvSpPr>
          <p:spPr bwMode="auto">
            <a:xfrm>
              <a:off x="4032" y="2208"/>
              <a:ext cx="912"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75802" name="Line 21"/>
            <p:cNvSpPr>
              <a:spLocks noChangeShapeType="1"/>
            </p:cNvSpPr>
            <p:nvPr/>
          </p:nvSpPr>
          <p:spPr bwMode="auto">
            <a:xfrm flipV="1">
              <a:off x="3408" y="2208"/>
              <a:ext cx="624" cy="240"/>
            </a:xfrm>
            <a:prstGeom prst="line">
              <a:avLst/>
            </a:prstGeom>
            <a:noFill/>
            <a:ln w="9525">
              <a:solidFill>
                <a:schemeClr val="tx1"/>
              </a:solidFill>
              <a:round/>
              <a:headEnd/>
              <a:tailEnd/>
            </a:ln>
            <a:effectLst/>
          </p:spPr>
          <p:txBody>
            <a:bodyPr wrap="none" anchor="ctr"/>
            <a:lstStyle/>
            <a:p>
              <a:endParaRPr lang="en-US"/>
            </a:p>
          </p:txBody>
        </p:sp>
      </p:grpSp>
      <p:sp>
        <p:nvSpPr>
          <p:cNvPr id="75783" name="Rectangle 27"/>
          <p:cNvSpPr>
            <a:spLocks noChangeArrowheads="1"/>
          </p:cNvSpPr>
          <p:nvPr/>
        </p:nvSpPr>
        <p:spPr bwMode="auto">
          <a:xfrm>
            <a:off x="331788" y="-4846638"/>
            <a:ext cx="9144000" cy="0"/>
          </a:xfrm>
          <a:prstGeom prst="rect">
            <a:avLst/>
          </a:prstGeom>
          <a:noFill/>
          <a:ln w="9525">
            <a:noFill/>
            <a:miter lim="800000"/>
            <a:headEnd/>
            <a:tailEnd/>
          </a:ln>
          <a:effectLst/>
        </p:spPr>
        <p:txBody>
          <a:bodyPr>
            <a:spAutoFit/>
          </a:bodyPr>
          <a:lstStyle/>
          <a:p>
            <a:endParaRPr lang="en-IN"/>
          </a:p>
        </p:txBody>
      </p:sp>
      <p:pic>
        <p:nvPicPr>
          <p:cNvPr id="22557" name="Picture 29" descr="WAP Stack diagram"/>
          <p:cNvPicPr>
            <a:picLocks noChangeAspect="1" noChangeArrowheads="1"/>
          </p:cNvPicPr>
          <p:nvPr/>
        </p:nvPicPr>
        <p:blipFill>
          <a:blip r:embed="rId3"/>
          <a:srcRect/>
          <a:stretch>
            <a:fillRect/>
          </a:stretch>
        </p:blipFill>
        <p:spPr bwMode="auto">
          <a:xfrm>
            <a:off x="1905000" y="4027488"/>
            <a:ext cx="5638800" cy="28305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2557"/>
                                        </p:tgtEl>
                                        <p:attrNameLst>
                                          <p:attrName>style.visibility</p:attrName>
                                        </p:attrNameLst>
                                      </p:cBhvr>
                                      <p:to>
                                        <p:strVal val="visible"/>
                                      </p:to>
                                    </p:set>
                                    <p:animEffect transition="in" filter="box(out)">
                                      <p:cBhvr>
                                        <p:cTn id="7" dur="500"/>
                                        <p:tgtEl>
                                          <p:spTgt spid="2255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wipe(left)">
                                      <p:cBhvr>
                                        <p:cTn id="12"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bwMode="auto">
          <a:xfrm>
            <a:off x="762000" y="228600"/>
            <a:ext cx="8153400" cy="914400"/>
          </a:xfrm>
          <a:noFill/>
          <a:ln>
            <a:miter lim="800000"/>
            <a:headEnd/>
            <a:tailEnd/>
          </a:ln>
        </p:spPr>
        <p:txBody>
          <a:bodyPr vert="horz" wrap="square" lIns="91440" tIns="45720" rIns="91440" bIns="45720" numCol="1" anchor="t" anchorCtr="0" compatLnSpc="1">
            <a:prstTxWarp prst="textNoShape">
              <a:avLst/>
            </a:prstTxWarp>
          </a:bodyPr>
          <a:lstStyle/>
          <a:p>
            <a:r>
              <a:rPr lang="en-US" smtClean="0"/>
              <a:t>WWW Protocol Stack</a:t>
            </a:r>
          </a:p>
        </p:txBody>
      </p:sp>
      <p:grpSp>
        <p:nvGrpSpPr>
          <p:cNvPr id="76803" name="Group 15"/>
          <p:cNvGrpSpPr>
            <a:grpSpLocks/>
          </p:cNvGrpSpPr>
          <p:nvPr/>
        </p:nvGrpSpPr>
        <p:grpSpPr bwMode="auto">
          <a:xfrm>
            <a:off x="2514600" y="1981200"/>
            <a:ext cx="2819400" cy="4343400"/>
            <a:chOff x="1872" y="1248"/>
            <a:chExt cx="1776" cy="2736"/>
          </a:xfrm>
        </p:grpSpPr>
        <p:sp>
          <p:nvSpPr>
            <p:cNvPr id="76807" name="Rectangle 4"/>
            <p:cNvSpPr>
              <a:spLocks noChangeArrowheads="1"/>
            </p:cNvSpPr>
            <p:nvPr/>
          </p:nvSpPr>
          <p:spPr bwMode="auto">
            <a:xfrm>
              <a:off x="1872" y="1248"/>
              <a:ext cx="1776" cy="2736"/>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en-IN"/>
            </a:p>
          </p:txBody>
        </p:sp>
        <p:sp>
          <p:nvSpPr>
            <p:cNvPr id="76808" name="Rectangle 5"/>
            <p:cNvSpPr>
              <a:spLocks noChangeArrowheads="1"/>
            </p:cNvSpPr>
            <p:nvPr/>
          </p:nvSpPr>
          <p:spPr bwMode="auto">
            <a:xfrm>
              <a:off x="2256" y="3301"/>
              <a:ext cx="1008" cy="537"/>
            </a:xfrm>
            <a:prstGeom prst="rect">
              <a:avLst/>
            </a:prstGeom>
            <a:solidFill>
              <a:schemeClr val="accent1"/>
            </a:solidFill>
            <a:ln w="9525">
              <a:solidFill>
                <a:schemeClr val="tx1"/>
              </a:solidFill>
              <a:miter lim="800000"/>
              <a:headEnd/>
              <a:tailEnd/>
            </a:ln>
            <a:effectLst/>
          </p:spPr>
          <p:txBody>
            <a:bodyPr wrap="none" anchor="ctr"/>
            <a:lstStyle/>
            <a:p>
              <a:r>
                <a:rPr lang="en-US" sz="1800" i="1"/>
                <a:t>TCP/IP</a:t>
              </a:r>
            </a:p>
            <a:p>
              <a:r>
                <a:rPr lang="en-US" sz="1800" i="1"/>
                <a:t>UDP/IP</a:t>
              </a:r>
            </a:p>
          </p:txBody>
        </p:sp>
        <p:sp>
          <p:nvSpPr>
            <p:cNvPr id="76809" name="Rectangle 6"/>
            <p:cNvSpPr>
              <a:spLocks noChangeArrowheads="1"/>
            </p:cNvSpPr>
            <p:nvPr/>
          </p:nvSpPr>
          <p:spPr bwMode="auto">
            <a:xfrm>
              <a:off x="2256" y="2666"/>
              <a:ext cx="1008" cy="537"/>
            </a:xfrm>
            <a:prstGeom prst="rect">
              <a:avLst/>
            </a:prstGeom>
            <a:solidFill>
              <a:schemeClr val="accent1"/>
            </a:solidFill>
            <a:ln w="9525">
              <a:solidFill>
                <a:schemeClr val="tx1"/>
              </a:solidFill>
              <a:miter lim="800000"/>
              <a:headEnd/>
              <a:tailEnd/>
            </a:ln>
            <a:effectLst/>
          </p:spPr>
          <p:txBody>
            <a:bodyPr wrap="none" anchor="ctr"/>
            <a:lstStyle/>
            <a:p>
              <a:r>
                <a:rPr lang="en-US" sz="1800" i="1"/>
                <a:t>TLS - SSL</a:t>
              </a:r>
            </a:p>
          </p:txBody>
        </p:sp>
        <p:sp>
          <p:nvSpPr>
            <p:cNvPr id="76810" name="Rectangle 7"/>
            <p:cNvSpPr>
              <a:spLocks noChangeArrowheads="1"/>
            </p:cNvSpPr>
            <p:nvPr/>
          </p:nvSpPr>
          <p:spPr bwMode="auto">
            <a:xfrm>
              <a:off x="2256" y="2031"/>
              <a:ext cx="1008" cy="537"/>
            </a:xfrm>
            <a:prstGeom prst="rect">
              <a:avLst/>
            </a:prstGeom>
            <a:solidFill>
              <a:schemeClr val="accent1"/>
            </a:solidFill>
            <a:ln w="9525">
              <a:solidFill>
                <a:schemeClr val="tx1"/>
              </a:solidFill>
              <a:miter lim="800000"/>
              <a:headEnd/>
              <a:tailEnd/>
            </a:ln>
            <a:effectLst/>
          </p:spPr>
          <p:txBody>
            <a:bodyPr wrap="none" anchor="ctr"/>
            <a:lstStyle/>
            <a:p>
              <a:r>
                <a:rPr lang="en-US" sz="1800" i="1"/>
                <a:t>HTTP</a:t>
              </a:r>
            </a:p>
          </p:txBody>
        </p:sp>
        <p:sp>
          <p:nvSpPr>
            <p:cNvPr id="76811" name="Rectangle 8"/>
            <p:cNvSpPr>
              <a:spLocks noChangeArrowheads="1"/>
            </p:cNvSpPr>
            <p:nvPr/>
          </p:nvSpPr>
          <p:spPr bwMode="auto">
            <a:xfrm>
              <a:off x="2256" y="1395"/>
              <a:ext cx="1008" cy="538"/>
            </a:xfrm>
            <a:prstGeom prst="rect">
              <a:avLst/>
            </a:prstGeom>
            <a:solidFill>
              <a:schemeClr val="accent1"/>
            </a:solidFill>
            <a:ln w="9525">
              <a:solidFill>
                <a:schemeClr val="tx1"/>
              </a:solidFill>
              <a:miter lim="800000"/>
              <a:headEnd/>
              <a:tailEnd/>
            </a:ln>
            <a:effectLst/>
          </p:spPr>
          <p:txBody>
            <a:bodyPr wrap="none" anchor="ctr"/>
            <a:lstStyle/>
            <a:p>
              <a:r>
                <a:rPr lang="en-US" sz="1800" i="1"/>
                <a:t>HTML</a:t>
              </a:r>
            </a:p>
            <a:p>
              <a:r>
                <a:rPr lang="en-US" sz="1800" i="1"/>
                <a:t>Java Script</a:t>
              </a:r>
            </a:p>
          </p:txBody>
        </p:sp>
      </p:grpSp>
      <p:sp>
        <p:nvSpPr>
          <p:cNvPr id="76804" name="AutoShape 17">
            <a:hlinkClick r:id="rId2" action="ppaction://hlinksldjump" highlightClick="1"/>
          </p:cNvPr>
          <p:cNvSpPr>
            <a:spLocks noChangeArrowheads="1"/>
          </p:cNvSpPr>
          <p:nvPr/>
        </p:nvSpPr>
        <p:spPr bwMode="auto">
          <a:xfrm>
            <a:off x="76200" y="5943600"/>
            <a:ext cx="609600" cy="609600"/>
          </a:xfrm>
          <a:prstGeom prst="actionButtonHome">
            <a:avLst/>
          </a:prstGeom>
          <a:noFill/>
          <a:ln w="9525">
            <a:solidFill>
              <a:schemeClr val="tx1"/>
            </a:solidFill>
            <a:miter lim="800000"/>
            <a:headEnd/>
            <a:tailEnd/>
          </a:ln>
          <a:effectLst/>
        </p:spPr>
        <p:txBody>
          <a:bodyPr wrap="none" anchor="ctr"/>
          <a:lstStyle/>
          <a:p>
            <a:endParaRPr lang="en-IN"/>
          </a:p>
        </p:txBody>
      </p:sp>
      <p:sp>
        <p:nvSpPr>
          <p:cNvPr id="76805" name="AutoShape 18">
            <a:hlinkClick r:id="" action="ppaction://hlinkshowjump?jump=nextslide" highlightClick="1"/>
          </p:cNvPr>
          <p:cNvSpPr>
            <a:spLocks noChangeArrowheads="1"/>
          </p:cNvSpPr>
          <p:nvPr/>
        </p:nvSpPr>
        <p:spPr bwMode="auto">
          <a:xfrm>
            <a:off x="8382000" y="6324600"/>
            <a:ext cx="457200" cy="304800"/>
          </a:xfrm>
          <a:prstGeom prst="actionButtonForwardNext">
            <a:avLst/>
          </a:prstGeom>
          <a:noFill/>
          <a:ln w="9525">
            <a:solidFill>
              <a:schemeClr val="tx1"/>
            </a:solidFill>
            <a:miter lim="800000"/>
            <a:headEnd/>
            <a:tailEnd/>
          </a:ln>
          <a:effectLst/>
        </p:spPr>
        <p:txBody>
          <a:bodyPr wrap="none" anchor="ctr"/>
          <a:lstStyle/>
          <a:p>
            <a:endParaRPr lang="en-IN"/>
          </a:p>
        </p:txBody>
      </p:sp>
      <p:sp>
        <p:nvSpPr>
          <p:cNvPr id="76806" name="AutoShape 19">
            <a:hlinkClick r:id="" action="ppaction://hlinkshowjump?jump=previousslide" highlightClick="1"/>
          </p:cNvPr>
          <p:cNvSpPr>
            <a:spLocks noChangeArrowheads="1"/>
          </p:cNvSpPr>
          <p:nvPr/>
        </p:nvSpPr>
        <p:spPr bwMode="auto">
          <a:xfrm>
            <a:off x="7772400" y="6324600"/>
            <a:ext cx="457200" cy="304800"/>
          </a:xfrm>
          <a:prstGeom prst="actionButtonBackPrevious">
            <a:avLst/>
          </a:prstGeom>
          <a:noFill/>
          <a:ln w="9525">
            <a:solidFill>
              <a:schemeClr val="tx1"/>
            </a:solidFill>
            <a:miter lim="800000"/>
            <a:headEnd/>
            <a:tailEnd/>
          </a:ln>
          <a:effectLst/>
        </p:spPr>
        <p:txBody>
          <a:bodyPr wrap="none" anchor="ctr"/>
          <a:lstStyle/>
          <a:p>
            <a:endParaRPr lang="en-I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914400" y="381000"/>
            <a:ext cx="79248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dirty="0" smtClean="0"/>
              <a:t>Components of WAP Architecture</a:t>
            </a:r>
          </a:p>
        </p:txBody>
      </p:sp>
      <p:grpSp>
        <p:nvGrpSpPr>
          <p:cNvPr id="20536" name="Group 56"/>
          <p:cNvGrpSpPr>
            <a:grpSpLocks/>
          </p:cNvGrpSpPr>
          <p:nvPr/>
        </p:nvGrpSpPr>
        <p:grpSpPr bwMode="auto">
          <a:xfrm>
            <a:off x="914400" y="1524000"/>
            <a:ext cx="8001000" cy="4648200"/>
            <a:chOff x="432" y="912"/>
            <a:chExt cx="5040" cy="2928"/>
          </a:xfrm>
        </p:grpSpPr>
        <p:sp>
          <p:nvSpPr>
            <p:cNvPr id="77832" name="Text Box 36"/>
            <p:cNvSpPr txBox="1">
              <a:spLocks noChangeArrowheads="1"/>
            </p:cNvSpPr>
            <p:nvPr/>
          </p:nvSpPr>
          <p:spPr bwMode="auto">
            <a:xfrm>
              <a:off x="4160" y="1104"/>
              <a:ext cx="1144" cy="404"/>
            </a:xfrm>
            <a:prstGeom prst="rect">
              <a:avLst/>
            </a:prstGeom>
            <a:noFill/>
            <a:ln w="9525">
              <a:noFill/>
              <a:miter lim="800000"/>
              <a:headEnd/>
              <a:tailEnd/>
            </a:ln>
            <a:effectLst/>
          </p:spPr>
          <p:txBody>
            <a:bodyPr wrap="none">
              <a:spAutoFit/>
            </a:bodyPr>
            <a:lstStyle/>
            <a:p>
              <a:r>
                <a:rPr lang="en-US" sz="1800" i="1">
                  <a:solidFill>
                    <a:schemeClr val="tx2"/>
                  </a:solidFill>
                </a:rPr>
                <a:t>Other Services</a:t>
              </a:r>
            </a:p>
            <a:p>
              <a:r>
                <a:rPr lang="en-US" sz="1800" i="1">
                  <a:solidFill>
                    <a:schemeClr val="tx2"/>
                  </a:solidFill>
                </a:rPr>
                <a:t>And Applications</a:t>
              </a:r>
            </a:p>
          </p:txBody>
        </p:sp>
        <p:grpSp>
          <p:nvGrpSpPr>
            <p:cNvPr id="77833" name="Group 55"/>
            <p:cNvGrpSpPr>
              <a:grpSpLocks/>
            </p:cNvGrpSpPr>
            <p:nvPr/>
          </p:nvGrpSpPr>
          <p:grpSpPr bwMode="auto">
            <a:xfrm>
              <a:off x="432" y="912"/>
              <a:ext cx="5040" cy="2928"/>
              <a:chOff x="432" y="912"/>
              <a:chExt cx="5040" cy="2928"/>
            </a:xfrm>
          </p:grpSpPr>
          <p:sp>
            <p:nvSpPr>
              <p:cNvPr id="77834" name="Rectangle 4"/>
              <p:cNvSpPr>
                <a:spLocks noChangeArrowheads="1"/>
              </p:cNvSpPr>
              <p:nvPr/>
            </p:nvSpPr>
            <p:spPr bwMode="auto">
              <a:xfrm>
                <a:off x="432" y="3312"/>
                <a:ext cx="4944" cy="528"/>
              </a:xfrm>
              <a:prstGeom prst="rect">
                <a:avLst/>
              </a:prstGeom>
              <a:solidFill>
                <a:srgbClr val="00808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08080"/>
                </a:extrusionClr>
              </a:sp3d>
            </p:spPr>
            <p:txBody>
              <a:bodyPr wrap="none" anchor="ctr">
                <a:flatTx/>
              </a:bodyPr>
              <a:lstStyle/>
              <a:p>
                <a:endParaRPr lang="en-US" sz="2400">
                  <a:solidFill>
                    <a:schemeClr val="tx2"/>
                  </a:solidFill>
                </a:endParaRPr>
              </a:p>
            </p:txBody>
          </p:sp>
          <p:sp>
            <p:nvSpPr>
              <p:cNvPr id="77835" name="Rectangle 5"/>
              <p:cNvSpPr>
                <a:spLocks noChangeArrowheads="1"/>
              </p:cNvSpPr>
              <p:nvPr/>
            </p:nvSpPr>
            <p:spPr bwMode="auto">
              <a:xfrm>
                <a:off x="432" y="2832"/>
                <a:ext cx="4944" cy="336"/>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1800" i="1">
                    <a:solidFill>
                      <a:schemeClr val="tx2"/>
                    </a:solidFill>
                  </a:rPr>
                  <a:t>Transport Layer  (WDP)</a:t>
                </a:r>
              </a:p>
            </p:txBody>
          </p:sp>
          <p:sp>
            <p:nvSpPr>
              <p:cNvPr id="77836" name="Rectangle 8"/>
              <p:cNvSpPr>
                <a:spLocks noChangeArrowheads="1"/>
              </p:cNvSpPr>
              <p:nvPr/>
            </p:nvSpPr>
            <p:spPr bwMode="auto">
              <a:xfrm>
                <a:off x="432" y="2352"/>
                <a:ext cx="4464" cy="336"/>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1800" i="1">
                    <a:solidFill>
                      <a:schemeClr val="tx2"/>
                    </a:solidFill>
                  </a:rPr>
                  <a:t>Security Layer (WTLS)</a:t>
                </a:r>
              </a:p>
            </p:txBody>
          </p:sp>
          <p:sp>
            <p:nvSpPr>
              <p:cNvPr id="77837" name="Rectangle 9"/>
              <p:cNvSpPr>
                <a:spLocks noChangeArrowheads="1"/>
              </p:cNvSpPr>
              <p:nvPr/>
            </p:nvSpPr>
            <p:spPr bwMode="auto">
              <a:xfrm>
                <a:off x="432" y="1872"/>
                <a:ext cx="3936" cy="336"/>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1800" i="1" dirty="0">
                    <a:solidFill>
                      <a:schemeClr val="tx2"/>
                    </a:solidFill>
                  </a:rPr>
                  <a:t>Transaction Layer (WTP)</a:t>
                </a:r>
              </a:p>
            </p:txBody>
          </p:sp>
          <p:sp>
            <p:nvSpPr>
              <p:cNvPr id="77838" name="Rectangle 10"/>
              <p:cNvSpPr>
                <a:spLocks noChangeArrowheads="1"/>
              </p:cNvSpPr>
              <p:nvPr/>
            </p:nvSpPr>
            <p:spPr bwMode="auto">
              <a:xfrm>
                <a:off x="432" y="1392"/>
                <a:ext cx="3360" cy="336"/>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1800" i="1">
                    <a:solidFill>
                      <a:schemeClr val="tx2"/>
                    </a:solidFill>
                  </a:rPr>
                  <a:t>Session Layer (WSP)</a:t>
                </a:r>
              </a:p>
            </p:txBody>
          </p:sp>
          <p:sp>
            <p:nvSpPr>
              <p:cNvPr id="77839" name="Rectangle 11"/>
              <p:cNvSpPr>
                <a:spLocks noChangeArrowheads="1"/>
              </p:cNvSpPr>
              <p:nvPr/>
            </p:nvSpPr>
            <p:spPr bwMode="auto">
              <a:xfrm>
                <a:off x="432" y="912"/>
                <a:ext cx="2880" cy="336"/>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1800" i="1">
                    <a:solidFill>
                      <a:schemeClr val="tx2"/>
                    </a:solidFill>
                  </a:rPr>
                  <a:t>Application Layer (WAE)</a:t>
                </a:r>
              </a:p>
            </p:txBody>
          </p:sp>
          <p:sp>
            <p:nvSpPr>
              <p:cNvPr id="77840" name="Line 14"/>
              <p:cNvSpPr>
                <a:spLocks noChangeShapeType="1"/>
              </p:cNvSpPr>
              <p:nvPr/>
            </p:nvSpPr>
            <p:spPr bwMode="auto">
              <a:xfrm>
                <a:off x="3456" y="912"/>
                <a:ext cx="0" cy="288"/>
              </a:xfrm>
              <a:prstGeom prst="line">
                <a:avLst/>
              </a:prstGeom>
              <a:noFill/>
              <a:ln w="9525">
                <a:solidFill>
                  <a:srgbClr val="008080"/>
                </a:solidFill>
                <a:round/>
                <a:headEnd/>
                <a:tailEnd/>
              </a:ln>
              <a:effectLst/>
              <a:scene3d>
                <a:camera prst="legacyObliqueTopRight"/>
                <a:lightRig rig="legacyFlat3" dir="b"/>
              </a:scene3d>
              <a:sp3d extrusionH="430200" prstMaterial="legacyMatte">
                <a:bevelT w="13500" h="13500" prst="angle"/>
                <a:bevelB w="13500" h="13500" prst="angle"/>
                <a:extrusionClr>
                  <a:srgbClr val="008080"/>
                </a:extrusionClr>
              </a:sp3d>
            </p:spPr>
            <p:txBody>
              <a:bodyPr wrap="none" anchor="ctr">
                <a:flatTx/>
              </a:bodyPr>
              <a:lstStyle/>
              <a:p>
                <a:endParaRPr lang="en-US"/>
              </a:p>
            </p:txBody>
          </p:sp>
          <p:sp>
            <p:nvSpPr>
              <p:cNvPr id="77841" name="Line 17"/>
              <p:cNvSpPr>
                <a:spLocks noChangeShapeType="1"/>
              </p:cNvSpPr>
              <p:nvPr/>
            </p:nvSpPr>
            <p:spPr bwMode="auto">
              <a:xfrm>
                <a:off x="3456" y="1200"/>
                <a:ext cx="480" cy="0"/>
              </a:xfrm>
              <a:prstGeom prst="line">
                <a:avLst/>
              </a:prstGeom>
              <a:noFill/>
              <a:ln w="9525">
                <a:solidFill>
                  <a:srgbClr val="008080"/>
                </a:solidFill>
                <a:round/>
                <a:headEnd/>
                <a:tailEnd/>
              </a:ln>
              <a:effectLst/>
              <a:scene3d>
                <a:camera prst="legacyObliqueTopRight"/>
                <a:lightRig rig="legacyFlat3" dir="b"/>
              </a:scene3d>
              <a:sp3d extrusionH="430200" prstMaterial="legacyMatte">
                <a:bevelT w="13500" h="13500" prst="angle"/>
                <a:bevelB w="13500" h="13500" prst="angle"/>
                <a:extrusionClr>
                  <a:srgbClr val="008080"/>
                </a:extrusionClr>
              </a:sp3d>
            </p:spPr>
            <p:txBody>
              <a:bodyPr wrap="none" anchor="ctr">
                <a:flatTx/>
              </a:bodyPr>
              <a:lstStyle/>
              <a:p>
                <a:endParaRPr lang="en-US"/>
              </a:p>
            </p:txBody>
          </p:sp>
          <p:sp>
            <p:nvSpPr>
              <p:cNvPr id="77842" name="Line 21"/>
              <p:cNvSpPr>
                <a:spLocks noChangeShapeType="1"/>
              </p:cNvSpPr>
              <p:nvPr/>
            </p:nvSpPr>
            <p:spPr bwMode="auto">
              <a:xfrm>
                <a:off x="3936" y="1200"/>
                <a:ext cx="0" cy="528"/>
              </a:xfrm>
              <a:prstGeom prst="line">
                <a:avLst/>
              </a:prstGeom>
              <a:noFill/>
              <a:ln w="9525">
                <a:solidFill>
                  <a:srgbClr val="008080"/>
                </a:solidFill>
                <a:round/>
                <a:headEnd/>
                <a:tailEnd/>
              </a:ln>
              <a:effectLst/>
              <a:scene3d>
                <a:camera prst="legacyObliqueTopRight"/>
                <a:lightRig rig="legacyFlat3" dir="b"/>
              </a:scene3d>
              <a:sp3d extrusionH="430200" prstMaterial="legacyMatte">
                <a:bevelT w="13500" h="13500" prst="angle"/>
                <a:bevelB w="13500" h="13500" prst="angle"/>
                <a:extrusionClr>
                  <a:srgbClr val="008080"/>
                </a:extrusionClr>
              </a:sp3d>
            </p:spPr>
            <p:txBody>
              <a:bodyPr wrap="none" anchor="ctr">
                <a:flatTx/>
              </a:bodyPr>
              <a:lstStyle/>
              <a:p>
                <a:endParaRPr lang="en-US"/>
              </a:p>
            </p:txBody>
          </p:sp>
          <p:sp>
            <p:nvSpPr>
              <p:cNvPr id="77843" name="Line 22"/>
              <p:cNvSpPr>
                <a:spLocks noChangeShapeType="1"/>
              </p:cNvSpPr>
              <p:nvPr/>
            </p:nvSpPr>
            <p:spPr bwMode="auto">
              <a:xfrm>
                <a:off x="4512" y="1728"/>
                <a:ext cx="0" cy="480"/>
              </a:xfrm>
              <a:prstGeom prst="line">
                <a:avLst/>
              </a:prstGeom>
              <a:noFill/>
              <a:ln w="9525">
                <a:solidFill>
                  <a:srgbClr val="008080"/>
                </a:solidFill>
                <a:round/>
                <a:headEnd/>
                <a:tailEnd/>
              </a:ln>
              <a:effectLst/>
              <a:scene3d>
                <a:camera prst="legacyObliqueTopRight"/>
                <a:lightRig rig="legacyFlat3" dir="b"/>
              </a:scene3d>
              <a:sp3d extrusionH="430200" prstMaterial="legacyMatte">
                <a:bevelT w="13500" h="13500" prst="angle"/>
                <a:bevelB w="13500" h="13500" prst="angle"/>
                <a:extrusionClr>
                  <a:srgbClr val="008080"/>
                </a:extrusionClr>
              </a:sp3d>
            </p:spPr>
            <p:txBody>
              <a:bodyPr wrap="none" anchor="ctr">
                <a:flatTx/>
              </a:bodyPr>
              <a:lstStyle/>
              <a:p>
                <a:endParaRPr lang="en-US"/>
              </a:p>
            </p:txBody>
          </p:sp>
          <p:sp>
            <p:nvSpPr>
              <p:cNvPr id="77844" name="Line 24"/>
              <p:cNvSpPr>
                <a:spLocks noChangeShapeType="1"/>
              </p:cNvSpPr>
              <p:nvPr/>
            </p:nvSpPr>
            <p:spPr bwMode="auto">
              <a:xfrm>
                <a:off x="3936" y="1728"/>
                <a:ext cx="576" cy="0"/>
              </a:xfrm>
              <a:prstGeom prst="line">
                <a:avLst/>
              </a:prstGeom>
              <a:noFill/>
              <a:ln w="9525">
                <a:solidFill>
                  <a:srgbClr val="008080"/>
                </a:solidFill>
                <a:round/>
                <a:headEnd/>
                <a:tailEnd/>
              </a:ln>
              <a:effectLst/>
              <a:scene3d>
                <a:camera prst="legacyObliqueTopRight"/>
                <a:lightRig rig="legacyFlat3" dir="b"/>
              </a:scene3d>
              <a:sp3d extrusionH="430200" prstMaterial="legacyMatte">
                <a:bevelT w="13500" h="13500" prst="angle"/>
                <a:bevelB w="13500" h="13500" prst="angle"/>
                <a:extrusionClr>
                  <a:srgbClr val="008080"/>
                </a:extrusionClr>
              </a:sp3d>
            </p:spPr>
            <p:txBody>
              <a:bodyPr wrap="none" anchor="ctr">
                <a:flatTx/>
              </a:bodyPr>
              <a:lstStyle/>
              <a:p>
                <a:endParaRPr lang="en-US"/>
              </a:p>
            </p:txBody>
          </p:sp>
          <p:sp>
            <p:nvSpPr>
              <p:cNvPr id="77845" name="Line 25"/>
              <p:cNvSpPr>
                <a:spLocks noChangeShapeType="1"/>
              </p:cNvSpPr>
              <p:nvPr/>
            </p:nvSpPr>
            <p:spPr bwMode="auto">
              <a:xfrm>
                <a:off x="4512" y="2208"/>
                <a:ext cx="528" cy="0"/>
              </a:xfrm>
              <a:prstGeom prst="line">
                <a:avLst/>
              </a:prstGeom>
              <a:noFill/>
              <a:ln w="9525">
                <a:solidFill>
                  <a:srgbClr val="008080"/>
                </a:solidFill>
                <a:round/>
                <a:headEnd/>
                <a:tailEnd/>
              </a:ln>
              <a:effectLst/>
              <a:scene3d>
                <a:camera prst="legacyObliqueTopRight"/>
                <a:lightRig rig="legacyFlat3" dir="b"/>
              </a:scene3d>
              <a:sp3d extrusionH="430200" prstMaterial="legacyMatte">
                <a:bevelT w="13500" h="13500" prst="angle"/>
                <a:bevelB w="13500" h="13500" prst="angle"/>
                <a:extrusionClr>
                  <a:srgbClr val="008080"/>
                </a:extrusionClr>
              </a:sp3d>
            </p:spPr>
            <p:txBody>
              <a:bodyPr wrap="none" anchor="ctr">
                <a:flatTx/>
              </a:bodyPr>
              <a:lstStyle/>
              <a:p>
                <a:endParaRPr lang="en-US"/>
              </a:p>
            </p:txBody>
          </p:sp>
          <p:sp>
            <p:nvSpPr>
              <p:cNvPr id="77846" name="Line 26"/>
              <p:cNvSpPr>
                <a:spLocks noChangeShapeType="1"/>
              </p:cNvSpPr>
              <p:nvPr/>
            </p:nvSpPr>
            <p:spPr bwMode="auto">
              <a:xfrm>
                <a:off x="5040" y="2208"/>
                <a:ext cx="0" cy="480"/>
              </a:xfrm>
              <a:prstGeom prst="line">
                <a:avLst/>
              </a:prstGeom>
              <a:noFill/>
              <a:ln w="9525">
                <a:solidFill>
                  <a:srgbClr val="008080"/>
                </a:solidFill>
                <a:round/>
                <a:headEnd/>
                <a:tailEnd/>
              </a:ln>
              <a:effectLst/>
              <a:scene3d>
                <a:camera prst="legacyObliqueTopRight"/>
                <a:lightRig rig="legacyFlat3" dir="b"/>
              </a:scene3d>
              <a:sp3d extrusionH="430200" prstMaterial="legacyMatte">
                <a:bevelT w="13500" h="13500" prst="angle"/>
                <a:bevelB w="13500" h="13500" prst="angle"/>
                <a:extrusionClr>
                  <a:srgbClr val="008080"/>
                </a:extrusionClr>
              </a:sp3d>
            </p:spPr>
            <p:txBody>
              <a:bodyPr wrap="none" anchor="ctr">
                <a:flatTx/>
              </a:bodyPr>
              <a:lstStyle/>
              <a:p>
                <a:endParaRPr lang="en-US"/>
              </a:p>
            </p:txBody>
          </p:sp>
          <p:sp>
            <p:nvSpPr>
              <p:cNvPr id="77847" name="Line 27"/>
              <p:cNvSpPr>
                <a:spLocks noChangeShapeType="1"/>
              </p:cNvSpPr>
              <p:nvPr/>
            </p:nvSpPr>
            <p:spPr bwMode="auto">
              <a:xfrm>
                <a:off x="5040" y="2688"/>
                <a:ext cx="432" cy="0"/>
              </a:xfrm>
              <a:prstGeom prst="line">
                <a:avLst/>
              </a:prstGeom>
              <a:noFill/>
              <a:ln w="9525">
                <a:solidFill>
                  <a:srgbClr val="008080"/>
                </a:solidFill>
                <a:round/>
                <a:headEnd/>
                <a:tailEnd/>
              </a:ln>
              <a:effectLst/>
              <a:scene3d>
                <a:camera prst="legacyObliqueTopRight"/>
                <a:lightRig rig="legacyFlat3" dir="b"/>
              </a:scene3d>
              <a:sp3d extrusionH="430200" prstMaterial="legacyMatte">
                <a:bevelT w="13500" h="13500" prst="angle"/>
                <a:bevelB w="13500" h="13500" prst="angle"/>
                <a:extrusionClr>
                  <a:srgbClr val="008080"/>
                </a:extrusionClr>
              </a:sp3d>
            </p:spPr>
            <p:txBody>
              <a:bodyPr wrap="none" anchor="ctr">
                <a:flatTx/>
              </a:bodyPr>
              <a:lstStyle/>
              <a:p>
                <a:endParaRPr lang="en-US"/>
              </a:p>
            </p:txBody>
          </p:sp>
          <p:sp>
            <p:nvSpPr>
              <p:cNvPr id="77848" name="Line 29"/>
              <p:cNvSpPr>
                <a:spLocks noChangeShapeType="1"/>
              </p:cNvSpPr>
              <p:nvPr/>
            </p:nvSpPr>
            <p:spPr bwMode="auto">
              <a:xfrm>
                <a:off x="3456" y="912"/>
                <a:ext cx="2016" cy="0"/>
              </a:xfrm>
              <a:prstGeom prst="line">
                <a:avLst/>
              </a:prstGeom>
              <a:noFill/>
              <a:ln w="9525">
                <a:solidFill>
                  <a:srgbClr val="008080"/>
                </a:solidFill>
                <a:round/>
                <a:headEnd/>
                <a:tailEnd/>
              </a:ln>
              <a:effectLst/>
              <a:scene3d>
                <a:camera prst="legacyObliqueTopRight"/>
                <a:lightRig rig="legacyFlat3" dir="b"/>
              </a:scene3d>
              <a:sp3d extrusionH="430200" prstMaterial="legacyMatte">
                <a:bevelT w="13500" h="13500" prst="angle"/>
                <a:bevelB w="13500" h="13500" prst="angle"/>
                <a:extrusionClr>
                  <a:srgbClr val="008080"/>
                </a:extrusionClr>
              </a:sp3d>
            </p:spPr>
            <p:txBody>
              <a:bodyPr wrap="none" anchor="ctr">
                <a:flatTx/>
              </a:bodyPr>
              <a:lstStyle/>
              <a:p>
                <a:endParaRPr lang="en-US"/>
              </a:p>
            </p:txBody>
          </p:sp>
          <p:grpSp>
            <p:nvGrpSpPr>
              <p:cNvPr id="77849" name="Group 51"/>
              <p:cNvGrpSpPr>
                <a:grpSpLocks/>
              </p:cNvGrpSpPr>
              <p:nvPr/>
            </p:nvGrpSpPr>
            <p:grpSpPr bwMode="auto">
              <a:xfrm>
                <a:off x="528" y="3552"/>
                <a:ext cx="4704" cy="240"/>
                <a:chOff x="576" y="3408"/>
                <a:chExt cx="4704" cy="240"/>
              </a:xfrm>
            </p:grpSpPr>
            <p:sp>
              <p:nvSpPr>
                <p:cNvPr id="77851" name="Rectangle 37"/>
                <p:cNvSpPr>
                  <a:spLocks noChangeArrowheads="1"/>
                </p:cNvSpPr>
                <p:nvPr/>
              </p:nvSpPr>
              <p:spPr bwMode="auto">
                <a:xfrm>
                  <a:off x="576" y="3408"/>
                  <a:ext cx="432" cy="240"/>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GSM</a:t>
                  </a:r>
                </a:p>
              </p:txBody>
            </p:sp>
            <p:sp>
              <p:nvSpPr>
                <p:cNvPr id="77852" name="Rectangle 42"/>
                <p:cNvSpPr>
                  <a:spLocks noChangeArrowheads="1"/>
                </p:cNvSpPr>
                <p:nvPr/>
              </p:nvSpPr>
              <p:spPr bwMode="auto">
                <a:xfrm>
                  <a:off x="1200" y="3408"/>
                  <a:ext cx="432" cy="240"/>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CDMA</a:t>
                  </a:r>
                </a:p>
              </p:txBody>
            </p:sp>
            <p:sp>
              <p:nvSpPr>
                <p:cNvPr id="77853" name="Rectangle 43"/>
                <p:cNvSpPr>
                  <a:spLocks noChangeArrowheads="1"/>
                </p:cNvSpPr>
                <p:nvPr/>
              </p:nvSpPr>
              <p:spPr bwMode="auto">
                <a:xfrm>
                  <a:off x="1824" y="3408"/>
                  <a:ext cx="432" cy="240"/>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PHS</a:t>
                  </a:r>
                </a:p>
              </p:txBody>
            </p:sp>
            <p:sp>
              <p:nvSpPr>
                <p:cNvPr id="77854" name="Rectangle 44"/>
                <p:cNvSpPr>
                  <a:spLocks noChangeArrowheads="1"/>
                </p:cNvSpPr>
                <p:nvPr/>
              </p:nvSpPr>
              <p:spPr bwMode="auto">
                <a:xfrm>
                  <a:off x="2448" y="3408"/>
                  <a:ext cx="432" cy="240"/>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IS-136</a:t>
                  </a:r>
                </a:p>
              </p:txBody>
            </p:sp>
            <p:sp>
              <p:nvSpPr>
                <p:cNvPr id="77855" name="Rectangle 45"/>
                <p:cNvSpPr>
                  <a:spLocks noChangeArrowheads="1"/>
                </p:cNvSpPr>
                <p:nvPr/>
              </p:nvSpPr>
              <p:spPr bwMode="auto">
                <a:xfrm>
                  <a:off x="3072" y="3408"/>
                  <a:ext cx="432" cy="240"/>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CDPD</a:t>
                  </a:r>
                </a:p>
              </p:txBody>
            </p:sp>
            <p:sp>
              <p:nvSpPr>
                <p:cNvPr id="77856" name="Rectangle 46"/>
                <p:cNvSpPr>
                  <a:spLocks noChangeArrowheads="1"/>
                </p:cNvSpPr>
                <p:nvPr/>
              </p:nvSpPr>
              <p:spPr bwMode="auto">
                <a:xfrm>
                  <a:off x="3696" y="3408"/>
                  <a:ext cx="432" cy="240"/>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PDC-P</a:t>
                  </a:r>
                </a:p>
              </p:txBody>
            </p:sp>
            <p:sp>
              <p:nvSpPr>
                <p:cNvPr id="77857" name="Rectangle 47"/>
                <p:cNvSpPr>
                  <a:spLocks noChangeArrowheads="1"/>
                </p:cNvSpPr>
                <p:nvPr/>
              </p:nvSpPr>
              <p:spPr bwMode="auto">
                <a:xfrm>
                  <a:off x="4272" y="3408"/>
                  <a:ext cx="432" cy="240"/>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FLEX</a:t>
                  </a:r>
                </a:p>
              </p:txBody>
            </p:sp>
            <p:sp>
              <p:nvSpPr>
                <p:cNvPr id="77858" name="Rectangle 48"/>
                <p:cNvSpPr>
                  <a:spLocks noChangeArrowheads="1"/>
                </p:cNvSpPr>
                <p:nvPr/>
              </p:nvSpPr>
              <p:spPr bwMode="auto">
                <a:xfrm>
                  <a:off x="4848" y="3408"/>
                  <a:ext cx="432" cy="240"/>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Etc…</a:t>
                  </a:r>
                </a:p>
              </p:txBody>
            </p:sp>
          </p:grpSp>
          <p:sp>
            <p:nvSpPr>
              <p:cNvPr id="77850" name="Line 50"/>
              <p:cNvSpPr>
                <a:spLocks noChangeShapeType="1"/>
              </p:cNvSpPr>
              <p:nvPr/>
            </p:nvSpPr>
            <p:spPr bwMode="auto">
              <a:xfrm flipV="1">
                <a:off x="5472" y="912"/>
                <a:ext cx="0" cy="1776"/>
              </a:xfrm>
              <a:prstGeom prst="line">
                <a:avLst/>
              </a:prstGeom>
              <a:noFill/>
              <a:ln w="9525">
                <a:solidFill>
                  <a:srgbClr val="008080"/>
                </a:solidFill>
                <a:round/>
                <a:headEnd/>
                <a:tailEnd/>
              </a:ln>
              <a:effectLst/>
              <a:scene3d>
                <a:camera prst="legacyObliqueTopRight"/>
                <a:lightRig rig="legacyFlat3" dir="b"/>
              </a:scene3d>
              <a:sp3d extrusionH="430200" prstMaterial="legacyMatte">
                <a:bevelT w="13500" h="13500" prst="angle"/>
                <a:bevelB w="13500" h="13500" prst="angle"/>
                <a:extrusionClr>
                  <a:srgbClr val="008080"/>
                </a:extrusionClr>
              </a:sp3d>
            </p:spPr>
            <p:txBody>
              <a:bodyPr wrap="none" anchor="ctr">
                <a:flatTx/>
              </a:bodyPr>
              <a:lstStyle/>
              <a:p>
                <a:endParaRPr lang="en-US"/>
              </a:p>
            </p:txBody>
          </p:sp>
        </p:grpSp>
      </p:grpSp>
      <p:sp>
        <p:nvSpPr>
          <p:cNvPr id="77828" name="Text Box 53"/>
          <p:cNvSpPr txBox="1">
            <a:spLocks noChangeArrowheads="1"/>
          </p:cNvSpPr>
          <p:nvPr/>
        </p:nvSpPr>
        <p:spPr bwMode="auto">
          <a:xfrm>
            <a:off x="1066800" y="5410200"/>
            <a:ext cx="1277938" cy="336550"/>
          </a:xfrm>
          <a:prstGeom prst="rect">
            <a:avLst/>
          </a:prstGeom>
          <a:noFill/>
          <a:ln w="9525">
            <a:noFill/>
            <a:miter lim="800000"/>
            <a:headEnd/>
            <a:tailEnd/>
          </a:ln>
          <a:effectLst/>
        </p:spPr>
        <p:txBody>
          <a:bodyPr>
            <a:spAutoFit/>
          </a:bodyPr>
          <a:lstStyle/>
          <a:p>
            <a:r>
              <a:rPr lang="en-US" sz="1600" i="1">
                <a:solidFill>
                  <a:schemeClr val="bg1"/>
                </a:solidFill>
              </a:rPr>
              <a:t>Bearers :</a:t>
            </a:r>
          </a:p>
        </p:txBody>
      </p:sp>
      <p:sp>
        <p:nvSpPr>
          <p:cNvPr id="77829" name="AutoShape 58">
            <a:hlinkClick r:id="rId2" action="ppaction://hlinksldjump" highlightClick="1"/>
          </p:cNvPr>
          <p:cNvSpPr>
            <a:spLocks noChangeArrowheads="1"/>
          </p:cNvSpPr>
          <p:nvPr/>
        </p:nvSpPr>
        <p:spPr bwMode="auto">
          <a:xfrm>
            <a:off x="76200" y="5943600"/>
            <a:ext cx="609600" cy="609600"/>
          </a:xfrm>
          <a:prstGeom prst="actionButtonHome">
            <a:avLst/>
          </a:prstGeom>
          <a:noFill/>
          <a:ln w="9525">
            <a:solidFill>
              <a:schemeClr val="tx1"/>
            </a:solidFill>
            <a:miter lim="800000"/>
            <a:headEnd/>
            <a:tailEnd/>
          </a:ln>
          <a:effectLst/>
        </p:spPr>
        <p:txBody>
          <a:bodyPr wrap="none" anchor="ctr"/>
          <a:lstStyle/>
          <a:p>
            <a:endParaRPr lang="en-IN"/>
          </a:p>
        </p:txBody>
      </p:sp>
      <p:sp>
        <p:nvSpPr>
          <p:cNvPr id="77830" name="AutoShape 59">
            <a:hlinkClick r:id="" action="ppaction://hlinkshowjump?jump=nextslide" highlightClick="1"/>
          </p:cNvPr>
          <p:cNvSpPr>
            <a:spLocks noChangeArrowheads="1"/>
          </p:cNvSpPr>
          <p:nvPr/>
        </p:nvSpPr>
        <p:spPr bwMode="auto">
          <a:xfrm>
            <a:off x="8382000" y="6324600"/>
            <a:ext cx="457200" cy="304800"/>
          </a:xfrm>
          <a:prstGeom prst="actionButtonForwardNext">
            <a:avLst/>
          </a:prstGeom>
          <a:noFill/>
          <a:ln w="9525">
            <a:solidFill>
              <a:schemeClr val="tx1"/>
            </a:solidFill>
            <a:miter lim="800000"/>
            <a:headEnd/>
            <a:tailEnd/>
          </a:ln>
          <a:effectLst/>
        </p:spPr>
        <p:txBody>
          <a:bodyPr wrap="none" anchor="ctr"/>
          <a:lstStyle/>
          <a:p>
            <a:endParaRPr lang="en-IN"/>
          </a:p>
        </p:txBody>
      </p:sp>
      <p:sp>
        <p:nvSpPr>
          <p:cNvPr id="77831" name="AutoShape 60">
            <a:hlinkClick r:id="" action="ppaction://hlinkshowjump?jump=previousslide" highlightClick="1"/>
          </p:cNvPr>
          <p:cNvSpPr>
            <a:spLocks noChangeArrowheads="1"/>
          </p:cNvSpPr>
          <p:nvPr/>
        </p:nvSpPr>
        <p:spPr bwMode="auto">
          <a:xfrm>
            <a:off x="7772400" y="6324600"/>
            <a:ext cx="457200" cy="304800"/>
          </a:xfrm>
          <a:prstGeom prst="actionButtonBackPrevious">
            <a:avLst/>
          </a:prstGeom>
          <a:noFill/>
          <a:ln w="9525">
            <a:solidFill>
              <a:schemeClr val="tx1"/>
            </a:solidFill>
            <a:miter lim="800000"/>
            <a:headEnd/>
            <a:tailEnd/>
          </a:ln>
          <a:effec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536"/>
                                        </p:tgtEl>
                                        <p:attrNameLst>
                                          <p:attrName>style.visibility</p:attrName>
                                        </p:attrNameLst>
                                      </p:cBhvr>
                                      <p:to>
                                        <p:strVal val="visible"/>
                                      </p:to>
                                    </p:set>
                                    <p:animEffect transition="in" filter="wipe(left)">
                                      <p:cBhvr>
                                        <p:cTn id="7" dur="500"/>
                                        <p:tgtEl>
                                          <p:spTgt spid="205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iterate type="wd">
                                    <p:tmPct val="100000"/>
                                  </p:iterate>
                                  <p:childTnLst>
                                    <p:set>
                                      <p:cBhvr>
                                        <p:cTn id="11" dur="1" fill="hold">
                                          <p:stCondLst>
                                            <p:cond delay="0"/>
                                          </p:stCondLst>
                                        </p:cTn>
                                        <p:tgtEl>
                                          <p:spTgt spid="20482">
                                            <p:txEl>
                                              <p:pRg st="0" end="0"/>
                                            </p:txEl>
                                          </p:spTgt>
                                        </p:tgtEl>
                                        <p:attrNameLst>
                                          <p:attrName>style.visibility</p:attrName>
                                        </p:attrNameLst>
                                      </p:cBhvr>
                                      <p:to>
                                        <p:strVal val="visible"/>
                                      </p:to>
                                    </p:set>
                                    <p:anim calcmode="lin" valueType="num">
                                      <p:cBhvr additive="base">
                                        <p:cTn id="12" dur="3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additive="base">
                                        <p:cTn id="13" dur="300" fill="hold"/>
                                        <p:tgtEl>
                                          <p:spTgt spid="20482">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WAP Architecture</a:t>
            </a:r>
          </a:p>
        </p:txBody>
      </p:sp>
      <p:pic>
        <p:nvPicPr>
          <p:cNvPr id="78851" name="Picture 3" descr="C:\Documents and Settings\abhijit\My Documents\wap presentation\wap-stack.jpg"/>
          <p:cNvPicPr>
            <a:picLocks noChangeAspect="1" noChangeArrowheads="1"/>
          </p:cNvPicPr>
          <p:nvPr/>
        </p:nvPicPr>
        <p:blipFill>
          <a:blip r:embed="rId2"/>
          <a:srcRect/>
          <a:stretch>
            <a:fillRect/>
          </a:stretch>
        </p:blipFill>
        <p:spPr bwMode="auto">
          <a:xfrm>
            <a:off x="533400" y="2743200"/>
            <a:ext cx="5284788" cy="3094038"/>
          </a:xfrm>
          <a:prstGeom prst="rect">
            <a:avLst/>
          </a:prstGeom>
          <a:noFill/>
          <a:ln w="9525">
            <a:noFill/>
            <a:miter lim="800000"/>
            <a:headEnd/>
            <a:tailEnd/>
          </a:ln>
        </p:spPr>
      </p:pic>
      <p:sp>
        <p:nvSpPr>
          <p:cNvPr id="3098628" name="AutoShape 4"/>
          <p:cNvSpPr>
            <a:spLocks noChangeArrowheads="1"/>
          </p:cNvSpPr>
          <p:nvPr/>
        </p:nvSpPr>
        <p:spPr bwMode="auto">
          <a:xfrm>
            <a:off x="503238" y="1236663"/>
            <a:ext cx="1524000" cy="914400"/>
          </a:xfrm>
          <a:prstGeom prst="wedgeRectCallout">
            <a:avLst>
              <a:gd name="adj1" fmla="val 51116"/>
              <a:gd name="adj2" fmla="val 165202"/>
            </a:avLst>
          </a:prstGeom>
          <a:ln>
            <a:headEnd/>
            <a:tailEnd/>
          </a:ln>
        </p:spPr>
        <p:style>
          <a:lnRef idx="2">
            <a:schemeClr val="accent3"/>
          </a:lnRef>
          <a:fillRef idx="1">
            <a:schemeClr val="lt1"/>
          </a:fillRef>
          <a:effectRef idx="0">
            <a:schemeClr val="accent3"/>
          </a:effectRef>
          <a:fontRef idx="minor">
            <a:schemeClr val="dk1"/>
          </a:fontRef>
        </p:style>
        <p:txBody>
          <a:bodyPr/>
          <a:lstStyle/>
          <a:p>
            <a:pPr fontAlgn="auto">
              <a:spcBef>
                <a:spcPts val="0"/>
              </a:spcBef>
              <a:spcAft>
                <a:spcPts val="0"/>
              </a:spcAft>
              <a:defRPr/>
            </a:pPr>
            <a:r>
              <a:rPr lang="en-US" sz="1400" dirty="0" err="1"/>
              <a:t>MicroBrowser</a:t>
            </a:r>
            <a:r>
              <a:rPr lang="en-US" sz="1400" dirty="0"/>
              <a:t> (WML, </a:t>
            </a:r>
            <a:r>
              <a:rPr lang="en-US" sz="1400" dirty="0" err="1"/>
              <a:t>WMLScript</a:t>
            </a:r>
            <a:r>
              <a:rPr lang="en-US" sz="1400" dirty="0"/>
              <a:t>, WTA, WTAI)</a:t>
            </a:r>
            <a:endParaRPr lang="en-US" sz="2000" dirty="0"/>
          </a:p>
        </p:txBody>
      </p:sp>
      <p:sp>
        <p:nvSpPr>
          <p:cNvPr id="3098629" name="AutoShape 5"/>
          <p:cNvSpPr>
            <a:spLocks noChangeArrowheads="1"/>
          </p:cNvSpPr>
          <p:nvPr/>
        </p:nvSpPr>
        <p:spPr bwMode="auto">
          <a:xfrm>
            <a:off x="6400800" y="1447800"/>
            <a:ext cx="2514600" cy="1371600"/>
          </a:xfrm>
          <a:prstGeom prst="wedgeRectCallout">
            <a:avLst>
              <a:gd name="adj1" fmla="val -119013"/>
              <a:gd name="adj2" fmla="val 155488"/>
            </a:avLst>
          </a:prstGeom>
          <a:ln>
            <a:headEnd/>
            <a:tailEnd/>
          </a:ln>
        </p:spPr>
        <p:style>
          <a:lnRef idx="2">
            <a:schemeClr val="accent3"/>
          </a:lnRef>
          <a:fillRef idx="1">
            <a:schemeClr val="lt1"/>
          </a:fillRef>
          <a:effectRef idx="0">
            <a:schemeClr val="accent3"/>
          </a:effectRef>
          <a:fontRef idx="minor">
            <a:schemeClr val="dk1"/>
          </a:fontRef>
        </p:style>
        <p:txBody>
          <a:bodyPr/>
          <a:lstStyle/>
          <a:p>
            <a:pPr fontAlgn="auto">
              <a:spcBef>
                <a:spcPts val="0"/>
              </a:spcBef>
              <a:spcAft>
                <a:spcPts val="0"/>
              </a:spcAft>
              <a:defRPr/>
            </a:pPr>
            <a:r>
              <a:rPr lang="en-US" sz="1400" dirty="0"/>
              <a:t>Runs on top of WDP</a:t>
            </a:r>
          </a:p>
          <a:p>
            <a:pPr fontAlgn="auto">
              <a:spcBef>
                <a:spcPts val="0"/>
              </a:spcBef>
              <a:spcAft>
                <a:spcPts val="0"/>
              </a:spcAft>
              <a:defRPr/>
            </a:pPr>
            <a:r>
              <a:rPr lang="en-US" sz="1400" dirty="0"/>
              <a:t>Provided lightweight X-oriented service</a:t>
            </a:r>
          </a:p>
          <a:p>
            <a:pPr fontAlgn="auto">
              <a:spcBef>
                <a:spcPts val="0"/>
              </a:spcBef>
              <a:spcAft>
                <a:spcPts val="0"/>
              </a:spcAft>
              <a:buFontTx/>
              <a:buChar char="•"/>
              <a:defRPr/>
            </a:pPr>
            <a:r>
              <a:rPr lang="en-US" sz="1400" dirty="0"/>
              <a:t> Unreliable 1-way request</a:t>
            </a:r>
          </a:p>
          <a:p>
            <a:pPr fontAlgn="auto">
              <a:spcBef>
                <a:spcPts val="0"/>
              </a:spcBef>
              <a:spcAft>
                <a:spcPts val="0"/>
              </a:spcAft>
              <a:buFontTx/>
              <a:buChar char="•"/>
              <a:defRPr/>
            </a:pPr>
            <a:r>
              <a:rPr lang="en-US" sz="1400" dirty="0"/>
              <a:t> Reliable 1-way/2-way req./response</a:t>
            </a:r>
          </a:p>
        </p:txBody>
      </p:sp>
      <p:sp>
        <p:nvSpPr>
          <p:cNvPr id="3098630" name="AutoShape 6"/>
          <p:cNvSpPr>
            <a:spLocks noChangeArrowheads="1"/>
          </p:cNvSpPr>
          <p:nvPr/>
        </p:nvSpPr>
        <p:spPr bwMode="auto">
          <a:xfrm>
            <a:off x="6324600" y="3505200"/>
            <a:ext cx="2590800" cy="685800"/>
          </a:xfrm>
          <a:prstGeom prst="wedgeRectCallout">
            <a:avLst>
              <a:gd name="adj1" fmla="val -97629"/>
              <a:gd name="adj2" fmla="val 108292"/>
            </a:avLst>
          </a:prstGeom>
          <a:ln>
            <a:headEnd/>
            <a:tailEnd/>
          </a:ln>
        </p:spPr>
        <p:style>
          <a:lnRef idx="2">
            <a:schemeClr val="accent3"/>
          </a:lnRef>
          <a:fillRef idx="1">
            <a:schemeClr val="lt1"/>
          </a:fillRef>
          <a:effectRef idx="0">
            <a:schemeClr val="accent3"/>
          </a:effectRef>
          <a:fontRef idx="minor">
            <a:schemeClr val="dk1"/>
          </a:fontRef>
        </p:style>
        <p:txBody>
          <a:bodyPr/>
          <a:lstStyle/>
          <a:p>
            <a:pPr fontAlgn="auto">
              <a:spcBef>
                <a:spcPts val="0"/>
              </a:spcBef>
              <a:spcAft>
                <a:spcPts val="0"/>
              </a:spcAft>
              <a:defRPr/>
            </a:pPr>
            <a:r>
              <a:rPr lang="en-US" sz="1400" dirty="0"/>
              <a:t>Lightweight SSL</a:t>
            </a:r>
          </a:p>
          <a:p>
            <a:pPr fontAlgn="auto">
              <a:spcBef>
                <a:spcPts val="0"/>
              </a:spcBef>
              <a:spcAft>
                <a:spcPts val="0"/>
              </a:spcAft>
              <a:defRPr/>
            </a:pPr>
            <a:r>
              <a:rPr lang="en-US" sz="1400" dirty="0"/>
              <a:t>Uses WIM/PKI-Cards</a:t>
            </a:r>
          </a:p>
        </p:txBody>
      </p:sp>
      <p:sp>
        <p:nvSpPr>
          <p:cNvPr id="3098631" name="AutoShape 7"/>
          <p:cNvSpPr>
            <a:spLocks noChangeArrowheads="1"/>
          </p:cNvSpPr>
          <p:nvPr/>
        </p:nvSpPr>
        <p:spPr bwMode="auto">
          <a:xfrm>
            <a:off x="6324600" y="4419600"/>
            <a:ext cx="2590800" cy="990600"/>
          </a:xfrm>
          <a:prstGeom prst="wedgeRectCallout">
            <a:avLst>
              <a:gd name="adj1" fmla="val -102748"/>
              <a:gd name="adj2" fmla="val 19299"/>
            </a:avLst>
          </a:prstGeom>
          <a:ln>
            <a:headEnd/>
            <a:tailEnd/>
          </a:ln>
        </p:spPr>
        <p:style>
          <a:lnRef idx="2">
            <a:schemeClr val="accent3"/>
          </a:lnRef>
          <a:fillRef idx="1">
            <a:schemeClr val="lt1"/>
          </a:fillRef>
          <a:effectRef idx="0">
            <a:schemeClr val="accent3"/>
          </a:effectRef>
          <a:fontRef idx="minor">
            <a:schemeClr val="dk1"/>
          </a:fontRef>
        </p:style>
        <p:txBody>
          <a:bodyPr/>
          <a:lstStyle/>
          <a:p>
            <a:pPr fontAlgn="auto">
              <a:spcBef>
                <a:spcPts val="0"/>
              </a:spcBef>
              <a:spcAft>
                <a:spcPts val="0"/>
              </a:spcAft>
              <a:defRPr/>
            </a:pPr>
            <a:r>
              <a:rPr lang="en-US" sz="1400" dirty="0"/>
              <a:t>Datagram service on different bearers</a:t>
            </a:r>
          </a:p>
          <a:p>
            <a:pPr fontAlgn="auto">
              <a:spcBef>
                <a:spcPts val="0"/>
              </a:spcBef>
              <a:spcAft>
                <a:spcPts val="0"/>
              </a:spcAft>
              <a:defRPr/>
            </a:pPr>
            <a:r>
              <a:rPr lang="en-US" sz="1400" dirty="0"/>
              <a:t>Convergence </a:t>
            </a:r>
            <a:r>
              <a:rPr lang="en-US" sz="1400" dirty="0" err="1"/>
              <a:t>betwe</a:t>
            </a:r>
            <a:r>
              <a:rPr lang="en-US" sz="1400" dirty="0"/>
              <a:t>-                                           en bearer services</a:t>
            </a:r>
          </a:p>
        </p:txBody>
      </p:sp>
      <p:sp>
        <p:nvSpPr>
          <p:cNvPr id="3098632" name="AutoShape 8"/>
          <p:cNvSpPr>
            <a:spLocks noChangeArrowheads="1"/>
          </p:cNvSpPr>
          <p:nvPr/>
        </p:nvSpPr>
        <p:spPr bwMode="auto">
          <a:xfrm>
            <a:off x="5943600" y="5715000"/>
            <a:ext cx="1905000" cy="304800"/>
          </a:xfrm>
          <a:prstGeom prst="wedgeRectCallout">
            <a:avLst>
              <a:gd name="adj1" fmla="val -71000"/>
              <a:gd name="adj2" fmla="val -132292"/>
            </a:avLst>
          </a:prstGeom>
          <a:ln>
            <a:headEnd/>
            <a:tailEnd/>
          </a:ln>
        </p:spPr>
        <p:style>
          <a:lnRef idx="2">
            <a:schemeClr val="accent3"/>
          </a:lnRef>
          <a:fillRef idx="1">
            <a:schemeClr val="lt1"/>
          </a:fillRef>
          <a:effectRef idx="0">
            <a:schemeClr val="accent3"/>
          </a:effectRef>
          <a:fontRef idx="minor">
            <a:schemeClr val="dk1"/>
          </a:fontRef>
        </p:style>
        <p:txBody>
          <a:bodyPr/>
          <a:lstStyle/>
          <a:p>
            <a:pPr fontAlgn="auto">
              <a:spcBef>
                <a:spcPts val="0"/>
              </a:spcBef>
              <a:spcAft>
                <a:spcPts val="0"/>
              </a:spcAft>
              <a:defRPr/>
            </a:pPr>
            <a:r>
              <a:rPr lang="en-US" sz="1200"/>
              <a:t>Different Wireless Tech.</a:t>
            </a:r>
          </a:p>
          <a:p>
            <a:pPr fontAlgn="auto">
              <a:spcBef>
                <a:spcPts val="0"/>
              </a:spcBef>
              <a:spcAft>
                <a:spcPts val="0"/>
              </a:spcAft>
              <a:defRPr/>
            </a:pPr>
            <a:r>
              <a:rPr lang="en-US" sz="1200"/>
              <a:t>	  </a:t>
            </a:r>
          </a:p>
        </p:txBody>
      </p:sp>
      <p:sp>
        <p:nvSpPr>
          <p:cNvPr id="78857" name="Text Box 9"/>
          <p:cNvSpPr txBox="1">
            <a:spLocks noChangeArrowheads="1"/>
          </p:cNvSpPr>
          <p:nvPr/>
        </p:nvSpPr>
        <p:spPr bwMode="auto">
          <a:xfrm>
            <a:off x="7467600" y="6516688"/>
            <a:ext cx="1574800" cy="274637"/>
          </a:xfrm>
          <a:prstGeom prst="rect">
            <a:avLst/>
          </a:prstGeom>
          <a:noFill/>
          <a:ln w="9525">
            <a:noFill/>
            <a:miter lim="800000"/>
            <a:headEnd/>
            <a:tailEnd/>
          </a:ln>
          <a:effectLst/>
        </p:spPr>
        <p:txBody>
          <a:bodyPr wrap="none">
            <a:spAutoFit/>
          </a:bodyPr>
          <a:lstStyle/>
          <a:p>
            <a:r>
              <a:rPr lang="en-US" sz="1200">
                <a:latin typeface="Tahoma" pitchFamily="34" charset="0"/>
              </a:rPr>
              <a:t>Source: </a:t>
            </a:r>
            <a:r>
              <a:rPr lang="en-US" sz="1200"/>
              <a:t>WAP Forum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98632"/>
                                        </p:tgtEl>
                                        <p:attrNameLst>
                                          <p:attrName>style.visibility</p:attrName>
                                        </p:attrNameLst>
                                      </p:cBhvr>
                                      <p:to>
                                        <p:strVal val="visible"/>
                                      </p:to>
                                    </p:set>
                                    <p:animEffect transition="in" filter="dissolve">
                                      <p:cBhvr>
                                        <p:cTn id="7" dur="500"/>
                                        <p:tgtEl>
                                          <p:spTgt spid="30986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98631"/>
                                        </p:tgtEl>
                                        <p:attrNameLst>
                                          <p:attrName>style.visibility</p:attrName>
                                        </p:attrNameLst>
                                      </p:cBhvr>
                                      <p:to>
                                        <p:strVal val="visible"/>
                                      </p:to>
                                    </p:set>
                                    <p:animEffect transition="in" filter="dissolve">
                                      <p:cBhvr>
                                        <p:cTn id="12" dur="500"/>
                                        <p:tgtEl>
                                          <p:spTgt spid="30986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98630"/>
                                        </p:tgtEl>
                                        <p:attrNameLst>
                                          <p:attrName>style.visibility</p:attrName>
                                        </p:attrNameLst>
                                      </p:cBhvr>
                                      <p:to>
                                        <p:strVal val="visible"/>
                                      </p:to>
                                    </p:set>
                                    <p:animEffect transition="in" filter="dissolve">
                                      <p:cBhvr>
                                        <p:cTn id="17" dur="500"/>
                                        <p:tgtEl>
                                          <p:spTgt spid="30986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98629"/>
                                        </p:tgtEl>
                                        <p:attrNameLst>
                                          <p:attrName>style.visibility</p:attrName>
                                        </p:attrNameLst>
                                      </p:cBhvr>
                                      <p:to>
                                        <p:strVal val="visible"/>
                                      </p:to>
                                    </p:set>
                                    <p:animEffect transition="in" filter="dissolve">
                                      <p:cBhvr>
                                        <p:cTn id="22" dur="500"/>
                                        <p:tgtEl>
                                          <p:spTgt spid="30986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098628"/>
                                        </p:tgtEl>
                                        <p:attrNameLst>
                                          <p:attrName>style.visibility</p:attrName>
                                        </p:attrNameLst>
                                      </p:cBhvr>
                                      <p:to>
                                        <p:strVal val="visible"/>
                                      </p:to>
                                    </p:set>
                                    <p:animEffect transition="in" filter="dissolve">
                                      <p:cBhvr>
                                        <p:cTn id="27" dur="500"/>
                                        <p:tgtEl>
                                          <p:spTgt spid="3098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8628" grpId="0" animBg="1" autoUpdateAnimBg="0"/>
      <p:bldP spid="3098629" grpId="0" animBg="1" autoUpdateAnimBg="0"/>
      <p:bldP spid="3098630" grpId="0" animBg="1" autoUpdateAnimBg="0"/>
      <p:bldP spid="3098631" grpId="0" animBg="1" autoUpdateAnimBg="0"/>
      <p:bldP spid="3098632"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914400" y="381000"/>
            <a:ext cx="7772400" cy="838200"/>
          </a:xfrm>
          <a:noFill/>
          <a:ln>
            <a:miter lim="800000"/>
            <a:headEnd/>
            <a:tailEnd/>
          </a:ln>
        </p:spPr>
        <p:txBody>
          <a:bodyPr vert="horz" wrap="square" lIns="91440" tIns="45720" rIns="91440" bIns="45720" numCol="1" anchor="t" anchorCtr="0" compatLnSpc="1">
            <a:prstTxWarp prst="textNoShape">
              <a:avLst/>
            </a:prstTxWarp>
          </a:bodyPr>
          <a:lstStyle/>
          <a:p>
            <a:r>
              <a:rPr lang="en-US" sz="4000" dirty="0" smtClean="0"/>
              <a:t>Wireless Application Environment (WAE)</a:t>
            </a:r>
          </a:p>
        </p:txBody>
      </p:sp>
      <p:sp>
        <p:nvSpPr>
          <p:cNvPr id="24579" name="Rectangle 3"/>
          <p:cNvSpPr>
            <a:spLocks noGrp="1" noChangeArrowheads="1"/>
          </p:cNvSpPr>
          <p:nvPr>
            <p:ph type="body" idx="1"/>
          </p:nvPr>
        </p:nvSpPr>
        <p:spPr bwMode="auto">
          <a:xfrm>
            <a:off x="685800" y="2133600"/>
            <a:ext cx="7772400" cy="3962400"/>
          </a:xfrm>
          <a:noFill/>
          <a:ln>
            <a:miter lim="800000"/>
            <a:headEnd/>
            <a:tailEnd/>
          </a:ln>
        </p:spPr>
        <p:txBody>
          <a:bodyPr vert="horz" wrap="square" lIns="91440" tIns="45720" rIns="91440" bIns="45720" numCol="1" anchor="t" anchorCtr="0" compatLnSpc="1">
            <a:prstTxWarp prst="textNoShape">
              <a:avLst/>
            </a:prstTxWarp>
          </a:bodyPr>
          <a:lstStyle/>
          <a:p>
            <a:r>
              <a:rPr lang="en-US" sz="2800" dirty="0" smtClean="0">
                <a:latin typeface="Times New Roman" pitchFamily="18" charset="0"/>
              </a:rPr>
              <a:t>General-purpose application environment based on a combination of WWW and mobile telephony technologies.</a:t>
            </a:r>
          </a:p>
          <a:p>
            <a:r>
              <a:rPr lang="en-US" sz="2800" dirty="0" smtClean="0">
                <a:latin typeface="Times New Roman" pitchFamily="18" charset="0"/>
              </a:rPr>
              <a:t>It defines the user interface on the phone. It contains WML and WTA (Wireless Telephony Application).</a:t>
            </a:r>
          </a:p>
          <a:p>
            <a:r>
              <a:rPr lang="en-US" sz="2800" dirty="0" smtClean="0">
                <a:latin typeface="Times New Roman" pitchFamily="18" charset="0"/>
              </a:rPr>
              <a:t>Primary objective – interoperable environment.</a:t>
            </a:r>
          </a:p>
          <a:p>
            <a:endParaRPr lang="en-US" dirty="0" smtClean="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wipe(left)">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wipe(left)">
                                      <p:cBhvr>
                                        <p:cTn id="12" dur="500"/>
                                        <p:tgtEl>
                                          <p:spTgt spid="2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wipe(left)">
                                      <p:cBhvr>
                                        <p:cTn id="17"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85800" y="4572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sz="4000" smtClean="0"/>
              <a:t>Wireless Application Environment</a:t>
            </a:r>
            <a:br>
              <a:rPr lang="en-US" sz="4000" smtClean="0"/>
            </a:br>
            <a:r>
              <a:rPr lang="en-US" sz="4000" smtClean="0"/>
              <a:t>(Contd.)</a:t>
            </a:r>
          </a:p>
        </p:txBody>
      </p:sp>
      <p:sp>
        <p:nvSpPr>
          <p:cNvPr id="80899" name="Rectangle 3"/>
          <p:cNvSpPr>
            <a:spLocks noGrp="1" noChangeArrowheads="1"/>
          </p:cNvSpPr>
          <p:nvPr>
            <p:ph type="body" idx="1"/>
          </p:nvPr>
        </p:nvSpPr>
        <p:spPr bwMode="auto">
          <a:xfrm>
            <a:off x="742950" y="1828800"/>
            <a:ext cx="8153400" cy="42672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2800" smtClean="0"/>
              <a:t>WAE includes a micro-browser </a:t>
            </a:r>
            <a:r>
              <a:rPr lang="en-US" sz="2800" smtClean="0">
                <a:latin typeface="Times New Roman" pitchFamily="18" charset="0"/>
              </a:rPr>
              <a:t>(</a:t>
            </a:r>
            <a:r>
              <a:rPr lang="en-US" sz="2800" smtClean="0">
                <a:latin typeface="Times New Roman" pitchFamily="18" charset="0"/>
                <a:cs typeface="Times New Roman" pitchFamily="18" charset="0"/>
              </a:rPr>
              <a:t>Client software designed to overcome challenges of mobile handheld devices that enables wireless access to services such as Internet information in combination with a suitable network</a:t>
            </a:r>
            <a:r>
              <a:rPr lang="en-US" sz="2400" smtClean="0">
                <a:latin typeface="Times New Roman" pitchFamily="18" charset="0"/>
                <a:cs typeface="Times New Roman" pitchFamily="18" charset="0"/>
              </a:rPr>
              <a:t>) </a:t>
            </a:r>
            <a:r>
              <a:rPr lang="en-US" sz="2800" smtClean="0">
                <a:latin typeface="Times New Roman" pitchFamily="18" charset="0"/>
                <a:cs typeface="Times New Roman" pitchFamily="18" charset="0"/>
              </a:rPr>
              <a:t>server</a:t>
            </a:r>
            <a:r>
              <a:rPr lang="en-US" sz="2800" smtClean="0">
                <a:latin typeface="Times New Roman" pitchFamily="18" charset="0"/>
              </a:rPr>
              <a:t> environment which provides</a:t>
            </a:r>
          </a:p>
          <a:p>
            <a:pPr lvl="1">
              <a:lnSpc>
                <a:spcPct val="90000"/>
              </a:lnSpc>
            </a:pPr>
            <a:r>
              <a:rPr lang="en-US" smtClean="0"/>
              <a:t>WML</a:t>
            </a:r>
          </a:p>
          <a:p>
            <a:pPr lvl="1">
              <a:lnSpc>
                <a:spcPct val="90000"/>
              </a:lnSpc>
            </a:pPr>
            <a:r>
              <a:rPr lang="en-US" smtClean="0"/>
              <a:t>WML script</a:t>
            </a:r>
          </a:p>
          <a:p>
            <a:pPr lvl="1">
              <a:lnSpc>
                <a:spcPct val="90000"/>
              </a:lnSpc>
            </a:pPr>
            <a:r>
              <a:rPr lang="en-US" smtClean="0"/>
              <a:t>WTA</a:t>
            </a:r>
          </a:p>
          <a:p>
            <a:pPr lvl="1">
              <a:lnSpc>
                <a:spcPct val="90000"/>
              </a:lnSpc>
            </a:pPr>
            <a:r>
              <a:rPr lang="en-US" smtClean="0"/>
              <a:t>Content formats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914400" y="152400"/>
            <a:ext cx="7772400" cy="914400"/>
          </a:xfrm>
          <a:noFill/>
          <a:ln>
            <a:miter lim="800000"/>
            <a:headEnd/>
            <a:tailEnd/>
          </a:ln>
        </p:spPr>
        <p:txBody>
          <a:bodyPr vert="horz" wrap="square" lIns="91440" tIns="45720" rIns="91440" bIns="45720" numCol="1" anchor="t" anchorCtr="0" compatLnSpc="1">
            <a:prstTxWarp prst="textNoShape">
              <a:avLst/>
            </a:prstTxWarp>
          </a:bodyPr>
          <a:lstStyle/>
          <a:p>
            <a:r>
              <a:rPr lang="en-US" sz="4000" smtClean="0"/>
              <a:t>Wireless Session Protocol (WSP)</a:t>
            </a:r>
          </a:p>
        </p:txBody>
      </p:sp>
      <p:sp>
        <p:nvSpPr>
          <p:cNvPr id="81923" name="Rectangle 3"/>
          <p:cNvSpPr>
            <a:spLocks noGrp="1" noChangeArrowheads="1"/>
          </p:cNvSpPr>
          <p:nvPr>
            <p:ph type="body" idx="1"/>
          </p:nvPr>
        </p:nvSpPr>
        <p:spPr bwMode="auto">
          <a:xfrm>
            <a:off x="838200" y="1143000"/>
            <a:ext cx="7620000" cy="4800600"/>
          </a:xfrm>
          <a:noFill/>
          <a:ln>
            <a:miter lim="800000"/>
            <a:headEnd/>
            <a:tailEnd/>
          </a:ln>
        </p:spPr>
        <p:txBody>
          <a:bodyPr vert="horz" wrap="square" lIns="91440" tIns="45720" rIns="91440" bIns="45720" numCol="1" anchor="t" anchorCtr="0" compatLnSpc="1">
            <a:prstTxWarp prst="textNoShape">
              <a:avLst/>
            </a:prstTxWarp>
          </a:bodyPr>
          <a:lstStyle/>
          <a:p>
            <a:pPr fontAlgn="t">
              <a:lnSpc>
                <a:spcPct val="90000"/>
              </a:lnSpc>
            </a:pPr>
            <a:r>
              <a:rPr lang="en-US" sz="2400" dirty="0" smtClean="0">
                <a:latin typeface="Times New Roman" pitchFamily="18" charset="0"/>
                <a:cs typeface="Times New Roman" pitchFamily="18" charset="0"/>
              </a:rPr>
              <a:t>The WAP session protocol (WSP) layer provides a lightweight session layer to allow efficient exchange of data between applications.</a:t>
            </a:r>
          </a:p>
          <a:p>
            <a:pPr>
              <a:lnSpc>
                <a:spcPct val="90000"/>
              </a:lnSpc>
            </a:pPr>
            <a:endParaRPr lang="en-US" sz="1600" dirty="0" smtClean="0">
              <a:latin typeface="Times New Roman" pitchFamily="18" charset="0"/>
              <a:cs typeface="Times New Roman" pitchFamily="18" charset="0"/>
            </a:endParaRPr>
          </a:p>
          <a:p>
            <a:pPr>
              <a:lnSpc>
                <a:spcPct val="90000"/>
              </a:lnSpc>
            </a:pPr>
            <a:r>
              <a:rPr lang="en-US" sz="2400" dirty="0" smtClean="0">
                <a:latin typeface="Times New Roman" pitchFamily="18" charset="0"/>
                <a:cs typeface="Times New Roman" pitchFamily="18" charset="0"/>
              </a:rPr>
              <a:t>Application layer with a consistent interface for two session services</a:t>
            </a:r>
          </a:p>
          <a:p>
            <a:pPr lvl="1">
              <a:lnSpc>
                <a:spcPct val="90000"/>
              </a:lnSpc>
            </a:pPr>
            <a:r>
              <a:rPr lang="en-US" sz="2000" b="1" dirty="0" smtClean="0">
                <a:latin typeface="Times New Roman" pitchFamily="18" charset="0"/>
                <a:cs typeface="Times New Roman" pitchFamily="18" charset="0"/>
              </a:rPr>
              <a:t>Connection-oriented service that operates above the transaction layer protocol (WTP)</a:t>
            </a:r>
          </a:p>
          <a:p>
            <a:pPr lvl="1">
              <a:lnSpc>
                <a:spcPct val="90000"/>
              </a:lnSpc>
            </a:pPr>
            <a:r>
              <a:rPr lang="en-US" sz="2000" b="1" dirty="0" smtClean="0">
                <a:latin typeface="Times New Roman" pitchFamily="18" charset="0"/>
                <a:cs typeface="Times New Roman" pitchFamily="18" charset="0"/>
              </a:rPr>
              <a:t>Connectionless service that operates above a secure or non-secure datagram service (WDP)</a:t>
            </a:r>
          </a:p>
          <a:p>
            <a:pPr lvl="1">
              <a:lnSpc>
                <a:spcPct val="90000"/>
              </a:lnSpc>
            </a:pPr>
            <a:endParaRPr lang="en-US" sz="1200" dirty="0" smtClean="0">
              <a:latin typeface="Times New Roman" pitchFamily="18" charset="0"/>
              <a:cs typeface="Times New Roman" pitchFamily="18" charset="0"/>
            </a:endParaRPr>
          </a:p>
          <a:p>
            <a:pPr>
              <a:lnSpc>
                <a:spcPct val="90000"/>
              </a:lnSpc>
            </a:pPr>
            <a:r>
              <a:rPr lang="en-US" sz="2400" dirty="0" smtClean="0">
                <a:latin typeface="Times New Roman" pitchFamily="18" charset="0"/>
                <a:cs typeface="Times New Roman" pitchFamily="18" charset="0"/>
              </a:rPr>
              <a:t>Optimized for low-bandwidth bearer networks with long latency</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838200" y="152400"/>
            <a:ext cx="7772400" cy="914400"/>
          </a:xfrm>
          <a:noFill/>
          <a:ln>
            <a:miter lim="800000"/>
            <a:headEnd/>
            <a:tailEnd/>
          </a:ln>
        </p:spPr>
        <p:txBody>
          <a:bodyPr vert="horz" wrap="square" lIns="91440" tIns="45720" rIns="91440" bIns="45720" numCol="1" anchor="t" anchorCtr="0" compatLnSpc="1">
            <a:prstTxWarp prst="textNoShape">
              <a:avLst/>
            </a:prstTxWarp>
          </a:bodyPr>
          <a:lstStyle/>
          <a:p>
            <a:r>
              <a:rPr lang="en-US" sz="3600" dirty="0" smtClean="0"/>
              <a:t>Wireless Transaction Protocol (WTP)</a:t>
            </a:r>
          </a:p>
        </p:txBody>
      </p:sp>
      <p:sp>
        <p:nvSpPr>
          <p:cNvPr id="27651" name="Rectangle 3"/>
          <p:cNvSpPr>
            <a:spLocks noGrp="1" noChangeArrowheads="1"/>
          </p:cNvSpPr>
          <p:nvPr>
            <p:ph type="body" idx="1"/>
          </p:nvPr>
        </p:nvSpPr>
        <p:spPr bwMode="auto">
          <a:xfrm>
            <a:off x="762000" y="1600200"/>
            <a:ext cx="7772400" cy="4876800"/>
          </a:xfrm>
          <a:noFill/>
          <a:ln>
            <a:miter lim="800000"/>
            <a:headEnd/>
            <a:tailEnd/>
          </a:ln>
        </p:spPr>
        <p:txBody>
          <a:bodyPr vert="horz" wrap="square" lIns="91440" tIns="45720" rIns="91440" bIns="45720" numCol="1" anchor="t" anchorCtr="0" compatLnSpc="1">
            <a:prstTxWarp prst="textNoShape">
              <a:avLst/>
            </a:prstTxWarp>
          </a:bodyPr>
          <a:lstStyle/>
          <a:p>
            <a:pPr lvl="4">
              <a:buNone/>
            </a:pPr>
            <a:r>
              <a:rPr lang="en-US" sz="2400" dirty="0" smtClean="0">
                <a:latin typeface="Times New Roman" pitchFamily="18" charset="0"/>
                <a:cs typeface="Times New Roman" pitchFamily="18" charset="0"/>
              </a:rPr>
              <a:t>Runs on top of a datagram service</a:t>
            </a:r>
          </a:p>
          <a:p>
            <a:pPr algn="just" fontAlgn="t"/>
            <a:r>
              <a:rPr lang="en-US" sz="2800" dirty="0" smtClean="0">
                <a:latin typeface="Times New Roman" pitchFamily="18" charset="0"/>
                <a:cs typeface="Times New Roman" pitchFamily="18" charset="0"/>
              </a:rPr>
              <a:t>The WAP transaction protocol (WTP) layer provides transaction support, adding reliability to the datagram service provided by WDP.</a:t>
            </a:r>
          </a:p>
          <a:p>
            <a:pPr algn="just"/>
            <a:r>
              <a:rPr lang="en-US" sz="2800" dirty="0" smtClean="0">
                <a:latin typeface="Times New Roman" pitchFamily="18" charset="0"/>
                <a:cs typeface="Times New Roman" pitchFamily="18" charset="0"/>
              </a:rPr>
              <a:t>Light weight transaction-oriented protocol </a:t>
            </a:r>
          </a:p>
          <a:p>
            <a:pPr algn="just"/>
            <a:r>
              <a:rPr lang="en-US" sz="2800" dirty="0" smtClean="0">
                <a:latin typeface="Times New Roman" pitchFamily="18" charset="0"/>
                <a:cs typeface="Times New Roman" pitchFamily="18" charset="0"/>
              </a:rPr>
              <a:t>Three classes of transaction services</a:t>
            </a:r>
          </a:p>
          <a:p>
            <a:pPr lvl="1" algn="just"/>
            <a:r>
              <a:rPr lang="en-US" dirty="0" smtClean="0">
                <a:latin typeface="Times New Roman" pitchFamily="18" charset="0"/>
                <a:cs typeface="Times New Roman" pitchFamily="18" charset="0"/>
              </a:rPr>
              <a:t>Unreliable one-way requests</a:t>
            </a:r>
          </a:p>
          <a:p>
            <a:pPr lvl="1" algn="just"/>
            <a:r>
              <a:rPr lang="en-US" dirty="0" smtClean="0">
                <a:latin typeface="Times New Roman" pitchFamily="18" charset="0"/>
                <a:cs typeface="Times New Roman" pitchFamily="18" charset="0"/>
              </a:rPr>
              <a:t>Reliable one-way requests</a:t>
            </a:r>
          </a:p>
          <a:p>
            <a:pPr lvl="1" algn="just"/>
            <a:r>
              <a:rPr lang="en-US" dirty="0" smtClean="0">
                <a:latin typeface="Times New Roman" pitchFamily="18" charset="0"/>
                <a:cs typeface="Times New Roman" pitchFamily="18" charset="0"/>
              </a:rPr>
              <a:t>Reliable two-way request-reply transactions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dissolve">
                                      <p:cBhvr>
                                        <p:cTn id="7" dur="5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dissolve">
                                      <p:cBhvr>
                                        <p:cTn id="12" dur="500"/>
                                        <p:tgtEl>
                                          <p:spTgt spid="27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dissolve">
                                      <p:cBhvr>
                                        <p:cTn id="17" dur="500"/>
                                        <p:tgtEl>
                                          <p:spTgt spid="27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dissolve">
                                      <p:cBhvr>
                                        <p:cTn id="22" dur="500"/>
                                        <p:tgtEl>
                                          <p:spTgt spid="27651">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7651">
                                            <p:txEl>
                                              <p:pRg st="4" end="4"/>
                                            </p:txEl>
                                          </p:spTgt>
                                        </p:tgtEl>
                                        <p:attrNameLst>
                                          <p:attrName>style.visibility</p:attrName>
                                        </p:attrNameLst>
                                      </p:cBhvr>
                                      <p:to>
                                        <p:strVal val="visible"/>
                                      </p:to>
                                    </p:set>
                                    <p:animEffect transition="in" filter="dissolve">
                                      <p:cBhvr>
                                        <p:cTn id="25" dur="500"/>
                                        <p:tgtEl>
                                          <p:spTgt spid="27651">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7651">
                                            <p:txEl>
                                              <p:pRg st="5" end="5"/>
                                            </p:txEl>
                                          </p:spTgt>
                                        </p:tgtEl>
                                        <p:attrNameLst>
                                          <p:attrName>style.visibility</p:attrName>
                                        </p:attrNameLst>
                                      </p:cBhvr>
                                      <p:to>
                                        <p:strVal val="visible"/>
                                      </p:to>
                                    </p:set>
                                    <p:animEffect transition="in" filter="dissolve">
                                      <p:cBhvr>
                                        <p:cTn id="28" dur="500"/>
                                        <p:tgtEl>
                                          <p:spTgt spid="27651">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7651">
                                            <p:txEl>
                                              <p:pRg st="6" end="6"/>
                                            </p:txEl>
                                          </p:spTgt>
                                        </p:tgtEl>
                                        <p:attrNameLst>
                                          <p:attrName>style.visibility</p:attrName>
                                        </p:attrNameLst>
                                      </p:cBhvr>
                                      <p:to>
                                        <p:strVal val="visible"/>
                                      </p:to>
                                    </p:set>
                                    <p:animEffect transition="in" filter="dissolve">
                                      <p:cBhvr>
                                        <p:cTn id="31" dur="500"/>
                                        <p:tgtEl>
                                          <p:spTgt spid="27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1024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10244" name="Text Box 4"/>
          <p:cNvSpPr txBox="1">
            <a:spLocks noChangeArrowheads="1"/>
          </p:cNvSpPr>
          <p:nvPr/>
        </p:nvSpPr>
        <p:spPr bwMode="auto">
          <a:xfrm>
            <a:off x="304800" y="762000"/>
            <a:ext cx="268287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27.2  </a:t>
            </a:r>
            <a:r>
              <a:rPr lang="en-US" sz="2000" i="1">
                <a:latin typeface="Times New Roman" pitchFamily="18" charset="0"/>
              </a:rPr>
              <a:t>Browser</a:t>
            </a:r>
          </a:p>
        </p:txBody>
      </p:sp>
      <p:sp>
        <p:nvSpPr>
          <p:cNvPr id="1024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246" name="Picture 6"/>
          <p:cNvPicPr>
            <a:picLocks noChangeAspect="1" noChangeArrowheads="1"/>
          </p:cNvPicPr>
          <p:nvPr/>
        </p:nvPicPr>
        <p:blipFill>
          <a:blip r:embed="rId3"/>
          <a:srcRect/>
          <a:stretch>
            <a:fillRect/>
          </a:stretch>
        </p:blipFill>
        <p:spPr bwMode="auto">
          <a:xfrm>
            <a:off x="106363" y="1752600"/>
            <a:ext cx="8885237" cy="3168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838200" y="152400"/>
            <a:ext cx="7772400" cy="838200"/>
          </a:xfrm>
          <a:noFill/>
          <a:ln>
            <a:miter lim="800000"/>
            <a:headEnd/>
            <a:tailEnd/>
          </a:ln>
        </p:spPr>
        <p:txBody>
          <a:bodyPr vert="horz" wrap="square" lIns="91440" tIns="45720" rIns="91440" bIns="45720" numCol="1" anchor="t" anchorCtr="0" compatLnSpc="1">
            <a:prstTxWarp prst="textNoShape">
              <a:avLst/>
            </a:prstTxWarp>
          </a:bodyPr>
          <a:lstStyle/>
          <a:p>
            <a:r>
              <a:rPr lang="en-US" sz="4000" smtClean="0"/>
              <a:t>Wireless Transport Layer Security (WTLS)</a:t>
            </a:r>
          </a:p>
        </p:txBody>
      </p:sp>
      <p:sp>
        <p:nvSpPr>
          <p:cNvPr id="83971" name="Rectangle 3"/>
          <p:cNvSpPr>
            <a:spLocks noGrp="1" noChangeArrowheads="1"/>
          </p:cNvSpPr>
          <p:nvPr>
            <p:ph type="body" idx="1"/>
          </p:nvPr>
        </p:nvSpPr>
        <p:spPr bwMode="auto">
          <a:xfrm>
            <a:off x="762000" y="1371600"/>
            <a:ext cx="7772400" cy="4572000"/>
          </a:xfrm>
          <a:noFill/>
          <a:ln>
            <a:miter lim="800000"/>
            <a:headEnd/>
            <a:tailEnd/>
          </a:ln>
        </p:spPr>
        <p:txBody>
          <a:bodyPr vert="horz" wrap="square" lIns="91440" tIns="45720" rIns="91440" bIns="45720" numCol="1" anchor="t" anchorCtr="0" compatLnSpc="1">
            <a:prstTxWarp prst="textNoShape">
              <a:avLst/>
            </a:prstTxWarp>
          </a:bodyPr>
          <a:lstStyle/>
          <a:p>
            <a:pPr>
              <a:buFontTx/>
              <a:buNone/>
            </a:pPr>
            <a:r>
              <a:rPr lang="en-US" sz="2800" smtClean="0">
                <a:latin typeface="Times New Roman" pitchFamily="18" charset="0"/>
              </a:rPr>
              <a:t>Based on industry-standard Transport  Layer Security (TLS) protocol</a:t>
            </a:r>
          </a:p>
          <a:p>
            <a:r>
              <a:rPr lang="en-US" sz="2800" smtClean="0">
                <a:latin typeface="Times New Roman" pitchFamily="18" charset="0"/>
              </a:rPr>
              <a:t>Optimized for use over narrow-band communication channels</a:t>
            </a:r>
          </a:p>
          <a:p>
            <a:r>
              <a:rPr lang="en-US" sz="2800" smtClean="0">
                <a:latin typeface="Times New Roman" pitchFamily="18" charset="0"/>
              </a:rPr>
              <a:t>Features:</a:t>
            </a:r>
          </a:p>
          <a:p>
            <a:pPr lvl="1"/>
            <a:r>
              <a:rPr lang="en-US" smtClean="0">
                <a:latin typeface="Times New Roman" pitchFamily="18" charset="0"/>
              </a:rPr>
              <a:t>Data integrity</a:t>
            </a:r>
          </a:p>
          <a:p>
            <a:pPr lvl="1"/>
            <a:r>
              <a:rPr lang="en-US" smtClean="0">
                <a:latin typeface="Times New Roman" pitchFamily="18" charset="0"/>
              </a:rPr>
              <a:t>Privacy</a:t>
            </a:r>
          </a:p>
          <a:p>
            <a:pPr lvl="1"/>
            <a:r>
              <a:rPr lang="en-US" smtClean="0">
                <a:latin typeface="Times New Roman" pitchFamily="18" charset="0"/>
              </a:rPr>
              <a:t>Authentication</a:t>
            </a:r>
          </a:p>
          <a:p>
            <a:pPr lvl="1"/>
            <a:r>
              <a:rPr lang="en-US" smtClean="0">
                <a:latin typeface="Times New Roman" pitchFamily="18" charset="0"/>
              </a:rPr>
              <a:t>Denial-of-service protection</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838200" y="228600"/>
            <a:ext cx="7772400" cy="762000"/>
          </a:xfrm>
          <a:noFill/>
          <a:ln>
            <a:miter lim="800000"/>
            <a:headEnd/>
            <a:tailEnd/>
          </a:ln>
        </p:spPr>
        <p:txBody>
          <a:bodyPr vert="horz" wrap="square" lIns="91440" tIns="45720" rIns="91440" bIns="45720" numCol="1" anchor="t" anchorCtr="0" compatLnSpc="1">
            <a:prstTxWarp prst="textNoShape">
              <a:avLst/>
            </a:prstTxWarp>
          </a:bodyPr>
          <a:lstStyle/>
          <a:p>
            <a:r>
              <a:rPr lang="en-US" sz="4000" smtClean="0"/>
              <a:t>Wireless Datagram Protocol (WDP)</a:t>
            </a:r>
          </a:p>
        </p:txBody>
      </p:sp>
      <p:sp>
        <p:nvSpPr>
          <p:cNvPr id="84995" name="Rectangle 3"/>
          <p:cNvSpPr>
            <a:spLocks noGrp="1" noChangeArrowheads="1"/>
          </p:cNvSpPr>
          <p:nvPr>
            <p:ph type="body" idx="1"/>
          </p:nvPr>
        </p:nvSpPr>
        <p:spPr bwMode="auto">
          <a:xfrm>
            <a:off x="762000" y="1447800"/>
            <a:ext cx="7772400" cy="4495800"/>
          </a:xfrm>
          <a:noFill/>
          <a:ln>
            <a:miter lim="800000"/>
            <a:headEnd/>
            <a:tailEnd/>
          </a:ln>
        </p:spPr>
        <p:txBody>
          <a:bodyPr vert="horz" wrap="square" lIns="91440" tIns="45720" rIns="91440" bIns="45720" numCol="1" anchor="t" anchorCtr="0" compatLnSpc="1">
            <a:prstTxWarp prst="textNoShape">
              <a:avLst/>
            </a:prstTxWarp>
          </a:bodyPr>
          <a:lstStyle/>
          <a:p>
            <a:pPr algn="just" fontAlgn="t">
              <a:lnSpc>
                <a:spcPct val="90000"/>
              </a:lnSpc>
            </a:pPr>
            <a:r>
              <a:rPr lang="en-US" sz="2400" dirty="0" smtClean="0">
                <a:latin typeface="Times New Roman" pitchFamily="18" charset="0"/>
              </a:rPr>
              <a:t>The WAP datagram protocol (WDP) is the Transport layer that sends and receives messages via any available bearer network, including SMS, USSD, CSD, CDPD, IS–136 packet data, and GPRS.</a:t>
            </a:r>
          </a:p>
          <a:p>
            <a:pPr algn="just" fontAlgn="t">
              <a:lnSpc>
                <a:spcPct val="90000"/>
              </a:lnSpc>
            </a:pPr>
            <a:endParaRPr lang="en-US" sz="1600" dirty="0" smtClean="0">
              <a:latin typeface="Times New Roman" pitchFamily="18" charset="0"/>
            </a:endParaRPr>
          </a:p>
          <a:p>
            <a:pPr algn="just">
              <a:lnSpc>
                <a:spcPct val="90000"/>
              </a:lnSpc>
            </a:pPr>
            <a:r>
              <a:rPr lang="en-US" sz="2400" dirty="0" smtClean="0">
                <a:latin typeface="Times New Roman" pitchFamily="18" charset="0"/>
              </a:rPr>
              <a:t>Operates above the data capable bearer services supported by various network types.</a:t>
            </a:r>
          </a:p>
          <a:p>
            <a:pPr algn="just">
              <a:lnSpc>
                <a:spcPct val="90000"/>
              </a:lnSpc>
            </a:pPr>
            <a:endParaRPr lang="en-US" sz="1600" dirty="0" smtClean="0">
              <a:latin typeface="Times New Roman" pitchFamily="18" charset="0"/>
            </a:endParaRPr>
          </a:p>
          <a:p>
            <a:pPr algn="just">
              <a:lnSpc>
                <a:spcPct val="90000"/>
              </a:lnSpc>
            </a:pPr>
            <a:r>
              <a:rPr lang="en-US" sz="2400" dirty="0" smtClean="0">
                <a:latin typeface="Times New Roman" pitchFamily="18" charset="0"/>
              </a:rPr>
              <a:t>Provides a common interface to the upper layer protocols and hence they function independent of the underlying wireless network.</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838200" y="152400"/>
            <a:ext cx="8153400" cy="838200"/>
          </a:xfrm>
          <a:noFill/>
          <a:ln>
            <a:miter lim="800000"/>
            <a:headEnd/>
            <a:tailEnd/>
          </a:ln>
        </p:spPr>
        <p:txBody>
          <a:bodyPr vert="horz" wrap="square" lIns="91440" tIns="45720" rIns="91440" bIns="45720" numCol="1" anchor="t" anchorCtr="0" compatLnSpc="1">
            <a:prstTxWarp prst="textNoShape">
              <a:avLst/>
            </a:prstTxWarp>
          </a:bodyPr>
          <a:lstStyle/>
          <a:p>
            <a:r>
              <a:rPr lang="en-US" sz="4000" smtClean="0"/>
              <a:t>Bearers</a:t>
            </a:r>
          </a:p>
        </p:txBody>
      </p:sp>
      <p:sp>
        <p:nvSpPr>
          <p:cNvPr id="86019" name="Rectangle 3"/>
          <p:cNvSpPr>
            <a:spLocks noGrp="1" noChangeArrowheads="1"/>
          </p:cNvSpPr>
          <p:nvPr>
            <p:ph type="body" idx="1"/>
          </p:nvPr>
        </p:nvSpPr>
        <p:spPr bwMode="auto">
          <a:xfrm>
            <a:off x="685800" y="1676400"/>
            <a:ext cx="7772400" cy="4419600"/>
          </a:xfrm>
          <a:noFill/>
          <a:ln>
            <a:miter lim="800000"/>
            <a:headEnd/>
            <a:tailEnd/>
          </a:ln>
        </p:spPr>
        <p:txBody>
          <a:bodyPr vert="horz" wrap="square" lIns="91440" tIns="45720" rIns="91440" bIns="45720" numCol="1" anchor="t" anchorCtr="0" compatLnSpc="1">
            <a:prstTxWarp prst="textNoShape">
              <a:avLst/>
            </a:prstTxWarp>
          </a:bodyPr>
          <a:lstStyle/>
          <a:p>
            <a:pPr algn="just"/>
            <a:r>
              <a:rPr lang="en-US" sz="2800" dirty="0" smtClean="0">
                <a:latin typeface="Times New Roman" pitchFamily="18" charset="0"/>
              </a:rPr>
              <a:t>Differing levels of quality of service with respect to throughput, error rate, and delays</a:t>
            </a:r>
          </a:p>
          <a:p>
            <a:pPr algn="just"/>
            <a:r>
              <a:rPr lang="en-US" sz="2800" dirty="0" smtClean="0">
                <a:latin typeface="Times New Roman" pitchFamily="18" charset="0"/>
              </a:rPr>
              <a:t>WAP protocols are designed to compensate for or tolerate these varying levels of service</a:t>
            </a:r>
          </a:p>
          <a:p>
            <a:pPr algn="just"/>
            <a:r>
              <a:rPr lang="en-US" sz="2800" dirty="0" smtClean="0">
                <a:latin typeface="Times New Roman" pitchFamily="18" charset="0"/>
              </a:rPr>
              <a:t>WDP specification lists the bearers that are supported and techniques used to allow WAP protocols to run over each bearer</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914400" y="152400"/>
            <a:ext cx="8153400" cy="838200"/>
          </a:xfrm>
          <a:noFill/>
          <a:ln>
            <a:miter lim="800000"/>
            <a:headEnd/>
            <a:tailEnd/>
          </a:ln>
        </p:spPr>
        <p:txBody>
          <a:bodyPr vert="horz" wrap="square" lIns="91440" tIns="45720" rIns="91440" bIns="45720" numCol="1" anchor="t" anchorCtr="0" compatLnSpc="1">
            <a:prstTxWarp prst="textNoShape">
              <a:avLst/>
            </a:prstTxWarp>
          </a:bodyPr>
          <a:lstStyle/>
          <a:p>
            <a:r>
              <a:rPr lang="en-US" sz="4000" smtClean="0"/>
              <a:t>Sample WAP Stacks</a:t>
            </a:r>
          </a:p>
        </p:txBody>
      </p:sp>
      <p:grpSp>
        <p:nvGrpSpPr>
          <p:cNvPr id="87043" name="Group 58"/>
          <p:cNvGrpSpPr>
            <a:grpSpLocks/>
          </p:cNvGrpSpPr>
          <p:nvPr/>
        </p:nvGrpSpPr>
        <p:grpSpPr bwMode="auto">
          <a:xfrm>
            <a:off x="914400" y="1828800"/>
            <a:ext cx="1905000" cy="3505200"/>
            <a:chOff x="528" y="1152"/>
            <a:chExt cx="1200" cy="2208"/>
          </a:xfrm>
        </p:grpSpPr>
        <p:sp>
          <p:nvSpPr>
            <p:cNvPr id="87070" name="AutoShape 9"/>
            <p:cNvSpPr>
              <a:spLocks noChangeArrowheads="1"/>
            </p:cNvSpPr>
            <p:nvPr/>
          </p:nvSpPr>
          <p:spPr bwMode="auto">
            <a:xfrm>
              <a:off x="576" y="2448"/>
              <a:ext cx="1152" cy="336"/>
            </a:xfrm>
            <a:prstGeom prst="rtTriangle">
              <a:avLst/>
            </a:prstGeom>
            <a:solidFill>
              <a:srgbClr val="008080"/>
            </a:solidFill>
            <a:ln w="9525">
              <a:solidFill>
                <a:schemeClr val="tx1"/>
              </a:solidFill>
              <a:miter lim="800000"/>
              <a:headEnd/>
              <a:tailEnd/>
            </a:ln>
            <a:effectLst/>
          </p:spPr>
          <p:txBody>
            <a:bodyPr wrap="none" anchor="ctr"/>
            <a:lstStyle/>
            <a:p>
              <a:r>
                <a:rPr lang="en-US" sz="1400" i="1">
                  <a:solidFill>
                    <a:schemeClr val="bg1"/>
                  </a:solidFill>
                </a:rPr>
                <a:t>No layer</a:t>
              </a:r>
            </a:p>
          </p:txBody>
        </p:sp>
        <p:sp>
          <p:nvSpPr>
            <p:cNvPr id="87071" name="Rectangle 5"/>
            <p:cNvSpPr>
              <a:spLocks noChangeArrowheads="1"/>
            </p:cNvSpPr>
            <p:nvPr/>
          </p:nvSpPr>
          <p:spPr bwMode="auto">
            <a:xfrm>
              <a:off x="576" y="3072"/>
              <a:ext cx="576" cy="288"/>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IP</a:t>
              </a:r>
            </a:p>
          </p:txBody>
        </p:sp>
        <p:sp>
          <p:nvSpPr>
            <p:cNvPr id="87072" name="Rectangle 6"/>
            <p:cNvSpPr>
              <a:spLocks noChangeArrowheads="1"/>
            </p:cNvSpPr>
            <p:nvPr/>
          </p:nvSpPr>
          <p:spPr bwMode="auto">
            <a:xfrm>
              <a:off x="1152" y="3072"/>
              <a:ext cx="576" cy="288"/>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Non-IP</a:t>
              </a:r>
            </a:p>
          </p:txBody>
        </p:sp>
        <p:sp>
          <p:nvSpPr>
            <p:cNvPr id="87073" name="Rectangle 7"/>
            <p:cNvSpPr>
              <a:spLocks noChangeArrowheads="1"/>
            </p:cNvSpPr>
            <p:nvPr/>
          </p:nvSpPr>
          <p:spPr bwMode="auto">
            <a:xfrm>
              <a:off x="576" y="2784"/>
              <a:ext cx="576" cy="288"/>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UDP</a:t>
              </a:r>
            </a:p>
          </p:txBody>
        </p:sp>
        <p:sp>
          <p:nvSpPr>
            <p:cNvPr id="87074" name="Rectangle 8"/>
            <p:cNvSpPr>
              <a:spLocks noChangeArrowheads="1"/>
            </p:cNvSpPr>
            <p:nvPr/>
          </p:nvSpPr>
          <p:spPr bwMode="auto">
            <a:xfrm>
              <a:off x="1152" y="2784"/>
              <a:ext cx="576" cy="288"/>
            </a:xfrm>
            <a:prstGeom prst="rect">
              <a:avLst/>
            </a:prstGeom>
            <a:solidFill>
              <a:schemeClr val="accent2"/>
            </a:solidFill>
            <a:ln w="9525">
              <a:solidFill>
                <a:schemeClr val="tx1"/>
              </a:solidFill>
              <a:miter lim="800000"/>
              <a:headEnd/>
              <a:tailEnd/>
            </a:ln>
            <a:effectLst/>
          </p:spPr>
          <p:txBody>
            <a:bodyPr wrap="none" anchor="ctr"/>
            <a:lstStyle/>
            <a:p>
              <a:r>
                <a:rPr lang="en-US" sz="1600" i="1">
                  <a:solidFill>
                    <a:schemeClr val="bg1"/>
                  </a:solidFill>
                </a:rPr>
                <a:t>WDP</a:t>
              </a:r>
            </a:p>
          </p:txBody>
        </p:sp>
        <p:sp>
          <p:nvSpPr>
            <p:cNvPr id="87075" name="AutoShape 10"/>
            <p:cNvSpPr>
              <a:spLocks noChangeArrowheads="1"/>
            </p:cNvSpPr>
            <p:nvPr/>
          </p:nvSpPr>
          <p:spPr bwMode="auto">
            <a:xfrm rot="10792896">
              <a:off x="576" y="2448"/>
              <a:ext cx="1152" cy="336"/>
            </a:xfrm>
            <a:prstGeom prst="rtTriangle">
              <a:avLst/>
            </a:prstGeom>
            <a:solidFill>
              <a:schemeClr val="accent2"/>
            </a:solidFill>
            <a:ln w="9525">
              <a:solidFill>
                <a:schemeClr val="tx1"/>
              </a:solidFill>
              <a:miter lim="800000"/>
              <a:headEnd/>
              <a:tailEnd/>
            </a:ln>
            <a:effectLst/>
          </p:spPr>
          <p:txBody>
            <a:bodyPr rot="10800000" wrap="none" anchor="ctr"/>
            <a:lstStyle/>
            <a:p>
              <a:endParaRPr lang="en-US" sz="1800" i="1">
                <a:solidFill>
                  <a:schemeClr val="bg1"/>
                </a:solidFill>
              </a:endParaRPr>
            </a:p>
          </p:txBody>
        </p:sp>
        <p:sp>
          <p:nvSpPr>
            <p:cNvPr id="87076" name="Rectangle 11"/>
            <p:cNvSpPr>
              <a:spLocks noChangeArrowheads="1"/>
            </p:cNvSpPr>
            <p:nvPr/>
          </p:nvSpPr>
          <p:spPr bwMode="auto">
            <a:xfrm>
              <a:off x="576" y="2160"/>
              <a:ext cx="1152" cy="288"/>
            </a:xfrm>
            <a:prstGeom prst="rect">
              <a:avLst/>
            </a:prstGeom>
            <a:solidFill>
              <a:schemeClr val="accent2"/>
            </a:solidFill>
            <a:ln w="9525">
              <a:solidFill>
                <a:schemeClr val="tx1"/>
              </a:solidFill>
              <a:miter lim="800000"/>
              <a:headEnd/>
              <a:tailEnd/>
            </a:ln>
            <a:effectLst/>
          </p:spPr>
          <p:txBody>
            <a:bodyPr wrap="none" anchor="ctr"/>
            <a:lstStyle/>
            <a:p>
              <a:r>
                <a:rPr lang="en-US" sz="1600" i="1">
                  <a:solidFill>
                    <a:schemeClr val="bg1"/>
                  </a:solidFill>
                </a:rPr>
                <a:t>WTP</a:t>
              </a:r>
            </a:p>
          </p:txBody>
        </p:sp>
        <p:sp>
          <p:nvSpPr>
            <p:cNvPr id="87077" name="Rectangle 13"/>
            <p:cNvSpPr>
              <a:spLocks noChangeArrowheads="1"/>
            </p:cNvSpPr>
            <p:nvPr/>
          </p:nvSpPr>
          <p:spPr bwMode="auto">
            <a:xfrm>
              <a:off x="576" y="1872"/>
              <a:ext cx="1152" cy="288"/>
            </a:xfrm>
            <a:prstGeom prst="rect">
              <a:avLst/>
            </a:prstGeom>
            <a:solidFill>
              <a:schemeClr val="accent2"/>
            </a:solidFill>
            <a:ln w="9525">
              <a:solidFill>
                <a:schemeClr val="tx1"/>
              </a:solidFill>
              <a:miter lim="800000"/>
              <a:headEnd/>
              <a:tailEnd/>
            </a:ln>
            <a:effectLst/>
          </p:spPr>
          <p:txBody>
            <a:bodyPr wrap="none" anchor="ctr"/>
            <a:lstStyle/>
            <a:p>
              <a:r>
                <a:rPr lang="en-US" sz="1600" i="1">
                  <a:solidFill>
                    <a:schemeClr val="bg1"/>
                  </a:solidFill>
                </a:rPr>
                <a:t>WSP/B</a:t>
              </a:r>
            </a:p>
          </p:txBody>
        </p:sp>
        <p:sp>
          <p:nvSpPr>
            <p:cNvPr id="87078" name="Rectangle 14"/>
            <p:cNvSpPr>
              <a:spLocks noChangeArrowheads="1"/>
            </p:cNvSpPr>
            <p:nvPr/>
          </p:nvSpPr>
          <p:spPr bwMode="auto">
            <a:xfrm>
              <a:off x="576" y="1584"/>
              <a:ext cx="1152" cy="288"/>
            </a:xfrm>
            <a:prstGeom prst="rect">
              <a:avLst/>
            </a:prstGeom>
            <a:solidFill>
              <a:schemeClr val="accent2"/>
            </a:solidFill>
            <a:ln w="9525">
              <a:solidFill>
                <a:schemeClr val="tx1"/>
              </a:solidFill>
              <a:miter lim="800000"/>
              <a:headEnd/>
              <a:tailEnd/>
            </a:ln>
            <a:effectLst/>
          </p:spPr>
          <p:txBody>
            <a:bodyPr wrap="none" anchor="ctr"/>
            <a:lstStyle/>
            <a:p>
              <a:r>
                <a:rPr lang="en-US" sz="1600" i="1">
                  <a:solidFill>
                    <a:schemeClr val="bg1"/>
                  </a:solidFill>
                </a:rPr>
                <a:t>WAE</a:t>
              </a:r>
            </a:p>
          </p:txBody>
        </p:sp>
        <p:sp>
          <p:nvSpPr>
            <p:cNvPr id="87079" name="Text Box 21"/>
            <p:cNvSpPr txBox="1">
              <a:spLocks noChangeArrowheads="1"/>
            </p:cNvSpPr>
            <p:nvPr/>
          </p:nvSpPr>
          <p:spPr bwMode="auto">
            <a:xfrm>
              <a:off x="1339" y="2496"/>
              <a:ext cx="389" cy="192"/>
            </a:xfrm>
            <a:prstGeom prst="rect">
              <a:avLst/>
            </a:prstGeom>
            <a:solidFill>
              <a:schemeClr val="accent2"/>
            </a:solidFill>
            <a:ln w="9525">
              <a:noFill/>
              <a:miter lim="800000"/>
              <a:headEnd/>
              <a:tailEnd/>
            </a:ln>
            <a:effectLst/>
          </p:spPr>
          <p:txBody>
            <a:bodyPr wrap="none">
              <a:spAutoFit/>
            </a:bodyPr>
            <a:lstStyle/>
            <a:p>
              <a:r>
                <a:rPr lang="en-US" sz="1400" i="1">
                  <a:solidFill>
                    <a:schemeClr val="bg1"/>
                  </a:solidFill>
                </a:rPr>
                <a:t>WTLS</a:t>
              </a:r>
            </a:p>
          </p:txBody>
        </p:sp>
        <p:sp>
          <p:nvSpPr>
            <p:cNvPr id="87080" name="Oval 25"/>
            <p:cNvSpPr>
              <a:spLocks noChangeArrowheads="1"/>
            </p:cNvSpPr>
            <p:nvPr/>
          </p:nvSpPr>
          <p:spPr bwMode="auto">
            <a:xfrm>
              <a:off x="528" y="1152"/>
              <a:ext cx="1200" cy="432"/>
            </a:xfrm>
            <a:prstGeom prst="ellipse">
              <a:avLst/>
            </a:prstGeom>
            <a:solidFill>
              <a:schemeClr val="accent2"/>
            </a:solidFill>
            <a:ln w="9525">
              <a:solidFill>
                <a:schemeClr val="tx1"/>
              </a:solidFill>
              <a:round/>
              <a:headEnd/>
              <a:tailEnd/>
            </a:ln>
            <a:effectLst/>
          </p:spPr>
          <p:txBody>
            <a:bodyPr wrap="none" anchor="ctr"/>
            <a:lstStyle/>
            <a:p>
              <a:r>
                <a:rPr lang="en-US" sz="1600" i="1">
                  <a:solidFill>
                    <a:schemeClr val="bg1"/>
                  </a:solidFill>
                </a:rPr>
                <a:t>WAE</a:t>
              </a:r>
            </a:p>
            <a:p>
              <a:r>
                <a:rPr lang="en-US" sz="1600" i="1">
                  <a:solidFill>
                    <a:schemeClr val="bg1"/>
                  </a:solidFill>
                </a:rPr>
                <a:t>User Agents</a:t>
              </a:r>
            </a:p>
          </p:txBody>
        </p:sp>
      </p:grpSp>
      <p:grpSp>
        <p:nvGrpSpPr>
          <p:cNvPr id="87044" name="Group 62"/>
          <p:cNvGrpSpPr>
            <a:grpSpLocks/>
          </p:cNvGrpSpPr>
          <p:nvPr/>
        </p:nvGrpSpPr>
        <p:grpSpPr bwMode="auto">
          <a:xfrm>
            <a:off x="3733800" y="2743200"/>
            <a:ext cx="1905000" cy="2590800"/>
            <a:chOff x="2352" y="1728"/>
            <a:chExt cx="1200" cy="1632"/>
          </a:xfrm>
        </p:grpSpPr>
        <p:sp>
          <p:nvSpPr>
            <p:cNvPr id="87061" name="AutoShape 35"/>
            <p:cNvSpPr>
              <a:spLocks noChangeArrowheads="1"/>
            </p:cNvSpPr>
            <p:nvPr/>
          </p:nvSpPr>
          <p:spPr bwMode="auto">
            <a:xfrm rot="10792896">
              <a:off x="2400" y="2448"/>
              <a:ext cx="1152" cy="336"/>
            </a:xfrm>
            <a:prstGeom prst="rtTriangle">
              <a:avLst/>
            </a:prstGeom>
            <a:solidFill>
              <a:schemeClr val="accent2"/>
            </a:solidFill>
            <a:ln w="9525">
              <a:solidFill>
                <a:schemeClr val="tx1"/>
              </a:solidFill>
              <a:miter lim="800000"/>
              <a:headEnd/>
              <a:tailEnd/>
            </a:ln>
            <a:effectLst/>
          </p:spPr>
          <p:txBody>
            <a:bodyPr rot="10800000" wrap="none" anchor="ctr"/>
            <a:lstStyle/>
            <a:p>
              <a:endParaRPr lang="en-US" sz="1800" i="1">
                <a:solidFill>
                  <a:schemeClr val="bg1"/>
                </a:solidFill>
              </a:endParaRPr>
            </a:p>
          </p:txBody>
        </p:sp>
        <p:sp>
          <p:nvSpPr>
            <p:cNvPr id="87062" name="AutoShape 30"/>
            <p:cNvSpPr>
              <a:spLocks noChangeArrowheads="1"/>
            </p:cNvSpPr>
            <p:nvPr/>
          </p:nvSpPr>
          <p:spPr bwMode="auto">
            <a:xfrm>
              <a:off x="2400" y="2448"/>
              <a:ext cx="1152" cy="336"/>
            </a:xfrm>
            <a:prstGeom prst="rtTriangle">
              <a:avLst/>
            </a:prstGeom>
            <a:solidFill>
              <a:srgbClr val="008080"/>
            </a:solidFill>
            <a:ln w="9525">
              <a:solidFill>
                <a:schemeClr val="tx1"/>
              </a:solidFill>
              <a:miter lim="800000"/>
              <a:headEnd/>
              <a:tailEnd/>
            </a:ln>
            <a:effectLst/>
          </p:spPr>
          <p:txBody>
            <a:bodyPr wrap="none" anchor="ctr"/>
            <a:lstStyle/>
            <a:p>
              <a:r>
                <a:rPr lang="en-US" sz="1400" i="1">
                  <a:solidFill>
                    <a:schemeClr val="bg1"/>
                  </a:solidFill>
                </a:rPr>
                <a:t>No layer</a:t>
              </a:r>
            </a:p>
          </p:txBody>
        </p:sp>
        <p:sp>
          <p:nvSpPr>
            <p:cNvPr id="87063" name="Rectangle 31"/>
            <p:cNvSpPr>
              <a:spLocks noChangeArrowheads="1"/>
            </p:cNvSpPr>
            <p:nvPr/>
          </p:nvSpPr>
          <p:spPr bwMode="auto">
            <a:xfrm>
              <a:off x="2400" y="3072"/>
              <a:ext cx="576" cy="288"/>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IP</a:t>
              </a:r>
            </a:p>
          </p:txBody>
        </p:sp>
        <p:sp>
          <p:nvSpPr>
            <p:cNvPr id="87064" name="Rectangle 32"/>
            <p:cNvSpPr>
              <a:spLocks noChangeArrowheads="1"/>
            </p:cNvSpPr>
            <p:nvPr/>
          </p:nvSpPr>
          <p:spPr bwMode="auto">
            <a:xfrm>
              <a:off x="2976" y="3072"/>
              <a:ext cx="576" cy="288"/>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Non-IP</a:t>
              </a:r>
            </a:p>
          </p:txBody>
        </p:sp>
        <p:sp>
          <p:nvSpPr>
            <p:cNvPr id="87065" name="Rectangle 33"/>
            <p:cNvSpPr>
              <a:spLocks noChangeArrowheads="1"/>
            </p:cNvSpPr>
            <p:nvPr/>
          </p:nvSpPr>
          <p:spPr bwMode="auto">
            <a:xfrm>
              <a:off x="2400" y="2784"/>
              <a:ext cx="576" cy="288"/>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UDP</a:t>
              </a:r>
            </a:p>
          </p:txBody>
        </p:sp>
        <p:sp>
          <p:nvSpPr>
            <p:cNvPr id="87066" name="Rectangle 34"/>
            <p:cNvSpPr>
              <a:spLocks noChangeArrowheads="1"/>
            </p:cNvSpPr>
            <p:nvPr/>
          </p:nvSpPr>
          <p:spPr bwMode="auto">
            <a:xfrm>
              <a:off x="2976" y="2784"/>
              <a:ext cx="576" cy="288"/>
            </a:xfrm>
            <a:prstGeom prst="rect">
              <a:avLst/>
            </a:prstGeom>
            <a:solidFill>
              <a:schemeClr val="accent2"/>
            </a:solidFill>
            <a:ln w="9525">
              <a:solidFill>
                <a:schemeClr val="tx1"/>
              </a:solidFill>
              <a:miter lim="800000"/>
              <a:headEnd/>
              <a:tailEnd/>
            </a:ln>
            <a:effectLst/>
          </p:spPr>
          <p:txBody>
            <a:bodyPr wrap="none" anchor="ctr"/>
            <a:lstStyle/>
            <a:p>
              <a:r>
                <a:rPr lang="en-US" sz="1600" i="1">
                  <a:solidFill>
                    <a:schemeClr val="bg1"/>
                  </a:solidFill>
                </a:rPr>
                <a:t>WDP</a:t>
              </a:r>
            </a:p>
          </p:txBody>
        </p:sp>
        <p:sp>
          <p:nvSpPr>
            <p:cNvPr id="87067" name="Rectangle 36"/>
            <p:cNvSpPr>
              <a:spLocks noChangeArrowheads="1"/>
            </p:cNvSpPr>
            <p:nvPr/>
          </p:nvSpPr>
          <p:spPr bwMode="auto">
            <a:xfrm>
              <a:off x="2400" y="2160"/>
              <a:ext cx="1152" cy="288"/>
            </a:xfrm>
            <a:prstGeom prst="rect">
              <a:avLst/>
            </a:prstGeom>
            <a:solidFill>
              <a:schemeClr val="accent2"/>
            </a:solidFill>
            <a:ln w="9525">
              <a:solidFill>
                <a:schemeClr val="tx1"/>
              </a:solidFill>
              <a:miter lim="800000"/>
              <a:headEnd/>
              <a:tailEnd/>
            </a:ln>
            <a:effectLst/>
          </p:spPr>
          <p:txBody>
            <a:bodyPr wrap="none" anchor="ctr"/>
            <a:lstStyle/>
            <a:p>
              <a:r>
                <a:rPr lang="en-US" sz="1600" i="1">
                  <a:solidFill>
                    <a:schemeClr val="bg1"/>
                  </a:solidFill>
                </a:rPr>
                <a:t>WTP</a:t>
              </a:r>
            </a:p>
          </p:txBody>
        </p:sp>
        <p:sp>
          <p:nvSpPr>
            <p:cNvPr id="87068" name="Text Box 39"/>
            <p:cNvSpPr txBox="1">
              <a:spLocks noChangeArrowheads="1"/>
            </p:cNvSpPr>
            <p:nvPr/>
          </p:nvSpPr>
          <p:spPr bwMode="auto">
            <a:xfrm>
              <a:off x="3092" y="2464"/>
              <a:ext cx="389" cy="192"/>
            </a:xfrm>
            <a:prstGeom prst="rect">
              <a:avLst/>
            </a:prstGeom>
            <a:solidFill>
              <a:schemeClr val="accent2"/>
            </a:solidFill>
            <a:ln w="9525">
              <a:noFill/>
              <a:miter lim="800000"/>
              <a:headEnd/>
              <a:tailEnd/>
            </a:ln>
            <a:effectLst/>
          </p:spPr>
          <p:txBody>
            <a:bodyPr wrap="none">
              <a:spAutoFit/>
            </a:bodyPr>
            <a:lstStyle/>
            <a:p>
              <a:r>
                <a:rPr lang="en-US" sz="1400" i="1">
                  <a:solidFill>
                    <a:schemeClr val="bg1"/>
                  </a:solidFill>
                </a:rPr>
                <a:t>WTLS</a:t>
              </a:r>
            </a:p>
          </p:txBody>
        </p:sp>
        <p:sp>
          <p:nvSpPr>
            <p:cNvPr id="87069" name="Oval 40"/>
            <p:cNvSpPr>
              <a:spLocks noChangeArrowheads="1"/>
            </p:cNvSpPr>
            <p:nvPr/>
          </p:nvSpPr>
          <p:spPr bwMode="auto">
            <a:xfrm>
              <a:off x="2352" y="1728"/>
              <a:ext cx="1200" cy="432"/>
            </a:xfrm>
            <a:prstGeom prst="ellipse">
              <a:avLst/>
            </a:prstGeom>
            <a:solidFill>
              <a:schemeClr val="accent2"/>
            </a:solidFill>
            <a:ln w="9525">
              <a:solidFill>
                <a:schemeClr val="tx1"/>
              </a:solidFill>
              <a:round/>
              <a:headEnd/>
              <a:tailEnd/>
            </a:ln>
            <a:effectLst/>
          </p:spPr>
          <p:txBody>
            <a:bodyPr wrap="none" anchor="ctr"/>
            <a:lstStyle/>
            <a:p>
              <a:r>
                <a:rPr lang="en-US" sz="1600" i="1">
                  <a:solidFill>
                    <a:schemeClr val="bg1"/>
                  </a:solidFill>
                </a:rPr>
                <a:t>Applications over </a:t>
              </a:r>
            </a:p>
            <a:p>
              <a:r>
                <a:rPr lang="en-US" sz="1600" i="1">
                  <a:solidFill>
                    <a:schemeClr val="bg1"/>
                  </a:solidFill>
                </a:rPr>
                <a:t>transactions</a:t>
              </a:r>
            </a:p>
          </p:txBody>
        </p:sp>
      </p:grpSp>
      <p:sp>
        <p:nvSpPr>
          <p:cNvPr id="87045" name="AutoShape 49"/>
          <p:cNvSpPr>
            <a:spLocks noChangeArrowheads="1"/>
          </p:cNvSpPr>
          <p:nvPr/>
        </p:nvSpPr>
        <p:spPr bwMode="auto">
          <a:xfrm rot="10792896">
            <a:off x="6400800" y="3886200"/>
            <a:ext cx="1828800" cy="533400"/>
          </a:xfrm>
          <a:prstGeom prst="rtTriangle">
            <a:avLst/>
          </a:prstGeom>
          <a:solidFill>
            <a:schemeClr val="accent2"/>
          </a:solidFill>
          <a:ln w="9525">
            <a:solidFill>
              <a:schemeClr val="tx1"/>
            </a:solidFill>
            <a:miter lim="800000"/>
            <a:headEnd/>
            <a:tailEnd/>
          </a:ln>
          <a:effectLst/>
        </p:spPr>
        <p:txBody>
          <a:bodyPr rot="10800000" wrap="none" anchor="ctr"/>
          <a:lstStyle/>
          <a:p>
            <a:endParaRPr lang="en-US" sz="1800" i="1"/>
          </a:p>
        </p:txBody>
      </p:sp>
      <p:sp>
        <p:nvSpPr>
          <p:cNvPr id="87046" name="AutoShape 44"/>
          <p:cNvSpPr>
            <a:spLocks noChangeArrowheads="1"/>
          </p:cNvSpPr>
          <p:nvPr/>
        </p:nvSpPr>
        <p:spPr bwMode="auto">
          <a:xfrm>
            <a:off x="6400800" y="3886200"/>
            <a:ext cx="1828800" cy="533400"/>
          </a:xfrm>
          <a:prstGeom prst="rtTriangle">
            <a:avLst/>
          </a:prstGeom>
          <a:solidFill>
            <a:srgbClr val="008080"/>
          </a:solidFill>
          <a:ln w="9525">
            <a:solidFill>
              <a:schemeClr val="tx1"/>
            </a:solidFill>
            <a:miter lim="800000"/>
            <a:headEnd/>
            <a:tailEnd/>
          </a:ln>
          <a:effectLst/>
        </p:spPr>
        <p:txBody>
          <a:bodyPr wrap="none" anchor="ctr"/>
          <a:lstStyle/>
          <a:p>
            <a:r>
              <a:rPr lang="en-US" sz="1400" i="1">
                <a:solidFill>
                  <a:schemeClr val="bg1"/>
                </a:solidFill>
              </a:rPr>
              <a:t>No layer</a:t>
            </a:r>
          </a:p>
        </p:txBody>
      </p:sp>
      <p:sp>
        <p:nvSpPr>
          <p:cNvPr id="87047" name="Rectangle 45"/>
          <p:cNvSpPr>
            <a:spLocks noChangeArrowheads="1"/>
          </p:cNvSpPr>
          <p:nvPr/>
        </p:nvSpPr>
        <p:spPr bwMode="auto">
          <a:xfrm>
            <a:off x="6400800" y="4876800"/>
            <a:ext cx="914400" cy="457200"/>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IP</a:t>
            </a:r>
          </a:p>
        </p:txBody>
      </p:sp>
      <p:sp>
        <p:nvSpPr>
          <p:cNvPr id="87048" name="Rectangle 46"/>
          <p:cNvSpPr>
            <a:spLocks noChangeArrowheads="1"/>
          </p:cNvSpPr>
          <p:nvPr/>
        </p:nvSpPr>
        <p:spPr bwMode="auto">
          <a:xfrm>
            <a:off x="7315200" y="4876800"/>
            <a:ext cx="914400" cy="457200"/>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Non-IP</a:t>
            </a:r>
          </a:p>
        </p:txBody>
      </p:sp>
      <p:sp>
        <p:nvSpPr>
          <p:cNvPr id="87049" name="Rectangle 47"/>
          <p:cNvSpPr>
            <a:spLocks noChangeArrowheads="1"/>
          </p:cNvSpPr>
          <p:nvPr/>
        </p:nvSpPr>
        <p:spPr bwMode="auto">
          <a:xfrm>
            <a:off x="6400800" y="4419600"/>
            <a:ext cx="914400" cy="457200"/>
          </a:xfrm>
          <a:prstGeom prst="rect">
            <a:avLst/>
          </a:prstGeom>
          <a:solidFill>
            <a:srgbClr val="008080"/>
          </a:solidFill>
          <a:ln w="9525">
            <a:solidFill>
              <a:schemeClr val="tx1"/>
            </a:solidFill>
            <a:miter lim="800000"/>
            <a:headEnd/>
            <a:tailEnd/>
          </a:ln>
          <a:effectLst/>
        </p:spPr>
        <p:txBody>
          <a:bodyPr wrap="none" anchor="ctr"/>
          <a:lstStyle/>
          <a:p>
            <a:r>
              <a:rPr lang="en-US" sz="1600" i="1">
                <a:solidFill>
                  <a:schemeClr val="bg1"/>
                </a:solidFill>
              </a:rPr>
              <a:t>UDP</a:t>
            </a:r>
          </a:p>
        </p:txBody>
      </p:sp>
      <p:sp>
        <p:nvSpPr>
          <p:cNvPr id="87050" name="Rectangle 48"/>
          <p:cNvSpPr>
            <a:spLocks noChangeArrowheads="1"/>
          </p:cNvSpPr>
          <p:nvPr/>
        </p:nvSpPr>
        <p:spPr bwMode="auto">
          <a:xfrm>
            <a:off x="7315200" y="4419600"/>
            <a:ext cx="914400" cy="457200"/>
          </a:xfrm>
          <a:prstGeom prst="rect">
            <a:avLst/>
          </a:prstGeom>
          <a:solidFill>
            <a:schemeClr val="accent2"/>
          </a:solidFill>
          <a:ln w="9525">
            <a:solidFill>
              <a:schemeClr val="tx1"/>
            </a:solidFill>
            <a:miter lim="800000"/>
            <a:headEnd/>
            <a:tailEnd/>
          </a:ln>
          <a:effectLst/>
        </p:spPr>
        <p:txBody>
          <a:bodyPr wrap="none" anchor="ctr"/>
          <a:lstStyle/>
          <a:p>
            <a:r>
              <a:rPr lang="en-US" sz="1600" i="1">
                <a:solidFill>
                  <a:schemeClr val="bg1"/>
                </a:solidFill>
              </a:rPr>
              <a:t>WDP</a:t>
            </a:r>
          </a:p>
        </p:txBody>
      </p:sp>
      <p:sp>
        <p:nvSpPr>
          <p:cNvPr id="87051" name="Text Box 51"/>
          <p:cNvSpPr txBox="1">
            <a:spLocks noChangeArrowheads="1"/>
          </p:cNvSpPr>
          <p:nvPr/>
        </p:nvSpPr>
        <p:spPr bwMode="auto">
          <a:xfrm>
            <a:off x="7499350" y="3911600"/>
            <a:ext cx="617538" cy="304800"/>
          </a:xfrm>
          <a:prstGeom prst="rect">
            <a:avLst/>
          </a:prstGeom>
          <a:solidFill>
            <a:schemeClr val="accent2"/>
          </a:solidFill>
          <a:ln w="9525">
            <a:noFill/>
            <a:miter lim="800000"/>
            <a:headEnd/>
            <a:tailEnd/>
          </a:ln>
          <a:effectLst/>
        </p:spPr>
        <p:txBody>
          <a:bodyPr wrap="none">
            <a:spAutoFit/>
          </a:bodyPr>
          <a:lstStyle/>
          <a:p>
            <a:r>
              <a:rPr lang="en-US" sz="1400" i="1">
                <a:solidFill>
                  <a:schemeClr val="bg1"/>
                </a:solidFill>
              </a:rPr>
              <a:t>WTLS</a:t>
            </a:r>
          </a:p>
        </p:txBody>
      </p:sp>
      <p:sp>
        <p:nvSpPr>
          <p:cNvPr id="87052" name="Oval 52"/>
          <p:cNvSpPr>
            <a:spLocks noChangeArrowheads="1"/>
          </p:cNvSpPr>
          <p:nvPr/>
        </p:nvSpPr>
        <p:spPr bwMode="auto">
          <a:xfrm>
            <a:off x="6324600" y="3200400"/>
            <a:ext cx="1905000" cy="685800"/>
          </a:xfrm>
          <a:prstGeom prst="ellipse">
            <a:avLst/>
          </a:prstGeom>
          <a:solidFill>
            <a:schemeClr val="accent2"/>
          </a:solidFill>
          <a:ln w="9525">
            <a:solidFill>
              <a:schemeClr val="tx1"/>
            </a:solidFill>
            <a:round/>
            <a:headEnd/>
            <a:tailEnd/>
          </a:ln>
          <a:effectLst/>
        </p:spPr>
        <p:txBody>
          <a:bodyPr wrap="none" anchor="ctr"/>
          <a:lstStyle/>
          <a:p>
            <a:r>
              <a:rPr lang="en-US" sz="1600" i="1">
                <a:solidFill>
                  <a:schemeClr val="bg1"/>
                </a:solidFill>
              </a:rPr>
              <a:t>Applications over </a:t>
            </a:r>
          </a:p>
          <a:p>
            <a:r>
              <a:rPr lang="en-US" sz="1600" i="1">
                <a:solidFill>
                  <a:schemeClr val="bg1"/>
                </a:solidFill>
              </a:rPr>
              <a:t>Datagram Transport</a:t>
            </a:r>
          </a:p>
        </p:txBody>
      </p:sp>
      <p:grpSp>
        <p:nvGrpSpPr>
          <p:cNvPr id="87053" name="Group 63"/>
          <p:cNvGrpSpPr>
            <a:grpSpLocks/>
          </p:cNvGrpSpPr>
          <p:nvPr/>
        </p:nvGrpSpPr>
        <p:grpSpPr bwMode="auto">
          <a:xfrm>
            <a:off x="6400800" y="1462088"/>
            <a:ext cx="2055813" cy="747712"/>
            <a:chOff x="4032" y="921"/>
            <a:chExt cx="1295" cy="471"/>
          </a:xfrm>
        </p:grpSpPr>
        <p:sp>
          <p:nvSpPr>
            <p:cNvPr id="87057" name="Rectangle 53"/>
            <p:cNvSpPr>
              <a:spLocks noChangeArrowheads="1"/>
            </p:cNvSpPr>
            <p:nvPr/>
          </p:nvSpPr>
          <p:spPr bwMode="auto">
            <a:xfrm>
              <a:off x="4032" y="960"/>
              <a:ext cx="144" cy="144"/>
            </a:xfrm>
            <a:prstGeom prst="rect">
              <a:avLst/>
            </a:prstGeom>
            <a:solidFill>
              <a:schemeClr val="accent2"/>
            </a:solidFill>
            <a:ln w="9525">
              <a:solidFill>
                <a:schemeClr val="tx1"/>
              </a:solidFill>
              <a:miter lim="800000"/>
              <a:headEnd/>
              <a:tailEnd/>
            </a:ln>
            <a:effectLst/>
          </p:spPr>
          <p:txBody>
            <a:bodyPr wrap="none" anchor="ctr"/>
            <a:lstStyle/>
            <a:p>
              <a:endParaRPr lang="en-IN"/>
            </a:p>
          </p:txBody>
        </p:sp>
        <p:sp>
          <p:nvSpPr>
            <p:cNvPr id="87058" name="Rectangle 54"/>
            <p:cNvSpPr>
              <a:spLocks noChangeArrowheads="1"/>
            </p:cNvSpPr>
            <p:nvPr/>
          </p:nvSpPr>
          <p:spPr bwMode="auto">
            <a:xfrm>
              <a:off x="4032" y="1200"/>
              <a:ext cx="144" cy="144"/>
            </a:xfrm>
            <a:prstGeom prst="rect">
              <a:avLst/>
            </a:prstGeom>
            <a:solidFill>
              <a:srgbClr val="008080"/>
            </a:solidFill>
            <a:ln w="9525">
              <a:solidFill>
                <a:schemeClr val="tx1"/>
              </a:solidFill>
              <a:miter lim="800000"/>
              <a:headEnd/>
              <a:tailEnd/>
            </a:ln>
            <a:effectLst/>
          </p:spPr>
          <p:txBody>
            <a:bodyPr wrap="none" anchor="ctr"/>
            <a:lstStyle/>
            <a:p>
              <a:endParaRPr lang="en-IN"/>
            </a:p>
          </p:txBody>
        </p:sp>
        <p:sp>
          <p:nvSpPr>
            <p:cNvPr id="87059" name="Text Box 55"/>
            <p:cNvSpPr txBox="1">
              <a:spLocks noChangeArrowheads="1"/>
            </p:cNvSpPr>
            <p:nvPr/>
          </p:nvSpPr>
          <p:spPr bwMode="auto">
            <a:xfrm>
              <a:off x="4167" y="921"/>
              <a:ext cx="1160" cy="231"/>
            </a:xfrm>
            <a:prstGeom prst="rect">
              <a:avLst/>
            </a:prstGeom>
            <a:noFill/>
            <a:ln w="9525">
              <a:noFill/>
              <a:miter lim="800000"/>
              <a:headEnd/>
              <a:tailEnd/>
            </a:ln>
            <a:effectLst/>
          </p:spPr>
          <p:txBody>
            <a:bodyPr wrap="none">
              <a:spAutoFit/>
            </a:bodyPr>
            <a:lstStyle/>
            <a:p>
              <a:r>
                <a:rPr lang="en-US" sz="1800" i="1"/>
                <a:t>WAP Technology</a:t>
              </a:r>
            </a:p>
          </p:txBody>
        </p:sp>
        <p:sp>
          <p:nvSpPr>
            <p:cNvPr id="87060" name="Text Box 56"/>
            <p:cNvSpPr txBox="1">
              <a:spLocks noChangeArrowheads="1"/>
            </p:cNvSpPr>
            <p:nvPr/>
          </p:nvSpPr>
          <p:spPr bwMode="auto">
            <a:xfrm>
              <a:off x="4191" y="1161"/>
              <a:ext cx="1112" cy="231"/>
            </a:xfrm>
            <a:prstGeom prst="rect">
              <a:avLst/>
            </a:prstGeom>
            <a:noFill/>
            <a:ln w="9525">
              <a:noFill/>
              <a:miter lim="800000"/>
              <a:headEnd/>
              <a:tailEnd/>
            </a:ln>
            <a:effectLst/>
          </p:spPr>
          <p:txBody>
            <a:bodyPr wrap="none">
              <a:spAutoFit/>
            </a:bodyPr>
            <a:lstStyle/>
            <a:p>
              <a:r>
                <a:rPr lang="en-US" sz="1800" i="1"/>
                <a:t>Outside of WAP </a:t>
              </a:r>
              <a:endParaRPr lang="en-US" sz="1600" i="1"/>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66" name="Group 1029"/>
          <p:cNvGrpSpPr>
            <a:grpSpLocks/>
          </p:cNvGrpSpPr>
          <p:nvPr/>
        </p:nvGrpSpPr>
        <p:grpSpPr bwMode="auto">
          <a:xfrm>
            <a:off x="1800225" y="1547813"/>
            <a:ext cx="5543550" cy="3763962"/>
            <a:chOff x="0" y="0"/>
            <a:chExt cx="3492" cy="2371"/>
          </a:xfrm>
        </p:grpSpPr>
        <p:sp>
          <p:nvSpPr>
            <p:cNvPr id="88072" name="Rectangle 1026"/>
            <p:cNvSpPr>
              <a:spLocks noChangeArrowheads="1"/>
            </p:cNvSpPr>
            <p:nvPr/>
          </p:nvSpPr>
          <p:spPr bwMode="auto">
            <a:xfrm>
              <a:off x="0" y="0"/>
              <a:ext cx="3492" cy="0"/>
            </a:xfrm>
            <a:prstGeom prst="rect">
              <a:avLst/>
            </a:prstGeom>
            <a:noFill/>
            <a:ln w="9525">
              <a:noFill/>
              <a:miter lim="800000"/>
              <a:headEnd/>
              <a:tailEnd/>
            </a:ln>
            <a:effectLst/>
          </p:spPr>
          <p:txBody>
            <a:bodyPr>
              <a:spAutoFit/>
            </a:bodyPr>
            <a:lstStyle/>
            <a:p>
              <a:endParaRPr lang="en-IN"/>
            </a:p>
          </p:txBody>
        </p:sp>
        <p:sp>
          <p:nvSpPr>
            <p:cNvPr id="88073" name="Rectangle 1027"/>
            <p:cNvSpPr>
              <a:spLocks noChangeArrowheads="1"/>
            </p:cNvSpPr>
            <p:nvPr/>
          </p:nvSpPr>
          <p:spPr bwMode="auto">
            <a:xfrm>
              <a:off x="0" y="0"/>
              <a:ext cx="2396" cy="2371"/>
            </a:xfrm>
            <a:prstGeom prst="rect">
              <a:avLst/>
            </a:prstGeom>
            <a:noFill/>
            <a:ln w="9525">
              <a:noFill/>
              <a:miter lim="800000"/>
              <a:headEnd/>
              <a:tailEnd/>
            </a:ln>
            <a:effectLst/>
          </p:spPr>
          <p:txBody>
            <a:bodyPr>
              <a:spAutoFit/>
            </a:bodyPr>
            <a:lstStyle/>
            <a:p>
              <a:pPr fontAlgn="t"/>
              <a:r>
                <a:rPr lang="en-US" sz="700">
                  <a:latin typeface="Verdana" pitchFamily="34" charset="0"/>
                  <a:cs typeface="Arial" charset="0"/>
                </a:rPr>
                <a:t>  </a:t>
              </a:r>
              <a:r>
                <a:rPr lang="en-US" sz="22700">
                  <a:latin typeface="Verdana" pitchFamily="34" charset="0"/>
                  <a:cs typeface="Arial" charset="0"/>
                </a:rPr>
                <a:t> </a:t>
              </a:r>
              <a:r>
                <a:rPr lang="en-US" sz="700">
                  <a:latin typeface="Verdana" pitchFamily="34" charset="0"/>
                  <a:cs typeface="Arial" charset="0"/>
                </a:rPr>
                <a:t>                                                                                                               </a:t>
              </a:r>
            </a:p>
            <a:p>
              <a:endParaRPr lang="en-US" sz="700">
                <a:latin typeface="Verdana" pitchFamily="34" charset="0"/>
                <a:cs typeface="Arial" charset="0"/>
              </a:endParaRPr>
            </a:p>
          </p:txBody>
        </p:sp>
      </p:grpSp>
      <p:pic>
        <p:nvPicPr>
          <p:cNvPr id="88067" name="Picture 1028" descr="Figure 3"/>
          <p:cNvPicPr>
            <a:picLocks noChangeAspect="1" noChangeArrowheads="1"/>
          </p:cNvPicPr>
          <p:nvPr/>
        </p:nvPicPr>
        <p:blipFill>
          <a:blip r:embed="rId2"/>
          <a:srcRect/>
          <a:stretch>
            <a:fillRect/>
          </a:stretch>
        </p:blipFill>
        <p:spPr bwMode="auto">
          <a:xfrm>
            <a:off x="1925638" y="2743200"/>
            <a:ext cx="4062412" cy="4114800"/>
          </a:xfrm>
          <a:prstGeom prst="rect">
            <a:avLst/>
          </a:prstGeom>
          <a:noFill/>
          <a:ln w="9525">
            <a:noFill/>
            <a:miter lim="800000"/>
            <a:headEnd/>
            <a:tailEnd/>
          </a:ln>
        </p:spPr>
      </p:pic>
      <p:sp>
        <p:nvSpPr>
          <p:cNvPr id="88068" name="Rectangle 1030"/>
          <p:cNvSpPr>
            <a:spLocks noChangeArrowheads="1"/>
          </p:cNvSpPr>
          <p:nvPr/>
        </p:nvSpPr>
        <p:spPr bwMode="auto">
          <a:xfrm>
            <a:off x="762000" y="0"/>
            <a:ext cx="8229600" cy="1905000"/>
          </a:xfrm>
          <a:prstGeom prst="rect">
            <a:avLst/>
          </a:prstGeom>
          <a:noFill/>
          <a:ln w="9525">
            <a:noFill/>
            <a:miter lim="800000"/>
            <a:headEnd/>
            <a:tailEnd/>
          </a:ln>
          <a:effectLst/>
        </p:spPr>
        <p:txBody>
          <a:bodyPr/>
          <a:lstStyle/>
          <a:p>
            <a:pPr fontAlgn="t"/>
            <a:r>
              <a:rPr lang="en-US">
                <a:solidFill>
                  <a:srgbClr val="461D80"/>
                </a:solidFill>
                <a:cs typeface="Arial" charset="0"/>
              </a:rPr>
              <a:t>Mobile-Originated Example of WAP Architecture</a:t>
            </a:r>
            <a:endParaRPr lang="en-US">
              <a:latin typeface="Verdana" pitchFamily="34" charset="0"/>
            </a:endParaRPr>
          </a:p>
          <a:p>
            <a:pPr fontAlgn="t"/>
            <a:r>
              <a:rPr lang="en-US"/>
              <a:t>The request from the mobile device is sent as a URL through the operator's network to the WAP gateway, which is the interface between the operator's network and the Internet as shown in the figure below.</a:t>
            </a:r>
          </a:p>
          <a:p>
            <a:pPr fontAlgn="t"/>
            <a:endParaRPr lang="en-US"/>
          </a:p>
          <a:p>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533400" y="228600"/>
            <a:ext cx="8229600" cy="5755422"/>
          </a:xfrm>
          <a:prstGeom prst="rect">
            <a:avLst/>
          </a:prstGeom>
          <a:noFill/>
          <a:ln w="9525">
            <a:noFill/>
            <a:miter lim="800000"/>
            <a:headEnd/>
            <a:tailEnd/>
          </a:ln>
          <a:effectLst/>
        </p:spPr>
        <p:txBody>
          <a:bodyPr>
            <a:spAutoFit/>
          </a:bodyPr>
          <a:lstStyle/>
          <a:p>
            <a:pPr algn="just">
              <a:spcBef>
                <a:spcPct val="50000"/>
              </a:spcBef>
            </a:pPr>
            <a:r>
              <a:rPr lang="en-US" sz="2800" dirty="0">
                <a:solidFill>
                  <a:schemeClr val="accent2"/>
                </a:solidFill>
                <a:latin typeface="Times New Roman" pitchFamily="18" charset="0"/>
                <a:cs typeface="Times New Roman" pitchFamily="18" charset="0"/>
              </a:rPr>
              <a:t>FUTURE OF WAP</a:t>
            </a:r>
          </a:p>
          <a:p>
            <a:pPr algn="just">
              <a:spcBef>
                <a:spcPct val="50000"/>
              </a:spcBef>
            </a:pPr>
            <a:r>
              <a:rPr lang="en-US" sz="2000" dirty="0">
                <a:latin typeface="Times New Roman" pitchFamily="18" charset="0"/>
                <a:cs typeface="Times New Roman" pitchFamily="18" charset="0"/>
              </a:rPr>
              <a:t>Will WAP comply with Third Generation wireless standards?</a:t>
            </a:r>
            <a:endParaRPr lang="en-US" sz="1400" dirty="0">
              <a:latin typeface="Times New Roman" pitchFamily="18" charset="0"/>
              <a:cs typeface="Times New Roman" pitchFamily="18" charset="0"/>
            </a:endParaRPr>
          </a:p>
          <a:p>
            <a:pPr algn="just">
              <a:spcBef>
                <a:spcPct val="50000"/>
              </a:spcBef>
            </a:pPr>
            <a:r>
              <a:rPr lang="en-US" sz="2000" dirty="0">
                <a:latin typeface="Times New Roman" pitchFamily="18" charset="0"/>
                <a:cs typeface="Times New Roman" pitchFamily="18" charset="0"/>
              </a:rPr>
              <a:t>Yes, WAP has been designed to be as independent as possible from the underlying network technology.</a:t>
            </a:r>
          </a:p>
          <a:p>
            <a:pPr algn="just">
              <a:spcBef>
                <a:spcPct val="50000"/>
              </a:spcBef>
            </a:pPr>
            <a:r>
              <a:rPr lang="en-US" sz="2000" dirty="0">
                <a:latin typeface="Times New Roman" pitchFamily="18" charset="0"/>
                <a:cs typeface="Times New Roman" pitchFamily="18" charset="0"/>
              </a:rPr>
              <a:t>Is WAP necessary with higher bandwidth 3G networks?</a:t>
            </a:r>
          </a:p>
          <a:p>
            <a:pPr algn="just">
              <a:spcBef>
                <a:spcPct val="50000"/>
              </a:spcBef>
            </a:pPr>
            <a:r>
              <a:rPr lang="en-US" sz="2000" dirty="0">
                <a:latin typeface="Times New Roman" pitchFamily="18" charset="0"/>
                <a:cs typeface="Times New Roman" pitchFamily="18" charset="0"/>
              </a:rPr>
              <a:t>Even as bandwidths increase, the cost of that bandwidth does not fall to zero. These costs result from higher power usage in the terminals, higher costs in the radio sections, greater use of RF spectrum, and increased network loading. In addition, the original constraints WAP was designed for -- intermittent coverage, small screens, low power consumption, wide scalability over bearers and devices, and one-handed operation -- are still valid in 3G networks. Finally, we can expect the bandwidth required by application users to steadily increase. Therefore, there is still a need to optimize the device and network resources for wireless environments. We can expect WAP to optimize support for multimedia applications that continue to be relevant.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533400" y="533400"/>
            <a:ext cx="8382000" cy="4924425"/>
          </a:xfrm>
          <a:prstGeom prst="rect">
            <a:avLst/>
          </a:prstGeom>
          <a:noFill/>
          <a:ln w="9525">
            <a:noFill/>
            <a:miter lim="800000"/>
            <a:headEnd/>
            <a:tailEnd/>
          </a:ln>
          <a:effectLst/>
        </p:spPr>
        <p:txBody>
          <a:bodyPr>
            <a:spAutoFit/>
          </a:bodyPr>
          <a:lstStyle/>
          <a:p>
            <a:pPr>
              <a:spcBef>
                <a:spcPct val="50000"/>
              </a:spcBef>
            </a:pPr>
            <a:r>
              <a:rPr lang="en-US" sz="2000" dirty="0">
                <a:latin typeface="Times New Roman" pitchFamily="18" charset="0"/>
                <a:cs typeface="Times New Roman" pitchFamily="18" charset="0"/>
              </a:rPr>
              <a:t>If WAP is very successful in mass-markets on 2.5G networks, 3G networks may be needed purely for capacity relief.</a:t>
            </a:r>
          </a:p>
          <a:p>
            <a:pPr>
              <a:spcBef>
                <a:spcPct val="50000"/>
              </a:spcBef>
            </a:pPr>
            <a:r>
              <a:rPr lang="en-US" sz="2400" dirty="0">
                <a:latin typeface="Times New Roman" pitchFamily="18" charset="0"/>
                <a:cs typeface="Times New Roman" pitchFamily="18" charset="0"/>
              </a:rPr>
              <a:t>The reasons to migrate to WAP technology</a:t>
            </a:r>
          </a:p>
          <a:p>
            <a:pPr>
              <a:spcBef>
                <a:spcPct val="50000"/>
              </a:spcBef>
            </a:pPr>
            <a:r>
              <a:rPr lang="en-US" sz="2400" dirty="0">
                <a:latin typeface="Times New Roman" pitchFamily="18" charset="0"/>
                <a:cs typeface="Times New Roman" pitchFamily="18" charset="0"/>
              </a:rPr>
              <a:t>Network operators are behind WAP</a:t>
            </a:r>
          </a:p>
          <a:p>
            <a:pPr>
              <a:spcBef>
                <a:spcPct val="50000"/>
              </a:spcBef>
            </a:pPr>
            <a:r>
              <a:rPr lang="en-US" sz="2000" dirty="0">
                <a:latin typeface="Times New Roman" pitchFamily="18" charset="0"/>
                <a:cs typeface="Times New Roman" pitchFamily="18" charset="0"/>
              </a:rPr>
              <a:t>With minimal risk and investment, WAP enables operators to decrease churn, cut costs, and increase revenues by improving existing, value-added services and offering exciting new informational services.</a:t>
            </a:r>
          </a:p>
          <a:p>
            <a:pPr>
              <a:spcBef>
                <a:spcPct val="50000"/>
              </a:spcBef>
            </a:pPr>
            <a:r>
              <a:rPr lang="en-US" sz="2400" dirty="0">
                <a:latin typeface="Times New Roman" pitchFamily="18" charset="0"/>
                <a:cs typeface="Times New Roman" pitchFamily="18" charset="0"/>
              </a:rPr>
              <a:t>Why are equipment manufacturers interested in WAP?</a:t>
            </a:r>
          </a:p>
          <a:p>
            <a:pPr>
              <a:spcBef>
                <a:spcPct val="50000"/>
              </a:spcBef>
            </a:pPr>
            <a:r>
              <a:rPr lang="en-US" sz="2000" dirty="0">
                <a:latin typeface="Times New Roman" pitchFamily="18" charset="0"/>
                <a:cs typeface="Times New Roman" pitchFamily="18" charset="0"/>
              </a:rPr>
              <a:t>Being a global open specification suite, WAP has generated the critical mass for manufacturers. This has opened up new product and marketing opportunities in the wireless industry and provides new revenue to participating companies</a:t>
            </a:r>
            <a:r>
              <a:rPr lang="en-US" sz="2600" dirty="0">
                <a:cs typeface="Times New Roman" pitchFamily="18" charset="0"/>
              </a:rPr>
              <a:t>.</a:t>
            </a:r>
            <a:endParaRPr lang="en-US" sz="26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838200" y="533400"/>
            <a:ext cx="8305800" cy="4832092"/>
          </a:xfrm>
          <a:prstGeom prst="rect">
            <a:avLst/>
          </a:prstGeom>
          <a:noFill/>
          <a:ln w="9525">
            <a:noFill/>
            <a:miter lim="800000"/>
            <a:headEnd/>
            <a:tailEnd/>
          </a:ln>
          <a:effectLst/>
        </p:spPr>
        <p:txBody>
          <a:bodyPr>
            <a:spAutoFit/>
          </a:bodyPr>
          <a:lstStyle/>
          <a:p>
            <a:pPr algn="just" fontAlgn="t">
              <a:spcBef>
                <a:spcPct val="50000"/>
              </a:spcBef>
            </a:pPr>
            <a:r>
              <a:rPr lang="en-US" sz="2800" dirty="0">
                <a:latin typeface="Times New Roman" pitchFamily="18" charset="0"/>
                <a:cs typeface="Times New Roman" pitchFamily="18" charset="0"/>
              </a:rPr>
              <a:t>The</a:t>
            </a:r>
            <a:r>
              <a:rPr lang="en-US" sz="2800" i="1" dirty="0">
                <a:latin typeface="Times New Roman" pitchFamily="18" charset="0"/>
                <a:cs typeface="Times New Roman" pitchFamily="18" charset="0"/>
              </a:rPr>
              <a:t> </a:t>
            </a:r>
            <a:r>
              <a:rPr lang="en-US" sz="2800" i="1" u="sng" dirty="0">
                <a:latin typeface="Times New Roman" pitchFamily="18" charset="0"/>
                <a:cs typeface="Times New Roman" pitchFamily="18" charset="0"/>
              </a:rPr>
              <a:t>ADVANTAGES</a:t>
            </a:r>
            <a:r>
              <a:rPr lang="en-US" sz="2800" dirty="0">
                <a:latin typeface="Times New Roman" pitchFamily="18" charset="0"/>
                <a:cs typeface="Times New Roman" pitchFamily="18" charset="0"/>
              </a:rPr>
              <a:t> that WAP can offer over these other methods are the following: </a:t>
            </a:r>
          </a:p>
          <a:p>
            <a:pPr lvl="1" algn="just" fontAlgn="t">
              <a:spcBef>
                <a:spcPct val="50000"/>
              </a:spcBef>
              <a:buFontTx/>
              <a:buChar char="•"/>
            </a:pPr>
            <a:r>
              <a:rPr lang="en-US" sz="2800" dirty="0">
                <a:latin typeface="Times New Roman" pitchFamily="18" charset="0"/>
                <a:cs typeface="Times New Roman" pitchFamily="18" charset="0"/>
              </a:rPr>
              <a:t>open standard, vendor independent </a:t>
            </a:r>
          </a:p>
          <a:p>
            <a:pPr lvl="1" algn="just" fontAlgn="t">
              <a:spcBef>
                <a:spcPct val="50000"/>
              </a:spcBef>
              <a:buFontTx/>
              <a:buChar char="•"/>
            </a:pPr>
            <a:r>
              <a:rPr lang="en-US" sz="2800" dirty="0">
                <a:latin typeface="Times New Roman" pitchFamily="18" charset="0"/>
                <a:cs typeface="Times New Roman" pitchFamily="18" charset="0"/>
              </a:rPr>
              <a:t>network-standard independent </a:t>
            </a:r>
          </a:p>
          <a:p>
            <a:pPr lvl="1" algn="just" fontAlgn="t">
              <a:spcBef>
                <a:spcPct val="50000"/>
              </a:spcBef>
              <a:buFontTx/>
              <a:buChar char="•"/>
            </a:pPr>
            <a:r>
              <a:rPr lang="en-US" sz="2800" dirty="0">
                <a:latin typeface="Times New Roman" pitchFamily="18" charset="0"/>
                <a:cs typeface="Times New Roman" pitchFamily="18" charset="0"/>
              </a:rPr>
              <a:t>transport mechanism–optimized for wireless data bearers </a:t>
            </a:r>
          </a:p>
          <a:p>
            <a:pPr lvl="1" algn="just" fontAlgn="t">
              <a:spcBef>
                <a:spcPct val="50000"/>
              </a:spcBef>
              <a:buFontTx/>
              <a:buChar char="•"/>
            </a:pPr>
            <a:r>
              <a:rPr lang="en-US" sz="2800" dirty="0">
                <a:latin typeface="Times New Roman" pitchFamily="18" charset="0"/>
                <a:cs typeface="Times New Roman" pitchFamily="18" charset="0"/>
              </a:rPr>
              <a:t>application downloaded from the server, enabling fast service creation and introduction, as opposed to embedded software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body" idx="1"/>
          </p:nvPr>
        </p:nvSpPr>
        <p:spPr bwMode="auto">
          <a:xfrm>
            <a:off x="0" y="0"/>
            <a:ext cx="8763000" cy="6019800"/>
          </a:xfrm>
          <a:noFill/>
          <a:ln>
            <a:miter lim="800000"/>
            <a:headEnd/>
            <a:tailEnd/>
          </a:ln>
        </p:spPr>
        <p:txBody>
          <a:bodyPr vert="horz" wrap="square" lIns="91440" tIns="45720" rIns="91440" bIns="45720" numCol="1" anchor="t" anchorCtr="0" compatLnSpc="1">
            <a:prstTxWarp prst="textNoShape">
              <a:avLst/>
            </a:prstTxWarp>
          </a:bodyPr>
          <a:lstStyle/>
          <a:p>
            <a:pPr lvl="2" algn="ctr">
              <a:lnSpc>
                <a:spcPct val="90000"/>
              </a:lnSpc>
              <a:buFontTx/>
              <a:buNone/>
            </a:pPr>
            <a:r>
              <a:rPr lang="en-US" sz="2800" b="1" dirty="0" smtClean="0">
                <a:latin typeface="Times New Roman" pitchFamily="18" charset="0"/>
                <a:cs typeface="Times New Roman" pitchFamily="18" charset="0"/>
              </a:rPr>
              <a:t>DISADVANTAGES of WAP</a:t>
            </a:r>
            <a:r>
              <a:rPr lang="en-US" sz="2800" dirty="0" smtClean="0">
                <a:latin typeface="Times New Roman" pitchFamily="18" charset="0"/>
                <a:cs typeface="Times New Roman" pitchFamily="18" charset="0"/>
              </a:rPr>
              <a:t> </a:t>
            </a:r>
          </a:p>
          <a:p>
            <a:pPr lvl="2" algn="ctr">
              <a:lnSpc>
                <a:spcPct val="90000"/>
              </a:lnSpc>
              <a:buFontTx/>
              <a:buNone/>
            </a:pPr>
            <a:endParaRPr lang="en-US" sz="2800" dirty="0" smtClean="0">
              <a:latin typeface="Times New Roman" pitchFamily="18" charset="0"/>
              <a:cs typeface="Times New Roman" pitchFamily="18" charset="0"/>
            </a:endParaRPr>
          </a:p>
          <a:p>
            <a:pPr lvl="2">
              <a:lnSpc>
                <a:spcPct val="90000"/>
              </a:lnSpc>
            </a:pPr>
            <a:r>
              <a:rPr lang="en-US" b="1" dirty="0" smtClean="0">
                <a:latin typeface="Times New Roman" pitchFamily="18" charset="0"/>
                <a:cs typeface="Times New Roman" pitchFamily="18" charset="0"/>
              </a:rPr>
              <a:t>Small screens:</a:t>
            </a:r>
            <a:r>
              <a:rPr lang="en-US" dirty="0" smtClean="0">
                <a:latin typeface="Times New Roman" pitchFamily="18" charset="0"/>
                <a:cs typeface="Times New Roman" pitchFamily="18" charset="0"/>
              </a:rPr>
              <a:t> For web phones, there's an incredibly small viewing area; palmtops are barely better.</a:t>
            </a:r>
          </a:p>
          <a:p>
            <a:pPr lvl="2">
              <a:lnSpc>
                <a:spcPct val="90000"/>
              </a:lnSpc>
            </a:pPr>
            <a:r>
              <a:rPr lang="en-US" b="1" dirty="0" smtClean="0">
                <a:latin typeface="Times New Roman" pitchFamily="18" charset="0"/>
                <a:cs typeface="Times New Roman" pitchFamily="18" charset="0"/>
              </a:rPr>
              <a:t>Speed of access:</a:t>
            </a:r>
            <a:r>
              <a:rPr lang="en-US" dirty="0" smtClean="0">
                <a:latin typeface="Times New Roman" pitchFamily="18" charset="0"/>
                <a:cs typeface="Times New Roman" pitchFamily="18" charset="0"/>
              </a:rPr>
              <a:t> few devices have slow access. </a:t>
            </a:r>
          </a:p>
          <a:p>
            <a:pPr lvl="2">
              <a:lnSpc>
                <a:spcPct val="90000"/>
              </a:lnSpc>
            </a:pPr>
            <a:r>
              <a:rPr lang="en-US" b="1" dirty="0" smtClean="0">
                <a:latin typeface="Times New Roman" pitchFamily="18" charset="0"/>
                <a:cs typeface="Times New Roman" pitchFamily="18" charset="0"/>
              </a:rPr>
              <a:t>Limited or fragmented availability:</a:t>
            </a:r>
            <a:r>
              <a:rPr lang="en-US" dirty="0" smtClean="0">
                <a:latin typeface="Times New Roman" pitchFamily="18" charset="0"/>
                <a:cs typeface="Times New Roman" pitchFamily="18" charset="0"/>
              </a:rPr>
              <a:t> Wireless web access is sporadic in many areas and entirely unavailable in other areas.</a:t>
            </a:r>
          </a:p>
          <a:p>
            <a:pPr lvl="2">
              <a:lnSpc>
                <a:spcPct val="90000"/>
              </a:lnSpc>
            </a:pPr>
            <a:r>
              <a:rPr lang="en-US" b="1" dirty="0" smtClean="0">
                <a:latin typeface="Times New Roman" pitchFamily="18" charset="0"/>
                <a:cs typeface="Times New Roman" pitchFamily="18" charset="0"/>
              </a:rPr>
              <a:t>Price:</a:t>
            </a:r>
            <a:r>
              <a:rPr lang="en-US" dirty="0" smtClean="0">
                <a:latin typeface="Times New Roman" pitchFamily="18" charset="0"/>
                <a:cs typeface="Times New Roman" pitchFamily="18" charset="0"/>
              </a:rPr>
              <a:t> Many technology limitations are being addressed by higher-end devices and services. But the entry price for a good wireless web palmtop with decent display, keyboard.</a:t>
            </a:r>
          </a:p>
          <a:p>
            <a:pPr lvl="1" algn="r">
              <a:lnSpc>
                <a:spcPct val="90000"/>
              </a:lnSpc>
              <a:buFontTx/>
              <a:buChar char="•"/>
            </a:pPr>
            <a:r>
              <a:rPr lang="en-US" sz="2000" dirty="0" smtClean="0"/>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838200" y="0"/>
            <a:ext cx="8305800" cy="6553200"/>
          </a:xfrm>
          <a:prstGeom prst="rect">
            <a:avLst/>
          </a:prstGeom>
          <a:noFill/>
          <a:ln w="9525">
            <a:noFill/>
            <a:miter lim="800000"/>
            <a:headEnd/>
            <a:tailEnd/>
          </a:ln>
          <a:effectLst/>
        </p:spPr>
        <p:txBody>
          <a:bodyPr/>
          <a:lstStyle/>
          <a:p>
            <a:pPr fontAlgn="t"/>
            <a:r>
              <a:rPr lang="en-US" dirty="0">
                <a:solidFill>
                  <a:srgbClr val="461D80"/>
                </a:solidFill>
                <a:cs typeface="Arial" charset="0"/>
              </a:rPr>
              <a:t>Summary</a:t>
            </a:r>
            <a:r>
              <a:rPr lang="en-US" dirty="0"/>
              <a:t> </a:t>
            </a:r>
          </a:p>
          <a:p>
            <a:pPr fontAlgn="t">
              <a:buFontTx/>
              <a:buChar char="•"/>
            </a:pPr>
            <a:endParaRPr lang="en-US" sz="2400" dirty="0"/>
          </a:p>
          <a:p>
            <a:pPr algn="just" fontAlgn="t">
              <a:buFontTx/>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WAP provides a markup language and a transport protocol that open the possibilities of the wireless environment and give players from all levels of the industry the opportunity to access an untapped market that is still in its infancy. </a:t>
            </a:r>
          </a:p>
          <a:p>
            <a:pPr algn="just" fontAlgn="t">
              <a:buFontTx/>
              <a:buChar char="•"/>
            </a:pPr>
            <a:r>
              <a:rPr lang="en-US" sz="2000" dirty="0">
                <a:latin typeface="Times New Roman" pitchFamily="18" charset="0"/>
                <a:cs typeface="Times New Roman" pitchFamily="18" charset="0"/>
              </a:rPr>
              <a:t> The bearer-independent nature of WAP has proved to be a long-awaited breath of fresh air for an industry riddled with multiple proprietary standards that have suffocated the advent of a new wave of mobile-Internet communications. WAP is an enabling technology that, through gateway infrastructure deployed in mobile operator's network, will bridge the gap between the mobile world and the Internet, bringing sophisticated solutions to mobile users, independent of the bearer and network. </a:t>
            </a:r>
          </a:p>
          <a:p>
            <a:pPr algn="just" fontAlgn="t">
              <a:buFontTx/>
              <a:buChar char="•"/>
            </a:pPr>
            <a:r>
              <a:rPr lang="en-US" sz="2000" dirty="0">
                <a:latin typeface="Times New Roman" pitchFamily="18" charset="0"/>
                <a:cs typeface="Times New Roman" pitchFamily="18" charset="0"/>
              </a:rPr>
              <a:t> Backed by 75 percent of the companies behind the world's mobile telephone market and the huge development potential of WAP, the future for WAP looks bright.</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Effect transition="in" filter="wipe(left)">
                                      <p:cBhvr>
                                        <p:cTn id="7" dur="500"/>
                                        <p:tgtEl>
                                          <p:spTgt spid="450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58">
                                            <p:txEl>
                                              <p:pRg st="2" end="2"/>
                                            </p:txEl>
                                          </p:spTgt>
                                        </p:tgtEl>
                                        <p:attrNameLst>
                                          <p:attrName>style.visibility</p:attrName>
                                        </p:attrNameLst>
                                      </p:cBhvr>
                                      <p:to>
                                        <p:strVal val="visible"/>
                                      </p:to>
                                    </p:set>
                                    <p:animEffect transition="in" filter="wipe(left)">
                                      <p:cBhvr>
                                        <p:cTn id="12" dur="500"/>
                                        <p:tgtEl>
                                          <p:spTgt spid="4505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58">
                                            <p:txEl>
                                              <p:pRg st="3" end="3"/>
                                            </p:txEl>
                                          </p:spTgt>
                                        </p:tgtEl>
                                        <p:attrNameLst>
                                          <p:attrName>style.visibility</p:attrName>
                                        </p:attrNameLst>
                                      </p:cBhvr>
                                      <p:to>
                                        <p:strVal val="visible"/>
                                      </p:to>
                                    </p:set>
                                    <p:animEffect transition="in" filter="wipe(left)">
                                      <p:cBhvr>
                                        <p:cTn id="17" dur="500"/>
                                        <p:tgtEl>
                                          <p:spTgt spid="4505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058">
                                            <p:txEl>
                                              <p:pRg st="4" end="4"/>
                                            </p:txEl>
                                          </p:spTgt>
                                        </p:tgtEl>
                                        <p:attrNameLst>
                                          <p:attrName>style.visibility</p:attrName>
                                        </p:attrNameLst>
                                      </p:cBhvr>
                                      <p:to>
                                        <p:strVal val="visible"/>
                                      </p:to>
                                    </p:set>
                                    <p:animEffect transition="in" filter="wipe(left)">
                                      <p:cBhvr>
                                        <p:cTn id="22" dur="500"/>
                                        <p:tgtEl>
                                          <p:spTgt spid="450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IN" smtClean="0"/>
              <a:t>Server</a:t>
            </a:r>
          </a:p>
        </p:txBody>
      </p:sp>
      <p:sp>
        <p:nvSpPr>
          <p:cNvPr id="11267" name="Content Placeholder 3"/>
          <p:cNvSpPr>
            <a:spLocks noGrp="1"/>
          </p:cNvSpPr>
          <p:nvPr>
            <p:ph idx="1"/>
          </p:nvPr>
        </p:nvSpPr>
        <p:spPr bwMode="auto">
          <a:xfrm>
            <a:off x="304800" y="1066800"/>
            <a:ext cx="8229600" cy="4525963"/>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r>
              <a:rPr lang="en-IN" sz="2800" dirty="0" smtClean="0">
                <a:latin typeface="Times New Roman" pitchFamily="18" charset="0"/>
                <a:cs typeface="Times New Roman" pitchFamily="18" charset="0"/>
              </a:rPr>
              <a:t>The Web page is stored at the server. Each time a client request arrives, the corresponding document is sent to the client. </a:t>
            </a:r>
          </a:p>
          <a:p>
            <a:pPr algn="just" eaLnBrk="1" hangingPunct="1"/>
            <a:r>
              <a:rPr lang="en-IN" sz="2800" dirty="0" smtClean="0">
                <a:latin typeface="Times New Roman" pitchFamily="18" charset="0"/>
                <a:cs typeface="Times New Roman" pitchFamily="18" charset="0"/>
              </a:rPr>
              <a:t>To improve efficiency, servers normally store requested files in a cache in memory; memory is faster to access than disk. </a:t>
            </a:r>
          </a:p>
          <a:p>
            <a:pPr algn="just" eaLnBrk="1" hangingPunct="1"/>
            <a:r>
              <a:rPr lang="en-IN" sz="2800" dirty="0" smtClean="0">
                <a:latin typeface="Times New Roman" pitchFamily="18" charset="0"/>
                <a:cs typeface="Times New Roman" pitchFamily="18" charset="0"/>
              </a:rPr>
              <a:t>A server can also become more efficient through multithreading or multiprocessing  where the server can answer more than one request at a time.</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2887</TotalTime>
  <Words>4143</Words>
  <Application>Microsoft Office PowerPoint</Application>
  <PresentationFormat>On-screen Show (4:3)</PresentationFormat>
  <Paragraphs>561</Paragraphs>
  <Slides>89</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89</vt:i4>
      </vt:variant>
    </vt:vector>
  </HeadingPairs>
  <TitlesOfParts>
    <vt:vector size="97" baseType="lpstr">
      <vt:lpstr>Arial</vt:lpstr>
      <vt:lpstr>Tahoma</vt:lpstr>
      <vt:lpstr>Wingdings</vt:lpstr>
      <vt:lpstr>Times New Roman</vt:lpstr>
      <vt:lpstr>McGrawHill-Italic</vt:lpstr>
      <vt:lpstr>Times</vt:lpstr>
      <vt:lpstr>Verdana</vt:lpstr>
      <vt:lpstr>Blends</vt:lpstr>
      <vt:lpstr>Slide 1</vt:lpstr>
      <vt:lpstr>Slide 2</vt:lpstr>
      <vt:lpstr>Slide 3</vt:lpstr>
      <vt:lpstr>Slide 4</vt:lpstr>
      <vt:lpstr>Slide 5</vt:lpstr>
      <vt:lpstr>Client (Browser) </vt:lpstr>
      <vt:lpstr>Controller </vt:lpstr>
      <vt:lpstr>Slide 8</vt:lpstr>
      <vt:lpstr>Server</vt:lpstr>
      <vt:lpstr>Uniform Resource Locator</vt:lpstr>
      <vt:lpstr>Slide 11</vt:lpstr>
      <vt:lpstr> </vt:lpstr>
      <vt:lpstr>Cookies- Creation and Storage of Cookies </vt:lpstr>
      <vt:lpstr>Using Cookies </vt:lpstr>
      <vt:lpstr>Cookies Usage Case Scenarios</vt:lpstr>
      <vt:lpstr>Cookies Usage Case Scenarios</vt:lpstr>
      <vt:lpstr>Cookies Usage Case Scenarios</vt:lpstr>
      <vt:lpstr>Cookies Usage Case Scenarios</vt:lpstr>
      <vt:lpstr>Cookies Usage Case Scenarios</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 WAP Architecture Requirements</vt:lpstr>
      <vt:lpstr>Architecture Overview</vt:lpstr>
      <vt:lpstr>World-Wide Web Model</vt:lpstr>
      <vt:lpstr>WAP Programming Model</vt:lpstr>
      <vt:lpstr>                                 </vt:lpstr>
      <vt:lpstr>Slide 69</vt:lpstr>
      <vt:lpstr>                                 </vt:lpstr>
      <vt:lpstr>Slide 71</vt:lpstr>
      <vt:lpstr>Slide 72</vt:lpstr>
      <vt:lpstr>WWW Protocol Stack</vt:lpstr>
      <vt:lpstr>Components of WAP Architecture</vt:lpstr>
      <vt:lpstr>WAP Architecture</vt:lpstr>
      <vt:lpstr>Wireless Application Environment (WAE)</vt:lpstr>
      <vt:lpstr>Wireless Application Environment (Contd.)</vt:lpstr>
      <vt:lpstr>Wireless Session Protocol (WSP)</vt:lpstr>
      <vt:lpstr>Wireless Transaction Protocol (WTP)</vt:lpstr>
      <vt:lpstr>Wireless Transport Layer Security (WTLS)</vt:lpstr>
      <vt:lpstr>Wireless Datagram Protocol (WDP)</vt:lpstr>
      <vt:lpstr>Bearers</vt:lpstr>
      <vt:lpstr>Sample WAP Stacks</vt:lpstr>
      <vt:lpstr>Slide 84</vt:lpstr>
      <vt:lpstr>Slide 85</vt:lpstr>
      <vt:lpstr>Slide 86</vt:lpstr>
      <vt:lpstr>Slide 87</vt:lpstr>
      <vt:lpstr>Slide 88</vt:lpstr>
      <vt:lpstr>Slide 89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staff</cp:lastModifiedBy>
  <cp:revision>219</cp:revision>
  <dcterms:created xsi:type="dcterms:W3CDTF">2000-01-15T04:50:39Z</dcterms:created>
  <dcterms:modified xsi:type="dcterms:W3CDTF">2017-03-04T10:51:39Z</dcterms:modified>
</cp:coreProperties>
</file>