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7" r:id="rId2"/>
    <p:sldId id="256" r:id="rId3"/>
    <p:sldId id="261" r:id="rId4"/>
    <p:sldId id="265" r:id="rId5"/>
    <p:sldId id="264" r:id="rId6"/>
    <p:sldId id="266" r:id="rId7"/>
    <p:sldId id="267" r:id="rId8"/>
    <p:sldId id="258" r:id="rId9"/>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45E"/>
    <a:srgbClr val="156082"/>
    <a:srgbClr val="FFEFCB"/>
    <a:srgbClr val="FFF1DA"/>
    <a:srgbClr val="FFE7AD"/>
    <a:srgbClr val="A1A9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11"/>
  </p:normalViewPr>
  <p:slideViewPr>
    <p:cSldViewPr snapToGrid="0" showGuides="1">
      <p:cViewPr varScale="1">
        <p:scale>
          <a:sx n="139" d="100"/>
          <a:sy n="139" d="100"/>
        </p:scale>
        <p:origin x="6176" y="3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30D8F-971C-3B4C-B237-373D025A89AE}" type="datetimeFigureOut">
              <a:rPr lang="en-US" smtClean="0"/>
              <a:t>11/23/24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3712B-AB55-1440-B2C3-7D8A7D9087EA}" type="slidenum">
              <a:rPr lang="en-US" smtClean="0"/>
              <a:t>‹#›</a:t>
            </a:fld>
            <a:endParaRPr lang="en-US"/>
          </a:p>
        </p:txBody>
      </p:sp>
    </p:spTree>
    <p:extLst>
      <p:ext uri="{BB962C8B-B14F-4D97-AF65-F5344CB8AC3E}">
        <p14:creationId xmlns:p14="http://schemas.microsoft.com/office/powerpoint/2010/main" val="68753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63712B-AB55-1440-B2C3-7D8A7D9087EA}" type="slidenum">
              <a:rPr lang="en-US" smtClean="0"/>
              <a:t>2</a:t>
            </a:fld>
            <a:endParaRPr lang="en-US"/>
          </a:p>
        </p:txBody>
      </p:sp>
    </p:spTree>
    <p:extLst>
      <p:ext uri="{BB962C8B-B14F-4D97-AF65-F5344CB8AC3E}">
        <p14:creationId xmlns:p14="http://schemas.microsoft.com/office/powerpoint/2010/main" val="24836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3F26C-3E1E-ABEF-D026-6BC5FD1F2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BDD7E8-84AA-6510-B950-4203D15290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07B3FC-0CE0-231B-F5F7-4BEA052803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B78599-DDE7-D19E-E6D0-AA915EFDD489}"/>
              </a:ext>
            </a:extLst>
          </p:cNvPr>
          <p:cNvSpPr>
            <a:spLocks noGrp="1"/>
          </p:cNvSpPr>
          <p:nvPr>
            <p:ph type="sldNum" sz="quarter" idx="5"/>
          </p:nvPr>
        </p:nvSpPr>
        <p:spPr/>
        <p:txBody>
          <a:bodyPr/>
          <a:lstStyle/>
          <a:p>
            <a:fld id="{A063712B-AB55-1440-B2C3-7D8A7D9087EA}" type="slidenum">
              <a:rPr lang="en-US" smtClean="0"/>
              <a:t>3</a:t>
            </a:fld>
            <a:endParaRPr lang="en-US"/>
          </a:p>
        </p:txBody>
      </p:sp>
    </p:spTree>
    <p:extLst>
      <p:ext uri="{BB962C8B-B14F-4D97-AF65-F5344CB8AC3E}">
        <p14:creationId xmlns:p14="http://schemas.microsoft.com/office/powerpoint/2010/main" val="435641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D6936-F36B-C9AC-7A03-6D052093E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E7C238-277F-B8D1-3E78-3A96C65D0B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B44605-D903-224E-92A2-4203A35A28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2CEA46-A34F-EDAE-7434-75D6DB0C7845}"/>
              </a:ext>
            </a:extLst>
          </p:cNvPr>
          <p:cNvSpPr>
            <a:spLocks noGrp="1"/>
          </p:cNvSpPr>
          <p:nvPr>
            <p:ph type="sldNum" sz="quarter" idx="5"/>
          </p:nvPr>
        </p:nvSpPr>
        <p:spPr/>
        <p:txBody>
          <a:bodyPr/>
          <a:lstStyle/>
          <a:p>
            <a:fld id="{A063712B-AB55-1440-B2C3-7D8A7D9087EA}" type="slidenum">
              <a:rPr lang="en-US" smtClean="0"/>
              <a:t>4</a:t>
            </a:fld>
            <a:endParaRPr lang="en-US"/>
          </a:p>
        </p:txBody>
      </p:sp>
    </p:spTree>
    <p:extLst>
      <p:ext uri="{BB962C8B-B14F-4D97-AF65-F5344CB8AC3E}">
        <p14:creationId xmlns:p14="http://schemas.microsoft.com/office/powerpoint/2010/main" val="174730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6ED28-8563-F09B-2E43-5853EDDEC1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30614D-A9A9-6E4B-326B-2EA0A5441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5D5990-E7C6-9E1B-828B-FADF92E107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B2E13E-F506-D791-CC36-1CADF93E0FFB}"/>
              </a:ext>
            </a:extLst>
          </p:cNvPr>
          <p:cNvSpPr>
            <a:spLocks noGrp="1"/>
          </p:cNvSpPr>
          <p:nvPr>
            <p:ph type="sldNum" sz="quarter" idx="5"/>
          </p:nvPr>
        </p:nvSpPr>
        <p:spPr/>
        <p:txBody>
          <a:bodyPr/>
          <a:lstStyle/>
          <a:p>
            <a:fld id="{A063712B-AB55-1440-B2C3-7D8A7D9087EA}" type="slidenum">
              <a:rPr lang="en-US" smtClean="0"/>
              <a:t>5</a:t>
            </a:fld>
            <a:endParaRPr lang="en-US"/>
          </a:p>
        </p:txBody>
      </p:sp>
    </p:spTree>
    <p:extLst>
      <p:ext uri="{BB962C8B-B14F-4D97-AF65-F5344CB8AC3E}">
        <p14:creationId xmlns:p14="http://schemas.microsoft.com/office/powerpoint/2010/main" val="195164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9DE6E-F727-5389-E268-757B7B5027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A8083-B377-D497-11BC-2CF4586AEB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515431-BFE0-1142-66C3-D8920CD917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4B57C4-ACB9-2B73-EEA0-CC78F519A2E3}"/>
              </a:ext>
            </a:extLst>
          </p:cNvPr>
          <p:cNvSpPr>
            <a:spLocks noGrp="1"/>
          </p:cNvSpPr>
          <p:nvPr>
            <p:ph type="sldNum" sz="quarter" idx="5"/>
          </p:nvPr>
        </p:nvSpPr>
        <p:spPr/>
        <p:txBody>
          <a:bodyPr/>
          <a:lstStyle/>
          <a:p>
            <a:fld id="{A063712B-AB55-1440-B2C3-7D8A7D9087EA}" type="slidenum">
              <a:rPr lang="en-US" smtClean="0"/>
              <a:t>6</a:t>
            </a:fld>
            <a:endParaRPr lang="en-US"/>
          </a:p>
        </p:txBody>
      </p:sp>
    </p:spTree>
    <p:extLst>
      <p:ext uri="{BB962C8B-B14F-4D97-AF65-F5344CB8AC3E}">
        <p14:creationId xmlns:p14="http://schemas.microsoft.com/office/powerpoint/2010/main" val="293776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86BC8-6C21-766B-100C-DAE021BB79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E1D024-F7C0-EAF0-1756-998279E905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C5902-B143-DA5A-05D1-41239AAF12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67442F-18CE-F720-6217-87D46FDD2079}"/>
              </a:ext>
            </a:extLst>
          </p:cNvPr>
          <p:cNvSpPr>
            <a:spLocks noGrp="1"/>
          </p:cNvSpPr>
          <p:nvPr>
            <p:ph type="sldNum" sz="quarter" idx="5"/>
          </p:nvPr>
        </p:nvSpPr>
        <p:spPr/>
        <p:txBody>
          <a:bodyPr/>
          <a:lstStyle/>
          <a:p>
            <a:fld id="{A063712B-AB55-1440-B2C3-7D8A7D9087EA}" type="slidenum">
              <a:rPr lang="en-US" smtClean="0"/>
              <a:t>7</a:t>
            </a:fld>
            <a:endParaRPr lang="en-US"/>
          </a:p>
        </p:txBody>
      </p:sp>
    </p:spTree>
    <p:extLst>
      <p:ext uri="{BB962C8B-B14F-4D97-AF65-F5344CB8AC3E}">
        <p14:creationId xmlns:p14="http://schemas.microsoft.com/office/powerpoint/2010/main" val="96468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851796416"/>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206122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3"/>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3"/>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0422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pic>
        <p:nvPicPr>
          <p:cNvPr id="7" name="Picture 6" descr="A black circle with white lines and dots&#10;&#10;Description automatically generated">
            <a:extLst>
              <a:ext uri="{FF2B5EF4-FFF2-40B4-BE49-F238E27FC236}">
                <a16:creationId xmlns:a16="http://schemas.microsoft.com/office/drawing/2014/main" id="{A14712EC-FF87-8A19-1129-516106A29D0E}"/>
              </a:ext>
            </a:extLst>
          </p:cNvPr>
          <p:cNvPicPr>
            <a:picLocks noChangeAspect="1"/>
          </p:cNvPicPr>
          <p:nvPr userDrawn="1"/>
        </p:nvPicPr>
        <p:blipFill>
          <a:blip r:embed="rId2">
            <a:clrChange>
              <a:clrFrom>
                <a:srgbClr val="FEFEFE"/>
              </a:clrFrom>
              <a:clrTo>
                <a:srgbClr val="FEFEFE">
                  <a:alpha val="0"/>
                </a:srgbClr>
              </a:clrTo>
            </a:clrChange>
          </a:blip>
          <a:stretch>
            <a:fillRect/>
          </a:stretch>
        </p:blipFill>
        <p:spPr>
          <a:xfrm>
            <a:off x="5839115" y="0"/>
            <a:ext cx="1018885" cy="1018885"/>
          </a:xfrm>
          <a:prstGeom prst="rect">
            <a:avLst/>
          </a:prstGeom>
        </p:spPr>
      </p:pic>
    </p:spTree>
    <p:extLst>
      <p:ext uri="{BB962C8B-B14F-4D97-AF65-F5344CB8AC3E}">
        <p14:creationId xmlns:p14="http://schemas.microsoft.com/office/powerpoint/2010/main" val="4845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78494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594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5"/>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8" name="Footer Placeholder 7"/>
          <p:cNvSpPr>
            <a:spLocks noGrp="1"/>
          </p:cNvSpPr>
          <p:nvPr>
            <p:ph type="ftr" sz="quarter" idx="11"/>
          </p:nvPr>
        </p:nvSpPr>
        <p:spPr>
          <a:xfrm>
            <a:off x="2271713" y="8475136"/>
            <a:ext cx="2314575" cy="486833"/>
          </a:xfrm>
          <a:prstGeom prst="rect">
            <a:avLst/>
          </a:prstGeom>
        </p:spPr>
        <p:txBody>
          <a:bodyPr/>
          <a:lstStyle/>
          <a:p>
            <a:endParaRPr lang="en-US"/>
          </a:p>
        </p:txBody>
      </p:sp>
      <p:sp>
        <p:nvSpPr>
          <p:cNvPr id="9" name="Slide Number Placeholder 8"/>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08357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4" name="Footer Placeholder 3"/>
          <p:cNvSpPr>
            <a:spLocks noGrp="1"/>
          </p:cNvSpPr>
          <p:nvPr>
            <p:ph type="ftr" sz="quarter" idx="11"/>
          </p:nvPr>
        </p:nvSpPr>
        <p:spPr>
          <a:xfrm>
            <a:off x="2271713" y="8475136"/>
            <a:ext cx="2314575" cy="486833"/>
          </a:xfrm>
          <a:prstGeom prst="rect">
            <a:avLst/>
          </a:prstGeom>
        </p:spPr>
        <p:txBody>
          <a:bodyPr/>
          <a:lstStyle/>
          <a:p>
            <a:endParaRPr lang="en-US"/>
          </a:p>
        </p:txBody>
      </p:sp>
      <p:sp>
        <p:nvSpPr>
          <p:cNvPr id="5" name="Slide Number Placeholder 4"/>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66671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3" name="Footer Placeholder 2"/>
          <p:cNvSpPr>
            <a:spLocks noGrp="1"/>
          </p:cNvSpPr>
          <p:nvPr>
            <p:ph type="ftr" sz="quarter" idx="11"/>
          </p:nvPr>
        </p:nvSpPr>
        <p:spPr>
          <a:xfrm>
            <a:off x="2271713" y="8475136"/>
            <a:ext cx="2314575" cy="486833"/>
          </a:xfrm>
          <a:prstGeom prst="rect">
            <a:avLst/>
          </a:prstGeom>
        </p:spPr>
        <p:txBody>
          <a:bodyPr/>
          <a:lstStyle/>
          <a:p>
            <a:endParaRPr lang="en-US"/>
          </a:p>
        </p:txBody>
      </p:sp>
      <p:sp>
        <p:nvSpPr>
          <p:cNvPr id="4" name="Slide Number Placeholder 3"/>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7899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8"/>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98242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8"/>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11/23/24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402548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E7AD"/>
            </a:gs>
            <a:gs pos="0">
              <a:srgbClr val="FFF1D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5"/>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34166ADA-B88C-CB0B-61B3-B27F8EDBBE34}"/>
              </a:ext>
            </a:extLst>
          </p:cNvPr>
          <p:cNvSpPr txBox="1"/>
          <p:nvPr userDrawn="1"/>
        </p:nvSpPr>
        <p:spPr>
          <a:xfrm>
            <a:off x="471486" y="8537556"/>
            <a:ext cx="2479531" cy="369332"/>
          </a:xfrm>
          <a:prstGeom prst="rect">
            <a:avLst/>
          </a:prstGeom>
          <a:noFill/>
        </p:spPr>
        <p:txBody>
          <a:bodyPr wrap="square" rtlCol="0">
            <a:spAutoFit/>
          </a:bodyPr>
          <a:lstStyle/>
          <a:p>
            <a:r>
              <a:rPr lang="en-US" b="0" i="0" dirty="0">
                <a:ln>
                  <a:noFill/>
                </a:ln>
                <a:solidFill>
                  <a:srgbClr val="A1A99D"/>
                </a:solidFill>
                <a:latin typeface="Andale Mono" panose="020B0509000000000004" pitchFamily="49" charset="0"/>
                <a:cs typeface="Al Bayan Plain" pitchFamily="2" charset="-78"/>
              </a:rPr>
              <a:t>Dr. Clément Coïc</a:t>
            </a:r>
          </a:p>
        </p:txBody>
      </p:sp>
      <p:pic>
        <p:nvPicPr>
          <p:cNvPr id="4" name="Picture 4" descr="Use links below to save image.">
            <a:extLst>
              <a:ext uri="{FF2B5EF4-FFF2-40B4-BE49-F238E27FC236}">
                <a16:creationId xmlns:a16="http://schemas.microsoft.com/office/drawing/2014/main" id="{BF258610-414C-BB00-4777-FE5638E889A6}"/>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33256" b="31292"/>
          <a:stretch/>
        </p:blipFill>
        <p:spPr bwMode="auto">
          <a:xfrm>
            <a:off x="2728913" y="8291509"/>
            <a:ext cx="3657600" cy="73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40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90000"/>
        </a:lnSpc>
        <a:spcBef>
          <a:spcPct val="0"/>
        </a:spcBef>
        <a:buNone/>
        <a:defRPr sz="3300" b="0" i="0" kern="1200">
          <a:solidFill>
            <a:schemeClr val="tx1"/>
          </a:solidFill>
          <a:latin typeface="Avenir Medium"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linkedin.com/posts/clementcoic_i-need-your-insights-for-the-open-source-activity-7265639613677912064-MvoZ?utm_source=share&amp;utm_medium=member_deskto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FFC9E-579F-8175-8F28-1FBC21E3D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99AC1-A363-5BA2-C1B9-4EB226DE4A71}"/>
              </a:ext>
            </a:extLst>
          </p:cNvPr>
          <p:cNvSpPr>
            <a:spLocks noGrp="1"/>
          </p:cNvSpPr>
          <p:nvPr>
            <p:ph type="ctrTitle"/>
          </p:nvPr>
        </p:nvSpPr>
        <p:spPr>
          <a:xfrm>
            <a:off x="514350" y="1039285"/>
            <a:ext cx="5829300" cy="3183467"/>
          </a:xfrm>
        </p:spPr>
        <p:txBody>
          <a:bodyPr anchor="t"/>
          <a:lstStyle/>
          <a:p>
            <a:r>
              <a:rPr lang="en-US" dirty="0"/>
              <a:t>What is the</a:t>
            </a:r>
            <a:br>
              <a:rPr lang="en-US" dirty="0"/>
            </a:br>
            <a:r>
              <a:rPr lang="en-US" dirty="0"/>
              <a:t>System Engineering</a:t>
            </a:r>
            <a:br>
              <a:rPr lang="en-US" dirty="0"/>
            </a:br>
            <a:r>
              <a:rPr lang="en-US" dirty="0"/>
              <a:t>V-model?</a:t>
            </a:r>
          </a:p>
        </p:txBody>
      </p:sp>
      <p:sp>
        <p:nvSpPr>
          <p:cNvPr id="3" name="Subtitle 2">
            <a:extLst>
              <a:ext uri="{FF2B5EF4-FFF2-40B4-BE49-F238E27FC236}">
                <a16:creationId xmlns:a16="http://schemas.microsoft.com/office/drawing/2014/main" id="{DA024E2F-DE3B-4980-6E32-D05C969EA8F9}"/>
              </a:ext>
            </a:extLst>
          </p:cNvPr>
          <p:cNvSpPr>
            <a:spLocks noGrp="1"/>
          </p:cNvSpPr>
          <p:nvPr>
            <p:ph type="subTitle" idx="1"/>
          </p:nvPr>
        </p:nvSpPr>
        <p:spPr>
          <a:xfrm>
            <a:off x="857250" y="3135388"/>
            <a:ext cx="5143500" cy="2207683"/>
          </a:xfrm>
        </p:spPr>
        <p:txBody>
          <a:bodyPr/>
          <a:lstStyle/>
          <a:p>
            <a:r>
              <a:rPr lang="en-US" dirty="0"/>
              <a:t>And on Wednesday… how is it evolving?</a:t>
            </a:r>
          </a:p>
        </p:txBody>
      </p:sp>
      <p:sp>
        <p:nvSpPr>
          <p:cNvPr id="6" name="Freeform: Shape 25">
            <a:extLst>
              <a:ext uri="{FF2B5EF4-FFF2-40B4-BE49-F238E27FC236}">
                <a16:creationId xmlns:a16="http://schemas.microsoft.com/office/drawing/2014/main" id="{A65A9265-B7EB-0A7D-5876-AC2372916A70}"/>
              </a:ext>
            </a:extLst>
          </p:cNvPr>
          <p:cNvSpPr/>
          <p:nvPr/>
        </p:nvSpPr>
        <p:spPr>
          <a:xfrm>
            <a:off x="1494598" y="4693695"/>
            <a:ext cx="4090035" cy="2893695"/>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0035" h="2893695">
                <a:moveTo>
                  <a:pt x="0" y="3810"/>
                </a:moveTo>
                <a:lnTo>
                  <a:pt x="1567815" y="2889885"/>
                </a:lnTo>
                <a:lnTo>
                  <a:pt x="2518410" y="2893695"/>
                </a:lnTo>
                <a:lnTo>
                  <a:pt x="4090035" y="0"/>
                </a:lnTo>
                <a:lnTo>
                  <a:pt x="3750945" y="1905"/>
                </a:lnTo>
                <a:lnTo>
                  <a:pt x="2274570" y="2625090"/>
                </a:lnTo>
                <a:lnTo>
                  <a:pt x="1800225" y="2626995"/>
                </a:lnTo>
                <a:lnTo>
                  <a:pt x="337185" y="1905"/>
                </a:lnTo>
                <a:lnTo>
                  <a:pt x="0" y="381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cxnSp>
        <p:nvCxnSpPr>
          <p:cNvPr id="7" name="Straight Arrow Connector 6">
            <a:extLst>
              <a:ext uri="{FF2B5EF4-FFF2-40B4-BE49-F238E27FC236}">
                <a16:creationId xmlns:a16="http://schemas.microsoft.com/office/drawing/2014/main" id="{6FC56C26-AAD6-306D-C8A0-73BFABA7E965}"/>
              </a:ext>
            </a:extLst>
          </p:cNvPr>
          <p:cNvCxnSpPr/>
          <p:nvPr/>
        </p:nvCxnSpPr>
        <p:spPr>
          <a:xfrm>
            <a:off x="243858" y="4485416"/>
            <a:ext cx="0" cy="3257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83EB51B-B06E-272F-50C5-72B725AAB59C}"/>
              </a:ext>
            </a:extLst>
          </p:cNvPr>
          <p:cNvCxnSpPr>
            <a:cxnSpLocks/>
          </p:cNvCxnSpPr>
          <p:nvPr/>
        </p:nvCxnSpPr>
        <p:spPr>
          <a:xfrm>
            <a:off x="243858" y="7743390"/>
            <a:ext cx="62179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F694A2-3DAA-D9AB-FB23-B6D8426E9D89}"/>
              </a:ext>
            </a:extLst>
          </p:cNvPr>
          <p:cNvSpPr txBox="1"/>
          <p:nvPr/>
        </p:nvSpPr>
        <p:spPr>
          <a:xfrm>
            <a:off x="168711" y="6658698"/>
            <a:ext cx="430887" cy="1002448"/>
          </a:xfrm>
          <a:prstGeom prst="rect">
            <a:avLst/>
          </a:prstGeom>
          <a:noFill/>
        </p:spPr>
        <p:txBody>
          <a:bodyPr vert="vert270" wrap="square" rtlCol="0">
            <a:spAutoFit/>
          </a:bodyPr>
          <a:lstStyle/>
          <a:p>
            <a:r>
              <a:rPr lang="en-US" sz="1600" cap="small" dirty="0"/>
              <a:t>Details</a:t>
            </a:r>
            <a:endParaRPr lang="en-DE" sz="1600" cap="small" dirty="0"/>
          </a:p>
        </p:txBody>
      </p:sp>
      <p:sp>
        <p:nvSpPr>
          <p:cNvPr id="10" name="TextBox 9">
            <a:extLst>
              <a:ext uri="{FF2B5EF4-FFF2-40B4-BE49-F238E27FC236}">
                <a16:creationId xmlns:a16="http://schemas.microsoft.com/office/drawing/2014/main" id="{71D71AB3-241C-E131-1C84-4BCDB7AAEF97}"/>
              </a:ext>
            </a:extLst>
          </p:cNvPr>
          <p:cNvSpPr txBox="1"/>
          <p:nvPr/>
        </p:nvSpPr>
        <p:spPr>
          <a:xfrm>
            <a:off x="4892943" y="7755858"/>
            <a:ext cx="1568840" cy="584775"/>
          </a:xfrm>
          <a:prstGeom prst="rect">
            <a:avLst/>
          </a:prstGeom>
          <a:noFill/>
        </p:spPr>
        <p:txBody>
          <a:bodyPr vert="horz" wrap="square" rtlCol="0">
            <a:spAutoFit/>
          </a:bodyPr>
          <a:lstStyle/>
          <a:p>
            <a:pPr algn="r"/>
            <a:r>
              <a:rPr lang="en-US" sz="1600" cap="small" dirty="0"/>
              <a:t>Development Progress</a:t>
            </a:r>
            <a:endParaRPr lang="en-DE" sz="1600" cap="small" dirty="0"/>
          </a:p>
        </p:txBody>
      </p:sp>
      <p:sp>
        <p:nvSpPr>
          <p:cNvPr id="11" name="Rectangle 10">
            <a:extLst>
              <a:ext uri="{FF2B5EF4-FFF2-40B4-BE49-F238E27FC236}">
                <a16:creationId xmlns:a16="http://schemas.microsoft.com/office/drawing/2014/main" id="{00F19EFC-F2EB-93D3-3656-8B04569166C8}"/>
              </a:ext>
            </a:extLst>
          </p:cNvPr>
          <p:cNvSpPr/>
          <p:nvPr/>
        </p:nvSpPr>
        <p:spPr>
          <a:xfrm>
            <a:off x="1494597" y="502051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Specification</a:t>
            </a:r>
          </a:p>
        </p:txBody>
      </p:sp>
      <p:sp>
        <p:nvSpPr>
          <p:cNvPr id="12" name="Rectangle 11">
            <a:extLst>
              <a:ext uri="{FF2B5EF4-FFF2-40B4-BE49-F238E27FC236}">
                <a16:creationId xmlns:a16="http://schemas.microsoft.com/office/drawing/2014/main" id="{C6F03B25-FF52-B627-0208-69AE40676DE2}"/>
              </a:ext>
            </a:extLst>
          </p:cNvPr>
          <p:cNvSpPr/>
          <p:nvPr/>
        </p:nvSpPr>
        <p:spPr>
          <a:xfrm>
            <a:off x="2001327" y="596055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Specification</a:t>
            </a:r>
          </a:p>
        </p:txBody>
      </p:sp>
      <p:sp>
        <p:nvSpPr>
          <p:cNvPr id="13" name="Rectangle 12">
            <a:extLst>
              <a:ext uri="{FF2B5EF4-FFF2-40B4-BE49-F238E27FC236}">
                <a16:creationId xmlns:a16="http://schemas.microsoft.com/office/drawing/2014/main" id="{8D6FF6C6-6828-0DFF-E58C-F407D1B7BF7B}"/>
              </a:ext>
            </a:extLst>
          </p:cNvPr>
          <p:cNvSpPr/>
          <p:nvPr/>
        </p:nvSpPr>
        <p:spPr>
          <a:xfrm>
            <a:off x="2976584" y="684284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development</a:t>
            </a:r>
          </a:p>
        </p:txBody>
      </p:sp>
      <p:sp>
        <p:nvSpPr>
          <p:cNvPr id="14" name="Rectangle 13">
            <a:extLst>
              <a:ext uri="{FF2B5EF4-FFF2-40B4-BE49-F238E27FC236}">
                <a16:creationId xmlns:a16="http://schemas.microsoft.com/office/drawing/2014/main" id="{165C5AC0-21BF-488D-D74D-0FB463404A9B}"/>
              </a:ext>
            </a:extLst>
          </p:cNvPr>
          <p:cNvSpPr/>
          <p:nvPr/>
        </p:nvSpPr>
        <p:spPr>
          <a:xfrm>
            <a:off x="4004538" y="596055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Integration</a:t>
            </a:r>
          </a:p>
        </p:txBody>
      </p:sp>
      <p:sp>
        <p:nvSpPr>
          <p:cNvPr id="15" name="Rectangle 14">
            <a:extLst>
              <a:ext uri="{FF2B5EF4-FFF2-40B4-BE49-F238E27FC236}">
                <a16:creationId xmlns:a16="http://schemas.microsoft.com/office/drawing/2014/main" id="{BBE479A5-A377-F931-B0FB-DDB60163A2F9}"/>
              </a:ext>
            </a:extLst>
          </p:cNvPr>
          <p:cNvSpPr/>
          <p:nvPr/>
        </p:nvSpPr>
        <p:spPr>
          <a:xfrm>
            <a:off x="4466398" y="502051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Integration</a:t>
            </a:r>
          </a:p>
        </p:txBody>
      </p:sp>
      <p:sp>
        <p:nvSpPr>
          <p:cNvPr id="16" name="TextBox 15">
            <a:extLst>
              <a:ext uri="{FF2B5EF4-FFF2-40B4-BE49-F238E27FC236}">
                <a16:creationId xmlns:a16="http://schemas.microsoft.com/office/drawing/2014/main" id="{EE75BBD1-D50D-C55C-F041-E55739AF5B32}"/>
              </a:ext>
            </a:extLst>
          </p:cNvPr>
          <p:cNvSpPr txBox="1"/>
          <p:nvPr/>
        </p:nvSpPr>
        <p:spPr>
          <a:xfrm>
            <a:off x="1065974" y="4384496"/>
            <a:ext cx="1196101" cy="276999"/>
          </a:xfrm>
          <a:prstGeom prst="rect">
            <a:avLst/>
          </a:prstGeom>
          <a:noFill/>
        </p:spPr>
        <p:txBody>
          <a:bodyPr vert="horz" wrap="square" rtlCol="0">
            <a:spAutoFit/>
          </a:bodyPr>
          <a:lstStyle/>
          <a:p>
            <a:pPr algn="ctr"/>
            <a:r>
              <a:rPr lang="en-US" sz="1200" cap="small" dirty="0"/>
              <a:t>Client Needs</a:t>
            </a:r>
            <a:endParaRPr lang="en-DE" sz="1200" cap="small" dirty="0"/>
          </a:p>
        </p:txBody>
      </p:sp>
      <p:sp>
        <p:nvSpPr>
          <p:cNvPr id="17" name="TextBox 16">
            <a:extLst>
              <a:ext uri="{FF2B5EF4-FFF2-40B4-BE49-F238E27FC236}">
                <a16:creationId xmlns:a16="http://schemas.microsoft.com/office/drawing/2014/main" id="{E3A6E545-7F6E-1B78-3805-5D1AF94BDBC1}"/>
              </a:ext>
            </a:extLst>
          </p:cNvPr>
          <p:cNvSpPr txBox="1"/>
          <p:nvPr/>
        </p:nvSpPr>
        <p:spPr>
          <a:xfrm>
            <a:off x="4688363" y="4380867"/>
            <a:ext cx="1349661" cy="276999"/>
          </a:xfrm>
          <a:prstGeom prst="rect">
            <a:avLst/>
          </a:prstGeom>
          <a:noFill/>
        </p:spPr>
        <p:txBody>
          <a:bodyPr vert="horz" wrap="square" rtlCol="0">
            <a:spAutoFit/>
          </a:bodyPr>
          <a:lstStyle/>
          <a:p>
            <a:pPr algn="ctr"/>
            <a:r>
              <a:rPr lang="en-US" sz="1200" cap="small" dirty="0"/>
              <a:t>Final Product</a:t>
            </a:r>
            <a:endParaRPr lang="en-DE" sz="1200" cap="small" dirty="0"/>
          </a:p>
        </p:txBody>
      </p:sp>
      <p:cxnSp>
        <p:nvCxnSpPr>
          <p:cNvPr id="18" name="Straight Arrow Connector 17">
            <a:extLst>
              <a:ext uri="{FF2B5EF4-FFF2-40B4-BE49-F238E27FC236}">
                <a16:creationId xmlns:a16="http://schemas.microsoft.com/office/drawing/2014/main" id="{5B22FBC4-C2C0-771D-A234-2F4C4F1478E3}"/>
              </a:ext>
            </a:extLst>
          </p:cNvPr>
          <p:cNvCxnSpPr>
            <a:cxnSpLocks/>
            <a:stCxn id="16" idx="3"/>
            <a:endCxn id="17" idx="1"/>
          </p:cNvCxnSpPr>
          <p:nvPr/>
        </p:nvCxnSpPr>
        <p:spPr>
          <a:xfrm flipV="1">
            <a:off x="2262075" y="4519367"/>
            <a:ext cx="2426288" cy="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E472E3-4D14-8006-40F3-D411A7A2225A}"/>
              </a:ext>
            </a:extLst>
          </p:cNvPr>
          <p:cNvSpPr txBox="1"/>
          <p:nvPr/>
        </p:nvSpPr>
        <p:spPr>
          <a:xfrm>
            <a:off x="2937652" y="4279295"/>
            <a:ext cx="1196101" cy="276999"/>
          </a:xfrm>
          <a:prstGeom prst="rect">
            <a:avLst/>
          </a:prstGeom>
          <a:noFill/>
        </p:spPr>
        <p:txBody>
          <a:bodyPr vert="horz" wrap="square" rtlCol="0">
            <a:spAutoFit/>
          </a:bodyPr>
          <a:lstStyle/>
          <a:p>
            <a:pPr algn="ctr"/>
            <a:r>
              <a:rPr lang="en-US" sz="1200" cap="small" dirty="0">
                <a:solidFill>
                  <a:schemeClr val="bg2">
                    <a:lumMod val="75000"/>
                  </a:schemeClr>
                </a:solidFill>
              </a:rPr>
              <a:t>ideally</a:t>
            </a:r>
            <a:endParaRPr lang="en-DE" sz="1200" cap="small" dirty="0">
              <a:solidFill>
                <a:schemeClr val="bg2">
                  <a:lumMod val="75000"/>
                </a:schemeClr>
              </a:solidFill>
            </a:endParaRPr>
          </a:p>
        </p:txBody>
      </p:sp>
      <p:sp>
        <p:nvSpPr>
          <p:cNvPr id="20" name="Arrow: Curved Right 44">
            <a:extLst>
              <a:ext uri="{FF2B5EF4-FFF2-40B4-BE49-F238E27FC236}">
                <a16:creationId xmlns:a16="http://schemas.microsoft.com/office/drawing/2014/main" id="{0B318EAF-AC67-EA75-1F54-AED6132FD89B}"/>
              </a:ext>
            </a:extLst>
          </p:cNvPr>
          <p:cNvSpPr/>
          <p:nvPr/>
        </p:nvSpPr>
        <p:spPr>
          <a:xfrm rot="19891676" flipV="1">
            <a:off x="1531817" y="5595007"/>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21" name="Arrow: Curved Right 46">
            <a:extLst>
              <a:ext uri="{FF2B5EF4-FFF2-40B4-BE49-F238E27FC236}">
                <a16:creationId xmlns:a16="http://schemas.microsoft.com/office/drawing/2014/main" id="{0CA61E8F-EA97-E5C3-D4C2-D2D5CECD57DE}"/>
              </a:ext>
            </a:extLst>
          </p:cNvPr>
          <p:cNvSpPr/>
          <p:nvPr/>
        </p:nvSpPr>
        <p:spPr>
          <a:xfrm rot="19891676" flipV="1">
            <a:off x="2281012" y="6595801"/>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22" name="Arrow: Left 47">
            <a:extLst>
              <a:ext uri="{FF2B5EF4-FFF2-40B4-BE49-F238E27FC236}">
                <a16:creationId xmlns:a16="http://schemas.microsoft.com/office/drawing/2014/main" id="{B578053B-5843-8713-2FFD-F55A838E5DC8}"/>
              </a:ext>
            </a:extLst>
          </p:cNvPr>
          <p:cNvSpPr/>
          <p:nvPr/>
        </p:nvSpPr>
        <p:spPr>
          <a:xfrm>
            <a:off x="2700007" y="5236638"/>
            <a:ext cx="1671392" cy="11483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23" name="Arrow: Left 49">
            <a:extLst>
              <a:ext uri="{FF2B5EF4-FFF2-40B4-BE49-F238E27FC236}">
                <a16:creationId xmlns:a16="http://schemas.microsoft.com/office/drawing/2014/main" id="{6A954F8B-CA28-87D3-98C4-C56892049F4C}"/>
              </a:ext>
            </a:extLst>
          </p:cNvPr>
          <p:cNvSpPr/>
          <p:nvPr/>
        </p:nvSpPr>
        <p:spPr>
          <a:xfrm>
            <a:off x="3194614" y="6181691"/>
            <a:ext cx="682174" cy="114836"/>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24" name="TextBox 23">
            <a:extLst>
              <a:ext uri="{FF2B5EF4-FFF2-40B4-BE49-F238E27FC236}">
                <a16:creationId xmlns:a16="http://schemas.microsoft.com/office/drawing/2014/main" id="{EED32EAF-9D81-801C-69E1-3E5C8B599BA8}"/>
              </a:ext>
            </a:extLst>
          </p:cNvPr>
          <p:cNvSpPr txBox="1"/>
          <p:nvPr/>
        </p:nvSpPr>
        <p:spPr>
          <a:xfrm>
            <a:off x="2937650" y="5019348"/>
            <a:ext cx="1196101" cy="276999"/>
          </a:xfrm>
          <a:prstGeom prst="rect">
            <a:avLst/>
          </a:prstGeom>
          <a:noFill/>
        </p:spPr>
        <p:txBody>
          <a:bodyPr vert="horz" wrap="square" rtlCol="0">
            <a:spAutoFit/>
          </a:bodyPr>
          <a:lstStyle/>
          <a:p>
            <a:pPr algn="ctr"/>
            <a:r>
              <a:rPr lang="en-US" sz="1200" cap="small" dirty="0">
                <a:solidFill>
                  <a:schemeClr val="tx1">
                    <a:lumMod val="50000"/>
                    <a:lumOff val="50000"/>
                  </a:schemeClr>
                </a:solidFill>
              </a:rPr>
              <a:t>Verification</a:t>
            </a:r>
            <a:endParaRPr lang="en-DE" sz="1200" cap="small" dirty="0">
              <a:solidFill>
                <a:schemeClr val="tx1">
                  <a:lumMod val="50000"/>
                  <a:lumOff val="50000"/>
                </a:schemeClr>
              </a:solidFill>
            </a:endParaRPr>
          </a:p>
        </p:txBody>
      </p:sp>
      <p:sp>
        <p:nvSpPr>
          <p:cNvPr id="25" name="TextBox 24">
            <a:extLst>
              <a:ext uri="{FF2B5EF4-FFF2-40B4-BE49-F238E27FC236}">
                <a16:creationId xmlns:a16="http://schemas.microsoft.com/office/drawing/2014/main" id="{F6081375-7CC6-2843-9804-E91F097126B7}"/>
              </a:ext>
            </a:extLst>
          </p:cNvPr>
          <p:cNvSpPr txBox="1"/>
          <p:nvPr/>
        </p:nvSpPr>
        <p:spPr>
          <a:xfrm>
            <a:off x="2957434" y="5960513"/>
            <a:ext cx="1196101" cy="261610"/>
          </a:xfrm>
          <a:prstGeom prst="rect">
            <a:avLst/>
          </a:prstGeom>
          <a:noFill/>
        </p:spPr>
        <p:txBody>
          <a:bodyPr vert="horz" wrap="square" rtlCol="0">
            <a:spAutoFit/>
          </a:bodyPr>
          <a:lstStyle/>
          <a:p>
            <a:pPr algn="ctr"/>
            <a:r>
              <a:rPr lang="en-US" sz="1050" cap="small" dirty="0">
                <a:solidFill>
                  <a:schemeClr val="tx1">
                    <a:lumMod val="50000"/>
                    <a:lumOff val="50000"/>
                  </a:schemeClr>
                </a:solidFill>
              </a:rPr>
              <a:t>Verification</a:t>
            </a:r>
            <a:endParaRPr lang="en-DE" sz="1050" cap="small" dirty="0">
              <a:solidFill>
                <a:schemeClr val="tx1">
                  <a:lumMod val="50000"/>
                  <a:lumOff val="50000"/>
                </a:schemeClr>
              </a:solidFill>
            </a:endParaRPr>
          </a:p>
        </p:txBody>
      </p:sp>
      <p:cxnSp>
        <p:nvCxnSpPr>
          <p:cNvPr id="26" name="Straight Arrow Connector 25">
            <a:extLst>
              <a:ext uri="{FF2B5EF4-FFF2-40B4-BE49-F238E27FC236}">
                <a16:creationId xmlns:a16="http://schemas.microsoft.com/office/drawing/2014/main" id="{2A5EE6F6-0BEF-9D60-1677-ADA6E96978B9}"/>
              </a:ext>
            </a:extLst>
          </p:cNvPr>
          <p:cNvCxnSpPr/>
          <p:nvPr/>
        </p:nvCxnSpPr>
        <p:spPr>
          <a:xfrm>
            <a:off x="444633" y="4706343"/>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D9E4F9-DE2A-5328-257D-7302C9FA3274}"/>
              </a:ext>
            </a:extLst>
          </p:cNvPr>
          <p:cNvCxnSpPr>
            <a:cxnSpLocks/>
          </p:cNvCxnSpPr>
          <p:nvPr/>
        </p:nvCxnSpPr>
        <p:spPr>
          <a:xfrm flipV="1">
            <a:off x="4979795" y="4718338"/>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2D1FC85-C2DD-5A68-3C4B-4D17991D8C1D}"/>
              </a:ext>
            </a:extLst>
          </p:cNvPr>
          <p:cNvSpPr txBox="1"/>
          <p:nvPr/>
        </p:nvSpPr>
        <p:spPr>
          <a:xfrm rot="3702475">
            <a:off x="439191" y="5975902"/>
            <a:ext cx="1196101" cy="276999"/>
          </a:xfrm>
          <a:prstGeom prst="rect">
            <a:avLst/>
          </a:prstGeom>
          <a:noFill/>
        </p:spPr>
        <p:txBody>
          <a:bodyPr vert="horz" wrap="square" rtlCol="0">
            <a:spAutoFit/>
          </a:bodyPr>
          <a:lstStyle/>
          <a:p>
            <a:pPr algn="ctr"/>
            <a:r>
              <a:rPr lang="en-US" sz="1200" cap="small" dirty="0"/>
              <a:t>Design Phase</a:t>
            </a:r>
            <a:endParaRPr lang="en-DE" sz="1200" cap="small" dirty="0"/>
          </a:p>
        </p:txBody>
      </p:sp>
      <p:sp>
        <p:nvSpPr>
          <p:cNvPr id="29" name="TextBox 28">
            <a:extLst>
              <a:ext uri="{FF2B5EF4-FFF2-40B4-BE49-F238E27FC236}">
                <a16:creationId xmlns:a16="http://schemas.microsoft.com/office/drawing/2014/main" id="{1BA2E9E8-D6C4-59EA-44A3-4B73900A9AF4}"/>
              </a:ext>
            </a:extLst>
          </p:cNvPr>
          <p:cNvSpPr txBox="1"/>
          <p:nvPr/>
        </p:nvSpPr>
        <p:spPr>
          <a:xfrm>
            <a:off x="1019616" y="5693238"/>
            <a:ext cx="1196101" cy="276999"/>
          </a:xfrm>
          <a:prstGeom prst="rect">
            <a:avLst/>
          </a:prstGeom>
          <a:noFill/>
        </p:spPr>
        <p:txBody>
          <a:bodyPr vert="horz" wrap="square" rtlCol="0">
            <a:spAutoFit/>
          </a:bodyPr>
          <a:lstStyle/>
          <a:p>
            <a:pPr algn="ctr"/>
            <a:r>
              <a:rPr lang="en-US" sz="1200" cap="small" dirty="0">
                <a:solidFill>
                  <a:schemeClr val="tx1">
                    <a:lumMod val="50000"/>
                    <a:lumOff val="50000"/>
                  </a:schemeClr>
                </a:solidFill>
              </a:rPr>
              <a:t>Validation</a:t>
            </a:r>
            <a:endParaRPr lang="en-DE" sz="1200" cap="small" dirty="0">
              <a:solidFill>
                <a:schemeClr val="tx1">
                  <a:lumMod val="50000"/>
                  <a:lumOff val="50000"/>
                </a:schemeClr>
              </a:solidFill>
            </a:endParaRPr>
          </a:p>
        </p:txBody>
      </p:sp>
      <p:sp>
        <p:nvSpPr>
          <p:cNvPr id="30" name="TextBox 29">
            <a:extLst>
              <a:ext uri="{FF2B5EF4-FFF2-40B4-BE49-F238E27FC236}">
                <a16:creationId xmlns:a16="http://schemas.microsoft.com/office/drawing/2014/main" id="{6E268811-8F19-6805-E7FB-1CCBDD8C5393}"/>
              </a:ext>
            </a:extLst>
          </p:cNvPr>
          <p:cNvSpPr txBox="1"/>
          <p:nvPr/>
        </p:nvSpPr>
        <p:spPr>
          <a:xfrm>
            <a:off x="1716019" y="6825814"/>
            <a:ext cx="1196101" cy="261610"/>
          </a:xfrm>
          <a:prstGeom prst="rect">
            <a:avLst/>
          </a:prstGeom>
          <a:noFill/>
        </p:spPr>
        <p:txBody>
          <a:bodyPr vert="horz" wrap="square" rtlCol="0">
            <a:spAutoFit/>
          </a:bodyPr>
          <a:lstStyle/>
          <a:p>
            <a:pPr algn="ctr"/>
            <a:r>
              <a:rPr lang="en-US" sz="1100" cap="small" dirty="0">
                <a:solidFill>
                  <a:schemeClr val="tx1">
                    <a:lumMod val="50000"/>
                    <a:lumOff val="50000"/>
                  </a:schemeClr>
                </a:solidFill>
              </a:rPr>
              <a:t>Validation</a:t>
            </a:r>
            <a:endParaRPr lang="en-DE" sz="1100" cap="small" dirty="0">
              <a:solidFill>
                <a:schemeClr val="tx1">
                  <a:lumMod val="50000"/>
                  <a:lumOff val="50000"/>
                </a:schemeClr>
              </a:solidFill>
            </a:endParaRPr>
          </a:p>
        </p:txBody>
      </p:sp>
      <p:sp>
        <p:nvSpPr>
          <p:cNvPr id="31" name="Arrow: Curved Right 4">
            <a:extLst>
              <a:ext uri="{FF2B5EF4-FFF2-40B4-BE49-F238E27FC236}">
                <a16:creationId xmlns:a16="http://schemas.microsoft.com/office/drawing/2014/main" id="{A34EB0B4-7C57-3C1B-5C04-43F31CA06FE7}"/>
              </a:ext>
            </a:extLst>
          </p:cNvPr>
          <p:cNvSpPr/>
          <p:nvPr/>
        </p:nvSpPr>
        <p:spPr>
          <a:xfrm rot="19891676" flipV="1">
            <a:off x="1004997" y="4634650"/>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32" name="TextBox 31">
            <a:extLst>
              <a:ext uri="{FF2B5EF4-FFF2-40B4-BE49-F238E27FC236}">
                <a16:creationId xmlns:a16="http://schemas.microsoft.com/office/drawing/2014/main" id="{0832D18D-ED72-CD1B-478C-A892A30A9042}"/>
              </a:ext>
            </a:extLst>
          </p:cNvPr>
          <p:cNvSpPr txBox="1"/>
          <p:nvPr/>
        </p:nvSpPr>
        <p:spPr>
          <a:xfrm>
            <a:off x="492796" y="4732881"/>
            <a:ext cx="1196101" cy="276999"/>
          </a:xfrm>
          <a:prstGeom prst="rect">
            <a:avLst/>
          </a:prstGeom>
          <a:noFill/>
        </p:spPr>
        <p:txBody>
          <a:bodyPr vert="horz" wrap="square" rtlCol="0">
            <a:spAutoFit/>
          </a:bodyPr>
          <a:lstStyle/>
          <a:p>
            <a:pPr algn="ctr"/>
            <a:r>
              <a:rPr lang="en-US" sz="1200" cap="small" dirty="0">
                <a:solidFill>
                  <a:schemeClr val="tx1">
                    <a:lumMod val="50000"/>
                    <a:lumOff val="50000"/>
                  </a:schemeClr>
                </a:solidFill>
              </a:rPr>
              <a:t>Validation</a:t>
            </a:r>
            <a:endParaRPr lang="en-DE" sz="1200" cap="small" dirty="0">
              <a:solidFill>
                <a:schemeClr val="tx1">
                  <a:lumMod val="50000"/>
                  <a:lumOff val="50000"/>
                </a:schemeClr>
              </a:solidFill>
            </a:endParaRPr>
          </a:p>
        </p:txBody>
      </p:sp>
      <p:sp>
        <p:nvSpPr>
          <p:cNvPr id="33" name="Arrow: Curved Right 4">
            <a:extLst>
              <a:ext uri="{FF2B5EF4-FFF2-40B4-BE49-F238E27FC236}">
                <a16:creationId xmlns:a16="http://schemas.microsoft.com/office/drawing/2014/main" id="{DD9EA100-739D-55A3-3959-F7D0F8533F79}"/>
              </a:ext>
            </a:extLst>
          </p:cNvPr>
          <p:cNvSpPr/>
          <p:nvPr/>
        </p:nvSpPr>
        <p:spPr>
          <a:xfrm rot="16200000" flipH="1" flipV="1">
            <a:off x="3210237" y="2293097"/>
            <a:ext cx="423339" cy="3719125"/>
          </a:xfrm>
          <a:prstGeom prst="curvedRightArrow">
            <a:avLst>
              <a:gd name="adj1" fmla="val 13371"/>
              <a:gd name="adj2" fmla="val 50000"/>
              <a:gd name="adj3" fmla="val 4073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34" name="TextBox 33">
            <a:extLst>
              <a:ext uri="{FF2B5EF4-FFF2-40B4-BE49-F238E27FC236}">
                <a16:creationId xmlns:a16="http://schemas.microsoft.com/office/drawing/2014/main" id="{3B449EC8-1C18-56B3-DD86-F209A6B72315}"/>
              </a:ext>
            </a:extLst>
          </p:cNvPr>
          <p:cNvSpPr txBox="1"/>
          <p:nvPr/>
        </p:nvSpPr>
        <p:spPr>
          <a:xfrm>
            <a:off x="2754770" y="3935114"/>
            <a:ext cx="1196101" cy="276999"/>
          </a:xfrm>
          <a:prstGeom prst="rect">
            <a:avLst/>
          </a:prstGeom>
          <a:noFill/>
        </p:spPr>
        <p:txBody>
          <a:bodyPr vert="horz" wrap="square" rtlCol="0">
            <a:spAutoFit/>
          </a:bodyPr>
          <a:lstStyle/>
          <a:p>
            <a:pPr algn="ctr"/>
            <a:r>
              <a:rPr lang="en-US" sz="1200" cap="small" dirty="0">
                <a:solidFill>
                  <a:schemeClr val="tx1">
                    <a:lumMod val="50000"/>
                    <a:lumOff val="50000"/>
                  </a:schemeClr>
                </a:solidFill>
              </a:rPr>
              <a:t>Validation</a:t>
            </a:r>
            <a:endParaRPr lang="en-DE" sz="1200" cap="small" dirty="0">
              <a:solidFill>
                <a:schemeClr val="tx1">
                  <a:lumMod val="50000"/>
                  <a:lumOff val="50000"/>
                </a:schemeClr>
              </a:solidFill>
            </a:endParaRPr>
          </a:p>
        </p:txBody>
      </p:sp>
      <p:sp>
        <p:nvSpPr>
          <p:cNvPr id="35" name="TextBox 34">
            <a:extLst>
              <a:ext uri="{FF2B5EF4-FFF2-40B4-BE49-F238E27FC236}">
                <a16:creationId xmlns:a16="http://schemas.microsoft.com/office/drawing/2014/main" id="{8AE56EA7-E72C-2A85-721C-DF1C6A1038FD}"/>
              </a:ext>
            </a:extLst>
          </p:cNvPr>
          <p:cNvSpPr txBox="1"/>
          <p:nvPr/>
        </p:nvSpPr>
        <p:spPr>
          <a:xfrm rot="17894877">
            <a:off x="4276435" y="6015813"/>
            <a:ext cx="3272267" cy="276999"/>
          </a:xfrm>
          <a:prstGeom prst="rect">
            <a:avLst/>
          </a:prstGeom>
          <a:noFill/>
        </p:spPr>
        <p:txBody>
          <a:bodyPr vert="horz" wrap="square" rtlCol="0">
            <a:spAutoFit/>
          </a:bodyPr>
          <a:lstStyle/>
          <a:p>
            <a:pPr algn="ctr"/>
            <a:r>
              <a:rPr lang="en-US" sz="1200" cap="small" dirty="0"/>
              <a:t>Test &amp; Integration Phase</a:t>
            </a:r>
            <a:endParaRPr lang="en-DE" sz="1200" cap="small" dirty="0"/>
          </a:p>
        </p:txBody>
      </p:sp>
    </p:spTree>
    <p:extLst>
      <p:ext uri="{BB962C8B-B14F-4D97-AF65-F5344CB8AC3E}">
        <p14:creationId xmlns:p14="http://schemas.microsoft.com/office/powerpoint/2010/main" val="370053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Shape 25">
            <a:extLst>
              <a:ext uri="{FF2B5EF4-FFF2-40B4-BE49-F238E27FC236}">
                <a16:creationId xmlns:a16="http://schemas.microsoft.com/office/drawing/2014/main" id="{067CB272-14F4-874A-35EA-E84BD2F74220}"/>
              </a:ext>
            </a:extLst>
          </p:cNvPr>
          <p:cNvSpPr/>
          <p:nvPr/>
        </p:nvSpPr>
        <p:spPr>
          <a:xfrm>
            <a:off x="840304" y="2530657"/>
            <a:ext cx="2775908" cy="4230270"/>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837380 w 4090035"/>
              <a:gd name="connsiteY6" fmla="*/ 882973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2274570 w 4090035"/>
              <a:gd name="connsiteY4" fmla="*/ 2625090 h 2893695"/>
              <a:gd name="connsiteX5" fmla="*/ 837380 w 4090035"/>
              <a:gd name="connsiteY5" fmla="*/ 882973 h 2893695"/>
              <a:gd name="connsiteX6" fmla="*/ 337185 w 4090035"/>
              <a:gd name="connsiteY6" fmla="*/ 1905 h 2893695"/>
              <a:gd name="connsiteX7" fmla="*/ 0 w 4090035"/>
              <a:gd name="connsiteY7" fmla="*/ 3810 h 2893695"/>
              <a:gd name="connsiteX0" fmla="*/ 0 w 2518410"/>
              <a:gd name="connsiteY0" fmla="*/ 1905 h 2891790"/>
              <a:gd name="connsiteX1" fmla="*/ 483857 w 2518410"/>
              <a:gd name="connsiteY1" fmla="*/ 883566 h 2891790"/>
              <a:gd name="connsiteX2" fmla="*/ 2518410 w 2518410"/>
              <a:gd name="connsiteY2" fmla="*/ 2891790 h 2891790"/>
              <a:gd name="connsiteX3" fmla="*/ 2274570 w 2518410"/>
              <a:gd name="connsiteY3" fmla="*/ 2623185 h 2891790"/>
              <a:gd name="connsiteX4" fmla="*/ 837380 w 2518410"/>
              <a:gd name="connsiteY4" fmla="*/ 881068 h 2891790"/>
              <a:gd name="connsiteX5" fmla="*/ 337185 w 2518410"/>
              <a:gd name="connsiteY5" fmla="*/ 0 h 2891790"/>
              <a:gd name="connsiteX6" fmla="*/ 0 w 2518410"/>
              <a:gd name="connsiteY6" fmla="*/ 1905 h 2891790"/>
              <a:gd name="connsiteX0" fmla="*/ 0 w 2274570"/>
              <a:gd name="connsiteY0" fmla="*/ 1905 h 2623185"/>
              <a:gd name="connsiteX1" fmla="*/ 483857 w 2274570"/>
              <a:gd name="connsiteY1" fmla="*/ 883566 h 2623185"/>
              <a:gd name="connsiteX2" fmla="*/ 2274570 w 2274570"/>
              <a:gd name="connsiteY2" fmla="*/ 2623185 h 2623185"/>
              <a:gd name="connsiteX3" fmla="*/ 837380 w 2274570"/>
              <a:gd name="connsiteY3" fmla="*/ 881068 h 2623185"/>
              <a:gd name="connsiteX4" fmla="*/ 337185 w 2274570"/>
              <a:gd name="connsiteY4" fmla="*/ 0 h 2623185"/>
              <a:gd name="connsiteX5" fmla="*/ 0 w 2274570"/>
              <a:gd name="connsiteY5" fmla="*/ 1905 h 2623185"/>
              <a:gd name="connsiteX0" fmla="*/ 0 w 837380"/>
              <a:gd name="connsiteY0" fmla="*/ 1905 h 883566"/>
              <a:gd name="connsiteX1" fmla="*/ 483857 w 837380"/>
              <a:gd name="connsiteY1" fmla="*/ 883566 h 883566"/>
              <a:gd name="connsiteX2" fmla="*/ 837380 w 837380"/>
              <a:gd name="connsiteY2" fmla="*/ 881068 h 883566"/>
              <a:gd name="connsiteX3" fmla="*/ 337185 w 837380"/>
              <a:gd name="connsiteY3" fmla="*/ 0 h 883566"/>
              <a:gd name="connsiteX4" fmla="*/ 0 w 837380"/>
              <a:gd name="connsiteY4" fmla="*/ 1905 h 883566"/>
              <a:gd name="connsiteX0" fmla="*/ 0 w 2794196"/>
              <a:gd name="connsiteY0" fmla="*/ 1905 h 4236916"/>
              <a:gd name="connsiteX1" fmla="*/ 483857 w 2794196"/>
              <a:gd name="connsiteY1" fmla="*/ 883566 h 4236916"/>
              <a:gd name="connsiteX2" fmla="*/ 2794196 w 2794196"/>
              <a:gd name="connsiteY2" fmla="*/ 4236916 h 4236916"/>
              <a:gd name="connsiteX3" fmla="*/ 337185 w 2794196"/>
              <a:gd name="connsiteY3" fmla="*/ 0 h 4236916"/>
              <a:gd name="connsiteX4" fmla="*/ 0 w 2794196"/>
              <a:gd name="connsiteY4" fmla="*/ 1905 h 4236916"/>
              <a:gd name="connsiteX0" fmla="*/ 0 w 2794196"/>
              <a:gd name="connsiteY0" fmla="*/ 1905 h 4266846"/>
              <a:gd name="connsiteX1" fmla="*/ 2340089 w 2794196"/>
              <a:gd name="connsiteY1" fmla="*/ 4266846 h 4266846"/>
              <a:gd name="connsiteX2" fmla="*/ 2794196 w 2794196"/>
              <a:gd name="connsiteY2" fmla="*/ 4236916 h 4266846"/>
              <a:gd name="connsiteX3" fmla="*/ 337185 w 2794196"/>
              <a:gd name="connsiteY3" fmla="*/ 0 h 4266846"/>
              <a:gd name="connsiteX4" fmla="*/ 0 w 2794196"/>
              <a:gd name="connsiteY4" fmla="*/ 1905 h 4266846"/>
              <a:gd name="connsiteX0" fmla="*/ 0 w 2794196"/>
              <a:gd name="connsiteY0" fmla="*/ 1905 h 4257702"/>
              <a:gd name="connsiteX1" fmla="*/ 2367521 w 2794196"/>
              <a:gd name="connsiteY1" fmla="*/ 4257702 h 4257702"/>
              <a:gd name="connsiteX2" fmla="*/ 2794196 w 2794196"/>
              <a:gd name="connsiteY2" fmla="*/ 4236916 h 4257702"/>
              <a:gd name="connsiteX3" fmla="*/ 337185 w 2794196"/>
              <a:gd name="connsiteY3" fmla="*/ 0 h 4257702"/>
              <a:gd name="connsiteX4" fmla="*/ 0 w 2794196"/>
              <a:gd name="connsiteY4" fmla="*/ 1905 h 4257702"/>
              <a:gd name="connsiteX0" fmla="*/ 0 w 2794196"/>
              <a:gd name="connsiteY0" fmla="*/ 1905 h 4236916"/>
              <a:gd name="connsiteX1" fmla="*/ 2577833 w 2794196"/>
              <a:gd name="connsiteY1" fmla="*/ 4202838 h 4236916"/>
              <a:gd name="connsiteX2" fmla="*/ 2794196 w 2794196"/>
              <a:gd name="connsiteY2" fmla="*/ 4236916 h 4236916"/>
              <a:gd name="connsiteX3" fmla="*/ 337185 w 2794196"/>
              <a:gd name="connsiteY3" fmla="*/ 0 h 4236916"/>
              <a:gd name="connsiteX4" fmla="*/ 0 w 2794196"/>
              <a:gd name="connsiteY4" fmla="*/ 1905 h 4236916"/>
              <a:gd name="connsiteX0" fmla="*/ 0 w 2794196"/>
              <a:gd name="connsiteY0" fmla="*/ 1905 h 4236916"/>
              <a:gd name="connsiteX1" fmla="*/ 2394953 w 2794196"/>
              <a:gd name="connsiteY1" fmla="*/ 4221126 h 4236916"/>
              <a:gd name="connsiteX2" fmla="*/ 2794196 w 2794196"/>
              <a:gd name="connsiteY2" fmla="*/ 4236916 h 4236916"/>
              <a:gd name="connsiteX3" fmla="*/ 337185 w 2794196"/>
              <a:gd name="connsiteY3" fmla="*/ 0 h 4236916"/>
              <a:gd name="connsiteX4" fmla="*/ 0 w 2794196"/>
              <a:gd name="connsiteY4" fmla="*/ 1905 h 4236916"/>
              <a:gd name="connsiteX0" fmla="*/ 0 w 2812484"/>
              <a:gd name="connsiteY0" fmla="*/ 1905 h 4221126"/>
              <a:gd name="connsiteX1" fmla="*/ 2394953 w 2812484"/>
              <a:gd name="connsiteY1" fmla="*/ 4221126 h 4221126"/>
              <a:gd name="connsiteX2" fmla="*/ 2812484 w 2812484"/>
              <a:gd name="connsiteY2" fmla="*/ 4218628 h 4221126"/>
              <a:gd name="connsiteX3" fmla="*/ 337185 w 2812484"/>
              <a:gd name="connsiteY3" fmla="*/ 0 h 4221126"/>
              <a:gd name="connsiteX4" fmla="*/ 0 w 2812484"/>
              <a:gd name="connsiteY4" fmla="*/ 1905 h 4221126"/>
              <a:gd name="connsiteX0" fmla="*/ 0 w 2812484"/>
              <a:gd name="connsiteY0" fmla="*/ 1905 h 4230270"/>
              <a:gd name="connsiteX1" fmla="*/ 2422385 w 2812484"/>
              <a:gd name="connsiteY1" fmla="*/ 4230270 h 4230270"/>
              <a:gd name="connsiteX2" fmla="*/ 2812484 w 2812484"/>
              <a:gd name="connsiteY2" fmla="*/ 4218628 h 4230270"/>
              <a:gd name="connsiteX3" fmla="*/ 337185 w 2812484"/>
              <a:gd name="connsiteY3" fmla="*/ 0 h 4230270"/>
              <a:gd name="connsiteX4" fmla="*/ 0 w 2812484"/>
              <a:gd name="connsiteY4" fmla="*/ 1905 h 4230270"/>
              <a:gd name="connsiteX0" fmla="*/ 0 w 2775908"/>
              <a:gd name="connsiteY0" fmla="*/ 1905 h 4230270"/>
              <a:gd name="connsiteX1" fmla="*/ 2422385 w 2775908"/>
              <a:gd name="connsiteY1" fmla="*/ 4230270 h 4230270"/>
              <a:gd name="connsiteX2" fmla="*/ 2775908 w 2775908"/>
              <a:gd name="connsiteY2" fmla="*/ 4218628 h 4230270"/>
              <a:gd name="connsiteX3" fmla="*/ 337185 w 2775908"/>
              <a:gd name="connsiteY3" fmla="*/ 0 h 4230270"/>
              <a:gd name="connsiteX4" fmla="*/ 0 w 2775908"/>
              <a:gd name="connsiteY4" fmla="*/ 1905 h 4230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908" h="4230270">
                <a:moveTo>
                  <a:pt x="0" y="1905"/>
                </a:moveTo>
                <a:lnTo>
                  <a:pt x="2422385" y="4230270"/>
                </a:lnTo>
                <a:lnTo>
                  <a:pt x="2775908" y="4218628"/>
                </a:lnTo>
                <a:lnTo>
                  <a:pt x="337185" y="0"/>
                </a:lnTo>
                <a:lnTo>
                  <a:pt x="0" y="1905"/>
                </a:lnTo>
                <a:close/>
              </a:path>
            </a:pathLst>
          </a:custGeom>
          <a:solidFill>
            <a:srgbClr val="156082">
              <a:alpha val="20000"/>
            </a:srgbClr>
          </a:solidFill>
          <a:ln>
            <a:solidFill>
              <a:srgbClr val="0C445E">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6" name="Subtitle 2">
            <a:extLst>
              <a:ext uri="{FF2B5EF4-FFF2-40B4-BE49-F238E27FC236}">
                <a16:creationId xmlns:a16="http://schemas.microsoft.com/office/drawing/2014/main" id="{434C81BD-4980-FAD6-A79B-16C62FD554B7}"/>
              </a:ext>
            </a:extLst>
          </p:cNvPr>
          <p:cNvSpPr txBox="1">
            <a:spLocks/>
          </p:cNvSpPr>
          <p:nvPr/>
        </p:nvSpPr>
        <p:spPr>
          <a:xfrm>
            <a:off x="593351" y="704244"/>
            <a:ext cx="5671298"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What is the System Engineering V-model?</a:t>
            </a:r>
          </a:p>
          <a:p>
            <a:endParaRPr lang="en-US" sz="1100" b="1" dirty="0"/>
          </a:p>
          <a:p>
            <a:r>
              <a:rPr lang="en-US" dirty="0"/>
              <a:t>The “V” (or “Vee”) model represents the development cycle of a product in a System Engineering manner.</a:t>
            </a:r>
          </a:p>
          <a:p>
            <a:endParaRPr lang="en-US" dirty="0"/>
          </a:p>
          <a:p>
            <a:endParaRPr lang="en-US" dirty="0"/>
          </a:p>
          <a:p>
            <a:pPr marL="1547813"/>
            <a:r>
              <a:rPr lang="en-US" dirty="0"/>
              <a:t>It starts with the </a:t>
            </a:r>
            <a:r>
              <a:rPr lang="en-US" u="sng" dirty="0"/>
              <a:t>client needs</a:t>
            </a:r>
            <a:r>
              <a:rPr lang="en-US" dirty="0"/>
              <a:t> for a new system that are identified and refined as different types of system requirements: performance, safety, etc.</a:t>
            </a:r>
          </a:p>
          <a:p>
            <a:pPr marL="4763"/>
            <a:r>
              <a:rPr lang="en-US" dirty="0"/>
              <a:t>Ideally, the final product fulfill the client needs.</a:t>
            </a:r>
          </a:p>
          <a:p>
            <a:pPr marL="4763"/>
            <a:endParaRPr lang="en-US" dirty="0"/>
          </a:p>
          <a:p>
            <a:pPr marL="2401888"/>
            <a:r>
              <a:rPr lang="en-US" dirty="0"/>
              <a:t>The next step in the development is to decompose the system into subsystems (recursively) and finally into components.</a:t>
            </a:r>
          </a:p>
          <a:p>
            <a:pPr marL="2401888"/>
            <a:endParaRPr lang="en-US" dirty="0"/>
          </a:p>
          <a:p>
            <a:pPr marL="3316288"/>
            <a:r>
              <a:rPr lang="en-US" dirty="0"/>
              <a:t>The requirements are thus propagated down and </a:t>
            </a:r>
          </a:p>
          <a:p>
            <a:pPr marL="4763"/>
            <a:r>
              <a:rPr lang="en-US" dirty="0"/>
              <a:t>adapted or allocated to their subsystem scope.</a:t>
            </a:r>
            <a:br>
              <a:rPr lang="en-US" dirty="0"/>
            </a:br>
            <a:r>
              <a:rPr lang="en-US" dirty="0"/>
              <a:t>(Say a system – with a maximum failure rate </a:t>
            </a:r>
            <a:r>
              <a:rPr lang="el-GR" b="0" i="0" dirty="0">
                <a:solidFill>
                  <a:srgbClr val="111111"/>
                </a:solidFill>
                <a:effectLst/>
                <a:latin typeface="Roboto" panose="020F0502020204030204" pitchFamily="34" charset="0"/>
              </a:rPr>
              <a:t>λ</a:t>
            </a:r>
            <a:r>
              <a:rPr lang="en-US" dirty="0"/>
              <a:t> requirement – is decomposed into two subsystems, each cannot have this same requirement, this would violate the system requirement </a:t>
            </a:r>
            <a:r>
              <a:rPr lang="en-US" dirty="0">
                <a:sym typeface="Wingdings" pitchFamily="2" charset="2"/>
              </a:rPr>
              <a:t></a:t>
            </a:r>
            <a:r>
              <a:rPr lang="en-US" dirty="0"/>
              <a:t> allocation is needed.)</a:t>
            </a:r>
          </a:p>
        </p:txBody>
      </p:sp>
      <p:grpSp>
        <p:nvGrpSpPr>
          <p:cNvPr id="44" name="Group 43">
            <a:extLst>
              <a:ext uri="{FF2B5EF4-FFF2-40B4-BE49-F238E27FC236}">
                <a16:creationId xmlns:a16="http://schemas.microsoft.com/office/drawing/2014/main" id="{F49B66F7-F409-3B92-E8F7-E0FEC564CF33}"/>
              </a:ext>
            </a:extLst>
          </p:cNvPr>
          <p:cNvGrpSpPr/>
          <p:nvPr/>
        </p:nvGrpSpPr>
        <p:grpSpPr>
          <a:xfrm>
            <a:off x="411682" y="2111373"/>
            <a:ext cx="4972050" cy="1299871"/>
            <a:chOff x="1065974" y="4279295"/>
            <a:chExt cx="4972050" cy="1299871"/>
          </a:xfrm>
        </p:grpSpPr>
        <p:sp>
          <p:nvSpPr>
            <p:cNvPr id="14" name="Freeform: Shape 25">
              <a:extLst>
                <a:ext uri="{FF2B5EF4-FFF2-40B4-BE49-F238E27FC236}">
                  <a16:creationId xmlns:a16="http://schemas.microsoft.com/office/drawing/2014/main" id="{92BEDA45-D5E9-0CED-5D05-1A4657C23DDF}"/>
                </a:ext>
              </a:extLst>
            </p:cNvPr>
            <p:cNvSpPr/>
            <p:nvPr/>
          </p:nvSpPr>
          <p:spPr>
            <a:xfrm>
              <a:off x="1494598" y="4695600"/>
              <a:ext cx="837380" cy="883566"/>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837380 w 4090035"/>
                <a:gd name="connsiteY6" fmla="*/ 882973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2274570 w 4090035"/>
                <a:gd name="connsiteY4" fmla="*/ 2625090 h 2893695"/>
                <a:gd name="connsiteX5" fmla="*/ 837380 w 4090035"/>
                <a:gd name="connsiteY5" fmla="*/ 882973 h 2893695"/>
                <a:gd name="connsiteX6" fmla="*/ 337185 w 4090035"/>
                <a:gd name="connsiteY6" fmla="*/ 1905 h 2893695"/>
                <a:gd name="connsiteX7" fmla="*/ 0 w 4090035"/>
                <a:gd name="connsiteY7" fmla="*/ 3810 h 2893695"/>
                <a:gd name="connsiteX0" fmla="*/ 0 w 2518410"/>
                <a:gd name="connsiteY0" fmla="*/ 1905 h 2891790"/>
                <a:gd name="connsiteX1" fmla="*/ 483857 w 2518410"/>
                <a:gd name="connsiteY1" fmla="*/ 883566 h 2891790"/>
                <a:gd name="connsiteX2" fmla="*/ 2518410 w 2518410"/>
                <a:gd name="connsiteY2" fmla="*/ 2891790 h 2891790"/>
                <a:gd name="connsiteX3" fmla="*/ 2274570 w 2518410"/>
                <a:gd name="connsiteY3" fmla="*/ 2623185 h 2891790"/>
                <a:gd name="connsiteX4" fmla="*/ 837380 w 2518410"/>
                <a:gd name="connsiteY4" fmla="*/ 881068 h 2891790"/>
                <a:gd name="connsiteX5" fmla="*/ 337185 w 2518410"/>
                <a:gd name="connsiteY5" fmla="*/ 0 h 2891790"/>
                <a:gd name="connsiteX6" fmla="*/ 0 w 2518410"/>
                <a:gd name="connsiteY6" fmla="*/ 1905 h 2891790"/>
                <a:gd name="connsiteX0" fmla="*/ 0 w 2274570"/>
                <a:gd name="connsiteY0" fmla="*/ 1905 h 2623185"/>
                <a:gd name="connsiteX1" fmla="*/ 483857 w 2274570"/>
                <a:gd name="connsiteY1" fmla="*/ 883566 h 2623185"/>
                <a:gd name="connsiteX2" fmla="*/ 2274570 w 2274570"/>
                <a:gd name="connsiteY2" fmla="*/ 2623185 h 2623185"/>
                <a:gd name="connsiteX3" fmla="*/ 837380 w 2274570"/>
                <a:gd name="connsiteY3" fmla="*/ 881068 h 2623185"/>
                <a:gd name="connsiteX4" fmla="*/ 337185 w 2274570"/>
                <a:gd name="connsiteY4" fmla="*/ 0 h 2623185"/>
                <a:gd name="connsiteX5" fmla="*/ 0 w 2274570"/>
                <a:gd name="connsiteY5" fmla="*/ 1905 h 2623185"/>
                <a:gd name="connsiteX0" fmla="*/ 0 w 837380"/>
                <a:gd name="connsiteY0" fmla="*/ 1905 h 883566"/>
                <a:gd name="connsiteX1" fmla="*/ 483857 w 837380"/>
                <a:gd name="connsiteY1" fmla="*/ 883566 h 883566"/>
                <a:gd name="connsiteX2" fmla="*/ 837380 w 837380"/>
                <a:gd name="connsiteY2" fmla="*/ 881068 h 883566"/>
                <a:gd name="connsiteX3" fmla="*/ 337185 w 837380"/>
                <a:gd name="connsiteY3" fmla="*/ 0 h 883566"/>
                <a:gd name="connsiteX4" fmla="*/ 0 w 837380"/>
                <a:gd name="connsiteY4" fmla="*/ 1905 h 883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380" h="883566">
                  <a:moveTo>
                    <a:pt x="0" y="1905"/>
                  </a:moveTo>
                  <a:lnTo>
                    <a:pt x="483857" y="883566"/>
                  </a:lnTo>
                  <a:lnTo>
                    <a:pt x="837380" y="881068"/>
                  </a:lnTo>
                  <a:lnTo>
                    <a:pt x="337185" y="0"/>
                  </a:lnTo>
                  <a:lnTo>
                    <a:pt x="0" y="190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19" name="Rectangle 18">
              <a:extLst>
                <a:ext uri="{FF2B5EF4-FFF2-40B4-BE49-F238E27FC236}">
                  <a16:creationId xmlns:a16="http://schemas.microsoft.com/office/drawing/2014/main" id="{F8ECFB28-F144-94F5-7B3E-CCCC98D42CC3}"/>
                </a:ext>
              </a:extLst>
            </p:cNvPr>
            <p:cNvSpPr/>
            <p:nvPr/>
          </p:nvSpPr>
          <p:spPr>
            <a:xfrm>
              <a:off x="1494597" y="502051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Specification</a:t>
              </a:r>
            </a:p>
          </p:txBody>
        </p:sp>
        <p:sp>
          <p:nvSpPr>
            <p:cNvPr id="24" name="TextBox 23">
              <a:extLst>
                <a:ext uri="{FF2B5EF4-FFF2-40B4-BE49-F238E27FC236}">
                  <a16:creationId xmlns:a16="http://schemas.microsoft.com/office/drawing/2014/main" id="{68662723-E940-FA57-1875-55496FFA80FB}"/>
                </a:ext>
              </a:extLst>
            </p:cNvPr>
            <p:cNvSpPr txBox="1"/>
            <p:nvPr/>
          </p:nvSpPr>
          <p:spPr>
            <a:xfrm>
              <a:off x="1065974" y="4384496"/>
              <a:ext cx="1196101" cy="276999"/>
            </a:xfrm>
            <a:prstGeom prst="rect">
              <a:avLst/>
            </a:prstGeom>
            <a:noFill/>
          </p:spPr>
          <p:txBody>
            <a:bodyPr vert="horz" wrap="square" rtlCol="0">
              <a:spAutoFit/>
            </a:bodyPr>
            <a:lstStyle/>
            <a:p>
              <a:pPr algn="ctr"/>
              <a:r>
                <a:rPr lang="en-US" sz="1200" cap="small" dirty="0"/>
                <a:t>Client Needs</a:t>
              </a:r>
              <a:endParaRPr lang="en-DE" sz="1200" cap="small" dirty="0"/>
            </a:p>
          </p:txBody>
        </p:sp>
        <p:sp>
          <p:nvSpPr>
            <p:cNvPr id="25" name="TextBox 24">
              <a:extLst>
                <a:ext uri="{FF2B5EF4-FFF2-40B4-BE49-F238E27FC236}">
                  <a16:creationId xmlns:a16="http://schemas.microsoft.com/office/drawing/2014/main" id="{CBC7ED3C-7B01-32BB-E1E4-306C8BB8AD0E}"/>
                </a:ext>
              </a:extLst>
            </p:cNvPr>
            <p:cNvSpPr txBox="1"/>
            <p:nvPr/>
          </p:nvSpPr>
          <p:spPr>
            <a:xfrm>
              <a:off x="4688363" y="4380867"/>
              <a:ext cx="1349661" cy="276999"/>
            </a:xfrm>
            <a:prstGeom prst="rect">
              <a:avLst/>
            </a:prstGeom>
            <a:noFill/>
          </p:spPr>
          <p:txBody>
            <a:bodyPr vert="horz" wrap="square" rtlCol="0">
              <a:spAutoFit/>
            </a:bodyPr>
            <a:lstStyle/>
            <a:p>
              <a:pPr algn="ctr"/>
              <a:r>
                <a:rPr lang="en-US" sz="1200" cap="small" dirty="0"/>
                <a:t>Final Product</a:t>
              </a:r>
              <a:endParaRPr lang="en-DE" sz="1200" cap="small" dirty="0"/>
            </a:p>
          </p:txBody>
        </p:sp>
        <p:cxnSp>
          <p:nvCxnSpPr>
            <p:cNvPr id="26" name="Straight Arrow Connector 25">
              <a:extLst>
                <a:ext uri="{FF2B5EF4-FFF2-40B4-BE49-F238E27FC236}">
                  <a16:creationId xmlns:a16="http://schemas.microsoft.com/office/drawing/2014/main" id="{94E38790-30B0-BB3E-6A97-40DF0ADB6975}"/>
                </a:ext>
              </a:extLst>
            </p:cNvPr>
            <p:cNvCxnSpPr>
              <a:cxnSpLocks/>
              <a:stCxn id="24" idx="3"/>
              <a:endCxn id="25" idx="1"/>
            </p:cNvCxnSpPr>
            <p:nvPr/>
          </p:nvCxnSpPr>
          <p:spPr>
            <a:xfrm flipV="1">
              <a:off x="2262075" y="4519367"/>
              <a:ext cx="2426288" cy="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D1ECC05-7EC1-8C79-6205-FEB3DA342B8B}"/>
                </a:ext>
              </a:extLst>
            </p:cNvPr>
            <p:cNvSpPr txBox="1"/>
            <p:nvPr/>
          </p:nvSpPr>
          <p:spPr>
            <a:xfrm>
              <a:off x="2937652" y="4279295"/>
              <a:ext cx="1196101" cy="276999"/>
            </a:xfrm>
            <a:prstGeom prst="rect">
              <a:avLst/>
            </a:prstGeom>
            <a:noFill/>
          </p:spPr>
          <p:txBody>
            <a:bodyPr vert="horz" wrap="square" rtlCol="0">
              <a:spAutoFit/>
            </a:bodyPr>
            <a:lstStyle/>
            <a:p>
              <a:pPr algn="ctr"/>
              <a:r>
                <a:rPr lang="en-US" sz="1200" cap="small" dirty="0">
                  <a:solidFill>
                    <a:schemeClr val="bg2">
                      <a:lumMod val="75000"/>
                    </a:schemeClr>
                  </a:solidFill>
                </a:rPr>
                <a:t>ideally</a:t>
              </a:r>
              <a:endParaRPr lang="en-DE" sz="1200" cap="small" dirty="0">
                <a:solidFill>
                  <a:schemeClr val="bg2">
                    <a:lumMod val="75000"/>
                  </a:schemeClr>
                </a:solidFill>
              </a:endParaRPr>
            </a:p>
          </p:txBody>
        </p:sp>
      </p:grpSp>
      <p:sp>
        <p:nvSpPr>
          <p:cNvPr id="45" name="Freeform: Shape 25">
            <a:extLst>
              <a:ext uri="{FF2B5EF4-FFF2-40B4-BE49-F238E27FC236}">
                <a16:creationId xmlns:a16="http://schemas.microsoft.com/office/drawing/2014/main" id="{852E7EE1-B19C-3D01-8175-B01256422813}"/>
              </a:ext>
            </a:extLst>
          </p:cNvPr>
          <p:cNvSpPr/>
          <p:nvPr/>
        </p:nvSpPr>
        <p:spPr>
          <a:xfrm>
            <a:off x="1760802" y="4130217"/>
            <a:ext cx="837380" cy="883566"/>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837380 w 4090035"/>
              <a:gd name="connsiteY6" fmla="*/ 882973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2274570 w 4090035"/>
              <a:gd name="connsiteY4" fmla="*/ 2625090 h 2893695"/>
              <a:gd name="connsiteX5" fmla="*/ 837380 w 4090035"/>
              <a:gd name="connsiteY5" fmla="*/ 882973 h 2893695"/>
              <a:gd name="connsiteX6" fmla="*/ 337185 w 4090035"/>
              <a:gd name="connsiteY6" fmla="*/ 1905 h 2893695"/>
              <a:gd name="connsiteX7" fmla="*/ 0 w 4090035"/>
              <a:gd name="connsiteY7" fmla="*/ 3810 h 2893695"/>
              <a:gd name="connsiteX0" fmla="*/ 0 w 2518410"/>
              <a:gd name="connsiteY0" fmla="*/ 1905 h 2891790"/>
              <a:gd name="connsiteX1" fmla="*/ 483857 w 2518410"/>
              <a:gd name="connsiteY1" fmla="*/ 883566 h 2891790"/>
              <a:gd name="connsiteX2" fmla="*/ 2518410 w 2518410"/>
              <a:gd name="connsiteY2" fmla="*/ 2891790 h 2891790"/>
              <a:gd name="connsiteX3" fmla="*/ 2274570 w 2518410"/>
              <a:gd name="connsiteY3" fmla="*/ 2623185 h 2891790"/>
              <a:gd name="connsiteX4" fmla="*/ 837380 w 2518410"/>
              <a:gd name="connsiteY4" fmla="*/ 881068 h 2891790"/>
              <a:gd name="connsiteX5" fmla="*/ 337185 w 2518410"/>
              <a:gd name="connsiteY5" fmla="*/ 0 h 2891790"/>
              <a:gd name="connsiteX6" fmla="*/ 0 w 2518410"/>
              <a:gd name="connsiteY6" fmla="*/ 1905 h 2891790"/>
              <a:gd name="connsiteX0" fmla="*/ 0 w 2274570"/>
              <a:gd name="connsiteY0" fmla="*/ 1905 h 2623185"/>
              <a:gd name="connsiteX1" fmla="*/ 483857 w 2274570"/>
              <a:gd name="connsiteY1" fmla="*/ 883566 h 2623185"/>
              <a:gd name="connsiteX2" fmla="*/ 2274570 w 2274570"/>
              <a:gd name="connsiteY2" fmla="*/ 2623185 h 2623185"/>
              <a:gd name="connsiteX3" fmla="*/ 837380 w 2274570"/>
              <a:gd name="connsiteY3" fmla="*/ 881068 h 2623185"/>
              <a:gd name="connsiteX4" fmla="*/ 337185 w 2274570"/>
              <a:gd name="connsiteY4" fmla="*/ 0 h 2623185"/>
              <a:gd name="connsiteX5" fmla="*/ 0 w 2274570"/>
              <a:gd name="connsiteY5" fmla="*/ 1905 h 2623185"/>
              <a:gd name="connsiteX0" fmla="*/ 0 w 837380"/>
              <a:gd name="connsiteY0" fmla="*/ 1905 h 883566"/>
              <a:gd name="connsiteX1" fmla="*/ 483857 w 837380"/>
              <a:gd name="connsiteY1" fmla="*/ 883566 h 883566"/>
              <a:gd name="connsiteX2" fmla="*/ 837380 w 837380"/>
              <a:gd name="connsiteY2" fmla="*/ 881068 h 883566"/>
              <a:gd name="connsiteX3" fmla="*/ 337185 w 837380"/>
              <a:gd name="connsiteY3" fmla="*/ 0 h 883566"/>
              <a:gd name="connsiteX4" fmla="*/ 0 w 837380"/>
              <a:gd name="connsiteY4" fmla="*/ 1905 h 883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380" h="883566">
                <a:moveTo>
                  <a:pt x="0" y="1905"/>
                </a:moveTo>
                <a:lnTo>
                  <a:pt x="483857" y="883566"/>
                </a:lnTo>
                <a:lnTo>
                  <a:pt x="837380" y="881068"/>
                </a:lnTo>
                <a:lnTo>
                  <a:pt x="337185" y="0"/>
                </a:lnTo>
                <a:lnTo>
                  <a:pt x="0" y="190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46" name="Rectangle 45">
            <a:extLst>
              <a:ext uri="{FF2B5EF4-FFF2-40B4-BE49-F238E27FC236}">
                <a16:creationId xmlns:a16="http://schemas.microsoft.com/office/drawing/2014/main" id="{49C9D1E5-9D85-F473-AF91-FC0D1522AE63}"/>
              </a:ext>
            </a:extLst>
          </p:cNvPr>
          <p:cNvSpPr/>
          <p:nvPr/>
        </p:nvSpPr>
        <p:spPr>
          <a:xfrm>
            <a:off x="1760801" y="4455127"/>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Subsystem Specification</a:t>
            </a:r>
          </a:p>
        </p:txBody>
      </p:sp>
      <p:sp>
        <p:nvSpPr>
          <p:cNvPr id="47" name="Freeform: Shape 25">
            <a:extLst>
              <a:ext uri="{FF2B5EF4-FFF2-40B4-BE49-F238E27FC236}">
                <a16:creationId xmlns:a16="http://schemas.microsoft.com/office/drawing/2014/main" id="{7DACB613-98D0-F4F9-E2EB-2DB50B1232AB}"/>
              </a:ext>
            </a:extLst>
          </p:cNvPr>
          <p:cNvSpPr/>
          <p:nvPr/>
        </p:nvSpPr>
        <p:spPr>
          <a:xfrm>
            <a:off x="2769308" y="5872063"/>
            <a:ext cx="837380" cy="883566"/>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837380 w 4090035"/>
              <a:gd name="connsiteY6" fmla="*/ 882973 h 2893695"/>
              <a:gd name="connsiteX7" fmla="*/ 337185 w 4090035"/>
              <a:gd name="connsiteY7" fmla="*/ 1905 h 2893695"/>
              <a:gd name="connsiteX8" fmla="*/ 0 w 4090035"/>
              <a:gd name="connsiteY8" fmla="*/ 3810 h 2893695"/>
              <a:gd name="connsiteX0" fmla="*/ 0 w 4090035"/>
              <a:gd name="connsiteY0" fmla="*/ 3810 h 2893695"/>
              <a:gd name="connsiteX1" fmla="*/ 483857 w 4090035"/>
              <a:gd name="connsiteY1" fmla="*/ 885471 h 2893695"/>
              <a:gd name="connsiteX2" fmla="*/ 2518410 w 4090035"/>
              <a:gd name="connsiteY2" fmla="*/ 2893695 h 2893695"/>
              <a:gd name="connsiteX3" fmla="*/ 4090035 w 4090035"/>
              <a:gd name="connsiteY3" fmla="*/ 0 h 2893695"/>
              <a:gd name="connsiteX4" fmla="*/ 2274570 w 4090035"/>
              <a:gd name="connsiteY4" fmla="*/ 2625090 h 2893695"/>
              <a:gd name="connsiteX5" fmla="*/ 837380 w 4090035"/>
              <a:gd name="connsiteY5" fmla="*/ 882973 h 2893695"/>
              <a:gd name="connsiteX6" fmla="*/ 337185 w 4090035"/>
              <a:gd name="connsiteY6" fmla="*/ 1905 h 2893695"/>
              <a:gd name="connsiteX7" fmla="*/ 0 w 4090035"/>
              <a:gd name="connsiteY7" fmla="*/ 3810 h 2893695"/>
              <a:gd name="connsiteX0" fmla="*/ 0 w 2518410"/>
              <a:gd name="connsiteY0" fmla="*/ 1905 h 2891790"/>
              <a:gd name="connsiteX1" fmla="*/ 483857 w 2518410"/>
              <a:gd name="connsiteY1" fmla="*/ 883566 h 2891790"/>
              <a:gd name="connsiteX2" fmla="*/ 2518410 w 2518410"/>
              <a:gd name="connsiteY2" fmla="*/ 2891790 h 2891790"/>
              <a:gd name="connsiteX3" fmla="*/ 2274570 w 2518410"/>
              <a:gd name="connsiteY3" fmla="*/ 2623185 h 2891790"/>
              <a:gd name="connsiteX4" fmla="*/ 837380 w 2518410"/>
              <a:gd name="connsiteY4" fmla="*/ 881068 h 2891790"/>
              <a:gd name="connsiteX5" fmla="*/ 337185 w 2518410"/>
              <a:gd name="connsiteY5" fmla="*/ 0 h 2891790"/>
              <a:gd name="connsiteX6" fmla="*/ 0 w 2518410"/>
              <a:gd name="connsiteY6" fmla="*/ 1905 h 2891790"/>
              <a:gd name="connsiteX0" fmla="*/ 0 w 2274570"/>
              <a:gd name="connsiteY0" fmla="*/ 1905 h 2623185"/>
              <a:gd name="connsiteX1" fmla="*/ 483857 w 2274570"/>
              <a:gd name="connsiteY1" fmla="*/ 883566 h 2623185"/>
              <a:gd name="connsiteX2" fmla="*/ 2274570 w 2274570"/>
              <a:gd name="connsiteY2" fmla="*/ 2623185 h 2623185"/>
              <a:gd name="connsiteX3" fmla="*/ 837380 w 2274570"/>
              <a:gd name="connsiteY3" fmla="*/ 881068 h 2623185"/>
              <a:gd name="connsiteX4" fmla="*/ 337185 w 2274570"/>
              <a:gd name="connsiteY4" fmla="*/ 0 h 2623185"/>
              <a:gd name="connsiteX5" fmla="*/ 0 w 2274570"/>
              <a:gd name="connsiteY5" fmla="*/ 1905 h 2623185"/>
              <a:gd name="connsiteX0" fmla="*/ 0 w 837380"/>
              <a:gd name="connsiteY0" fmla="*/ 1905 h 883566"/>
              <a:gd name="connsiteX1" fmla="*/ 483857 w 837380"/>
              <a:gd name="connsiteY1" fmla="*/ 883566 h 883566"/>
              <a:gd name="connsiteX2" fmla="*/ 837380 w 837380"/>
              <a:gd name="connsiteY2" fmla="*/ 881068 h 883566"/>
              <a:gd name="connsiteX3" fmla="*/ 337185 w 837380"/>
              <a:gd name="connsiteY3" fmla="*/ 0 h 883566"/>
              <a:gd name="connsiteX4" fmla="*/ 0 w 837380"/>
              <a:gd name="connsiteY4" fmla="*/ 1905 h 883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380" h="883566">
                <a:moveTo>
                  <a:pt x="0" y="1905"/>
                </a:moveTo>
                <a:lnTo>
                  <a:pt x="483857" y="883566"/>
                </a:lnTo>
                <a:lnTo>
                  <a:pt x="837380" y="881068"/>
                </a:lnTo>
                <a:lnTo>
                  <a:pt x="337185" y="0"/>
                </a:lnTo>
                <a:lnTo>
                  <a:pt x="0" y="190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48" name="Rectangle 47">
            <a:extLst>
              <a:ext uri="{FF2B5EF4-FFF2-40B4-BE49-F238E27FC236}">
                <a16:creationId xmlns:a16="http://schemas.microsoft.com/office/drawing/2014/main" id="{A38970DE-1FDF-C177-D026-4BA725C1EC63}"/>
              </a:ext>
            </a:extLst>
          </p:cNvPr>
          <p:cNvSpPr/>
          <p:nvPr/>
        </p:nvSpPr>
        <p:spPr>
          <a:xfrm>
            <a:off x="2769307" y="6196973"/>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Specification</a:t>
            </a:r>
          </a:p>
        </p:txBody>
      </p:sp>
    </p:spTree>
    <p:extLst>
      <p:ext uri="{BB962C8B-B14F-4D97-AF65-F5344CB8AC3E}">
        <p14:creationId xmlns:p14="http://schemas.microsoft.com/office/powerpoint/2010/main" val="28706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77719-D05E-5E77-A436-EE037B964BAE}"/>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9FBC84AF-E12C-58DC-891D-0B10A156CEBE}"/>
              </a:ext>
            </a:extLst>
          </p:cNvPr>
          <p:cNvSpPr txBox="1">
            <a:spLocks/>
          </p:cNvSpPr>
          <p:nvPr/>
        </p:nvSpPr>
        <p:spPr>
          <a:xfrm>
            <a:off x="593351" y="704244"/>
            <a:ext cx="5671298"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What is the System Engineering V-model?</a:t>
            </a:r>
          </a:p>
          <a:p>
            <a:endParaRPr lang="en-US" sz="1100" b="1" dirty="0"/>
          </a:p>
          <a:p>
            <a:r>
              <a:rPr lang="en-US" dirty="0"/>
              <a:t>The </a:t>
            </a:r>
            <a:r>
              <a:rPr lang="en-US" u="sng" dirty="0"/>
              <a:t>descending</a:t>
            </a:r>
            <a:r>
              <a:rPr lang="en-US" dirty="0"/>
              <a:t> part of the V leads to the design and development of all components.</a:t>
            </a:r>
          </a:p>
          <a:p>
            <a:endParaRPr lang="en-US" dirty="0"/>
          </a:p>
          <a:p>
            <a:endParaRPr lang="en-US" dirty="0"/>
          </a:p>
          <a:p>
            <a:pPr marL="2000250"/>
            <a:r>
              <a:rPr lang="en-US" dirty="0"/>
              <a:t>Here we removed the subsystem layer to make the drawing more readable.</a:t>
            </a:r>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This is the Design Phase of the V.</a:t>
            </a:r>
          </a:p>
          <a:p>
            <a:pPr marL="4763"/>
            <a:endParaRPr lang="en-US" dirty="0"/>
          </a:p>
          <a:p>
            <a:pPr marL="4763"/>
            <a:r>
              <a:rPr lang="en-US" dirty="0"/>
              <a:t>From system to component specifications, architectures, technologies and designs are studied, discarded and selected.</a:t>
            </a:r>
          </a:p>
          <a:p>
            <a:pPr marL="4763"/>
            <a:r>
              <a:rPr lang="en-US" dirty="0"/>
              <a:t>In the end components are sized based on their respective requirements.</a:t>
            </a:r>
          </a:p>
          <a:p>
            <a:pPr marL="4763"/>
            <a:endParaRPr lang="en-US" dirty="0"/>
          </a:p>
          <a:p>
            <a:pPr marL="4763"/>
            <a:endParaRPr lang="en-US" dirty="0"/>
          </a:p>
        </p:txBody>
      </p:sp>
      <p:sp>
        <p:nvSpPr>
          <p:cNvPr id="2" name="Freeform: Shape 25">
            <a:extLst>
              <a:ext uri="{FF2B5EF4-FFF2-40B4-BE49-F238E27FC236}">
                <a16:creationId xmlns:a16="http://schemas.microsoft.com/office/drawing/2014/main" id="{0CE106CF-3276-8B23-3EE3-A72E10CDA9A3}"/>
              </a:ext>
            </a:extLst>
          </p:cNvPr>
          <p:cNvSpPr/>
          <p:nvPr/>
        </p:nvSpPr>
        <p:spPr>
          <a:xfrm>
            <a:off x="1474270" y="2519915"/>
            <a:ext cx="2518410" cy="2891790"/>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2553081 w 4090035"/>
              <a:gd name="connsiteY4" fmla="*/ 2141601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2828163"/>
              <a:gd name="connsiteY0" fmla="*/ 1905 h 2891790"/>
              <a:gd name="connsiteX1" fmla="*/ 1567815 w 2828163"/>
              <a:gd name="connsiteY1" fmla="*/ 2887980 h 2891790"/>
              <a:gd name="connsiteX2" fmla="*/ 2518410 w 2828163"/>
              <a:gd name="connsiteY2" fmla="*/ 2891790 h 2891790"/>
              <a:gd name="connsiteX3" fmla="*/ 2828163 w 2828163"/>
              <a:gd name="connsiteY3" fmla="*/ 2338959 h 2891790"/>
              <a:gd name="connsiteX4" fmla="*/ 2553081 w 2828163"/>
              <a:gd name="connsiteY4" fmla="*/ 2139696 h 2891790"/>
              <a:gd name="connsiteX5" fmla="*/ 2274570 w 2828163"/>
              <a:gd name="connsiteY5" fmla="*/ 2623185 h 2891790"/>
              <a:gd name="connsiteX6" fmla="*/ 1800225 w 2828163"/>
              <a:gd name="connsiteY6" fmla="*/ 2625090 h 2891790"/>
              <a:gd name="connsiteX7" fmla="*/ 337185 w 2828163"/>
              <a:gd name="connsiteY7" fmla="*/ 0 h 2891790"/>
              <a:gd name="connsiteX8" fmla="*/ 0 w 2828163"/>
              <a:gd name="connsiteY8" fmla="*/ 1905 h 2891790"/>
              <a:gd name="connsiteX0" fmla="*/ 0 w 2553081"/>
              <a:gd name="connsiteY0" fmla="*/ 1905 h 2891790"/>
              <a:gd name="connsiteX1" fmla="*/ 1567815 w 2553081"/>
              <a:gd name="connsiteY1" fmla="*/ 2887980 h 2891790"/>
              <a:gd name="connsiteX2" fmla="*/ 2518410 w 2553081"/>
              <a:gd name="connsiteY2" fmla="*/ 2891790 h 2891790"/>
              <a:gd name="connsiteX3" fmla="*/ 2553081 w 2553081"/>
              <a:gd name="connsiteY3" fmla="*/ 2139696 h 2891790"/>
              <a:gd name="connsiteX4" fmla="*/ 2274570 w 2553081"/>
              <a:gd name="connsiteY4" fmla="*/ 2623185 h 2891790"/>
              <a:gd name="connsiteX5" fmla="*/ 1800225 w 2553081"/>
              <a:gd name="connsiteY5" fmla="*/ 2625090 h 2891790"/>
              <a:gd name="connsiteX6" fmla="*/ 337185 w 2553081"/>
              <a:gd name="connsiteY6" fmla="*/ 0 h 2891790"/>
              <a:gd name="connsiteX7" fmla="*/ 0 w 2553081"/>
              <a:gd name="connsiteY7" fmla="*/ 1905 h 2891790"/>
              <a:gd name="connsiteX0" fmla="*/ 0 w 2518410"/>
              <a:gd name="connsiteY0" fmla="*/ 1905 h 2891790"/>
              <a:gd name="connsiteX1" fmla="*/ 1567815 w 2518410"/>
              <a:gd name="connsiteY1" fmla="*/ 2887980 h 2891790"/>
              <a:gd name="connsiteX2" fmla="*/ 2518410 w 2518410"/>
              <a:gd name="connsiteY2" fmla="*/ 2891790 h 2891790"/>
              <a:gd name="connsiteX3" fmla="*/ 2274570 w 2518410"/>
              <a:gd name="connsiteY3" fmla="*/ 2623185 h 2891790"/>
              <a:gd name="connsiteX4" fmla="*/ 1800225 w 2518410"/>
              <a:gd name="connsiteY4" fmla="*/ 2625090 h 2891790"/>
              <a:gd name="connsiteX5" fmla="*/ 337185 w 2518410"/>
              <a:gd name="connsiteY5" fmla="*/ 0 h 2891790"/>
              <a:gd name="connsiteX6" fmla="*/ 0 w 2518410"/>
              <a:gd name="connsiteY6" fmla="*/ 1905 h 289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8410" h="2891790">
                <a:moveTo>
                  <a:pt x="0" y="1905"/>
                </a:moveTo>
                <a:lnTo>
                  <a:pt x="1567815" y="2887980"/>
                </a:lnTo>
                <a:lnTo>
                  <a:pt x="2518410" y="2891790"/>
                </a:lnTo>
                <a:lnTo>
                  <a:pt x="2274570" y="2623185"/>
                </a:lnTo>
                <a:lnTo>
                  <a:pt x="1800225" y="2625090"/>
                </a:lnTo>
                <a:lnTo>
                  <a:pt x="337185" y="0"/>
                </a:lnTo>
                <a:lnTo>
                  <a:pt x="0" y="190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3" name="Rectangle 2">
            <a:extLst>
              <a:ext uri="{FF2B5EF4-FFF2-40B4-BE49-F238E27FC236}">
                <a16:creationId xmlns:a16="http://schemas.microsoft.com/office/drawing/2014/main" id="{2FF264F3-235C-32EF-F3C0-FFC45162D1A9}"/>
              </a:ext>
            </a:extLst>
          </p:cNvPr>
          <p:cNvSpPr/>
          <p:nvPr/>
        </p:nvSpPr>
        <p:spPr>
          <a:xfrm>
            <a:off x="1474269" y="2844824"/>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Specification</a:t>
            </a:r>
          </a:p>
        </p:txBody>
      </p:sp>
      <p:sp>
        <p:nvSpPr>
          <p:cNvPr id="4" name="Rectangle 3">
            <a:extLst>
              <a:ext uri="{FF2B5EF4-FFF2-40B4-BE49-F238E27FC236}">
                <a16:creationId xmlns:a16="http://schemas.microsoft.com/office/drawing/2014/main" id="{27B19CC3-DB09-F3C3-B5CF-027A5610A875}"/>
              </a:ext>
            </a:extLst>
          </p:cNvPr>
          <p:cNvSpPr/>
          <p:nvPr/>
        </p:nvSpPr>
        <p:spPr>
          <a:xfrm>
            <a:off x="1980999" y="378487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Specification</a:t>
            </a:r>
          </a:p>
        </p:txBody>
      </p:sp>
      <p:sp>
        <p:nvSpPr>
          <p:cNvPr id="5" name="Rectangle 4">
            <a:extLst>
              <a:ext uri="{FF2B5EF4-FFF2-40B4-BE49-F238E27FC236}">
                <a16:creationId xmlns:a16="http://schemas.microsoft.com/office/drawing/2014/main" id="{3DF347CF-1FE6-8800-22CC-D5F103516CFD}"/>
              </a:ext>
            </a:extLst>
          </p:cNvPr>
          <p:cNvSpPr/>
          <p:nvPr/>
        </p:nvSpPr>
        <p:spPr>
          <a:xfrm>
            <a:off x="2956256" y="466716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development</a:t>
            </a:r>
          </a:p>
        </p:txBody>
      </p:sp>
      <p:sp>
        <p:nvSpPr>
          <p:cNvPr id="7" name="TextBox 6">
            <a:extLst>
              <a:ext uri="{FF2B5EF4-FFF2-40B4-BE49-F238E27FC236}">
                <a16:creationId xmlns:a16="http://schemas.microsoft.com/office/drawing/2014/main" id="{60E81A6A-E312-F7E8-999A-A13FB953D704}"/>
              </a:ext>
            </a:extLst>
          </p:cNvPr>
          <p:cNvSpPr txBox="1"/>
          <p:nvPr/>
        </p:nvSpPr>
        <p:spPr>
          <a:xfrm>
            <a:off x="1045646" y="2208810"/>
            <a:ext cx="1196101" cy="276999"/>
          </a:xfrm>
          <a:prstGeom prst="rect">
            <a:avLst/>
          </a:prstGeom>
          <a:noFill/>
        </p:spPr>
        <p:txBody>
          <a:bodyPr vert="horz" wrap="square" rtlCol="0">
            <a:spAutoFit/>
          </a:bodyPr>
          <a:lstStyle/>
          <a:p>
            <a:pPr algn="ctr"/>
            <a:r>
              <a:rPr lang="en-US" sz="1200" cap="small" dirty="0"/>
              <a:t>Client Needs</a:t>
            </a:r>
            <a:endParaRPr lang="en-DE" sz="1200" cap="small" dirty="0"/>
          </a:p>
        </p:txBody>
      </p:sp>
      <p:sp>
        <p:nvSpPr>
          <p:cNvPr id="8" name="TextBox 7">
            <a:extLst>
              <a:ext uri="{FF2B5EF4-FFF2-40B4-BE49-F238E27FC236}">
                <a16:creationId xmlns:a16="http://schemas.microsoft.com/office/drawing/2014/main" id="{56EE36CE-AC31-F8D6-2FD4-7271AF793F75}"/>
              </a:ext>
            </a:extLst>
          </p:cNvPr>
          <p:cNvSpPr txBox="1"/>
          <p:nvPr/>
        </p:nvSpPr>
        <p:spPr>
          <a:xfrm>
            <a:off x="4668035" y="2205181"/>
            <a:ext cx="1349661" cy="276999"/>
          </a:xfrm>
          <a:prstGeom prst="rect">
            <a:avLst/>
          </a:prstGeom>
          <a:noFill/>
        </p:spPr>
        <p:txBody>
          <a:bodyPr vert="horz" wrap="square" rtlCol="0">
            <a:spAutoFit/>
          </a:bodyPr>
          <a:lstStyle/>
          <a:p>
            <a:pPr algn="ctr"/>
            <a:r>
              <a:rPr lang="en-US" sz="1200" cap="small" dirty="0"/>
              <a:t>Final Product</a:t>
            </a:r>
            <a:endParaRPr lang="en-DE" sz="1200" cap="small" dirty="0"/>
          </a:p>
        </p:txBody>
      </p:sp>
      <p:cxnSp>
        <p:nvCxnSpPr>
          <p:cNvPr id="9" name="Straight Arrow Connector 8">
            <a:extLst>
              <a:ext uri="{FF2B5EF4-FFF2-40B4-BE49-F238E27FC236}">
                <a16:creationId xmlns:a16="http://schemas.microsoft.com/office/drawing/2014/main" id="{A960A089-5EC9-E3B0-42FE-5C858901AB11}"/>
              </a:ext>
            </a:extLst>
          </p:cNvPr>
          <p:cNvCxnSpPr>
            <a:cxnSpLocks/>
            <a:stCxn id="7" idx="3"/>
            <a:endCxn id="8" idx="1"/>
          </p:cNvCxnSpPr>
          <p:nvPr/>
        </p:nvCxnSpPr>
        <p:spPr>
          <a:xfrm flipV="1">
            <a:off x="2241747" y="2343681"/>
            <a:ext cx="2426288" cy="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CC1D1D1-E4E5-F9D1-5044-5A7A8DFACC80}"/>
              </a:ext>
            </a:extLst>
          </p:cNvPr>
          <p:cNvSpPr txBox="1"/>
          <p:nvPr/>
        </p:nvSpPr>
        <p:spPr>
          <a:xfrm>
            <a:off x="2917324" y="2103609"/>
            <a:ext cx="1196101" cy="276999"/>
          </a:xfrm>
          <a:prstGeom prst="rect">
            <a:avLst/>
          </a:prstGeom>
          <a:noFill/>
        </p:spPr>
        <p:txBody>
          <a:bodyPr vert="horz" wrap="square" rtlCol="0">
            <a:spAutoFit/>
          </a:bodyPr>
          <a:lstStyle/>
          <a:p>
            <a:pPr algn="ctr"/>
            <a:r>
              <a:rPr lang="en-US" sz="1200" cap="small" dirty="0">
                <a:solidFill>
                  <a:schemeClr val="bg2">
                    <a:lumMod val="75000"/>
                  </a:schemeClr>
                </a:solidFill>
              </a:rPr>
              <a:t>ideally</a:t>
            </a:r>
            <a:endParaRPr lang="en-DE" sz="1200" cap="small" dirty="0">
              <a:solidFill>
                <a:schemeClr val="bg2">
                  <a:lumMod val="75000"/>
                </a:schemeClr>
              </a:solidFill>
            </a:endParaRPr>
          </a:p>
        </p:txBody>
      </p:sp>
      <p:cxnSp>
        <p:nvCxnSpPr>
          <p:cNvPr id="11" name="Straight Arrow Connector 10">
            <a:extLst>
              <a:ext uri="{FF2B5EF4-FFF2-40B4-BE49-F238E27FC236}">
                <a16:creationId xmlns:a16="http://schemas.microsoft.com/office/drawing/2014/main" id="{820CC9DE-C999-458D-493F-A30B24DC6E64}"/>
              </a:ext>
            </a:extLst>
          </p:cNvPr>
          <p:cNvCxnSpPr/>
          <p:nvPr/>
        </p:nvCxnSpPr>
        <p:spPr>
          <a:xfrm>
            <a:off x="424305" y="2530657"/>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0551D2-58AC-6476-86F1-C3A8B763F510}"/>
              </a:ext>
            </a:extLst>
          </p:cNvPr>
          <p:cNvSpPr txBox="1"/>
          <p:nvPr/>
        </p:nvSpPr>
        <p:spPr>
          <a:xfrm rot="3702475">
            <a:off x="418863" y="3800216"/>
            <a:ext cx="1196101" cy="276999"/>
          </a:xfrm>
          <a:prstGeom prst="rect">
            <a:avLst/>
          </a:prstGeom>
          <a:noFill/>
        </p:spPr>
        <p:txBody>
          <a:bodyPr vert="horz" wrap="square" rtlCol="0">
            <a:spAutoFit/>
          </a:bodyPr>
          <a:lstStyle/>
          <a:p>
            <a:pPr algn="ctr"/>
            <a:r>
              <a:rPr lang="en-US" sz="1200" cap="small" dirty="0"/>
              <a:t>Design Phase</a:t>
            </a:r>
            <a:endParaRPr lang="en-DE" sz="1200" cap="small" dirty="0"/>
          </a:p>
        </p:txBody>
      </p:sp>
    </p:spTree>
    <p:extLst>
      <p:ext uri="{BB962C8B-B14F-4D97-AF65-F5344CB8AC3E}">
        <p14:creationId xmlns:p14="http://schemas.microsoft.com/office/powerpoint/2010/main" val="291533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91B17-1295-E16B-C09C-16D08E0866E6}"/>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02D33C65-F78C-8AA8-4015-057BB93FCD52}"/>
              </a:ext>
            </a:extLst>
          </p:cNvPr>
          <p:cNvGrpSpPr/>
          <p:nvPr/>
        </p:nvGrpSpPr>
        <p:grpSpPr>
          <a:xfrm>
            <a:off x="1045646" y="2105515"/>
            <a:ext cx="5464815" cy="3511151"/>
            <a:chOff x="1045646" y="2105515"/>
            <a:chExt cx="5464815" cy="3511151"/>
          </a:xfrm>
        </p:grpSpPr>
        <p:sp>
          <p:nvSpPr>
            <p:cNvPr id="13" name="Freeform: Shape 25">
              <a:extLst>
                <a:ext uri="{FF2B5EF4-FFF2-40B4-BE49-F238E27FC236}">
                  <a16:creationId xmlns:a16="http://schemas.microsoft.com/office/drawing/2014/main" id="{D8FE2C2E-3D21-8CA8-7AEB-D8838129B360}"/>
                </a:ext>
              </a:extLst>
            </p:cNvPr>
            <p:cNvSpPr/>
            <p:nvPr/>
          </p:nvSpPr>
          <p:spPr>
            <a:xfrm>
              <a:off x="3042086" y="2519915"/>
              <a:ext cx="2522220" cy="2893695"/>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 name="connsiteX0" fmla="*/ 0 w 3752850"/>
                <a:gd name="connsiteY0" fmla="*/ 1905 h 2893695"/>
                <a:gd name="connsiteX1" fmla="*/ 1230630 w 3752850"/>
                <a:gd name="connsiteY1" fmla="*/ 2889885 h 2893695"/>
                <a:gd name="connsiteX2" fmla="*/ 2181225 w 3752850"/>
                <a:gd name="connsiteY2" fmla="*/ 2893695 h 2893695"/>
                <a:gd name="connsiteX3" fmla="*/ 3752850 w 3752850"/>
                <a:gd name="connsiteY3" fmla="*/ 0 h 2893695"/>
                <a:gd name="connsiteX4" fmla="*/ 3413760 w 3752850"/>
                <a:gd name="connsiteY4" fmla="*/ 1905 h 2893695"/>
                <a:gd name="connsiteX5" fmla="*/ 1937385 w 3752850"/>
                <a:gd name="connsiteY5" fmla="*/ 2625090 h 2893695"/>
                <a:gd name="connsiteX6" fmla="*/ 1463040 w 3752850"/>
                <a:gd name="connsiteY6" fmla="*/ 2626995 h 2893695"/>
                <a:gd name="connsiteX7" fmla="*/ 0 w 3752850"/>
                <a:gd name="connsiteY7" fmla="*/ 1905 h 2893695"/>
                <a:gd name="connsiteX0" fmla="*/ 232410 w 2522220"/>
                <a:gd name="connsiteY0" fmla="*/ 2626995 h 2893695"/>
                <a:gd name="connsiteX1" fmla="*/ 0 w 2522220"/>
                <a:gd name="connsiteY1" fmla="*/ 2889885 h 2893695"/>
                <a:gd name="connsiteX2" fmla="*/ 950595 w 2522220"/>
                <a:gd name="connsiteY2" fmla="*/ 2893695 h 2893695"/>
                <a:gd name="connsiteX3" fmla="*/ 2522220 w 2522220"/>
                <a:gd name="connsiteY3" fmla="*/ 0 h 2893695"/>
                <a:gd name="connsiteX4" fmla="*/ 2183130 w 2522220"/>
                <a:gd name="connsiteY4" fmla="*/ 1905 h 2893695"/>
                <a:gd name="connsiteX5" fmla="*/ 706755 w 2522220"/>
                <a:gd name="connsiteY5" fmla="*/ 2625090 h 2893695"/>
                <a:gd name="connsiteX6" fmla="*/ 232410 w 2522220"/>
                <a:gd name="connsiteY6" fmla="*/ 2626995 h 28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2220" h="2893695">
                  <a:moveTo>
                    <a:pt x="232410" y="2626995"/>
                  </a:moveTo>
                  <a:lnTo>
                    <a:pt x="0" y="2889885"/>
                  </a:lnTo>
                  <a:lnTo>
                    <a:pt x="950595" y="2893695"/>
                  </a:lnTo>
                  <a:lnTo>
                    <a:pt x="2522220" y="0"/>
                  </a:lnTo>
                  <a:lnTo>
                    <a:pt x="2183130" y="1905"/>
                  </a:lnTo>
                  <a:lnTo>
                    <a:pt x="706755" y="2625090"/>
                  </a:lnTo>
                  <a:lnTo>
                    <a:pt x="232410" y="262699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14" name="Rectangle 13">
              <a:extLst>
                <a:ext uri="{FF2B5EF4-FFF2-40B4-BE49-F238E27FC236}">
                  <a16:creationId xmlns:a16="http://schemas.microsoft.com/office/drawing/2014/main" id="{BAAE7A9F-5EC4-1D9E-4EE4-B6F2CFF3FFBD}"/>
                </a:ext>
              </a:extLst>
            </p:cNvPr>
            <p:cNvSpPr/>
            <p:nvPr/>
          </p:nvSpPr>
          <p:spPr>
            <a:xfrm>
              <a:off x="2956256" y="466906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development</a:t>
              </a:r>
            </a:p>
          </p:txBody>
        </p:sp>
        <p:sp>
          <p:nvSpPr>
            <p:cNvPr id="15" name="Rectangle 14">
              <a:extLst>
                <a:ext uri="{FF2B5EF4-FFF2-40B4-BE49-F238E27FC236}">
                  <a16:creationId xmlns:a16="http://schemas.microsoft.com/office/drawing/2014/main" id="{4D240F9B-6244-202F-B6D1-C95C4B6C73B2}"/>
                </a:ext>
              </a:extLst>
            </p:cNvPr>
            <p:cNvSpPr/>
            <p:nvPr/>
          </p:nvSpPr>
          <p:spPr>
            <a:xfrm>
              <a:off x="3984210" y="378677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Integration</a:t>
              </a:r>
            </a:p>
          </p:txBody>
        </p:sp>
        <p:sp>
          <p:nvSpPr>
            <p:cNvPr id="16" name="Rectangle 15">
              <a:extLst>
                <a:ext uri="{FF2B5EF4-FFF2-40B4-BE49-F238E27FC236}">
                  <a16:creationId xmlns:a16="http://schemas.microsoft.com/office/drawing/2014/main" id="{04F24946-F179-C7B7-B30B-A4DA5B456DCF}"/>
                </a:ext>
              </a:extLst>
            </p:cNvPr>
            <p:cNvSpPr/>
            <p:nvPr/>
          </p:nvSpPr>
          <p:spPr>
            <a:xfrm>
              <a:off x="4446070" y="284673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Integration</a:t>
              </a:r>
            </a:p>
          </p:txBody>
        </p:sp>
        <p:sp>
          <p:nvSpPr>
            <p:cNvPr id="17" name="TextBox 16">
              <a:extLst>
                <a:ext uri="{FF2B5EF4-FFF2-40B4-BE49-F238E27FC236}">
                  <a16:creationId xmlns:a16="http://schemas.microsoft.com/office/drawing/2014/main" id="{9098CC64-7533-1917-AC8D-0205F293904A}"/>
                </a:ext>
              </a:extLst>
            </p:cNvPr>
            <p:cNvSpPr txBox="1"/>
            <p:nvPr/>
          </p:nvSpPr>
          <p:spPr>
            <a:xfrm>
              <a:off x="1045646" y="2210716"/>
              <a:ext cx="1196101" cy="276999"/>
            </a:xfrm>
            <a:prstGeom prst="rect">
              <a:avLst/>
            </a:prstGeom>
            <a:noFill/>
          </p:spPr>
          <p:txBody>
            <a:bodyPr vert="horz" wrap="square" rtlCol="0">
              <a:spAutoFit/>
            </a:bodyPr>
            <a:lstStyle/>
            <a:p>
              <a:pPr algn="ctr"/>
              <a:r>
                <a:rPr lang="en-US" sz="1200" cap="small" dirty="0"/>
                <a:t>Client Needs</a:t>
              </a:r>
              <a:endParaRPr lang="en-DE" sz="1200" cap="small" dirty="0"/>
            </a:p>
          </p:txBody>
        </p:sp>
        <p:sp>
          <p:nvSpPr>
            <p:cNvPr id="18" name="TextBox 17">
              <a:extLst>
                <a:ext uri="{FF2B5EF4-FFF2-40B4-BE49-F238E27FC236}">
                  <a16:creationId xmlns:a16="http://schemas.microsoft.com/office/drawing/2014/main" id="{B886A7B9-5533-0723-AAAA-7EE45B15B99B}"/>
                </a:ext>
              </a:extLst>
            </p:cNvPr>
            <p:cNvSpPr txBox="1"/>
            <p:nvPr/>
          </p:nvSpPr>
          <p:spPr>
            <a:xfrm>
              <a:off x="4668035" y="2207087"/>
              <a:ext cx="1349661" cy="276999"/>
            </a:xfrm>
            <a:prstGeom prst="rect">
              <a:avLst/>
            </a:prstGeom>
            <a:noFill/>
          </p:spPr>
          <p:txBody>
            <a:bodyPr vert="horz" wrap="square" rtlCol="0">
              <a:spAutoFit/>
            </a:bodyPr>
            <a:lstStyle/>
            <a:p>
              <a:pPr algn="ctr"/>
              <a:r>
                <a:rPr lang="en-US" sz="1200" cap="small" dirty="0"/>
                <a:t>Final Product</a:t>
              </a:r>
              <a:endParaRPr lang="en-DE" sz="1200" cap="small" dirty="0"/>
            </a:p>
          </p:txBody>
        </p:sp>
        <p:cxnSp>
          <p:nvCxnSpPr>
            <p:cNvPr id="19" name="Straight Arrow Connector 18">
              <a:extLst>
                <a:ext uri="{FF2B5EF4-FFF2-40B4-BE49-F238E27FC236}">
                  <a16:creationId xmlns:a16="http://schemas.microsoft.com/office/drawing/2014/main" id="{0654A9F9-CF7F-135B-1C3A-3F19BB7072FE}"/>
                </a:ext>
              </a:extLst>
            </p:cNvPr>
            <p:cNvCxnSpPr>
              <a:cxnSpLocks/>
              <a:stCxn id="17" idx="3"/>
              <a:endCxn id="18" idx="1"/>
            </p:cNvCxnSpPr>
            <p:nvPr/>
          </p:nvCxnSpPr>
          <p:spPr>
            <a:xfrm flipV="1">
              <a:off x="2241747" y="2345587"/>
              <a:ext cx="2426288" cy="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F9537CC-582A-ADAC-08DD-3FE4AE70E91B}"/>
                </a:ext>
              </a:extLst>
            </p:cNvPr>
            <p:cNvSpPr txBox="1"/>
            <p:nvPr/>
          </p:nvSpPr>
          <p:spPr>
            <a:xfrm>
              <a:off x="2917324" y="2105515"/>
              <a:ext cx="1196101" cy="276999"/>
            </a:xfrm>
            <a:prstGeom prst="rect">
              <a:avLst/>
            </a:prstGeom>
            <a:noFill/>
          </p:spPr>
          <p:txBody>
            <a:bodyPr vert="horz" wrap="square" rtlCol="0">
              <a:spAutoFit/>
            </a:bodyPr>
            <a:lstStyle/>
            <a:p>
              <a:pPr algn="ctr"/>
              <a:r>
                <a:rPr lang="en-US" sz="1200" cap="small" dirty="0">
                  <a:solidFill>
                    <a:schemeClr val="bg2">
                      <a:lumMod val="75000"/>
                    </a:schemeClr>
                  </a:solidFill>
                </a:rPr>
                <a:t>ideally</a:t>
              </a:r>
              <a:endParaRPr lang="en-DE" sz="1200" cap="small" dirty="0">
                <a:solidFill>
                  <a:schemeClr val="bg2">
                    <a:lumMod val="75000"/>
                  </a:schemeClr>
                </a:solidFill>
              </a:endParaRPr>
            </a:p>
          </p:txBody>
        </p:sp>
        <p:cxnSp>
          <p:nvCxnSpPr>
            <p:cNvPr id="21" name="Straight Arrow Connector 20">
              <a:extLst>
                <a:ext uri="{FF2B5EF4-FFF2-40B4-BE49-F238E27FC236}">
                  <a16:creationId xmlns:a16="http://schemas.microsoft.com/office/drawing/2014/main" id="{F82F5571-F445-F281-2796-00523C31283E}"/>
                </a:ext>
              </a:extLst>
            </p:cNvPr>
            <p:cNvCxnSpPr>
              <a:cxnSpLocks/>
            </p:cNvCxnSpPr>
            <p:nvPr/>
          </p:nvCxnSpPr>
          <p:spPr>
            <a:xfrm flipV="1">
              <a:off x="4959467" y="2544558"/>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831F41C-D9FD-3B47-AD25-AACF73BB9B86}"/>
                </a:ext>
              </a:extLst>
            </p:cNvPr>
            <p:cNvSpPr txBox="1"/>
            <p:nvPr/>
          </p:nvSpPr>
          <p:spPr>
            <a:xfrm rot="17894877">
              <a:off x="4256107" y="3842033"/>
              <a:ext cx="3272267" cy="276999"/>
            </a:xfrm>
            <a:prstGeom prst="rect">
              <a:avLst/>
            </a:prstGeom>
            <a:noFill/>
          </p:spPr>
          <p:txBody>
            <a:bodyPr vert="horz" wrap="square" rtlCol="0">
              <a:spAutoFit/>
            </a:bodyPr>
            <a:lstStyle/>
            <a:p>
              <a:pPr algn="ctr"/>
              <a:r>
                <a:rPr lang="en-US" sz="1200" cap="small" dirty="0"/>
                <a:t>Test &amp; Integration Phase</a:t>
              </a:r>
              <a:endParaRPr lang="en-DE" sz="1200" cap="small" dirty="0"/>
            </a:p>
          </p:txBody>
        </p:sp>
      </p:grpSp>
      <p:sp>
        <p:nvSpPr>
          <p:cNvPr id="6" name="Subtitle 2">
            <a:extLst>
              <a:ext uri="{FF2B5EF4-FFF2-40B4-BE49-F238E27FC236}">
                <a16:creationId xmlns:a16="http://schemas.microsoft.com/office/drawing/2014/main" id="{F803A0FA-B1BA-0F7F-8DAB-4A1CB4FFF11C}"/>
              </a:ext>
            </a:extLst>
          </p:cNvPr>
          <p:cNvSpPr txBox="1">
            <a:spLocks/>
          </p:cNvSpPr>
          <p:nvPr/>
        </p:nvSpPr>
        <p:spPr>
          <a:xfrm>
            <a:off x="593351" y="704244"/>
            <a:ext cx="5671298"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What is the System Engineering V-model?</a:t>
            </a:r>
          </a:p>
          <a:p>
            <a:endParaRPr lang="en-US" sz="1100" b="1" dirty="0"/>
          </a:p>
          <a:p>
            <a:r>
              <a:rPr lang="en-US" dirty="0"/>
              <a:t>The </a:t>
            </a:r>
            <a:r>
              <a:rPr lang="en-US" u="sng" dirty="0"/>
              <a:t>ascending</a:t>
            </a:r>
            <a:r>
              <a:rPr lang="en-US" dirty="0"/>
              <a:t> part of the V corresponds to the testing phase and integration of components and subsystems.</a:t>
            </a:r>
          </a:p>
          <a:p>
            <a:endParaRPr lang="en-US" dirty="0"/>
          </a:p>
          <a:p>
            <a:endParaRPr lang="en-US" dirty="0"/>
          </a:p>
          <a:p>
            <a:pPr marL="7938"/>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This is the Test &amp; Integration Phase of the V.</a:t>
            </a:r>
          </a:p>
          <a:p>
            <a:pPr marL="4763"/>
            <a:endParaRPr lang="en-US" dirty="0"/>
          </a:p>
          <a:p>
            <a:pPr marL="4763"/>
            <a:r>
              <a:rPr lang="en-US" dirty="0"/>
              <a:t>The “V” shape is chosen to emphasize the different levels of system, subsystems and components – as horizontal bands on the development cycle.</a:t>
            </a:r>
          </a:p>
          <a:p>
            <a:pPr marL="4763"/>
            <a:endParaRPr lang="en-US" dirty="0"/>
          </a:p>
          <a:p>
            <a:pPr marL="4763"/>
            <a:r>
              <a:rPr lang="en-US" dirty="0"/>
              <a:t>Now comes the famous V&amp;V of the V…</a:t>
            </a:r>
          </a:p>
        </p:txBody>
      </p:sp>
    </p:spTree>
    <p:extLst>
      <p:ext uri="{BB962C8B-B14F-4D97-AF65-F5344CB8AC3E}">
        <p14:creationId xmlns:p14="http://schemas.microsoft.com/office/powerpoint/2010/main" val="303735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0736A-6228-DC55-7AC0-A9BC129326B9}"/>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820B884D-8793-6692-18D0-0F48352B14C6}"/>
              </a:ext>
            </a:extLst>
          </p:cNvPr>
          <p:cNvSpPr txBox="1">
            <a:spLocks/>
          </p:cNvSpPr>
          <p:nvPr/>
        </p:nvSpPr>
        <p:spPr>
          <a:xfrm>
            <a:off x="593351" y="704245"/>
            <a:ext cx="5671298" cy="357505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What is the System Engineering V-model?</a:t>
            </a:r>
          </a:p>
          <a:p>
            <a:endParaRPr lang="en-US" sz="1100" b="1" dirty="0"/>
          </a:p>
          <a:p>
            <a:r>
              <a:rPr lang="en-US" dirty="0"/>
              <a:t>V&amp;V stands for </a:t>
            </a:r>
            <a:r>
              <a:rPr lang="en-US" dirty="0">
                <a:ln>
                  <a:solidFill>
                    <a:srgbClr val="C00000"/>
                  </a:solidFill>
                </a:ln>
              </a:rPr>
              <a:t>Verification</a:t>
            </a:r>
            <a:r>
              <a:rPr lang="en-US" dirty="0"/>
              <a:t> and </a:t>
            </a:r>
            <a:r>
              <a:rPr lang="en-US" dirty="0">
                <a:ln>
                  <a:solidFill>
                    <a:srgbClr val="00B050"/>
                  </a:solidFill>
                </a:ln>
              </a:rPr>
              <a:t>Validation</a:t>
            </a:r>
            <a:r>
              <a:rPr lang="en-US" dirty="0"/>
              <a:t>.</a:t>
            </a:r>
          </a:p>
          <a:p>
            <a:r>
              <a:rPr lang="en-US" dirty="0">
                <a:ln>
                  <a:solidFill>
                    <a:srgbClr val="00B050"/>
                  </a:solidFill>
                </a:ln>
              </a:rPr>
              <a:t>Validation</a:t>
            </a:r>
            <a:r>
              <a:rPr lang="en-US" dirty="0"/>
              <a:t> answers the question: does my system fulfill the needs it is intended to?</a:t>
            </a:r>
          </a:p>
          <a:p>
            <a:r>
              <a:rPr lang="en-US" dirty="0">
                <a:ln>
                  <a:solidFill>
                    <a:srgbClr val="C00000"/>
                  </a:solidFill>
                </a:ln>
              </a:rPr>
              <a:t>Verification</a:t>
            </a:r>
            <a:r>
              <a:rPr lang="en-US" dirty="0"/>
              <a:t> answers the question: does my system meets the requirements it is designed for?</a:t>
            </a:r>
          </a:p>
          <a:p>
            <a:r>
              <a:rPr lang="en-US" dirty="0"/>
              <a:t>The </a:t>
            </a:r>
            <a:r>
              <a:rPr lang="en-US" dirty="0">
                <a:ln>
                  <a:solidFill>
                    <a:srgbClr val="C00000"/>
                  </a:solidFill>
                </a:ln>
              </a:rPr>
              <a:t>Verification</a:t>
            </a:r>
            <a:r>
              <a:rPr lang="en-US" dirty="0"/>
              <a:t> happens when testing – as these allow for comparison with the specification (yet some requirements are not easily testable).</a:t>
            </a:r>
          </a:p>
        </p:txBody>
      </p:sp>
      <p:sp>
        <p:nvSpPr>
          <p:cNvPr id="14" name="Freeform: Shape 25">
            <a:extLst>
              <a:ext uri="{FF2B5EF4-FFF2-40B4-BE49-F238E27FC236}">
                <a16:creationId xmlns:a16="http://schemas.microsoft.com/office/drawing/2014/main" id="{2E209601-D582-0983-30BB-69A2A7F6F066}"/>
              </a:ext>
            </a:extLst>
          </p:cNvPr>
          <p:cNvSpPr/>
          <p:nvPr/>
        </p:nvSpPr>
        <p:spPr>
          <a:xfrm>
            <a:off x="1494598" y="4693695"/>
            <a:ext cx="4090035" cy="2893695"/>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0035" h="2893695">
                <a:moveTo>
                  <a:pt x="0" y="3810"/>
                </a:moveTo>
                <a:lnTo>
                  <a:pt x="1567815" y="2889885"/>
                </a:lnTo>
                <a:lnTo>
                  <a:pt x="2518410" y="2893695"/>
                </a:lnTo>
                <a:lnTo>
                  <a:pt x="4090035" y="0"/>
                </a:lnTo>
                <a:lnTo>
                  <a:pt x="3750945" y="1905"/>
                </a:lnTo>
                <a:lnTo>
                  <a:pt x="2274570" y="2625090"/>
                </a:lnTo>
                <a:lnTo>
                  <a:pt x="1800225" y="2626995"/>
                </a:lnTo>
                <a:lnTo>
                  <a:pt x="337185" y="1905"/>
                </a:lnTo>
                <a:lnTo>
                  <a:pt x="0" y="381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cxnSp>
        <p:nvCxnSpPr>
          <p:cNvPr id="15" name="Straight Arrow Connector 14">
            <a:extLst>
              <a:ext uri="{FF2B5EF4-FFF2-40B4-BE49-F238E27FC236}">
                <a16:creationId xmlns:a16="http://schemas.microsoft.com/office/drawing/2014/main" id="{04E8115A-4D30-606B-C52A-D7C2488F58C5}"/>
              </a:ext>
            </a:extLst>
          </p:cNvPr>
          <p:cNvCxnSpPr/>
          <p:nvPr/>
        </p:nvCxnSpPr>
        <p:spPr>
          <a:xfrm>
            <a:off x="243858" y="4485416"/>
            <a:ext cx="0" cy="3257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6C7B8BB-B41F-6571-438D-B78702D258CE}"/>
              </a:ext>
            </a:extLst>
          </p:cNvPr>
          <p:cNvCxnSpPr>
            <a:cxnSpLocks/>
          </p:cNvCxnSpPr>
          <p:nvPr/>
        </p:nvCxnSpPr>
        <p:spPr>
          <a:xfrm>
            <a:off x="243858" y="7743390"/>
            <a:ext cx="62179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9BAA3C-D234-948B-88F6-7F2BFCAB2BBB}"/>
              </a:ext>
            </a:extLst>
          </p:cNvPr>
          <p:cNvSpPr txBox="1"/>
          <p:nvPr/>
        </p:nvSpPr>
        <p:spPr>
          <a:xfrm>
            <a:off x="168711" y="6658698"/>
            <a:ext cx="430887" cy="1002448"/>
          </a:xfrm>
          <a:prstGeom prst="rect">
            <a:avLst/>
          </a:prstGeom>
          <a:noFill/>
        </p:spPr>
        <p:txBody>
          <a:bodyPr vert="vert270" wrap="square" rtlCol="0">
            <a:spAutoFit/>
          </a:bodyPr>
          <a:lstStyle/>
          <a:p>
            <a:r>
              <a:rPr lang="en-US" sz="1600" cap="small" dirty="0"/>
              <a:t>Details</a:t>
            </a:r>
            <a:endParaRPr lang="en-DE" sz="1600" cap="small" dirty="0"/>
          </a:p>
        </p:txBody>
      </p:sp>
      <p:sp>
        <p:nvSpPr>
          <p:cNvPr id="18" name="TextBox 17">
            <a:extLst>
              <a:ext uri="{FF2B5EF4-FFF2-40B4-BE49-F238E27FC236}">
                <a16:creationId xmlns:a16="http://schemas.microsoft.com/office/drawing/2014/main" id="{FFF56BC9-4792-D9EF-B627-F991AC9817C3}"/>
              </a:ext>
            </a:extLst>
          </p:cNvPr>
          <p:cNvSpPr txBox="1"/>
          <p:nvPr/>
        </p:nvSpPr>
        <p:spPr>
          <a:xfrm>
            <a:off x="4892943" y="7755858"/>
            <a:ext cx="1568840" cy="584775"/>
          </a:xfrm>
          <a:prstGeom prst="rect">
            <a:avLst/>
          </a:prstGeom>
          <a:noFill/>
        </p:spPr>
        <p:txBody>
          <a:bodyPr vert="horz" wrap="square" rtlCol="0">
            <a:spAutoFit/>
          </a:bodyPr>
          <a:lstStyle/>
          <a:p>
            <a:pPr algn="r"/>
            <a:r>
              <a:rPr lang="en-US" sz="1600" cap="small" dirty="0"/>
              <a:t>Development Progress</a:t>
            </a:r>
            <a:endParaRPr lang="en-DE" sz="1600" cap="small" dirty="0"/>
          </a:p>
        </p:txBody>
      </p:sp>
      <p:sp>
        <p:nvSpPr>
          <p:cNvPr id="19" name="Rectangle 18">
            <a:extLst>
              <a:ext uri="{FF2B5EF4-FFF2-40B4-BE49-F238E27FC236}">
                <a16:creationId xmlns:a16="http://schemas.microsoft.com/office/drawing/2014/main" id="{DB145151-AEA7-EE46-0740-52FD80ACE8C6}"/>
              </a:ext>
            </a:extLst>
          </p:cNvPr>
          <p:cNvSpPr/>
          <p:nvPr/>
        </p:nvSpPr>
        <p:spPr>
          <a:xfrm>
            <a:off x="1494597" y="502051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Specification</a:t>
            </a:r>
          </a:p>
        </p:txBody>
      </p:sp>
      <p:sp>
        <p:nvSpPr>
          <p:cNvPr id="20" name="Rectangle 19">
            <a:extLst>
              <a:ext uri="{FF2B5EF4-FFF2-40B4-BE49-F238E27FC236}">
                <a16:creationId xmlns:a16="http://schemas.microsoft.com/office/drawing/2014/main" id="{F87227D4-B45E-9486-7DC1-D61E3A01939C}"/>
              </a:ext>
            </a:extLst>
          </p:cNvPr>
          <p:cNvSpPr/>
          <p:nvPr/>
        </p:nvSpPr>
        <p:spPr>
          <a:xfrm>
            <a:off x="2001327" y="596055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Specification</a:t>
            </a:r>
          </a:p>
        </p:txBody>
      </p:sp>
      <p:sp>
        <p:nvSpPr>
          <p:cNvPr id="21" name="Rectangle 20">
            <a:extLst>
              <a:ext uri="{FF2B5EF4-FFF2-40B4-BE49-F238E27FC236}">
                <a16:creationId xmlns:a16="http://schemas.microsoft.com/office/drawing/2014/main" id="{E6D2002B-1CB6-7CA8-6279-8BFAF5AEF6FD}"/>
              </a:ext>
            </a:extLst>
          </p:cNvPr>
          <p:cNvSpPr/>
          <p:nvPr/>
        </p:nvSpPr>
        <p:spPr>
          <a:xfrm>
            <a:off x="2976584" y="684284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development</a:t>
            </a:r>
          </a:p>
        </p:txBody>
      </p:sp>
      <p:sp>
        <p:nvSpPr>
          <p:cNvPr id="22" name="Rectangle 21">
            <a:extLst>
              <a:ext uri="{FF2B5EF4-FFF2-40B4-BE49-F238E27FC236}">
                <a16:creationId xmlns:a16="http://schemas.microsoft.com/office/drawing/2014/main" id="{8A81693C-79B4-FA17-4468-9C4A8C1DB2DF}"/>
              </a:ext>
            </a:extLst>
          </p:cNvPr>
          <p:cNvSpPr/>
          <p:nvPr/>
        </p:nvSpPr>
        <p:spPr>
          <a:xfrm>
            <a:off x="4004538" y="596055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Integration</a:t>
            </a:r>
          </a:p>
        </p:txBody>
      </p:sp>
      <p:sp>
        <p:nvSpPr>
          <p:cNvPr id="23" name="Rectangle 22">
            <a:extLst>
              <a:ext uri="{FF2B5EF4-FFF2-40B4-BE49-F238E27FC236}">
                <a16:creationId xmlns:a16="http://schemas.microsoft.com/office/drawing/2014/main" id="{22E156DC-C2E9-73B1-67CA-69E70DC96BAD}"/>
              </a:ext>
            </a:extLst>
          </p:cNvPr>
          <p:cNvSpPr/>
          <p:nvPr/>
        </p:nvSpPr>
        <p:spPr>
          <a:xfrm>
            <a:off x="4466398" y="502051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Integration</a:t>
            </a:r>
          </a:p>
        </p:txBody>
      </p:sp>
      <p:sp>
        <p:nvSpPr>
          <p:cNvPr id="24" name="TextBox 23">
            <a:extLst>
              <a:ext uri="{FF2B5EF4-FFF2-40B4-BE49-F238E27FC236}">
                <a16:creationId xmlns:a16="http://schemas.microsoft.com/office/drawing/2014/main" id="{04886667-690E-AD07-A23F-D098995CF31E}"/>
              </a:ext>
            </a:extLst>
          </p:cNvPr>
          <p:cNvSpPr txBox="1"/>
          <p:nvPr/>
        </p:nvSpPr>
        <p:spPr>
          <a:xfrm>
            <a:off x="1065974" y="4384496"/>
            <a:ext cx="1196101" cy="276999"/>
          </a:xfrm>
          <a:prstGeom prst="rect">
            <a:avLst/>
          </a:prstGeom>
          <a:noFill/>
        </p:spPr>
        <p:txBody>
          <a:bodyPr vert="horz" wrap="square" rtlCol="0">
            <a:spAutoFit/>
          </a:bodyPr>
          <a:lstStyle/>
          <a:p>
            <a:pPr algn="ctr"/>
            <a:r>
              <a:rPr lang="en-US" sz="1200" cap="small" dirty="0"/>
              <a:t>Client Needs</a:t>
            </a:r>
            <a:endParaRPr lang="en-DE" sz="1200" cap="small" dirty="0"/>
          </a:p>
        </p:txBody>
      </p:sp>
      <p:sp>
        <p:nvSpPr>
          <p:cNvPr id="25" name="TextBox 24">
            <a:extLst>
              <a:ext uri="{FF2B5EF4-FFF2-40B4-BE49-F238E27FC236}">
                <a16:creationId xmlns:a16="http://schemas.microsoft.com/office/drawing/2014/main" id="{A85ECCC0-E2AA-CD2B-74A2-0C3220E1C7E7}"/>
              </a:ext>
            </a:extLst>
          </p:cNvPr>
          <p:cNvSpPr txBox="1"/>
          <p:nvPr/>
        </p:nvSpPr>
        <p:spPr>
          <a:xfrm>
            <a:off x="4688363" y="4380867"/>
            <a:ext cx="1349661" cy="276999"/>
          </a:xfrm>
          <a:prstGeom prst="rect">
            <a:avLst/>
          </a:prstGeom>
          <a:noFill/>
        </p:spPr>
        <p:txBody>
          <a:bodyPr vert="horz" wrap="square" rtlCol="0">
            <a:spAutoFit/>
          </a:bodyPr>
          <a:lstStyle/>
          <a:p>
            <a:pPr algn="ctr"/>
            <a:r>
              <a:rPr lang="en-US" sz="1200" cap="small" dirty="0"/>
              <a:t>Final Product</a:t>
            </a:r>
            <a:endParaRPr lang="en-DE" sz="1200" cap="small" dirty="0"/>
          </a:p>
        </p:txBody>
      </p:sp>
      <p:cxnSp>
        <p:nvCxnSpPr>
          <p:cNvPr id="26" name="Straight Arrow Connector 25">
            <a:extLst>
              <a:ext uri="{FF2B5EF4-FFF2-40B4-BE49-F238E27FC236}">
                <a16:creationId xmlns:a16="http://schemas.microsoft.com/office/drawing/2014/main" id="{A9E5F0FD-6E3D-6245-6FF9-FB2F9B6919B7}"/>
              </a:ext>
            </a:extLst>
          </p:cNvPr>
          <p:cNvCxnSpPr>
            <a:cxnSpLocks/>
            <a:stCxn id="24" idx="3"/>
            <a:endCxn id="25" idx="1"/>
          </p:cNvCxnSpPr>
          <p:nvPr/>
        </p:nvCxnSpPr>
        <p:spPr>
          <a:xfrm flipV="1">
            <a:off x="2262075" y="4519367"/>
            <a:ext cx="2426288" cy="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E8C548A-D5B5-331B-D19D-D72FF9A5BF89}"/>
              </a:ext>
            </a:extLst>
          </p:cNvPr>
          <p:cNvSpPr txBox="1"/>
          <p:nvPr/>
        </p:nvSpPr>
        <p:spPr>
          <a:xfrm>
            <a:off x="2937652" y="4279295"/>
            <a:ext cx="1196101" cy="276999"/>
          </a:xfrm>
          <a:prstGeom prst="rect">
            <a:avLst/>
          </a:prstGeom>
          <a:noFill/>
        </p:spPr>
        <p:txBody>
          <a:bodyPr vert="horz" wrap="square" rtlCol="0">
            <a:spAutoFit/>
          </a:bodyPr>
          <a:lstStyle/>
          <a:p>
            <a:pPr algn="ctr"/>
            <a:r>
              <a:rPr lang="en-US" sz="1200" cap="small" dirty="0">
                <a:solidFill>
                  <a:schemeClr val="bg2">
                    <a:lumMod val="75000"/>
                  </a:schemeClr>
                </a:solidFill>
              </a:rPr>
              <a:t>ideally</a:t>
            </a:r>
            <a:endParaRPr lang="en-DE" sz="1200" cap="small" dirty="0">
              <a:solidFill>
                <a:schemeClr val="bg2">
                  <a:lumMod val="75000"/>
                </a:schemeClr>
              </a:solidFill>
            </a:endParaRPr>
          </a:p>
        </p:txBody>
      </p:sp>
      <p:sp>
        <p:nvSpPr>
          <p:cNvPr id="28" name="Arrow: Curved Right 44">
            <a:extLst>
              <a:ext uri="{FF2B5EF4-FFF2-40B4-BE49-F238E27FC236}">
                <a16:creationId xmlns:a16="http://schemas.microsoft.com/office/drawing/2014/main" id="{8A62A323-E681-9267-7E99-3F4CF12E286F}"/>
              </a:ext>
            </a:extLst>
          </p:cNvPr>
          <p:cNvSpPr/>
          <p:nvPr/>
        </p:nvSpPr>
        <p:spPr>
          <a:xfrm rot="19891676" flipV="1">
            <a:off x="1531817" y="5595007"/>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29" name="Arrow: Curved Right 46">
            <a:extLst>
              <a:ext uri="{FF2B5EF4-FFF2-40B4-BE49-F238E27FC236}">
                <a16:creationId xmlns:a16="http://schemas.microsoft.com/office/drawing/2014/main" id="{1B877D7B-E76A-476C-CEBD-6051382374C9}"/>
              </a:ext>
            </a:extLst>
          </p:cNvPr>
          <p:cNvSpPr/>
          <p:nvPr/>
        </p:nvSpPr>
        <p:spPr>
          <a:xfrm rot="19891676" flipV="1">
            <a:off x="2281012" y="6595801"/>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30" name="Arrow: Left 47">
            <a:extLst>
              <a:ext uri="{FF2B5EF4-FFF2-40B4-BE49-F238E27FC236}">
                <a16:creationId xmlns:a16="http://schemas.microsoft.com/office/drawing/2014/main" id="{E4198F1F-2B9E-B8FF-A182-E12CB00E65BD}"/>
              </a:ext>
            </a:extLst>
          </p:cNvPr>
          <p:cNvSpPr/>
          <p:nvPr/>
        </p:nvSpPr>
        <p:spPr>
          <a:xfrm>
            <a:off x="2700007" y="5236638"/>
            <a:ext cx="1671392" cy="11483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31" name="Arrow: Left 49">
            <a:extLst>
              <a:ext uri="{FF2B5EF4-FFF2-40B4-BE49-F238E27FC236}">
                <a16:creationId xmlns:a16="http://schemas.microsoft.com/office/drawing/2014/main" id="{A8C4AF16-6DF2-C9F6-8AF9-4843CFF34A13}"/>
              </a:ext>
            </a:extLst>
          </p:cNvPr>
          <p:cNvSpPr/>
          <p:nvPr/>
        </p:nvSpPr>
        <p:spPr>
          <a:xfrm>
            <a:off x="3194614" y="6181691"/>
            <a:ext cx="682174" cy="114836"/>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32" name="TextBox 31">
            <a:extLst>
              <a:ext uri="{FF2B5EF4-FFF2-40B4-BE49-F238E27FC236}">
                <a16:creationId xmlns:a16="http://schemas.microsoft.com/office/drawing/2014/main" id="{4174202B-317C-7B1C-6529-A55601B052BA}"/>
              </a:ext>
            </a:extLst>
          </p:cNvPr>
          <p:cNvSpPr txBox="1"/>
          <p:nvPr/>
        </p:nvSpPr>
        <p:spPr>
          <a:xfrm>
            <a:off x="2937650" y="5019348"/>
            <a:ext cx="1196101" cy="276999"/>
          </a:xfrm>
          <a:prstGeom prst="rect">
            <a:avLst/>
          </a:prstGeom>
          <a:noFill/>
        </p:spPr>
        <p:txBody>
          <a:bodyPr vert="horz" wrap="square" rtlCol="0">
            <a:spAutoFit/>
          </a:bodyPr>
          <a:lstStyle/>
          <a:p>
            <a:pPr algn="ctr"/>
            <a:r>
              <a:rPr lang="en-US" sz="1200" cap="small" dirty="0">
                <a:ln>
                  <a:solidFill>
                    <a:srgbClr val="C00000"/>
                  </a:solidFill>
                </a:ln>
                <a:solidFill>
                  <a:schemeClr val="tx1">
                    <a:lumMod val="50000"/>
                    <a:lumOff val="50000"/>
                  </a:schemeClr>
                </a:solidFill>
              </a:rPr>
              <a:t>Verification</a:t>
            </a:r>
            <a:endParaRPr lang="en-DE" sz="1200" cap="small" dirty="0">
              <a:ln>
                <a:solidFill>
                  <a:srgbClr val="C00000"/>
                </a:solidFill>
              </a:ln>
              <a:solidFill>
                <a:schemeClr val="tx1">
                  <a:lumMod val="50000"/>
                  <a:lumOff val="50000"/>
                </a:schemeClr>
              </a:solidFill>
            </a:endParaRPr>
          </a:p>
        </p:txBody>
      </p:sp>
      <p:sp>
        <p:nvSpPr>
          <p:cNvPr id="33" name="TextBox 32">
            <a:extLst>
              <a:ext uri="{FF2B5EF4-FFF2-40B4-BE49-F238E27FC236}">
                <a16:creationId xmlns:a16="http://schemas.microsoft.com/office/drawing/2014/main" id="{5386AA1D-E6D7-4ABE-0A15-128556FFA12E}"/>
              </a:ext>
            </a:extLst>
          </p:cNvPr>
          <p:cNvSpPr txBox="1"/>
          <p:nvPr/>
        </p:nvSpPr>
        <p:spPr>
          <a:xfrm>
            <a:off x="2957434" y="5960513"/>
            <a:ext cx="1196101" cy="261610"/>
          </a:xfrm>
          <a:prstGeom prst="rect">
            <a:avLst/>
          </a:prstGeom>
          <a:noFill/>
        </p:spPr>
        <p:txBody>
          <a:bodyPr vert="horz" wrap="square" rtlCol="0">
            <a:spAutoFit/>
          </a:bodyPr>
          <a:lstStyle/>
          <a:p>
            <a:pPr algn="ctr"/>
            <a:r>
              <a:rPr lang="en-US" sz="1050" cap="small" dirty="0">
                <a:ln>
                  <a:solidFill>
                    <a:srgbClr val="C00000"/>
                  </a:solidFill>
                </a:ln>
                <a:solidFill>
                  <a:schemeClr val="tx1">
                    <a:lumMod val="50000"/>
                    <a:lumOff val="50000"/>
                  </a:schemeClr>
                </a:solidFill>
              </a:rPr>
              <a:t>Verification</a:t>
            </a:r>
            <a:endParaRPr lang="en-DE" sz="1050" cap="small" dirty="0">
              <a:ln>
                <a:solidFill>
                  <a:srgbClr val="C00000"/>
                </a:solidFill>
              </a:ln>
              <a:solidFill>
                <a:schemeClr val="tx1">
                  <a:lumMod val="50000"/>
                  <a:lumOff val="50000"/>
                </a:schemeClr>
              </a:solidFill>
            </a:endParaRPr>
          </a:p>
        </p:txBody>
      </p:sp>
      <p:cxnSp>
        <p:nvCxnSpPr>
          <p:cNvPr id="34" name="Straight Arrow Connector 33">
            <a:extLst>
              <a:ext uri="{FF2B5EF4-FFF2-40B4-BE49-F238E27FC236}">
                <a16:creationId xmlns:a16="http://schemas.microsoft.com/office/drawing/2014/main" id="{AE0F9721-58E0-1146-37BA-883757D8F68A}"/>
              </a:ext>
            </a:extLst>
          </p:cNvPr>
          <p:cNvCxnSpPr/>
          <p:nvPr/>
        </p:nvCxnSpPr>
        <p:spPr>
          <a:xfrm>
            <a:off x="444633" y="4706343"/>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CB0E178-9079-D672-41E5-F8A4C3EE9958}"/>
              </a:ext>
            </a:extLst>
          </p:cNvPr>
          <p:cNvCxnSpPr>
            <a:cxnSpLocks/>
          </p:cNvCxnSpPr>
          <p:nvPr/>
        </p:nvCxnSpPr>
        <p:spPr>
          <a:xfrm flipV="1">
            <a:off x="4979795" y="4718338"/>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F74A11E-5C10-8724-8DFB-75BD2E406452}"/>
              </a:ext>
            </a:extLst>
          </p:cNvPr>
          <p:cNvSpPr txBox="1"/>
          <p:nvPr/>
        </p:nvSpPr>
        <p:spPr>
          <a:xfrm rot="3702475">
            <a:off x="439191" y="5975902"/>
            <a:ext cx="1196101" cy="276999"/>
          </a:xfrm>
          <a:prstGeom prst="rect">
            <a:avLst/>
          </a:prstGeom>
          <a:noFill/>
        </p:spPr>
        <p:txBody>
          <a:bodyPr vert="horz" wrap="square" rtlCol="0">
            <a:spAutoFit/>
          </a:bodyPr>
          <a:lstStyle/>
          <a:p>
            <a:pPr algn="ctr"/>
            <a:r>
              <a:rPr lang="en-US" sz="1200" cap="small" dirty="0"/>
              <a:t>Design Phase</a:t>
            </a:r>
            <a:endParaRPr lang="en-DE" sz="1200" cap="small" dirty="0"/>
          </a:p>
        </p:txBody>
      </p:sp>
      <p:sp>
        <p:nvSpPr>
          <p:cNvPr id="37" name="TextBox 36">
            <a:extLst>
              <a:ext uri="{FF2B5EF4-FFF2-40B4-BE49-F238E27FC236}">
                <a16:creationId xmlns:a16="http://schemas.microsoft.com/office/drawing/2014/main" id="{49D02369-4BF9-121F-117E-02D9AB9CCA3A}"/>
              </a:ext>
            </a:extLst>
          </p:cNvPr>
          <p:cNvSpPr txBox="1"/>
          <p:nvPr/>
        </p:nvSpPr>
        <p:spPr>
          <a:xfrm rot="17894877">
            <a:off x="4276435" y="6015813"/>
            <a:ext cx="3272267" cy="276999"/>
          </a:xfrm>
          <a:prstGeom prst="rect">
            <a:avLst/>
          </a:prstGeom>
          <a:noFill/>
        </p:spPr>
        <p:txBody>
          <a:bodyPr vert="horz" wrap="square" rtlCol="0">
            <a:spAutoFit/>
          </a:bodyPr>
          <a:lstStyle/>
          <a:p>
            <a:pPr algn="ctr"/>
            <a:r>
              <a:rPr lang="en-US" sz="1200" cap="small" dirty="0"/>
              <a:t>Test &amp; Integration Phase</a:t>
            </a:r>
            <a:endParaRPr lang="en-DE" sz="1200" cap="small" dirty="0"/>
          </a:p>
        </p:txBody>
      </p:sp>
      <p:sp>
        <p:nvSpPr>
          <p:cNvPr id="38" name="TextBox 37">
            <a:extLst>
              <a:ext uri="{FF2B5EF4-FFF2-40B4-BE49-F238E27FC236}">
                <a16:creationId xmlns:a16="http://schemas.microsoft.com/office/drawing/2014/main" id="{996A5724-E9B1-DD63-3A2B-C5D8E7E6BBC1}"/>
              </a:ext>
            </a:extLst>
          </p:cNvPr>
          <p:cNvSpPr txBox="1"/>
          <p:nvPr/>
        </p:nvSpPr>
        <p:spPr>
          <a:xfrm>
            <a:off x="1019616" y="5693238"/>
            <a:ext cx="1196101" cy="276999"/>
          </a:xfrm>
          <a:prstGeom prst="rect">
            <a:avLst/>
          </a:prstGeom>
          <a:noFill/>
        </p:spPr>
        <p:txBody>
          <a:bodyPr vert="horz" wrap="square" rtlCol="0">
            <a:spAutoFit/>
          </a:bodyPr>
          <a:lstStyle/>
          <a:p>
            <a:pPr algn="ctr"/>
            <a:r>
              <a:rPr lang="en-US" sz="1200" cap="small" dirty="0">
                <a:ln>
                  <a:solidFill>
                    <a:srgbClr val="00B050"/>
                  </a:solidFill>
                </a:ln>
                <a:solidFill>
                  <a:schemeClr val="tx1">
                    <a:lumMod val="50000"/>
                    <a:lumOff val="50000"/>
                  </a:schemeClr>
                </a:solidFill>
              </a:rPr>
              <a:t>Validation</a:t>
            </a:r>
            <a:endParaRPr lang="en-DE" sz="1200" cap="small" dirty="0">
              <a:ln>
                <a:solidFill>
                  <a:srgbClr val="00B050"/>
                </a:solidFill>
              </a:ln>
              <a:solidFill>
                <a:schemeClr val="tx1">
                  <a:lumMod val="50000"/>
                  <a:lumOff val="50000"/>
                </a:schemeClr>
              </a:solidFill>
            </a:endParaRPr>
          </a:p>
        </p:txBody>
      </p:sp>
      <p:sp>
        <p:nvSpPr>
          <p:cNvPr id="39" name="TextBox 38">
            <a:extLst>
              <a:ext uri="{FF2B5EF4-FFF2-40B4-BE49-F238E27FC236}">
                <a16:creationId xmlns:a16="http://schemas.microsoft.com/office/drawing/2014/main" id="{AB4AF9AA-C2EE-3078-5187-E2548F48AC98}"/>
              </a:ext>
            </a:extLst>
          </p:cNvPr>
          <p:cNvSpPr txBox="1"/>
          <p:nvPr/>
        </p:nvSpPr>
        <p:spPr>
          <a:xfrm>
            <a:off x="1716019" y="6825814"/>
            <a:ext cx="1196101" cy="261610"/>
          </a:xfrm>
          <a:prstGeom prst="rect">
            <a:avLst/>
          </a:prstGeom>
          <a:noFill/>
        </p:spPr>
        <p:txBody>
          <a:bodyPr vert="horz" wrap="square" rtlCol="0">
            <a:spAutoFit/>
          </a:bodyPr>
          <a:lstStyle/>
          <a:p>
            <a:pPr algn="ctr"/>
            <a:r>
              <a:rPr lang="en-US" sz="1100" cap="small" dirty="0">
                <a:ln>
                  <a:solidFill>
                    <a:srgbClr val="00B050"/>
                  </a:solidFill>
                </a:ln>
                <a:solidFill>
                  <a:schemeClr val="tx1">
                    <a:lumMod val="50000"/>
                    <a:lumOff val="50000"/>
                  </a:schemeClr>
                </a:solidFill>
              </a:rPr>
              <a:t>Validation</a:t>
            </a:r>
            <a:endParaRPr lang="en-DE" sz="1100" cap="small" dirty="0">
              <a:ln>
                <a:solidFill>
                  <a:srgbClr val="00B050"/>
                </a:solidFill>
              </a:ln>
              <a:solidFill>
                <a:schemeClr val="tx1">
                  <a:lumMod val="50000"/>
                  <a:lumOff val="50000"/>
                </a:schemeClr>
              </a:solidFill>
            </a:endParaRPr>
          </a:p>
        </p:txBody>
      </p:sp>
      <p:sp>
        <p:nvSpPr>
          <p:cNvPr id="12" name="Arrow: Curved Right 4">
            <a:extLst>
              <a:ext uri="{FF2B5EF4-FFF2-40B4-BE49-F238E27FC236}">
                <a16:creationId xmlns:a16="http://schemas.microsoft.com/office/drawing/2014/main" id="{0C18C0FB-ADC8-FACB-34EA-54B3E491BFF8}"/>
              </a:ext>
            </a:extLst>
          </p:cNvPr>
          <p:cNvSpPr/>
          <p:nvPr/>
        </p:nvSpPr>
        <p:spPr>
          <a:xfrm rot="19891676" flipV="1">
            <a:off x="1004997" y="4634650"/>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13" name="TextBox 12">
            <a:extLst>
              <a:ext uri="{FF2B5EF4-FFF2-40B4-BE49-F238E27FC236}">
                <a16:creationId xmlns:a16="http://schemas.microsoft.com/office/drawing/2014/main" id="{689E16DB-3684-5586-83CE-BC5A87F8EFFE}"/>
              </a:ext>
            </a:extLst>
          </p:cNvPr>
          <p:cNvSpPr txBox="1"/>
          <p:nvPr/>
        </p:nvSpPr>
        <p:spPr>
          <a:xfrm>
            <a:off x="492796" y="4732881"/>
            <a:ext cx="1196101" cy="276999"/>
          </a:xfrm>
          <a:prstGeom prst="rect">
            <a:avLst/>
          </a:prstGeom>
          <a:noFill/>
        </p:spPr>
        <p:txBody>
          <a:bodyPr vert="horz" wrap="square" rtlCol="0">
            <a:spAutoFit/>
          </a:bodyPr>
          <a:lstStyle/>
          <a:p>
            <a:pPr algn="ctr"/>
            <a:r>
              <a:rPr lang="en-US" sz="1200" cap="small" dirty="0">
                <a:ln>
                  <a:solidFill>
                    <a:srgbClr val="00B050"/>
                  </a:solidFill>
                </a:ln>
                <a:solidFill>
                  <a:schemeClr val="tx1">
                    <a:lumMod val="50000"/>
                    <a:lumOff val="50000"/>
                  </a:schemeClr>
                </a:solidFill>
              </a:rPr>
              <a:t>Validation</a:t>
            </a:r>
            <a:endParaRPr lang="en-DE" sz="1200" cap="small" dirty="0">
              <a:ln>
                <a:solidFill>
                  <a:srgbClr val="00B050"/>
                </a:solidFill>
              </a:ln>
              <a:solidFill>
                <a:schemeClr val="tx1">
                  <a:lumMod val="50000"/>
                  <a:lumOff val="50000"/>
                </a:schemeClr>
              </a:solidFill>
            </a:endParaRPr>
          </a:p>
        </p:txBody>
      </p:sp>
      <p:sp>
        <p:nvSpPr>
          <p:cNvPr id="40" name="Arrow: Curved Right 4">
            <a:extLst>
              <a:ext uri="{FF2B5EF4-FFF2-40B4-BE49-F238E27FC236}">
                <a16:creationId xmlns:a16="http://schemas.microsoft.com/office/drawing/2014/main" id="{FF4BA208-4669-A7F5-8D44-4AE9C462E19C}"/>
              </a:ext>
            </a:extLst>
          </p:cNvPr>
          <p:cNvSpPr/>
          <p:nvPr/>
        </p:nvSpPr>
        <p:spPr>
          <a:xfrm rot="16200000" flipH="1" flipV="1">
            <a:off x="3210237" y="2293097"/>
            <a:ext cx="423339" cy="3719125"/>
          </a:xfrm>
          <a:prstGeom prst="curvedRightArrow">
            <a:avLst>
              <a:gd name="adj1" fmla="val 13371"/>
              <a:gd name="adj2" fmla="val 50000"/>
              <a:gd name="adj3" fmla="val 4073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41" name="TextBox 40">
            <a:extLst>
              <a:ext uri="{FF2B5EF4-FFF2-40B4-BE49-F238E27FC236}">
                <a16:creationId xmlns:a16="http://schemas.microsoft.com/office/drawing/2014/main" id="{80527232-251B-2FE0-D46C-12979C8813FF}"/>
              </a:ext>
            </a:extLst>
          </p:cNvPr>
          <p:cNvSpPr txBox="1"/>
          <p:nvPr/>
        </p:nvSpPr>
        <p:spPr>
          <a:xfrm>
            <a:off x="2754770" y="3935114"/>
            <a:ext cx="1196101" cy="276999"/>
          </a:xfrm>
          <a:prstGeom prst="rect">
            <a:avLst/>
          </a:prstGeom>
          <a:noFill/>
        </p:spPr>
        <p:txBody>
          <a:bodyPr vert="horz" wrap="square" rtlCol="0">
            <a:spAutoFit/>
          </a:bodyPr>
          <a:lstStyle/>
          <a:p>
            <a:pPr algn="ctr"/>
            <a:r>
              <a:rPr lang="en-US" sz="1200" cap="small" dirty="0">
                <a:ln>
                  <a:solidFill>
                    <a:srgbClr val="00B050"/>
                  </a:solidFill>
                </a:ln>
                <a:solidFill>
                  <a:schemeClr val="tx1">
                    <a:lumMod val="50000"/>
                    <a:lumOff val="50000"/>
                  </a:schemeClr>
                </a:solidFill>
              </a:rPr>
              <a:t>Validation</a:t>
            </a:r>
            <a:endParaRPr lang="en-DE" sz="1200" cap="small" dirty="0">
              <a:ln>
                <a:solidFill>
                  <a:srgbClr val="00B050"/>
                </a:solidFill>
              </a:ln>
              <a:solidFill>
                <a:schemeClr val="tx1">
                  <a:lumMod val="50000"/>
                  <a:lumOff val="50000"/>
                </a:schemeClr>
              </a:solidFill>
            </a:endParaRPr>
          </a:p>
        </p:txBody>
      </p:sp>
    </p:spTree>
    <p:extLst>
      <p:ext uri="{BB962C8B-B14F-4D97-AF65-F5344CB8AC3E}">
        <p14:creationId xmlns:p14="http://schemas.microsoft.com/office/powerpoint/2010/main" val="379814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5D3BF-FF11-14DD-59A0-7338E858E989}"/>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F4E75DDE-731C-1196-AAAE-969F7F9CDD95}"/>
              </a:ext>
            </a:extLst>
          </p:cNvPr>
          <p:cNvSpPr txBox="1">
            <a:spLocks/>
          </p:cNvSpPr>
          <p:nvPr/>
        </p:nvSpPr>
        <p:spPr>
          <a:xfrm>
            <a:off x="593351" y="704245"/>
            <a:ext cx="5671298" cy="357505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What is the System Engineering V-model?</a:t>
            </a:r>
          </a:p>
          <a:p>
            <a:endParaRPr lang="en-US" sz="1100" b="1" dirty="0"/>
          </a:p>
          <a:p>
            <a:r>
              <a:rPr lang="en-US" dirty="0"/>
              <a:t>V&amp;V stands for </a:t>
            </a:r>
            <a:r>
              <a:rPr lang="en-US" dirty="0">
                <a:ln>
                  <a:solidFill>
                    <a:srgbClr val="C00000"/>
                  </a:solidFill>
                </a:ln>
              </a:rPr>
              <a:t>Verification</a:t>
            </a:r>
            <a:r>
              <a:rPr lang="en-US" dirty="0"/>
              <a:t> and </a:t>
            </a:r>
            <a:r>
              <a:rPr lang="en-US" dirty="0">
                <a:ln>
                  <a:solidFill>
                    <a:srgbClr val="00B050"/>
                  </a:solidFill>
                </a:ln>
              </a:rPr>
              <a:t>Validation</a:t>
            </a:r>
            <a:r>
              <a:rPr lang="en-US" dirty="0"/>
              <a:t>.</a:t>
            </a:r>
          </a:p>
          <a:p>
            <a:r>
              <a:rPr lang="en-US" dirty="0"/>
              <a:t>Proper </a:t>
            </a:r>
            <a:r>
              <a:rPr lang="en-US" dirty="0">
                <a:ln>
                  <a:solidFill>
                    <a:srgbClr val="00B050"/>
                  </a:solidFill>
                </a:ln>
              </a:rPr>
              <a:t>Validation</a:t>
            </a:r>
            <a:r>
              <a:rPr lang="en-US" dirty="0"/>
              <a:t> can only be performed by allowing the clients to use the final product and judge whether it fulfill their needs.</a:t>
            </a:r>
          </a:p>
          <a:p>
            <a:r>
              <a:rPr lang="en-US" dirty="0"/>
              <a:t>If the answer is no… this would be painful.</a:t>
            </a:r>
          </a:p>
          <a:p>
            <a:r>
              <a:rPr lang="en-US" dirty="0"/>
              <a:t>To minimize the risks, regular small “validation loops” can be conducted in the descending phase of the V to ensure the requirements are aligned with the needs of the higher-level system</a:t>
            </a:r>
          </a:p>
        </p:txBody>
      </p:sp>
      <p:sp>
        <p:nvSpPr>
          <p:cNvPr id="14" name="Freeform: Shape 25">
            <a:extLst>
              <a:ext uri="{FF2B5EF4-FFF2-40B4-BE49-F238E27FC236}">
                <a16:creationId xmlns:a16="http://schemas.microsoft.com/office/drawing/2014/main" id="{5F2B2702-433A-40D9-F2BF-6F415F88DC08}"/>
              </a:ext>
            </a:extLst>
          </p:cNvPr>
          <p:cNvSpPr/>
          <p:nvPr/>
        </p:nvSpPr>
        <p:spPr>
          <a:xfrm>
            <a:off x="1494598" y="4693695"/>
            <a:ext cx="4090035" cy="2893695"/>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0035" h="2893695">
                <a:moveTo>
                  <a:pt x="0" y="3810"/>
                </a:moveTo>
                <a:lnTo>
                  <a:pt x="1567815" y="2889885"/>
                </a:lnTo>
                <a:lnTo>
                  <a:pt x="2518410" y="2893695"/>
                </a:lnTo>
                <a:lnTo>
                  <a:pt x="4090035" y="0"/>
                </a:lnTo>
                <a:lnTo>
                  <a:pt x="3750945" y="1905"/>
                </a:lnTo>
                <a:lnTo>
                  <a:pt x="2274570" y="2625090"/>
                </a:lnTo>
                <a:lnTo>
                  <a:pt x="1800225" y="2626995"/>
                </a:lnTo>
                <a:lnTo>
                  <a:pt x="337185" y="1905"/>
                </a:lnTo>
                <a:lnTo>
                  <a:pt x="0" y="381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cxnSp>
        <p:nvCxnSpPr>
          <p:cNvPr id="15" name="Straight Arrow Connector 14">
            <a:extLst>
              <a:ext uri="{FF2B5EF4-FFF2-40B4-BE49-F238E27FC236}">
                <a16:creationId xmlns:a16="http://schemas.microsoft.com/office/drawing/2014/main" id="{EB96206D-12F3-6F2E-5475-92204D6C2685}"/>
              </a:ext>
            </a:extLst>
          </p:cNvPr>
          <p:cNvCxnSpPr/>
          <p:nvPr/>
        </p:nvCxnSpPr>
        <p:spPr>
          <a:xfrm>
            <a:off x="243858" y="4485416"/>
            <a:ext cx="0" cy="3257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B0F8D4-9339-5F4C-7729-F8F61EF724B0}"/>
              </a:ext>
            </a:extLst>
          </p:cNvPr>
          <p:cNvCxnSpPr>
            <a:cxnSpLocks/>
          </p:cNvCxnSpPr>
          <p:nvPr/>
        </p:nvCxnSpPr>
        <p:spPr>
          <a:xfrm>
            <a:off x="243858" y="7743390"/>
            <a:ext cx="62179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ACDDC7-B3D8-97FD-FE49-AAB5F26CB85A}"/>
              </a:ext>
            </a:extLst>
          </p:cNvPr>
          <p:cNvSpPr txBox="1"/>
          <p:nvPr/>
        </p:nvSpPr>
        <p:spPr>
          <a:xfrm>
            <a:off x="168711" y="6658698"/>
            <a:ext cx="430887" cy="1002448"/>
          </a:xfrm>
          <a:prstGeom prst="rect">
            <a:avLst/>
          </a:prstGeom>
          <a:noFill/>
        </p:spPr>
        <p:txBody>
          <a:bodyPr vert="vert270" wrap="square" rtlCol="0">
            <a:spAutoFit/>
          </a:bodyPr>
          <a:lstStyle/>
          <a:p>
            <a:r>
              <a:rPr lang="en-US" sz="1600" cap="small" dirty="0"/>
              <a:t>Details</a:t>
            </a:r>
            <a:endParaRPr lang="en-DE" sz="1600" cap="small" dirty="0"/>
          </a:p>
        </p:txBody>
      </p:sp>
      <p:sp>
        <p:nvSpPr>
          <p:cNvPr id="18" name="TextBox 17">
            <a:extLst>
              <a:ext uri="{FF2B5EF4-FFF2-40B4-BE49-F238E27FC236}">
                <a16:creationId xmlns:a16="http://schemas.microsoft.com/office/drawing/2014/main" id="{24DE44B7-8AF4-9CF7-857D-3791E0EB80F5}"/>
              </a:ext>
            </a:extLst>
          </p:cNvPr>
          <p:cNvSpPr txBox="1"/>
          <p:nvPr/>
        </p:nvSpPr>
        <p:spPr>
          <a:xfrm>
            <a:off x="4892943" y="7755858"/>
            <a:ext cx="1568840" cy="584775"/>
          </a:xfrm>
          <a:prstGeom prst="rect">
            <a:avLst/>
          </a:prstGeom>
          <a:noFill/>
        </p:spPr>
        <p:txBody>
          <a:bodyPr vert="horz" wrap="square" rtlCol="0">
            <a:spAutoFit/>
          </a:bodyPr>
          <a:lstStyle/>
          <a:p>
            <a:pPr algn="r"/>
            <a:r>
              <a:rPr lang="en-US" sz="1600" cap="small" dirty="0"/>
              <a:t>Development Progress</a:t>
            </a:r>
            <a:endParaRPr lang="en-DE" sz="1600" cap="small" dirty="0"/>
          </a:p>
        </p:txBody>
      </p:sp>
      <p:sp>
        <p:nvSpPr>
          <p:cNvPr id="19" name="Rectangle 18">
            <a:extLst>
              <a:ext uri="{FF2B5EF4-FFF2-40B4-BE49-F238E27FC236}">
                <a16:creationId xmlns:a16="http://schemas.microsoft.com/office/drawing/2014/main" id="{9EFCA100-C331-2F75-9CDC-8B734E46CEDC}"/>
              </a:ext>
            </a:extLst>
          </p:cNvPr>
          <p:cNvSpPr/>
          <p:nvPr/>
        </p:nvSpPr>
        <p:spPr>
          <a:xfrm>
            <a:off x="1494597" y="502051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Specification</a:t>
            </a:r>
          </a:p>
        </p:txBody>
      </p:sp>
      <p:sp>
        <p:nvSpPr>
          <p:cNvPr id="20" name="Rectangle 19">
            <a:extLst>
              <a:ext uri="{FF2B5EF4-FFF2-40B4-BE49-F238E27FC236}">
                <a16:creationId xmlns:a16="http://schemas.microsoft.com/office/drawing/2014/main" id="{56820DF2-A590-F588-7F26-443E1D661F33}"/>
              </a:ext>
            </a:extLst>
          </p:cNvPr>
          <p:cNvSpPr/>
          <p:nvPr/>
        </p:nvSpPr>
        <p:spPr>
          <a:xfrm>
            <a:off x="2001327" y="596055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Specification</a:t>
            </a:r>
          </a:p>
        </p:txBody>
      </p:sp>
      <p:sp>
        <p:nvSpPr>
          <p:cNvPr id="21" name="Rectangle 20">
            <a:extLst>
              <a:ext uri="{FF2B5EF4-FFF2-40B4-BE49-F238E27FC236}">
                <a16:creationId xmlns:a16="http://schemas.microsoft.com/office/drawing/2014/main" id="{25FA9399-B4E2-2351-7F4D-5D379CFF9E0F}"/>
              </a:ext>
            </a:extLst>
          </p:cNvPr>
          <p:cNvSpPr/>
          <p:nvPr/>
        </p:nvSpPr>
        <p:spPr>
          <a:xfrm>
            <a:off x="2976584" y="684284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development</a:t>
            </a:r>
          </a:p>
        </p:txBody>
      </p:sp>
      <p:sp>
        <p:nvSpPr>
          <p:cNvPr id="22" name="Rectangle 21">
            <a:extLst>
              <a:ext uri="{FF2B5EF4-FFF2-40B4-BE49-F238E27FC236}">
                <a16:creationId xmlns:a16="http://schemas.microsoft.com/office/drawing/2014/main" id="{D3E7CACA-0FF8-E497-5E35-D2A888D3BD65}"/>
              </a:ext>
            </a:extLst>
          </p:cNvPr>
          <p:cNvSpPr/>
          <p:nvPr/>
        </p:nvSpPr>
        <p:spPr>
          <a:xfrm>
            <a:off x="4004538" y="596055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Integration</a:t>
            </a:r>
          </a:p>
        </p:txBody>
      </p:sp>
      <p:sp>
        <p:nvSpPr>
          <p:cNvPr id="23" name="Rectangle 22">
            <a:extLst>
              <a:ext uri="{FF2B5EF4-FFF2-40B4-BE49-F238E27FC236}">
                <a16:creationId xmlns:a16="http://schemas.microsoft.com/office/drawing/2014/main" id="{39BA9585-5E7F-C48F-3807-BB397BD68710}"/>
              </a:ext>
            </a:extLst>
          </p:cNvPr>
          <p:cNvSpPr/>
          <p:nvPr/>
        </p:nvSpPr>
        <p:spPr>
          <a:xfrm>
            <a:off x="4466398" y="502051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Integration</a:t>
            </a:r>
          </a:p>
        </p:txBody>
      </p:sp>
      <p:sp>
        <p:nvSpPr>
          <p:cNvPr id="24" name="TextBox 23">
            <a:extLst>
              <a:ext uri="{FF2B5EF4-FFF2-40B4-BE49-F238E27FC236}">
                <a16:creationId xmlns:a16="http://schemas.microsoft.com/office/drawing/2014/main" id="{AB0DAA85-0A0D-1542-C04A-0C13CBAA4649}"/>
              </a:ext>
            </a:extLst>
          </p:cNvPr>
          <p:cNvSpPr txBox="1"/>
          <p:nvPr/>
        </p:nvSpPr>
        <p:spPr>
          <a:xfrm>
            <a:off x="1065974" y="4384496"/>
            <a:ext cx="1196101" cy="276999"/>
          </a:xfrm>
          <a:prstGeom prst="rect">
            <a:avLst/>
          </a:prstGeom>
          <a:noFill/>
        </p:spPr>
        <p:txBody>
          <a:bodyPr vert="horz" wrap="square" rtlCol="0">
            <a:spAutoFit/>
          </a:bodyPr>
          <a:lstStyle/>
          <a:p>
            <a:pPr algn="ctr"/>
            <a:r>
              <a:rPr lang="en-US" sz="1200" cap="small" dirty="0"/>
              <a:t>Client Needs</a:t>
            </a:r>
            <a:endParaRPr lang="en-DE" sz="1200" cap="small" dirty="0"/>
          </a:p>
        </p:txBody>
      </p:sp>
      <p:sp>
        <p:nvSpPr>
          <p:cNvPr id="25" name="TextBox 24">
            <a:extLst>
              <a:ext uri="{FF2B5EF4-FFF2-40B4-BE49-F238E27FC236}">
                <a16:creationId xmlns:a16="http://schemas.microsoft.com/office/drawing/2014/main" id="{2273D4E4-1B79-F013-6D3D-3A13897BB3E4}"/>
              </a:ext>
            </a:extLst>
          </p:cNvPr>
          <p:cNvSpPr txBox="1"/>
          <p:nvPr/>
        </p:nvSpPr>
        <p:spPr>
          <a:xfrm>
            <a:off x="4688363" y="4380867"/>
            <a:ext cx="1349661" cy="276999"/>
          </a:xfrm>
          <a:prstGeom prst="rect">
            <a:avLst/>
          </a:prstGeom>
          <a:noFill/>
        </p:spPr>
        <p:txBody>
          <a:bodyPr vert="horz" wrap="square" rtlCol="0">
            <a:spAutoFit/>
          </a:bodyPr>
          <a:lstStyle/>
          <a:p>
            <a:pPr algn="ctr"/>
            <a:r>
              <a:rPr lang="en-US" sz="1200" cap="small" dirty="0"/>
              <a:t>Final Product</a:t>
            </a:r>
            <a:endParaRPr lang="en-DE" sz="1200" cap="small" dirty="0"/>
          </a:p>
        </p:txBody>
      </p:sp>
      <p:cxnSp>
        <p:nvCxnSpPr>
          <p:cNvPr id="26" name="Straight Arrow Connector 25">
            <a:extLst>
              <a:ext uri="{FF2B5EF4-FFF2-40B4-BE49-F238E27FC236}">
                <a16:creationId xmlns:a16="http://schemas.microsoft.com/office/drawing/2014/main" id="{77B63203-DDFE-416B-B13D-065F04F1F961}"/>
              </a:ext>
            </a:extLst>
          </p:cNvPr>
          <p:cNvCxnSpPr>
            <a:cxnSpLocks/>
            <a:stCxn id="24" idx="3"/>
            <a:endCxn id="25" idx="1"/>
          </p:cNvCxnSpPr>
          <p:nvPr/>
        </p:nvCxnSpPr>
        <p:spPr>
          <a:xfrm flipV="1">
            <a:off x="2262075" y="4519367"/>
            <a:ext cx="2426288" cy="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16299BD-84E0-252E-7E0C-1449B6E3C982}"/>
              </a:ext>
            </a:extLst>
          </p:cNvPr>
          <p:cNvSpPr txBox="1"/>
          <p:nvPr/>
        </p:nvSpPr>
        <p:spPr>
          <a:xfrm>
            <a:off x="2937652" y="4279295"/>
            <a:ext cx="1196101" cy="276999"/>
          </a:xfrm>
          <a:prstGeom prst="rect">
            <a:avLst/>
          </a:prstGeom>
          <a:noFill/>
        </p:spPr>
        <p:txBody>
          <a:bodyPr vert="horz" wrap="square" rtlCol="0">
            <a:spAutoFit/>
          </a:bodyPr>
          <a:lstStyle/>
          <a:p>
            <a:pPr algn="ctr"/>
            <a:r>
              <a:rPr lang="en-US" sz="1200" cap="small" dirty="0">
                <a:solidFill>
                  <a:schemeClr val="bg2">
                    <a:lumMod val="75000"/>
                  </a:schemeClr>
                </a:solidFill>
              </a:rPr>
              <a:t>ideally</a:t>
            </a:r>
            <a:endParaRPr lang="en-DE" sz="1200" cap="small" dirty="0">
              <a:solidFill>
                <a:schemeClr val="bg2">
                  <a:lumMod val="75000"/>
                </a:schemeClr>
              </a:solidFill>
            </a:endParaRPr>
          </a:p>
        </p:txBody>
      </p:sp>
      <p:sp>
        <p:nvSpPr>
          <p:cNvPr id="28" name="Arrow: Curved Right 44">
            <a:extLst>
              <a:ext uri="{FF2B5EF4-FFF2-40B4-BE49-F238E27FC236}">
                <a16:creationId xmlns:a16="http://schemas.microsoft.com/office/drawing/2014/main" id="{AD959E12-B17E-E4FB-2ED1-A3E7887F2646}"/>
              </a:ext>
            </a:extLst>
          </p:cNvPr>
          <p:cNvSpPr/>
          <p:nvPr/>
        </p:nvSpPr>
        <p:spPr>
          <a:xfrm rot="19891676" flipV="1">
            <a:off x="1531817" y="5595007"/>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29" name="Arrow: Curved Right 46">
            <a:extLst>
              <a:ext uri="{FF2B5EF4-FFF2-40B4-BE49-F238E27FC236}">
                <a16:creationId xmlns:a16="http://schemas.microsoft.com/office/drawing/2014/main" id="{1269E857-4DE6-7F34-8698-539B2F4924D3}"/>
              </a:ext>
            </a:extLst>
          </p:cNvPr>
          <p:cNvSpPr/>
          <p:nvPr/>
        </p:nvSpPr>
        <p:spPr>
          <a:xfrm rot="19891676" flipV="1">
            <a:off x="2281012" y="6595801"/>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30" name="Arrow: Left 47">
            <a:extLst>
              <a:ext uri="{FF2B5EF4-FFF2-40B4-BE49-F238E27FC236}">
                <a16:creationId xmlns:a16="http://schemas.microsoft.com/office/drawing/2014/main" id="{B503F3D2-81CB-2FF3-353C-775C1FCD0EF0}"/>
              </a:ext>
            </a:extLst>
          </p:cNvPr>
          <p:cNvSpPr/>
          <p:nvPr/>
        </p:nvSpPr>
        <p:spPr>
          <a:xfrm>
            <a:off x="2700007" y="5236638"/>
            <a:ext cx="1671392" cy="11483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31" name="Arrow: Left 49">
            <a:extLst>
              <a:ext uri="{FF2B5EF4-FFF2-40B4-BE49-F238E27FC236}">
                <a16:creationId xmlns:a16="http://schemas.microsoft.com/office/drawing/2014/main" id="{9DE441A1-4811-F650-D1AB-2BD085B2C11D}"/>
              </a:ext>
            </a:extLst>
          </p:cNvPr>
          <p:cNvSpPr/>
          <p:nvPr/>
        </p:nvSpPr>
        <p:spPr>
          <a:xfrm>
            <a:off x="3194614" y="6181691"/>
            <a:ext cx="682174" cy="114836"/>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32" name="TextBox 31">
            <a:extLst>
              <a:ext uri="{FF2B5EF4-FFF2-40B4-BE49-F238E27FC236}">
                <a16:creationId xmlns:a16="http://schemas.microsoft.com/office/drawing/2014/main" id="{A245F0FA-D94B-40DE-7374-E9DE78ADDD77}"/>
              </a:ext>
            </a:extLst>
          </p:cNvPr>
          <p:cNvSpPr txBox="1"/>
          <p:nvPr/>
        </p:nvSpPr>
        <p:spPr>
          <a:xfrm>
            <a:off x="2937650" y="5019348"/>
            <a:ext cx="1196101" cy="276999"/>
          </a:xfrm>
          <a:prstGeom prst="rect">
            <a:avLst/>
          </a:prstGeom>
          <a:noFill/>
        </p:spPr>
        <p:txBody>
          <a:bodyPr vert="horz" wrap="square" rtlCol="0">
            <a:spAutoFit/>
          </a:bodyPr>
          <a:lstStyle/>
          <a:p>
            <a:pPr algn="ctr"/>
            <a:r>
              <a:rPr lang="en-US" sz="1200" cap="small" dirty="0">
                <a:ln>
                  <a:solidFill>
                    <a:srgbClr val="C00000"/>
                  </a:solidFill>
                </a:ln>
                <a:solidFill>
                  <a:schemeClr val="tx1">
                    <a:lumMod val="50000"/>
                    <a:lumOff val="50000"/>
                  </a:schemeClr>
                </a:solidFill>
              </a:rPr>
              <a:t>Verification</a:t>
            </a:r>
            <a:endParaRPr lang="en-DE" sz="1200" cap="small" dirty="0">
              <a:ln>
                <a:solidFill>
                  <a:srgbClr val="C00000"/>
                </a:solidFill>
              </a:ln>
              <a:solidFill>
                <a:schemeClr val="tx1">
                  <a:lumMod val="50000"/>
                  <a:lumOff val="50000"/>
                </a:schemeClr>
              </a:solidFill>
            </a:endParaRPr>
          </a:p>
        </p:txBody>
      </p:sp>
      <p:sp>
        <p:nvSpPr>
          <p:cNvPr id="33" name="TextBox 32">
            <a:extLst>
              <a:ext uri="{FF2B5EF4-FFF2-40B4-BE49-F238E27FC236}">
                <a16:creationId xmlns:a16="http://schemas.microsoft.com/office/drawing/2014/main" id="{90AF07DD-A562-236C-F9EB-6336D67D16B8}"/>
              </a:ext>
            </a:extLst>
          </p:cNvPr>
          <p:cNvSpPr txBox="1"/>
          <p:nvPr/>
        </p:nvSpPr>
        <p:spPr>
          <a:xfrm>
            <a:off x="2957434" y="5960513"/>
            <a:ext cx="1196101" cy="261610"/>
          </a:xfrm>
          <a:prstGeom prst="rect">
            <a:avLst/>
          </a:prstGeom>
          <a:noFill/>
        </p:spPr>
        <p:txBody>
          <a:bodyPr vert="horz" wrap="square" rtlCol="0">
            <a:spAutoFit/>
          </a:bodyPr>
          <a:lstStyle/>
          <a:p>
            <a:pPr algn="ctr"/>
            <a:r>
              <a:rPr lang="en-US" sz="1050" cap="small" dirty="0">
                <a:ln>
                  <a:solidFill>
                    <a:srgbClr val="C00000"/>
                  </a:solidFill>
                </a:ln>
                <a:solidFill>
                  <a:schemeClr val="tx1">
                    <a:lumMod val="50000"/>
                    <a:lumOff val="50000"/>
                  </a:schemeClr>
                </a:solidFill>
              </a:rPr>
              <a:t>Verification</a:t>
            </a:r>
            <a:endParaRPr lang="en-DE" sz="1050" cap="small" dirty="0">
              <a:ln>
                <a:solidFill>
                  <a:srgbClr val="C00000"/>
                </a:solidFill>
              </a:ln>
              <a:solidFill>
                <a:schemeClr val="tx1">
                  <a:lumMod val="50000"/>
                  <a:lumOff val="50000"/>
                </a:schemeClr>
              </a:solidFill>
            </a:endParaRPr>
          </a:p>
        </p:txBody>
      </p:sp>
      <p:cxnSp>
        <p:nvCxnSpPr>
          <p:cNvPr id="34" name="Straight Arrow Connector 33">
            <a:extLst>
              <a:ext uri="{FF2B5EF4-FFF2-40B4-BE49-F238E27FC236}">
                <a16:creationId xmlns:a16="http://schemas.microsoft.com/office/drawing/2014/main" id="{1B62A84E-5675-5BA6-3AAB-32130D1C6D2F}"/>
              </a:ext>
            </a:extLst>
          </p:cNvPr>
          <p:cNvCxnSpPr/>
          <p:nvPr/>
        </p:nvCxnSpPr>
        <p:spPr>
          <a:xfrm>
            <a:off x="444633" y="4706343"/>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130558B-0C6A-67AE-B42A-23A09D85F85C}"/>
              </a:ext>
            </a:extLst>
          </p:cNvPr>
          <p:cNvCxnSpPr>
            <a:cxnSpLocks/>
          </p:cNvCxnSpPr>
          <p:nvPr/>
        </p:nvCxnSpPr>
        <p:spPr>
          <a:xfrm flipV="1">
            <a:off x="4979795" y="4718338"/>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B0A0305-33C3-7916-1DE8-08D0028FA626}"/>
              </a:ext>
            </a:extLst>
          </p:cNvPr>
          <p:cNvSpPr txBox="1"/>
          <p:nvPr/>
        </p:nvSpPr>
        <p:spPr>
          <a:xfrm rot="3702475">
            <a:off x="439191" y="5975902"/>
            <a:ext cx="1196101" cy="276999"/>
          </a:xfrm>
          <a:prstGeom prst="rect">
            <a:avLst/>
          </a:prstGeom>
          <a:noFill/>
        </p:spPr>
        <p:txBody>
          <a:bodyPr vert="horz" wrap="square" rtlCol="0">
            <a:spAutoFit/>
          </a:bodyPr>
          <a:lstStyle/>
          <a:p>
            <a:pPr algn="ctr"/>
            <a:r>
              <a:rPr lang="en-US" sz="1200" cap="small" dirty="0"/>
              <a:t>Design Phase</a:t>
            </a:r>
            <a:endParaRPr lang="en-DE" sz="1200" cap="small" dirty="0"/>
          </a:p>
        </p:txBody>
      </p:sp>
      <p:sp>
        <p:nvSpPr>
          <p:cNvPr id="37" name="TextBox 36">
            <a:extLst>
              <a:ext uri="{FF2B5EF4-FFF2-40B4-BE49-F238E27FC236}">
                <a16:creationId xmlns:a16="http://schemas.microsoft.com/office/drawing/2014/main" id="{9636BA31-B925-452E-A174-C5D75FB03702}"/>
              </a:ext>
            </a:extLst>
          </p:cNvPr>
          <p:cNvSpPr txBox="1"/>
          <p:nvPr/>
        </p:nvSpPr>
        <p:spPr>
          <a:xfrm rot="17894877">
            <a:off x="4276435" y="6015813"/>
            <a:ext cx="3272267" cy="276999"/>
          </a:xfrm>
          <a:prstGeom prst="rect">
            <a:avLst/>
          </a:prstGeom>
          <a:noFill/>
        </p:spPr>
        <p:txBody>
          <a:bodyPr vert="horz" wrap="square" rtlCol="0">
            <a:spAutoFit/>
          </a:bodyPr>
          <a:lstStyle/>
          <a:p>
            <a:pPr algn="ctr"/>
            <a:r>
              <a:rPr lang="en-US" sz="1200" cap="small" dirty="0"/>
              <a:t>Test &amp; Integration Phase</a:t>
            </a:r>
            <a:endParaRPr lang="en-DE" sz="1200" cap="small" dirty="0"/>
          </a:p>
        </p:txBody>
      </p:sp>
      <p:sp>
        <p:nvSpPr>
          <p:cNvPr id="38" name="TextBox 37">
            <a:extLst>
              <a:ext uri="{FF2B5EF4-FFF2-40B4-BE49-F238E27FC236}">
                <a16:creationId xmlns:a16="http://schemas.microsoft.com/office/drawing/2014/main" id="{6F56400B-FF9C-9FFB-E37B-EED43C2D756B}"/>
              </a:ext>
            </a:extLst>
          </p:cNvPr>
          <p:cNvSpPr txBox="1"/>
          <p:nvPr/>
        </p:nvSpPr>
        <p:spPr>
          <a:xfrm>
            <a:off x="1019616" y="5693238"/>
            <a:ext cx="1196101" cy="276999"/>
          </a:xfrm>
          <a:prstGeom prst="rect">
            <a:avLst/>
          </a:prstGeom>
          <a:noFill/>
        </p:spPr>
        <p:txBody>
          <a:bodyPr vert="horz" wrap="square" rtlCol="0">
            <a:spAutoFit/>
          </a:bodyPr>
          <a:lstStyle/>
          <a:p>
            <a:pPr algn="ctr"/>
            <a:r>
              <a:rPr lang="en-US" sz="1200" cap="small" dirty="0">
                <a:ln>
                  <a:solidFill>
                    <a:srgbClr val="00B050"/>
                  </a:solidFill>
                </a:ln>
                <a:solidFill>
                  <a:schemeClr val="tx1">
                    <a:lumMod val="50000"/>
                    <a:lumOff val="50000"/>
                  </a:schemeClr>
                </a:solidFill>
              </a:rPr>
              <a:t>Validation</a:t>
            </a:r>
            <a:endParaRPr lang="en-DE" sz="1200" cap="small" dirty="0">
              <a:ln>
                <a:solidFill>
                  <a:srgbClr val="00B050"/>
                </a:solidFill>
              </a:ln>
              <a:solidFill>
                <a:schemeClr val="tx1">
                  <a:lumMod val="50000"/>
                  <a:lumOff val="50000"/>
                </a:schemeClr>
              </a:solidFill>
            </a:endParaRPr>
          </a:p>
        </p:txBody>
      </p:sp>
      <p:sp>
        <p:nvSpPr>
          <p:cNvPr id="39" name="TextBox 38">
            <a:extLst>
              <a:ext uri="{FF2B5EF4-FFF2-40B4-BE49-F238E27FC236}">
                <a16:creationId xmlns:a16="http://schemas.microsoft.com/office/drawing/2014/main" id="{8BF3713B-40B0-80BC-B882-77C6EF6E151B}"/>
              </a:ext>
            </a:extLst>
          </p:cNvPr>
          <p:cNvSpPr txBox="1"/>
          <p:nvPr/>
        </p:nvSpPr>
        <p:spPr>
          <a:xfrm>
            <a:off x="1716019" y="6825814"/>
            <a:ext cx="1196101" cy="261610"/>
          </a:xfrm>
          <a:prstGeom prst="rect">
            <a:avLst/>
          </a:prstGeom>
          <a:noFill/>
        </p:spPr>
        <p:txBody>
          <a:bodyPr vert="horz" wrap="square" rtlCol="0">
            <a:spAutoFit/>
          </a:bodyPr>
          <a:lstStyle/>
          <a:p>
            <a:pPr algn="ctr"/>
            <a:r>
              <a:rPr lang="en-US" sz="1100" cap="small" dirty="0">
                <a:ln>
                  <a:solidFill>
                    <a:srgbClr val="00B050"/>
                  </a:solidFill>
                </a:ln>
                <a:solidFill>
                  <a:schemeClr val="tx1">
                    <a:lumMod val="50000"/>
                    <a:lumOff val="50000"/>
                  </a:schemeClr>
                </a:solidFill>
              </a:rPr>
              <a:t>Validation</a:t>
            </a:r>
            <a:endParaRPr lang="en-DE" sz="1100" cap="small" dirty="0">
              <a:ln>
                <a:solidFill>
                  <a:srgbClr val="00B050"/>
                </a:solidFill>
              </a:ln>
              <a:solidFill>
                <a:schemeClr val="tx1">
                  <a:lumMod val="50000"/>
                  <a:lumOff val="50000"/>
                </a:schemeClr>
              </a:solidFill>
            </a:endParaRPr>
          </a:p>
        </p:txBody>
      </p:sp>
      <p:sp>
        <p:nvSpPr>
          <p:cNvPr id="12" name="Arrow: Curved Right 4">
            <a:extLst>
              <a:ext uri="{FF2B5EF4-FFF2-40B4-BE49-F238E27FC236}">
                <a16:creationId xmlns:a16="http://schemas.microsoft.com/office/drawing/2014/main" id="{679A83ED-6D28-E29E-89C5-F3C4287BCC2B}"/>
              </a:ext>
            </a:extLst>
          </p:cNvPr>
          <p:cNvSpPr/>
          <p:nvPr/>
        </p:nvSpPr>
        <p:spPr>
          <a:xfrm rot="19891676" flipV="1">
            <a:off x="1004997" y="4634650"/>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13" name="TextBox 12">
            <a:extLst>
              <a:ext uri="{FF2B5EF4-FFF2-40B4-BE49-F238E27FC236}">
                <a16:creationId xmlns:a16="http://schemas.microsoft.com/office/drawing/2014/main" id="{F7B1EA05-7115-DFF2-8D92-70D792A8BDF2}"/>
              </a:ext>
            </a:extLst>
          </p:cNvPr>
          <p:cNvSpPr txBox="1"/>
          <p:nvPr/>
        </p:nvSpPr>
        <p:spPr>
          <a:xfrm>
            <a:off x="492796" y="4732881"/>
            <a:ext cx="1196101" cy="276999"/>
          </a:xfrm>
          <a:prstGeom prst="rect">
            <a:avLst/>
          </a:prstGeom>
          <a:noFill/>
        </p:spPr>
        <p:txBody>
          <a:bodyPr vert="horz" wrap="square" rtlCol="0">
            <a:spAutoFit/>
          </a:bodyPr>
          <a:lstStyle/>
          <a:p>
            <a:pPr algn="ctr"/>
            <a:r>
              <a:rPr lang="en-US" sz="1200" cap="small" dirty="0">
                <a:ln>
                  <a:solidFill>
                    <a:srgbClr val="00B050"/>
                  </a:solidFill>
                </a:ln>
                <a:solidFill>
                  <a:schemeClr val="tx1">
                    <a:lumMod val="50000"/>
                    <a:lumOff val="50000"/>
                  </a:schemeClr>
                </a:solidFill>
              </a:rPr>
              <a:t>Validation</a:t>
            </a:r>
            <a:endParaRPr lang="en-DE" sz="1200" cap="small" dirty="0">
              <a:ln>
                <a:solidFill>
                  <a:srgbClr val="00B050"/>
                </a:solidFill>
              </a:ln>
              <a:solidFill>
                <a:schemeClr val="tx1">
                  <a:lumMod val="50000"/>
                  <a:lumOff val="50000"/>
                </a:schemeClr>
              </a:solidFill>
            </a:endParaRPr>
          </a:p>
        </p:txBody>
      </p:sp>
      <p:sp>
        <p:nvSpPr>
          <p:cNvPr id="40" name="Arrow: Curved Right 4">
            <a:extLst>
              <a:ext uri="{FF2B5EF4-FFF2-40B4-BE49-F238E27FC236}">
                <a16:creationId xmlns:a16="http://schemas.microsoft.com/office/drawing/2014/main" id="{F9012CF8-B944-16FA-A1A5-BC8F2B9693B6}"/>
              </a:ext>
            </a:extLst>
          </p:cNvPr>
          <p:cNvSpPr/>
          <p:nvPr/>
        </p:nvSpPr>
        <p:spPr>
          <a:xfrm rot="16200000" flipH="1" flipV="1">
            <a:off x="3210237" y="2293097"/>
            <a:ext cx="423339" cy="3719125"/>
          </a:xfrm>
          <a:prstGeom prst="curvedRightArrow">
            <a:avLst>
              <a:gd name="adj1" fmla="val 13371"/>
              <a:gd name="adj2" fmla="val 50000"/>
              <a:gd name="adj3" fmla="val 4073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41" name="TextBox 40">
            <a:extLst>
              <a:ext uri="{FF2B5EF4-FFF2-40B4-BE49-F238E27FC236}">
                <a16:creationId xmlns:a16="http://schemas.microsoft.com/office/drawing/2014/main" id="{44021F58-C1D5-4D90-91C8-14F8FD7E7EB0}"/>
              </a:ext>
            </a:extLst>
          </p:cNvPr>
          <p:cNvSpPr txBox="1"/>
          <p:nvPr/>
        </p:nvSpPr>
        <p:spPr>
          <a:xfrm>
            <a:off x="2754770" y="3935114"/>
            <a:ext cx="1196101" cy="276999"/>
          </a:xfrm>
          <a:prstGeom prst="rect">
            <a:avLst/>
          </a:prstGeom>
          <a:noFill/>
        </p:spPr>
        <p:txBody>
          <a:bodyPr vert="horz" wrap="square" rtlCol="0">
            <a:spAutoFit/>
          </a:bodyPr>
          <a:lstStyle/>
          <a:p>
            <a:pPr algn="ctr"/>
            <a:r>
              <a:rPr lang="en-US" sz="1200" cap="small" dirty="0">
                <a:ln>
                  <a:solidFill>
                    <a:srgbClr val="00B050"/>
                  </a:solidFill>
                </a:ln>
                <a:solidFill>
                  <a:schemeClr val="tx1">
                    <a:lumMod val="50000"/>
                    <a:lumOff val="50000"/>
                  </a:schemeClr>
                </a:solidFill>
              </a:rPr>
              <a:t>Validation</a:t>
            </a:r>
            <a:endParaRPr lang="en-DE" sz="1200" cap="small" dirty="0">
              <a:ln>
                <a:solidFill>
                  <a:srgbClr val="00B050"/>
                </a:solidFill>
              </a:ln>
              <a:solidFill>
                <a:schemeClr val="tx1">
                  <a:lumMod val="50000"/>
                  <a:lumOff val="50000"/>
                </a:schemeClr>
              </a:solidFill>
            </a:endParaRPr>
          </a:p>
        </p:txBody>
      </p:sp>
    </p:spTree>
    <p:extLst>
      <p:ext uri="{BB962C8B-B14F-4D97-AF65-F5344CB8AC3E}">
        <p14:creationId xmlns:p14="http://schemas.microsoft.com/office/powerpoint/2010/main" val="226888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95D25-0317-9905-5B20-C7B736D4CD6E}"/>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1E095EE5-CFB6-9FE5-5F8D-2308F3BBEC8D}"/>
              </a:ext>
            </a:extLst>
          </p:cNvPr>
          <p:cNvSpPr txBox="1">
            <a:spLocks/>
          </p:cNvSpPr>
          <p:nvPr/>
        </p:nvSpPr>
        <p:spPr>
          <a:xfrm>
            <a:off x="593351" y="704245"/>
            <a:ext cx="5671298" cy="357505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What is the System Engineering V-model?</a:t>
            </a:r>
          </a:p>
          <a:p>
            <a:endParaRPr lang="en-US" sz="1100" b="1" dirty="0"/>
          </a:p>
          <a:p>
            <a:r>
              <a:rPr lang="en-US" dirty="0"/>
              <a:t>Two axes are added here for guidance.</a:t>
            </a:r>
          </a:p>
          <a:p>
            <a:r>
              <a:rPr lang="en-US" dirty="0"/>
              <a:t>The V should be read as non-linear, as there could be iterations – if the verification fails, the system gets back to the design phase. However, the overall progress is toward the right side of the V.</a:t>
            </a:r>
          </a:p>
          <a:p>
            <a:r>
              <a:rPr lang="en-US" dirty="0"/>
              <a:t>And toward the bottom of the V, the level of detail increase. This is needed as component design shall be much refined before production than at system level for technology evaluation.</a:t>
            </a:r>
          </a:p>
        </p:txBody>
      </p:sp>
      <p:sp>
        <p:nvSpPr>
          <p:cNvPr id="14" name="Freeform: Shape 25">
            <a:extLst>
              <a:ext uri="{FF2B5EF4-FFF2-40B4-BE49-F238E27FC236}">
                <a16:creationId xmlns:a16="http://schemas.microsoft.com/office/drawing/2014/main" id="{456AC875-7C0D-488A-EBDB-45CE0ED6BC24}"/>
              </a:ext>
            </a:extLst>
          </p:cNvPr>
          <p:cNvSpPr/>
          <p:nvPr/>
        </p:nvSpPr>
        <p:spPr>
          <a:xfrm>
            <a:off x="1494598" y="4693695"/>
            <a:ext cx="4090035" cy="2893695"/>
          </a:xfrm>
          <a:custGeom>
            <a:avLst/>
            <a:gdLst>
              <a:gd name="connsiteX0" fmla="*/ 0 w 4099560"/>
              <a:gd name="connsiteY0" fmla="*/ 0 h 2903220"/>
              <a:gd name="connsiteX1" fmla="*/ 1577340 w 4099560"/>
              <a:gd name="connsiteY1" fmla="*/ 2903220 h 2903220"/>
              <a:gd name="connsiteX2" fmla="*/ 2529840 w 4099560"/>
              <a:gd name="connsiteY2" fmla="*/ 288798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3220"/>
              <a:gd name="connsiteX1" fmla="*/ 1577340 w 4099560"/>
              <a:gd name="connsiteY1" fmla="*/ 2903220 h 2903220"/>
              <a:gd name="connsiteX2" fmla="*/ 2526030 w 4099560"/>
              <a:gd name="connsiteY2" fmla="*/ 2899410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7030"/>
              <a:gd name="connsiteX1" fmla="*/ 1577340 w 4099560"/>
              <a:gd name="connsiteY1" fmla="*/ 2903220 h 2907030"/>
              <a:gd name="connsiteX2" fmla="*/ 2388870 w 4099560"/>
              <a:gd name="connsiteY2" fmla="*/ 2907030 h 2907030"/>
              <a:gd name="connsiteX3" fmla="*/ 4099560 w 4099560"/>
              <a:gd name="connsiteY3" fmla="*/ 7620 h 2907030"/>
              <a:gd name="connsiteX4" fmla="*/ 3764280 w 4099560"/>
              <a:gd name="connsiteY4" fmla="*/ 0 h 2907030"/>
              <a:gd name="connsiteX5" fmla="*/ 2194560 w 4099560"/>
              <a:gd name="connsiteY5" fmla="*/ 2705100 h 2907030"/>
              <a:gd name="connsiteX6" fmla="*/ 1920240 w 4099560"/>
              <a:gd name="connsiteY6" fmla="*/ 2712720 h 2907030"/>
              <a:gd name="connsiteX7" fmla="*/ 350520 w 4099560"/>
              <a:gd name="connsiteY7" fmla="*/ 7620 h 2907030"/>
              <a:gd name="connsiteX8" fmla="*/ 0 w 4099560"/>
              <a:gd name="connsiteY8" fmla="*/ 0 h 2907030"/>
              <a:gd name="connsiteX0" fmla="*/ 0 w 4099560"/>
              <a:gd name="connsiteY0" fmla="*/ 0 h 2903220"/>
              <a:gd name="connsiteX1" fmla="*/ 1577340 w 4099560"/>
              <a:gd name="connsiteY1" fmla="*/ 2903220 h 2903220"/>
              <a:gd name="connsiteX2" fmla="*/ 2527935 w 4099560"/>
              <a:gd name="connsiteY2" fmla="*/ 2901315 h 2903220"/>
              <a:gd name="connsiteX3" fmla="*/ 4099560 w 4099560"/>
              <a:gd name="connsiteY3" fmla="*/ 7620 h 2903220"/>
              <a:gd name="connsiteX4" fmla="*/ 3764280 w 4099560"/>
              <a:gd name="connsiteY4" fmla="*/ 0 h 2903220"/>
              <a:gd name="connsiteX5" fmla="*/ 2194560 w 4099560"/>
              <a:gd name="connsiteY5" fmla="*/ 2705100 h 2903220"/>
              <a:gd name="connsiteX6" fmla="*/ 1920240 w 4099560"/>
              <a:gd name="connsiteY6" fmla="*/ 2712720 h 2903220"/>
              <a:gd name="connsiteX7" fmla="*/ 350520 w 4099560"/>
              <a:gd name="connsiteY7" fmla="*/ 7620 h 2903220"/>
              <a:gd name="connsiteX8" fmla="*/ 0 w 4099560"/>
              <a:gd name="connsiteY8" fmla="*/ 0 h 2903220"/>
              <a:gd name="connsiteX0" fmla="*/ 0 w 4099560"/>
              <a:gd name="connsiteY0" fmla="*/ 0 h 2901315"/>
              <a:gd name="connsiteX1" fmla="*/ 1588770 w 4099560"/>
              <a:gd name="connsiteY1" fmla="*/ 288226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920240 w 4099560"/>
              <a:gd name="connsiteY6" fmla="*/ 2712720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4560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238375 w 4099560"/>
              <a:gd name="connsiteY5" fmla="*/ 2771775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838325 w 4099560"/>
              <a:gd name="connsiteY6" fmla="*/ 27793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6465 w 4099560"/>
              <a:gd name="connsiteY5" fmla="*/ 273558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4280 w 4099560"/>
              <a:gd name="connsiteY4" fmla="*/ 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815715 w 4099560"/>
              <a:gd name="connsiteY4" fmla="*/ 34290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0520 w 4099560"/>
              <a:gd name="connsiteY7" fmla="*/ 7620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52425 w 4099560"/>
              <a:gd name="connsiteY7" fmla="*/ 40005 h 2901315"/>
              <a:gd name="connsiteX8" fmla="*/ 0 w 4099560"/>
              <a:gd name="connsiteY8" fmla="*/ 0 h 2901315"/>
              <a:gd name="connsiteX0" fmla="*/ 0 w 4099560"/>
              <a:gd name="connsiteY0" fmla="*/ 0 h 2901315"/>
              <a:gd name="connsiteX1" fmla="*/ 1577340 w 4099560"/>
              <a:gd name="connsiteY1" fmla="*/ 2897505 h 2901315"/>
              <a:gd name="connsiteX2" fmla="*/ 2527935 w 4099560"/>
              <a:gd name="connsiteY2" fmla="*/ 2901315 h 2901315"/>
              <a:gd name="connsiteX3" fmla="*/ 4099560 w 4099560"/>
              <a:gd name="connsiteY3" fmla="*/ 7620 h 2901315"/>
              <a:gd name="connsiteX4" fmla="*/ 3760470 w 4099560"/>
              <a:gd name="connsiteY4" fmla="*/ 9525 h 2901315"/>
              <a:gd name="connsiteX5" fmla="*/ 2192655 w 4099560"/>
              <a:gd name="connsiteY5" fmla="*/ 2705100 h 2901315"/>
              <a:gd name="connsiteX6" fmla="*/ 1912620 w 4099560"/>
              <a:gd name="connsiteY6" fmla="*/ 2703195 h 2901315"/>
              <a:gd name="connsiteX7" fmla="*/ 346710 w 4099560"/>
              <a:gd name="connsiteY7" fmla="*/ 9525 h 2901315"/>
              <a:gd name="connsiteX8" fmla="*/ 0 w 4099560"/>
              <a:gd name="connsiteY8" fmla="*/ 0 h 2901315"/>
              <a:gd name="connsiteX0" fmla="*/ 0 w 4088130"/>
              <a:gd name="connsiteY0" fmla="*/ 15240 h 2893695"/>
              <a:gd name="connsiteX1" fmla="*/ 1565910 w 4088130"/>
              <a:gd name="connsiteY1" fmla="*/ 2889885 h 2893695"/>
              <a:gd name="connsiteX2" fmla="*/ 2516505 w 4088130"/>
              <a:gd name="connsiteY2" fmla="*/ 2893695 h 2893695"/>
              <a:gd name="connsiteX3" fmla="*/ 4088130 w 4088130"/>
              <a:gd name="connsiteY3" fmla="*/ 0 h 2893695"/>
              <a:gd name="connsiteX4" fmla="*/ 3749040 w 4088130"/>
              <a:gd name="connsiteY4" fmla="*/ 1905 h 2893695"/>
              <a:gd name="connsiteX5" fmla="*/ 2181225 w 4088130"/>
              <a:gd name="connsiteY5" fmla="*/ 2697480 h 2893695"/>
              <a:gd name="connsiteX6" fmla="*/ 1901190 w 4088130"/>
              <a:gd name="connsiteY6" fmla="*/ 2695575 h 2893695"/>
              <a:gd name="connsiteX7" fmla="*/ 335280 w 4088130"/>
              <a:gd name="connsiteY7" fmla="*/ 1905 h 2893695"/>
              <a:gd name="connsiteX8" fmla="*/ 0 w 4088130"/>
              <a:gd name="connsiteY8" fmla="*/ 1524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903095 w 4090035"/>
              <a:gd name="connsiteY6" fmla="*/ 269557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183130 w 4090035"/>
              <a:gd name="connsiteY5" fmla="*/ 2697480 h 2893695"/>
              <a:gd name="connsiteX6" fmla="*/ 1800225 w 4090035"/>
              <a:gd name="connsiteY6" fmla="*/ 2626995 h 2893695"/>
              <a:gd name="connsiteX7" fmla="*/ 337185 w 4090035"/>
              <a:gd name="connsiteY7" fmla="*/ 1905 h 2893695"/>
              <a:gd name="connsiteX8" fmla="*/ 0 w 4090035"/>
              <a:gd name="connsiteY8" fmla="*/ 3810 h 2893695"/>
              <a:gd name="connsiteX0" fmla="*/ 0 w 4090035"/>
              <a:gd name="connsiteY0" fmla="*/ 3810 h 2893695"/>
              <a:gd name="connsiteX1" fmla="*/ 1567815 w 4090035"/>
              <a:gd name="connsiteY1" fmla="*/ 2889885 h 2893695"/>
              <a:gd name="connsiteX2" fmla="*/ 2518410 w 4090035"/>
              <a:gd name="connsiteY2" fmla="*/ 2893695 h 2893695"/>
              <a:gd name="connsiteX3" fmla="*/ 4090035 w 4090035"/>
              <a:gd name="connsiteY3" fmla="*/ 0 h 2893695"/>
              <a:gd name="connsiteX4" fmla="*/ 3750945 w 4090035"/>
              <a:gd name="connsiteY4" fmla="*/ 1905 h 2893695"/>
              <a:gd name="connsiteX5" fmla="*/ 2274570 w 4090035"/>
              <a:gd name="connsiteY5" fmla="*/ 2625090 h 2893695"/>
              <a:gd name="connsiteX6" fmla="*/ 1800225 w 4090035"/>
              <a:gd name="connsiteY6" fmla="*/ 2626995 h 2893695"/>
              <a:gd name="connsiteX7" fmla="*/ 337185 w 4090035"/>
              <a:gd name="connsiteY7" fmla="*/ 1905 h 2893695"/>
              <a:gd name="connsiteX8" fmla="*/ 0 w 4090035"/>
              <a:gd name="connsiteY8" fmla="*/ 3810 h 28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0035" h="2893695">
                <a:moveTo>
                  <a:pt x="0" y="3810"/>
                </a:moveTo>
                <a:lnTo>
                  <a:pt x="1567815" y="2889885"/>
                </a:lnTo>
                <a:lnTo>
                  <a:pt x="2518410" y="2893695"/>
                </a:lnTo>
                <a:lnTo>
                  <a:pt x="4090035" y="0"/>
                </a:lnTo>
                <a:lnTo>
                  <a:pt x="3750945" y="1905"/>
                </a:lnTo>
                <a:lnTo>
                  <a:pt x="2274570" y="2625090"/>
                </a:lnTo>
                <a:lnTo>
                  <a:pt x="1800225" y="2626995"/>
                </a:lnTo>
                <a:lnTo>
                  <a:pt x="337185" y="1905"/>
                </a:lnTo>
                <a:lnTo>
                  <a:pt x="0" y="381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cxnSp>
        <p:nvCxnSpPr>
          <p:cNvPr id="15" name="Straight Arrow Connector 14">
            <a:extLst>
              <a:ext uri="{FF2B5EF4-FFF2-40B4-BE49-F238E27FC236}">
                <a16:creationId xmlns:a16="http://schemas.microsoft.com/office/drawing/2014/main" id="{EA328DCD-D0F7-B696-E9B7-42EBF7791A7E}"/>
              </a:ext>
            </a:extLst>
          </p:cNvPr>
          <p:cNvCxnSpPr/>
          <p:nvPr/>
        </p:nvCxnSpPr>
        <p:spPr>
          <a:xfrm>
            <a:off x="243858" y="4485416"/>
            <a:ext cx="0" cy="3257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D2EBB7-B471-34AE-F18E-83F75B19BAEE}"/>
              </a:ext>
            </a:extLst>
          </p:cNvPr>
          <p:cNvCxnSpPr>
            <a:cxnSpLocks/>
          </p:cNvCxnSpPr>
          <p:nvPr/>
        </p:nvCxnSpPr>
        <p:spPr>
          <a:xfrm>
            <a:off x="243858" y="7743390"/>
            <a:ext cx="62179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2BED20-2BC8-2B1E-D6D7-7926AE55EC75}"/>
              </a:ext>
            </a:extLst>
          </p:cNvPr>
          <p:cNvSpPr txBox="1"/>
          <p:nvPr/>
        </p:nvSpPr>
        <p:spPr>
          <a:xfrm>
            <a:off x="168711" y="6658698"/>
            <a:ext cx="430887" cy="1002448"/>
          </a:xfrm>
          <a:prstGeom prst="rect">
            <a:avLst/>
          </a:prstGeom>
          <a:noFill/>
        </p:spPr>
        <p:txBody>
          <a:bodyPr vert="vert270" wrap="square" rtlCol="0">
            <a:spAutoFit/>
          </a:bodyPr>
          <a:lstStyle/>
          <a:p>
            <a:r>
              <a:rPr lang="en-US" sz="1600" cap="small" dirty="0"/>
              <a:t>Details</a:t>
            </a:r>
            <a:endParaRPr lang="en-DE" sz="1600" cap="small" dirty="0"/>
          </a:p>
        </p:txBody>
      </p:sp>
      <p:sp>
        <p:nvSpPr>
          <p:cNvPr id="18" name="TextBox 17">
            <a:extLst>
              <a:ext uri="{FF2B5EF4-FFF2-40B4-BE49-F238E27FC236}">
                <a16:creationId xmlns:a16="http://schemas.microsoft.com/office/drawing/2014/main" id="{E4CA3661-C974-CCA9-536B-172A21449DBA}"/>
              </a:ext>
            </a:extLst>
          </p:cNvPr>
          <p:cNvSpPr txBox="1"/>
          <p:nvPr/>
        </p:nvSpPr>
        <p:spPr>
          <a:xfrm>
            <a:off x="4892943" y="7755858"/>
            <a:ext cx="1568840" cy="584775"/>
          </a:xfrm>
          <a:prstGeom prst="rect">
            <a:avLst/>
          </a:prstGeom>
          <a:noFill/>
        </p:spPr>
        <p:txBody>
          <a:bodyPr vert="horz" wrap="square" rtlCol="0">
            <a:spAutoFit/>
          </a:bodyPr>
          <a:lstStyle/>
          <a:p>
            <a:pPr algn="r"/>
            <a:r>
              <a:rPr lang="en-US" sz="1600" cap="small" dirty="0"/>
              <a:t>Development Progress</a:t>
            </a:r>
            <a:endParaRPr lang="en-DE" sz="1600" cap="small" dirty="0"/>
          </a:p>
        </p:txBody>
      </p:sp>
      <p:sp>
        <p:nvSpPr>
          <p:cNvPr id="19" name="Rectangle 18">
            <a:extLst>
              <a:ext uri="{FF2B5EF4-FFF2-40B4-BE49-F238E27FC236}">
                <a16:creationId xmlns:a16="http://schemas.microsoft.com/office/drawing/2014/main" id="{EF84226A-2721-6FEA-FACE-9BDFF5FB8E18}"/>
              </a:ext>
            </a:extLst>
          </p:cNvPr>
          <p:cNvSpPr/>
          <p:nvPr/>
        </p:nvSpPr>
        <p:spPr>
          <a:xfrm>
            <a:off x="1494597" y="502051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Specification</a:t>
            </a:r>
          </a:p>
        </p:txBody>
      </p:sp>
      <p:sp>
        <p:nvSpPr>
          <p:cNvPr id="20" name="Rectangle 19">
            <a:extLst>
              <a:ext uri="{FF2B5EF4-FFF2-40B4-BE49-F238E27FC236}">
                <a16:creationId xmlns:a16="http://schemas.microsoft.com/office/drawing/2014/main" id="{94BA0E35-1FA8-3340-1E42-FD7B7EDF74C7}"/>
              </a:ext>
            </a:extLst>
          </p:cNvPr>
          <p:cNvSpPr/>
          <p:nvPr/>
        </p:nvSpPr>
        <p:spPr>
          <a:xfrm>
            <a:off x="2001327" y="596055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Specification</a:t>
            </a:r>
          </a:p>
        </p:txBody>
      </p:sp>
      <p:sp>
        <p:nvSpPr>
          <p:cNvPr id="21" name="Rectangle 20">
            <a:extLst>
              <a:ext uri="{FF2B5EF4-FFF2-40B4-BE49-F238E27FC236}">
                <a16:creationId xmlns:a16="http://schemas.microsoft.com/office/drawing/2014/main" id="{3088FDF3-D3FD-0047-3E07-FA00E17C7DF5}"/>
              </a:ext>
            </a:extLst>
          </p:cNvPr>
          <p:cNvSpPr/>
          <p:nvPr/>
        </p:nvSpPr>
        <p:spPr>
          <a:xfrm>
            <a:off x="2976584" y="684284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development</a:t>
            </a:r>
          </a:p>
        </p:txBody>
      </p:sp>
      <p:sp>
        <p:nvSpPr>
          <p:cNvPr id="22" name="Rectangle 21">
            <a:extLst>
              <a:ext uri="{FF2B5EF4-FFF2-40B4-BE49-F238E27FC236}">
                <a16:creationId xmlns:a16="http://schemas.microsoft.com/office/drawing/2014/main" id="{7CE371C3-DAA6-97A6-F6EF-8E392CDD72B6}"/>
              </a:ext>
            </a:extLst>
          </p:cNvPr>
          <p:cNvSpPr/>
          <p:nvPr/>
        </p:nvSpPr>
        <p:spPr>
          <a:xfrm>
            <a:off x="4004538" y="5960556"/>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Component Integration</a:t>
            </a:r>
          </a:p>
        </p:txBody>
      </p:sp>
      <p:sp>
        <p:nvSpPr>
          <p:cNvPr id="23" name="Rectangle 22">
            <a:extLst>
              <a:ext uri="{FF2B5EF4-FFF2-40B4-BE49-F238E27FC236}">
                <a16:creationId xmlns:a16="http://schemas.microsoft.com/office/drawing/2014/main" id="{D0C7351F-A12E-3726-FA3D-5712A53F65F1}"/>
              </a:ext>
            </a:extLst>
          </p:cNvPr>
          <p:cNvSpPr/>
          <p:nvPr/>
        </p:nvSpPr>
        <p:spPr>
          <a:xfrm>
            <a:off x="4466398" y="5020510"/>
            <a:ext cx="1118235" cy="557106"/>
          </a:xfrm>
          <a:prstGeom prst="rect">
            <a:avLst/>
          </a:prstGeom>
          <a:solidFill>
            <a:srgbClr val="FFFFFF">
              <a:alpha val="80000"/>
            </a:srgbClr>
          </a:solid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cap="small" dirty="0"/>
              <a:t>System Integration</a:t>
            </a:r>
          </a:p>
        </p:txBody>
      </p:sp>
      <p:sp>
        <p:nvSpPr>
          <p:cNvPr id="24" name="TextBox 23">
            <a:extLst>
              <a:ext uri="{FF2B5EF4-FFF2-40B4-BE49-F238E27FC236}">
                <a16:creationId xmlns:a16="http://schemas.microsoft.com/office/drawing/2014/main" id="{5965EB25-E48B-875B-866F-72EC431BF423}"/>
              </a:ext>
            </a:extLst>
          </p:cNvPr>
          <p:cNvSpPr txBox="1"/>
          <p:nvPr/>
        </p:nvSpPr>
        <p:spPr>
          <a:xfrm>
            <a:off x="1065974" y="4384496"/>
            <a:ext cx="1196101" cy="276999"/>
          </a:xfrm>
          <a:prstGeom prst="rect">
            <a:avLst/>
          </a:prstGeom>
          <a:noFill/>
        </p:spPr>
        <p:txBody>
          <a:bodyPr vert="horz" wrap="square" rtlCol="0">
            <a:spAutoFit/>
          </a:bodyPr>
          <a:lstStyle/>
          <a:p>
            <a:pPr algn="ctr"/>
            <a:r>
              <a:rPr lang="en-US" sz="1200" cap="small" dirty="0"/>
              <a:t>Client Needs</a:t>
            </a:r>
            <a:endParaRPr lang="en-DE" sz="1200" cap="small" dirty="0"/>
          </a:p>
        </p:txBody>
      </p:sp>
      <p:sp>
        <p:nvSpPr>
          <p:cNvPr id="25" name="TextBox 24">
            <a:extLst>
              <a:ext uri="{FF2B5EF4-FFF2-40B4-BE49-F238E27FC236}">
                <a16:creationId xmlns:a16="http://schemas.microsoft.com/office/drawing/2014/main" id="{DC795908-A003-AE12-79DE-61C4267AB0A1}"/>
              </a:ext>
            </a:extLst>
          </p:cNvPr>
          <p:cNvSpPr txBox="1"/>
          <p:nvPr/>
        </p:nvSpPr>
        <p:spPr>
          <a:xfrm>
            <a:off x="4688363" y="4380867"/>
            <a:ext cx="1349661" cy="276999"/>
          </a:xfrm>
          <a:prstGeom prst="rect">
            <a:avLst/>
          </a:prstGeom>
          <a:noFill/>
        </p:spPr>
        <p:txBody>
          <a:bodyPr vert="horz" wrap="square" rtlCol="0">
            <a:spAutoFit/>
          </a:bodyPr>
          <a:lstStyle/>
          <a:p>
            <a:pPr algn="ctr"/>
            <a:r>
              <a:rPr lang="en-US" sz="1200" cap="small" dirty="0"/>
              <a:t>Final Product</a:t>
            </a:r>
            <a:endParaRPr lang="en-DE" sz="1200" cap="small" dirty="0"/>
          </a:p>
        </p:txBody>
      </p:sp>
      <p:cxnSp>
        <p:nvCxnSpPr>
          <p:cNvPr id="26" name="Straight Arrow Connector 25">
            <a:extLst>
              <a:ext uri="{FF2B5EF4-FFF2-40B4-BE49-F238E27FC236}">
                <a16:creationId xmlns:a16="http://schemas.microsoft.com/office/drawing/2014/main" id="{0CD14F1D-B9F0-CC2F-2FA9-D12DCA13AE49}"/>
              </a:ext>
            </a:extLst>
          </p:cNvPr>
          <p:cNvCxnSpPr>
            <a:cxnSpLocks/>
            <a:stCxn id="24" idx="3"/>
            <a:endCxn id="25" idx="1"/>
          </p:cNvCxnSpPr>
          <p:nvPr/>
        </p:nvCxnSpPr>
        <p:spPr>
          <a:xfrm flipV="1">
            <a:off x="2262075" y="4519367"/>
            <a:ext cx="2426288" cy="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03A3356-12AB-7160-5168-C650F971AA2F}"/>
              </a:ext>
            </a:extLst>
          </p:cNvPr>
          <p:cNvSpPr txBox="1"/>
          <p:nvPr/>
        </p:nvSpPr>
        <p:spPr>
          <a:xfrm>
            <a:off x="2937652" y="4279295"/>
            <a:ext cx="1196101" cy="276999"/>
          </a:xfrm>
          <a:prstGeom prst="rect">
            <a:avLst/>
          </a:prstGeom>
          <a:noFill/>
        </p:spPr>
        <p:txBody>
          <a:bodyPr vert="horz" wrap="square" rtlCol="0">
            <a:spAutoFit/>
          </a:bodyPr>
          <a:lstStyle/>
          <a:p>
            <a:pPr algn="ctr"/>
            <a:r>
              <a:rPr lang="en-US" sz="1200" cap="small" dirty="0">
                <a:solidFill>
                  <a:schemeClr val="bg2">
                    <a:lumMod val="75000"/>
                  </a:schemeClr>
                </a:solidFill>
              </a:rPr>
              <a:t>ideally</a:t>
            </a:r>
            <a:endParaRPr lang="en-DE" sz="1200" cap="small" dirty="0">
              <a:solidFill>
                <a:schemeClr val="bg2">
                  <a:lumMod val="75000"/>
                </a:schemeClr>
              </a:solidFill>
            </a:endParaRPr>
          </a:p>
        </p:txBody>
      </p:sp>
      <p:sp>
        <p:nvSpPr>
          <p:cNvPr id="28" name="Arrow: Curved Right 44">
            <a:extLst>
              <a:ext uri="{FF2B5EF4-FFF2-40B4-BE49-F238E27FC236}">
                <a16:creationId xmlns:a16="http://schemas.microsoft.com/office/drawing/2014/main" id="{5FA19426-DDFE-5E4E-3B76-ADF904779E5E}"/>
              </a:ext>
            </a:extLst>
          </p:cNvPr>
          <p:cNvSpPr/>
          <p:nvPr/>
        </p:nvSpPr>
        <p:spPr>
          <a:xfrm rot="19891676" flipV="1">
            <a:off x="1531817" y="5595007"/>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29" name="Arrow: Curved Right 46">
            <a:extLst>
              <a:ext uri="{FF2B5EF4-FFF2-40B4-BE49-F238E27FC236}">
                <a16:creationId xmlns:a16="http://schemas.microsoft.com/office/drawing/2014/main" id="{FCFFDF7B-4C50-4203-61F7-EED25FF5F8C9}"/>
              </a:ext>
            </a:extLst>
          </p:cNvPr>
          <p:cNvSpPr/>
          <p:nvPr/>
        </p:nvSpPr>
        <p:spPr>
          <a:xfrm rot="19891676" flipV="1">
            <a:off x="2281012" y="6595801"/>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30" name="Arrow: Left 47">
            <a:extLst>
              <a:ext uri="{FF2B5EF4-FFF2-40B4-BE49-F238E27FC236}">
                <a16:creationId xmlns:a16="http://schemas.microsoft.com/office/drawing/2014/main" id="{B0536FFC-ED3A-BA6D-72D0-220569D8437E}"/>
              </a:ext>
            </a:extLst>
          </p:cNvPr>
          <p:cNvSpPr/>
          <p:nvPr/>
        </p:nvSpPr>
        <p:spPr>
          <a:xfrm>
            <a:off x="2700007" y="5236638"/>
            <a:ext cx="1671392" cy="11483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31" name="Arrow: Left 49">
            <a:extLst>
              <a:ext uri="{FF2B5EF4-FFF2-40B4-BE49-F238E27FC236}">
                <a16:creationId xmlns:a16="http://schemas.microsoft.com/office/drawing/2014/main" id="{F8E20675-E2DD-8B76-34AB-FC4CE1B7A0F4}"/>
              </a:ext>
            </a:extLst>
          </p:cNvPr>
          <p:cNvSpPr/>
          <p:nvPr/>
        </p:nvSpPr>
        <p:spPr>
          <a:xfrm>
            <a:off x="3194614" y="6181691"/>
            <a:ext cx="682174" cy="114836"/>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p>
        </p:txBody>
      </p:sp>
      <p:sp>
        <p:nvSpPr>
          <p:cNvPr id="32" name="TextBox 31">
            <a:extLst>
              <a:ext uri="{FF2B5EF4-FFF2-40B4-BE49-F238E27FC236}">
                <a16:creationId xmlns:a16="http://schemas.microsoft.com/office/drawing/2014/main" id="{7C6531FF-8613-55CD-F8C3-D2B8A3D6A3CA}"/>
              </a:ext>
            </a:extLst>
          </p:cNvPr>
          <p:cNvSpPr txBox="1"/>
          <p:nvPr/>
        </p:nvSpPr>
        <p:spPr>
          <a:xfrm>
            <a:off x="2937650" y="5019348"/>
            <a:ext cx="1196101" cy="276999"/>
          </a:xfrm>
          <a:prstGeom prst="rect">
            <a:avLst/>
          </a:prstGeom>
          <a:noFill/>
        </p:spPr>
        <p:txBody>
          <a:bodyPr vert="horz" wrap="square" rtlCol="0">
            <a:spAutoFit/>
          </a:bodyPr>
          <a:lstStyle/>
          <a:p>
            <a:pPr algn="ctr"/>
            <a:r>
              <a:rPr lang="en-US" sz="1200" cap="small" dirty="0">
                <a:ln>
                  <a:solidFill>
                    <a:srgbClr val="C00000"/>
                  </a:solidFill>
                </a:ln>
                <a:solidFill>
                  <a:schemeClr val="tx1">
                    <a:lumMod val="50000"/>
                    <a:lumOff val="50000"/>
                  </a:schemeClr>
                </a:solidFill>
              </a:rPr>
              <a:t>Verification</a:t>
            </a:r>
            <a:endParaRPr lang="en-DE" sz="1200" cap="small" dirty="0">
              <a:ln>
                <a:solidFill>
                  <a:srgbClr val="C00000"/>
                </a:solidFill>
              </a:ln>
              <a:solidFill>
                <a:schemeClr val="tx1">
                  <a:lumMod val="50000"/>
                  <a:lumOff val="50000"/>
                </a:schemeClr>
              </a:solidFill>
            </a:endParaRPr>
          </a:p>
        </p:txBody>
      </p:sp>
      <p:sp>
        <p:nvSpPr>
          <p:cNvPr id="33" name="TextBox 32">
            <a:extLst>
              <a:ext uri="{FF2B5EF4-FFF2-40B4-BE49-F238E27FC236}">
                <a16:creationId xmlns:a16="http://schemas.microsoft.com/office/drawing/2014/main" id="{92DDE36F-D446-6889-D703-3CD3846B88D6}"/>
              </a:ext>
            </a:extLst>
          </p:cNvPr>
          <p:cNvSpPr txBox="1"/>
          <p:nvPr/>
        </p:nvSpPr>
        <p:spPr>
          <a:xfrm>
            <a:off x="2957434" y="5960513"/>
            <a:ext cx="1196101" cy="261610"/>
          </a:xfrm>
          <a:prstGeom prst="rect">
            <a:avLst/>
          </a:prstGeom>
          <a:noFill/>
        </p:spPr>
        <p:txBody>
          <a:bodyPr vert="horz" wrap="square" rtlCol="0">
            <a:spAutoFit/>
          </a:bodyPr>
          <a:lstStyle/>
          <a:p>
            <a:pPr algn="ctr"/>
            <a:r>
              <a:rPr lang="en-US" sz="1050" cap="small" dirty="0">
                <a:ln>
                  <a:solidFill>
                    <a:srgbClr val="C00000"/>
                  </a:solidFill>
                </a:ln>
                <a:solidFill>
                  <a:schemeClr val="tx1">
                    <a:lumMod val="50000"/>
                    <a:lumOff val="50000"/>
                  </a:schemeClr>
                </a:solidFill>
              </a:rPr>
              <a:t>Verification</a:t>
            </a:r>
            <a:endParaRPr lang="en-DE" sz="1050" cap="small" dirty="0">
              <a:ln>
                <a:solidFill>
                  <a:srgbClr val="C00000"/>
                </a:solidFill>
              </a:ln>
              <a:solidFill>
                <a:schemeClr val="tx1">
                  <a:lumMod val="50000"/>
                  <a:lumOff val="50000"/>
                </a:schemeClr>
              </a:solidFill>
            </a:endParaRPr>
          </a:p>
        </p:txBody>
      </p:sp>
      <p:cxnSp>
        <p:nvCxnSpPr>
          <p:cNvPr id="34" name="Straight Arrow Connector 33">
            <a:extLst>
              <a:ext uri="{FF2B5EF4-FFF2-40B4-BE49-F238E27FC236}">
                <a16:creationId xmlns:a16="http://schemas.microsoft.com/office/drawing/2014/main" id="{062C1061-7F7E-7CF1-5987-437A20F03B92}"/>
              </a:ext>
            </a:extLst>
          </p:cNvPr>
          <p:cNvCxnSpPr/>
          <p:nvPr/>
        </p:nvCxnSpPr>
        <p:spPr>
          <a:xfrm>
            <a:off x="444633" y="4706343"/>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7BFD2CE-56B9-FCED-2D03-AD76485E1D70}"/>
              </a:ext>
            </a:extLst>
          </p:cNvPr>
          <p:cNvCxnSpPr>
            <a:cxnSpLocks/>
          </p:cNvCxnSpPr>
          <p:nvPr/>
        </p:nvCxnSpPr>
        <p:spPr>
          <a:xfrm flipV="1">
            <a:off x="4979795" y="4718338"/>
            <a:ext cx="1550994" cy="2874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972A519-54D4-D3BF-519B-3B7BFB34123E}"/>
              </a:ext>
            </a:extLst>
          </p:cNvPr>
          <p:cNvSpPr txBox="1"/>
          <p:nvPr/>
        </p:nvSpPr>
        <p:spPr>
          <a:xfrm rot="3702475">
            <a:off x="439191" y="5975902"/>
            <a:ext cx="1196101" cy="276999"/>
          </a:xfrm>
          <a:prstGeom prst="rect">
            <a:avLst/>
          </a:prstGeom>
          <a:noFill/>
        </p:spPr>
        <p:txBody>
          <a:bodyPr vert="horz" wrap="square" rtlCol="0">
            <a:spAutoFit/>
          </a:bodyPr>
          <a:lstStyle/>
          <a:p>
            <a:pPr algn="ctr"/>
            <a:r>
              <a:rPr lang="en-US" sz="1200" cap="small" dirty="0"/>
              <a:t>Design Phase</a:t>
            </a:r>
            <a:endParaRPr lang="en-DE" sz="1200" cap="small" dirty="0"/>
          </a:p>
        </p:txBody>
      </p:sp>
      <p:sp>
        <p:nvSpPr>
          <p:cNvPr id="37" name="TextBox 36">
            <a:extLst>
              <a:ext uri="{FF2B5EF4-FFF2-40B4-BE49-F238E27FC236}">
                <a16:creationId xmlns:a16="http://schemas.microsoft.com/office/drawing/2014/main" id="{E042B145-088C-E1D1-F000-CA1B8154F18A}"/>
              </a:ext>
            </a:extLst>
          </p:cNvPr>
          <p:cNvSpPr txBox="1"/>
          <p:nvPr/>
        </p:nvSpPr>
        <p:spPr>
          <a:xfrm rot="17894877">
            <a:off x="4276435" y="6015813"/>
            <a:ext cx="3272267" cy="276999"/>
          </a:xfrm>
          <a:prstGeom prst="rect">
            <a:avLst/>
          </a:prstGeom>
          <a:noFill/>
        </p:spPr>
        <p:txBody>
          <a:bodyPr vert="horz" wrap="square" rtlCol="0">
            <a:spAutoFit/>
          </a:bodyPr>
          <a:lstStyle/>
          <a:p>
            <a:pPr algn="ctr"/>
            <a:r>
              <a:rPr lang="en-US" sz="1200" cap="small" dirty="0"/>
              <a:t>Test &amp; Integration Phase</a:t>
            </a:r>
            <a:endParaRPr lang="en-DE" sz="1200" cap="small" dirty="0"/>
          </a:p>
        </p:txBody>
      </p:sp>
      <p:sp>
        <p:nvSpPr>
          <p:cNvPr id="38" name="TextBox 37">
            <a:extLst>
              <a:ext uri="{FF2B5EF4-FFF2-40B4-BE49-F238E27FC236}">
                <a16:creationId xmlns:a16="http://schemas.microsoft.com/office/drawing/2014/main" id="{ADDFAB22-BECE-E96B-1A49-3D6B537F3242}"/>
              </a:ext>
            </a:extLst>
          </p:cNvPr>
          <p:cNvSpPr txBox="1"/>
          <p:nvPr/>
        </p:nvSpPr>
        <p:spPr>
          <a:xfrm>
            <a:off x="1019616" y="5693238"/>
            <a:ext cx="1196101" cy="276999"/>
          </a:xfrm>
          <a:prstGeom prst="rect">
            <a:avLst/>
          </a:prstGeom>
          <a:noFill/>
        </p:spPr>
        <p:txBody>
          <a:bodyPr vert="horz" wrap="square" rtlCol="0">
            <a:spAutoFit/>
          </a:bodyPr>
          <a:lstStyle/>
          <a:p>
            <a:pPr algn="ctr"/>
            <a:r>
              <a:rPr lang="en-US" sz="1200" cap="small" dirty="0">
                <a:ln>
                  <a:solidFill>
                    <a:srgbClr val="00B050"/>
                  </a:solidFill>
                </a:ln>
                <a:solidFill>
                  <a:schemeClr val="tx1">
                    <a:lumMod val="50000"/>
                    <a:lumOff val="50000"/>
                  </a:schemeClr>
                </a:solidFill>
              </a:rPr>
              <a:t>Validation</a:t>
            </a:r>
            <a:endParaRPr lang="en-DE" sz="1200" cap="small" dirty="0">
              <a:ln>
                <a:solidFill>
                  <a:srgbClr val="00B050"/>
                </a:solidFill>
              </a:ln>
              <a:solidFill>
                <a:schemeClr val="tx1">
                  <a:lumMod val="50000"/>
                  <a:lumOff val="50000"/>
                </a:schemeClr>
              </a:solidFill>
            </a:endParaRPr>
          </a:p>
        </p:txBody>
      </p:sp>
      <p:sp>
        <p:nvSpPr>
          <p:cNvPr id="39" name="TextBox 38">
            <a:extLst>
              <a:ext uri="{FF2B5EF4-FFF2-40B4-BE49-F238E27FC236}">
                <a16:creationId xmlns:a16="http://schemas.microsoft.com/office/drawing/2014/main" id="{E2A08E39-BD26-4DD3-3BDD-0910A7819496}"/>
              </a:ext>
            </a:extLst>
          </p:cNvPr>
          <p:cNvSpPr txBox="1"/>
          <p:nvPr/>
        </p:nvSpPr>
        <p:spPr>
          <a:xfrm>
            <a:off x="1716019" y="6825814"/>
            <a:ext cx="1196101" cy="261610"/>
          </a:xfrm>
          <a:prstGeom prst="rect">
            <a:avLst/>
          </a:prstGeom>
          <a:noFill/>
        </p:spPr>
        <p:txBody>
          <a:bodyPr vert="horz" wrap="square" rtlCol="0">
            <a:spAutoFit/>
          </a:bodyPr>
          <a:lstStyle/>
          <a:p>
            <a:pPr algn="ctr"/>
            <a:r>
              <a:rPr lang="en-US" sz="1100" cap="small" dirty="0">
                <a:ln>
                  <a:solidFill>
                    <a:srgbClr val="00B050"/>
                  </a:solidFill>
                </a:ln>
                <a:solidFill>
                  <a:schemeClr val="tx1">
                    <a:lumMod val="50000"/>
                    <a:lumOff val="50000"/>
                  </a:schemeClr>
                </a:solidFill>
              </a:rPr>
              <a:t>Validation</a:t>
            </a:r>
            <a:endParaRPr lang="en-DE" sz="1100" cap="small" dirty="0">
              <a:ln>
                <a:solidFill>
                  <a:srgbClr val="00B050"/>
                </a:solidFill>
              </a:ln>
              <a:solidFill>
                <a:schemeClr val="tx1">
                  <a:lumMod val="50000"/>
                  <a:lumOff val="50000"/>
                </a:schemeClr>
              </a:solidFill>
            </a:endParaRPr>
          </a:p>
        </p:txBody>
      </p:sp>
      <p:sp>
        <p:nvSpPr>
          <p:cNvPr id="12" name="Arrow: Curved Right 4">
            <a:extLst>
              <a:ext uri="{FF2B5EF4-FFF2-40B4-BE49-F238E27FC236}">
                <a16:creationId xmlns:a16="http://schemas.microsoft.com/office/drawing/2014/main" id="{12F64117-4363-F793-BE28-E36C681F3700}"/>
              </a:ext>
            </a:extLst>
          </p:cNvPr>
          <p:cNvSpPr/>
          <p:nvPr/>
        </p:nvSpPr>
        <p:spPr>
          <a:xfrm rot="19891676" flipV="1">
            <a:off x="1004997" y="4634650"/>
            <a:ext cx="329563" cy="609600"/>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13" name="TextBox 12">
            <a:extLst>
              <a:ext uri="{FF2B5EF4-FFF2-40B4-BE49-F238E27FC236}">
                <a16:creationId xmlns:a16="http://schemas.microsoft.com/office/drawing/2014/main" id="{0F1DDE13-9BF1-D85C-F681-CC047635A4FC}"/>
              </a:ext>
            </a:extLst>
          </p:cNvPr>
          <p:cNvSpPr txBox="1"/>
          <p:nvPr/>
        </p:nvSpPr>
        <p:spPr>
          <a:xfrm>
            <a:off x="492796" y="4732881"/>
            <a:ext cx="1196101" cy="276999"/>
          </a:xfrm>
          <a:prstGeom prst="rect">
            <a:avLst/>
          </a:prstGeom>
          <a:noFill/>
        </p:spPr>
        <p:txBody>
          <a:bodyPr vert="horz" wrap="square" rtlCol="0">
            <a:spAutoFit/>
          </a:bodyPr>
          <a:lstStyle/>
          <a:p>
            <a:pPr algn="ctr"/>
            <a:r>
              <a:rPr lang="en-US" sz="1200" cap="small" dirty="0">
                <a:ln>
                  <a:solidFill>
                    <a:srgbClr val="00B050"/>
                  </a:solidFill>
                </a:ln>
                <a:solidFill>
                  <a:schemeClr val="tx1">
                    <a:lumMod val="50000"/>
                    <a:lumOff val="50000"/>
                  </a:schemeClr>
                </a:solidFill>
              </a:rPr>
              <a:t>Validation</a:t>
            </a:r>
            <a:endParaRPr lang="en-DE" sz="1200" cap="small" dirty="0">
              <a:ln>
                <a:solidFill>
                  <a:srgbClr val="00B050"/>
                </a:solidFill>
              </a:ln>
              <a:solidFill>
                <a:schemeClr val="tx1">
                  <a:lumMod val="50000"/>
                  <a:lumOff val="50000"/>
                </a:schemeClr>
              </a:solidFill>
            </a:endParaRPr>
          </a:p>
        </p:txBody>
      </p:sp>
      <p:sp>
        <p:nvSpPr>
          <p:cNvPr id="40" name="Arrow: Curved Right 4">
            <a:extLst>
              <a:ext uri="{FF2B5EF4-FFF2-40B4-BE49-F238E27FC236}">
                <a16:creationId xmlns:a16="http://schemas.microsoft.com/office/drawing/2014/main" id="{DC83E44A-AA86-94A2-D3C8-2A8FE3878F2F}"/>
              </a:ext>
            </a:extLst>
          </p:cNvPr>
          <p:cNvSpPr/>
          <p:nvPr/>
        </p:nvSpPr>
        <p:spPr>
          <a:xfrm rot="16200000" flipH="1" flipV="1">
            <a:off x="3210237" y="2293097"/>
            <a:ext cx="423339" cy="3719125"/>
          </a:xfrm>
          <a:prstGeom prst="curvedRightArrow">
            <a:avLst>
              <a:gd name="adj1" fmla="val 13371"/>
              <a:gd name="adj2" fmla="val 50000"/>
              <a:gd name="adj3" fmla="val 4073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600">
              <a:solidFill>
                <a:schemeClr val="tx1"/>
              </a:solidFill>
            </a:endParaRPr>
          </a:p>
        </p:txBody>
      </p:sp>
      <p:sp>
        <p:nvSpPr>
          <p:cNvPr id="41" name="TextBox 40">
            <a:extLst>
              <a:ext uri="{FF2B5EF4-FFF2-40B4-BE49-F238E27FC236}">
                <a16:creationId xmlns:a16="http://schemas.microsoft.com/office/drawing/2014/main" id="{2FAEC5D9-0E5D-F1EF-6705-48188B241753}"/>
              </a:ext>
            </a:extLst>
          </p:cNvPr>
          <p:cNvSpPr txBox="1"/>
          <p:nvPr/>
        </p:nvSpPr>
        <p:spPr>
          <a:xfrm>
            <a:off x="2754770" y="3935114"/>
            <a:ext cx="1196101" cy="276999"/>
          </a:xfrm>
          <a:prstGeom prst="rect">
            <a:avLst/>
          </a:prstGeom>
          <a:noFill/>
        </p:spPr>
        <p:txBody>
          <a:bodyPr vert="horz" wrap="square" rtlCol="0">
            <a:spAutoFit/>
          </a:bodyPr>
          <a:lstStyle/>
          <a:p>
            <a:pPr algn="ctr"/>
            <a:r>
              <a:rPr lang="en-US" sz="1200" cap="small" dirty="0">
                <a:ln>
                  <a:solidFill>
                    <a:srgbClr val="00B050"/>
                  </a:solidFill>
                </a:ln>
                <a:solidFill>
                  <a:schemeClr val="tx1">
                    <a:lumMod val="50000"/>
                    <a:lumOff val="50000"/>
                  </a:schemeClr>
                </a:solidFill>
              </a:rPr>
              <a:t>Validation</a:t>
            </a:r>
            <a:endParaRPr lang="en-DE" sz="1200" cap="small" dirty="0">
              <a:ln>
                <a:solidFill>
                  <a:srgbClr val="00B050"/>
                </a:solidFill>
              </a:ln>
              <a:solidFill>
                <a:schemeClr val="tx1">
                  <a:lumMod val="50000"/>
                  <a:lumOff val="50000"/>
                </a:schemeClr>
              </a:solidFill>
            </a:endParaRPr>
          </a:p>
        </p:txBody>
      </p:sp>
    </p:spTree>
    <p:extLst>
      <p:ext uri="{BB962C8B-B14F-4D97-AF65-F5344CB8AC3E}">
        <p14:creationId xmlns:p14="http://schemas.microsoft.com/office/powerpoint/2010/main" val="378365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D20E1-1F18-996E-6C81-A8586E874C1C}"/>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9C93A273-B769-FE14-3C2E-92B972BDB56D}"/>
              </a:ext>
            </a:extLst>
          </p:cNvPr>
          <p:cNvSpPr txBox="1">
            <a:spLocks/>
          </p:cNvSpPr>
          <p:nvPr/>
        </p:nvSpPr>
        <p:spPr>
          <a:xfrm>
            <a:off x="593351" y="704244"/>
            <a:ext cx="5671298" cy="7653371"/>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Two notes on the System Engineering V-model?</a:t>
            </a:r>
          </a:p>
          <a:p>
            <a:endParaRPr lang="en-US" sz="1100" b="1" dirty="0"/>
          </a:p>
          <a:p>
            <a:pPr marL="342900" indent="-342900">
              <a:buAutoNum type="arabicPeriod"/>
            </a:pPr>
            <a:r>
              <a:rPr lang="en-US" dirty="0"/>
              <a:t>What is a system for one can be a subsystem for others. From the viewpoint of the aircraft manufacturer, the jet engines are a subsystem. From the perspective of the jet engine manufacturer, it is the system. This brings to the next point.</a:t>
            </a:r>
          </a:p>
          <a:p>
            <a:pPr marL="342900" indent="-342900">
              <a:buFont typeface="Arial" panose="020B0604020202020204" pitchFamily="34" charset="0"/>
              <a:buAutoNum type="arabicPeriod"/>
            </a:pPr>
            <a:r>
              <a:rPr lang="en-US" dirty="0"/>
              <a:t>There is not a single V. As soon as the system is decomposed into subsystems, these are parallel developments until their integrations. Each would follow its own V.</a:t>
            </a:r>
          </a:p>
          <a:p>
            <a:endParaRPr lang="en-US" dirty="0"/>
          </a:p>
          <a:p>
            <a:endParaRPr lang="en-US" dirty="0"/>
          </a:p>
          <a:p>
            <a:r>
              <a:rPr lang="en-US" dirty="0"/>
              <a:t>There are more variants to this V model. </a:t>
            </a:r>
            <a:br>
              <a:rPr lang="en-US" dirty="0"/>
            </a:br>
            <a:r>
              <a:rPr lang="en-US" dirty="0"/>
              <a:t>On Wednesday (Nov 27</a:t>
            </a:r>
            <a:r>
              <a:rPr lang="en-US" baseline="30000" dirty="0"/>
              <a:t>th</a:t>
            </a:r>
            <a:r>
              <a:rPr lang="en-US" dirty="0"/>
              <a:t>), some will be presented.</a:t>
            </a:r>
          </a:p>
          <a:p>
            <a:endParaRPr lang="en-US" dirty="0"/>
          </a:p>
          <a:p>
            <a:r>
              <a:rPr lang="en-US" dirty="0"/>
              <a:t>Also, we are running </a:t>
            </a:r>
            <a:r>
              <a:rPr lang="en-US" dirty="0">
                <a:hlinkClick r:id="rId2"/>
              </a:rPr>
              <a:t>a poll </a:t>
            </a:r>
            <a:r>
              <a:rPr lang="en-US" dirty="0"/>
              <a:t>to understand which development cycle you are mainly using.</a:t>
            </a:r>
            <a:br>
              <a:rPr lang="en-US" dirty="0"/>
            </a:br>
            <a:r>
              <a:rPr lang="en-US" dirty="0"/>
              <a:t>Please vote to let us know!</a:t>
            </a:r>
          </a:p>
          <a:p>
            <a:pPr marL="342900" indent="-342900">
              <a:buAutoNum type="arabicPeriod"/>
            </a:pPr>
            <a:endParaRPr lang="en-US" dirty="0"/>
          </a:p>
          <a:p>
            <a:pPr algn="ctr"/>
            <a:r>
              <a:rPr lang="en-US" i="1" dirty="0"/>
              <a:t>Comment if you need any further clarification or insights.</a:t>
            </a:r>
          </a:p>
          <a:p>
            <a:pPr algn="ctr"/>
            <a:endParaRPr lang="en-US" i="1" dirty="0"/>
          </a:p>
          <a:p>
            <a:pPr algn="ctr"/>
            <a:r>
              <a:rPr lang="en-US" sz="5400" i="1" dirty="0"/>
              <a:t>👇</a:t>
            </a:r>
            <a:endParaRPr lang="en-US" dirty="0"/>
          </a:p>
        </p:txBody>
      </p:sp>
    </p:spTree>
    <p:extLst>
      <p:ext uri="{BB962C8B-B14F-4D97-AF65-F5344CB8AC3E}">
        <p14:creationId xmlns:p14="http://schemas.microsoft.com/office/powerpoint/2010/main" val="1225061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1523</TotalTime>
  <Words>866</Words>
  <Application>Microsoft Macintosh PowerPoint</Application>
  <PresentationFormat>Letter Paper (8.5x11 in)</PresentationFormat>
  <Paragraphs>178</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Andale Mono</vt:lpstr>
      <vt:lpstr>Aptos</vt:lpstr>
      <vt:lpstr>Arial</vt:lpstr>
      <vt:lpstr>Avenir Medium</vt:lpstr>
      <vt:lpstr>Roboto</vt:lpstr>
      <vt:lpstr>Wingdings</vt:lpstr>
      <vt:lpstr>Office Theme</vt:lpstr>
      <vt:lpstr>What is the System Engineering V-model?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Coic, Clement</dc:creator>
  <cp:lastModifiedBy>Coic, Clement</cp:lastModifiedBy>
  <cp:revision>5</cp:revision>
  <dcterms:created xsi:type="dcterms:W3CDTF">2024-11-12T14:59:45Z</dcterms:created>
  <dcterms:modified xsi:type="dcterms:W3CDTF">2024-11-24T21:58:31Z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2024-11-12T15:01:04Z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75566e21-c5af-417f-a99b-a057db519887</vt:lpwstr>
  </property>
  <property fmtid="{D5CDD505-2E9C-101B-9397-08002B2CF9AE}" pid="8" name="MSIP_Label_ff6dbec8-95a8-4638-9f5f-bd076536645c_ContentBits">
    <vt:lpwstr>0</vt:lpwstr>
  </property>
</Properties>
</file>