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6" r:id="rId3"/>
    <p:sldId id="268" r:id="rId4"/>
    <p:sldId id="269" r:id="rId5"/>
    <p:sldId id="270" r:id="rId6"/>
    <p:sldId id="258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45E"/>
    <a:srgbClr val="156082"/>
    <a:srgbClr val="FFEFCB"/>
    <a:srgbClr val="FFF1DA"/>
    <a:srgbClr val="FFE7AD"/>
    <a:srgbClr val="A1A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604"/>
  </p:normalViewPr>
  <p:slideViewPr>
    <p:cSldViewPr snapToGrid="0" showGuides="1">
      <p:cViewPr varScale="1">
        <p:scale>
          <a:sx n="76" d="100"/>
          <a:sy n="76" d="100"/>
        </p:scale>
        <p:origin x="2168" y="3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30D8F-971C-3B4C-B237-373D025A89AE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3712B-AB55-1440-B2C3-7D8A7D90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3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70D99-24BB-5477-FBD6-1C917E899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4BF87-3F90-71F9-5477-6D981D3EB5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7212DB-65D8-4C64-E29C-D35DF48CD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87114-1B4E-AE10-3B6D-6B30DE8B4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77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A46E2-8DB5-E58E-93F9-40AD167C0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F07EA7-DBFC-5DBC-A81D-C479DD8DB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D4E35-3425-7F76-A29E-205BF6733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56F18-A530-6AB3-4648-49DEF6F25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39288-17EA-6C8D-E006-AAB24939C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C54DBE-DC1E-80AF-83EA-497127C508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982A10-5828-E451-7612-2D2D57757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DCD01-263A-7D4F-9136-9687AB9A5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3712B-AB55-1440-B2C3-7D8A7D9087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5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96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circle with white lines and dots&#10;&#10;Description automatically generated">
            <a:extLst>
              <a:ext uri="{FF2B5EF4-FFF2-40B4-BE49-F238E27FC236}">
                <a16:creationId xmlns:a16="http://schemas.microsoft.com/office/drawing/2014/main" id="{A14712EC-FF87-8A19-1129-516106A29D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9115" y="0"/>
            <a:ext cx="1018885" cy="10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1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E7AD"/>
            </a:gs>
            <a:gs pos="0">
              <a:srgbClr val="FFF1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66ADA-B88C-CB0B-61B3-B27F8EDBBE34}"/>
              </a:ext>
            </a:extLst>
          </p:cNvPr>
          <p:cNvSpPr txBox="1"/>
          <p:nvPr userDrawn="1"/>
        </p:nvSpPr>
        <p:spPr>
          <a:xfrm>
            <a:off x="471486" y="8537556"/>
            <a:ext cx="24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n>
                  <a:noFill/>
                </a:ln>
                <a:solidFill>
                  <a:srgbClr val="A1A99D"/>
                </a:solidFill>
                <a:latin typeface="Andale Mono" panose="020B0509000000000004" pitchFamily="49" charset="0"/>
                <a:cs typeface="Al Bayan Plain" pitchFamily="2" charset="-78"/>
              </a:rPr>
              <a:t>Dr. Clément Coïc</a:t>
            </a:r>
          </a:p>
        </p:txBody>
      </p:sp>
      <p:pic>
        <p:nvPicPr>
          <p:cNvPr id="4" name="Picture 4" descr="Use links below to save image.">
            <a:extLst>
              <a:ext uri="{FF2B5EF4-FFF2-40B4-BE49-F238E27FC236}">
                <a16:creationId xmlns:a16="http://schemas.microsoft.com/office/drawing/2014/main" id="{BF258610-414C-BB00-4777-FE5638E889A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56" b="31292"/>
          <a:stretch/>
        </p:blipFill>
        <p:spPr bwMode="auto">
          <a:xfrm>
            <a:off x="2728913" y="8291509"/>
            <a:ext cx="3657600" cy="7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4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er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clementcoic_model-based-systems-engineering-mbse-is-activity-7259107500971450368-lcre?utm_source=share&amp;utm_medium=member_deskt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osts/clementcoic_i-need-your-insights-for-the-open-source-activity-7265639613677912064-MvoZ?utm_source=share&amp;utm_medium=member_deskto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FFC9E-579F-8175-8F28-1FBC21E3D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AC1-A363-5BA2-C1B9-4EB226DE4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039285"/>
            <a:ext cx="5829300" cy="3183467"/>
          </a:xfrm>
        </p:spPr>
        <p:txBody>
          <a:bodyPr anchor="t"/>
          <a:lstStyle/>
          <a:p>
            <a:r>
              <a:rPr lang="en-US" dirty="0"/>
              <a:t>How is the System Engineering</a:t>
            </a:r>
            <a:br>
              <a:rPr lang="en-US" dirty="0"/>
            </a:br>
            <a:r>
              <a:rPr lang="en-US" dirty="0"/>
              <a:t>V-model evolving?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24E2F-DE3B-4980-6E32-D05C969EA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3135388"/>
            <a:ext cx="5143500" cy="2207683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the V-model explained</a:t>
            </a:r>
          </a:p>
        </p:txBody>
      </p:sp>
      <p:sp>
        <p:nvSpPr>
          <p:cNvPr id="6" name="Freeform: Shape 25">
            <a:extLst>
              <a:ext uri="{FF2B5EF4-FFF2-40B4-BE49-F238E27FC236}">
                <a16:creationId xmlns:a16="http://schemas.microsoft.com/office/drawing/2014/main" id="{A65A9265-B7EB-0A7D-5876-AC2372916A70}"/>
              </a:ext>
            </a:extLst>
          </p:cNvPr>
          <p:cNvSpPr/>
          <p:nvPr/>
        </p:nvSpPr>
        <p:spPr>
          <a:xfrm>
            <a:off x="1494598" y="4693695"/>
            <a:ext cx="4090035" cy="2893695"/>
          </a:xfrm>
          <a:custGeom>
            <a:avLst/>
            <a:gdLst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9840 w 4099560"/>
              <a:gd name="connsiteY2" fmla="*/ 288798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6030 w 4099560"/>
              <a:gd name="connsiteY2" fmla="*/ 289941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7030"/>
              <a:gd name="connsiteX1" fmla="*/ 1577340 w 4099560"/>
              <a:gd name="connsiteY1" fmla="*/ 2903220 h 2907030"/>
              <a:gd name="connsiteX2" fmla="*/ 2388870 w 4099560"/>
              <a:gd name="connsiteY2" fmla="*/ 2907030 h 2907030"/>
              <a:gd name="connsiteX3" fmla="*/ 4099560 w 4099560"/>
              <a:gd name="connsiteY3" fmla="*/ 7620 h 2907030"/>
              <a:gd name="connsiteX4" fmla="*/ 3764280 w 4099560"/>
              <a:gd name="connsiteY4" fmla="*/ 0 h 2907030"/>
              <a:gd name="connsiteX5" fmla="*/ 2194560 w 4099560"/>
              <a:gd name="connsiteY5" fmla="*/ 2705100 h 2907030"/>
              <a:gd name="connsiteX6" fmla="*/ 1920240 w 4099560"/>
              <a:gd name="connsiteY6" fmla="*/ 2712720 h 2907030"/>
              <a:gd name="connsiteX7" fmla="*/ 350520 w 4099560"/>
              <a:gd name="connsiteY7" fmla="*/ 7620 h 2907030"/>
              <a:gd name="connsiteX8" fmla="*/ 0 w 4099560"/>
              <a:gd name="connsiteY8" fmla="*/ 0 h 290703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7935 w 4099560"/>
              <a:gd name="connsiteY2" fmla="*/ 2901315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1315"/>
              <a:gd name="connsiteX1" fmla="*/ 1588770 w 4099560"/>
              <a:gd name="connsiteY1" fmla="*/ 288226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238375 w 4099560"/>
              <a:gd name="connsiteY5" fmla="*/ 2771775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3558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815715 w 4099560"/>
              <a:gd name="connsiteY4" fmla="*/ 3429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2425 w 4099560"/>
              <a:gd name="connsiteY7" fmla="*/ 40005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46710 w 4099560"/>
              <a:gd name="connsiteY7" fmla="*/ 9525 h 2901315"/>
              <a:gd name="connsiteX8" fmla="*/ 0 w 4099560"/>
              <a:gd name="connsiteY8" fmla="*/ 0 h 2901315"/>
              <a:gd name="connsiteX0" fmla="*/ 0 w 4088130"/>
              <a:gd name="connsiteY0" fmla="*/ 15240 h 2893695"/>
              <a:gd name="connsiteX1" fmla="*/ 1565910 w 4088130"/>
              <a:gd name="connsiteY1" fmla="*/ 2889885 h 2893695"/>
              <a:gd name="connsiteX2" fmla="*/ 2516505 w 4088130"/>
              <a:gd name="connsiteY2" fmla="*/ 2893695 h 2893695"/>
              <a:gd name="connsiteX3" fmla="*/ 4088130 w 4088130"/>
              <a:gd name="connsiteY3" fmla="*/ 0 h 2893695"/>
              <a:gd name="connsiteX4" fmla="*/ 3749040 w 4088130"/>
              <a:gd name="connsiteY4" fmla="*/ 1905 h 2893695"/>
              <a:gd name="connsiteX5" fmla="*/ 2181225 w 4088130"/>
              <a:gd name="connsiteY5" fmla="*/ 2697480 h 2893695"/>
              <a:gd name="connsiteX6" fmla="*/ 1901190 w 4088130"/>
              <a:gd name="connsiteY6" fmla="*/ 2695575 h 2893695"/>
              <a:gd name="connsiteX7" fmla="*/ 335280 w 4088130"/>
              <a:gd name="connsiteY7" fmla="*/ 1905 h 2893695"/>
              <a:gd name="connsiteX8" fmla="*/ 0 w 4088130"/>
              <a:gd name="connsiteY8" fmla="*/ 1524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903095 w 4090035"/>
              <a:gd name="connsiteY6" fmla="*/ 269557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0035" h="2893695">
                <a:moveTo>
                  <a:pt x="0" y="3810"/>
                </a:moveTo>
                <a:lnTo>
                  <a:pt x="1567815" y="2889885"/>
                </a:lnTo>
                <a:lnTo>
                  <a:pt x="2518410" y="2893695"/>
                </a:lnTo>
                <a:lnTo>
                  <a:pt x="4090035" y="0"/>
                </a:lnTo>
                <a:lnTo>
                  <a:pt x="3750945" y="1905"/>
                </a:lnTo>
                <a:lnTo>
                  <a:pt x="2274570" y="2625090"/>
                </a:lnTo>
                <a:lnTo>
                  <a:pt x="1800225" y="2626995"/>
                </a:lnTo>
                <a:lnTo>
                  <a:pt x="337185" y="1905"/>
                </a:lnTo>
                <a:lnTo>
                  <a:pt x="0" y="381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C56C26-AAD6-306D-C8A0-73BFABA7E965}"/>
              </a:ext>
            </a:extLst>
          </p:cNvPr>
          <p:cNvCxnSpPr/>
          <p:nvPr/>
        </p:nvCxnSpPr>
        <p:spPr>
          <a:xfrm>
            <a:off x="854220" y="4485417"/>
            <a:ext cx="0" cy="325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3EB51B-B06E-272F-50C5-72B725AAB59C}"/>
              </a:ext>
            </a:extLst>
          </p:cNvPr>
          <p:cNvCxnSpPr>
            <a:cxnSpLocks/>
          </p:cNvCxnSpPr>
          <p:nvPr/>
        </p:nvCxnSpPr>
        <p:spPr>
          <a:xfrm>
            <a:off x="854220" y="7743390"/>
            <a:ext cx="507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F694A2-3DAA-D9AB-FB23-B6D8426E9D89}"/>
              </a:ext>
            </a:extLst>
          </p:cNvPr>
          <p:cNvSpPr txBox="1"/>
          <p:nvPr/>
        </p:nvSpPr>
        <p:spPr>
          <a:xfrm>
            <a:off x="424743" y="6658698"/>
            <a:ext cx="430887" cy="10024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cap="small" dirty="0"/>
              <a:t>Details</a:t>
            </a:r>
            <a:endParaRPr lang="en-DE" sz="1600" cap="smal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71AB3-241C-E131-1C84-4BCDB7AAEF97}"/>
              </a:ext>
            </a:extLst>
          </p:cNvPr>
          <p:cNvSpPr txBox="1"/>
          <p:nvPr/>
        </p:nvSpPr>
        <p:spPr>
          <a:xfrm>
            <a:off x="4362591" y="7755858"/>
            <a:ext cx="156884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600" cap="small" dirty="0"/>
              <a:t>Development Progress</a:t>
            </a:r>
            <a:endParaRPr lang="en-DE" sz="1600" cap="smal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5BBD1-D50D-C55C-F041-E55739AF5B32}"/>
              </a:ext>
            </a:extLst>
          </p:cNvPr>
          <p:cNvSpPr txBox="1"/>
          <p:nvPr/>
        </p:nvSpPr>
        <p:spPr>
          <a:xfrm>
            <a:off x="1065974" y="4384496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Client Needs</a:t>
            </a:r>
            <a:endParaRPr lang="en-DE" sz="1200" cap="smal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6E545-7F6E-1B78-3805-5D1AF94BDBC1}"/>
              </a:ext>
            </a:extLst>
          </p:cNvPr>
          <p:cNvSpPr txBox="1"/>
          <p:nvPr/>
        </p:nvSpPr>
        <p:spPr>
          <a:xfrm>
            <a:off x="4688363" y="4380867"/>
            <a:ext cx="134966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Final Product</a:t>
            </a:r>
            <a:endParaRPr lang="en-DE" sz="1200" cap="smal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22FBC4-C2C0-771D-A234-2F4C4F1478E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262075" y="4519367"/>
            <a:ext cx="2426288" cy="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E472E3-4D14-8006-40F3-D411A7A2225A}"/>
              </a:ext>
            </a:extLst>
          </p:cNvPr>
          <p:cNvSpPr txBox="1"/>
          <p:nvPr/>
        </p:nvSpPr>
        <p:spPr>
          <a:xfrm>
            <a:off x="2937652" y="4279295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bg2">
                    <a:lumMod val="75000"/>
                  </a:schemeClr>
                </a:solidFill>
              </a:rPr>
              <a:t>ideally</a:t>
            </a:r>
            <a:endParaRPr lang="en-DE" sz="1200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Arrow: Left 47">
            <a:extLst>
              <a:ext uri="{FF2B5EF4-FFF2-40B4-BE49-F238E27FC236}">
                <a16:creationId xmlns:a16="http://schemas.microsoft.com/office/drawing/2014/main" id="{B578053B-5843-8713-2FFD-F55A838E5DC8}"/>
              </a:ext>
            </a:extLst>
          </p:cNvPr>
          <p:cNvSpPr/>
          <p:nvPr/>
        </p:nvSpPr>
        <p:spPr>
          <a:xfrm>
            <a:off x="2231105" y="5236638"/>
            <a:ext cx="2661838" cy="91909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D32EAF-9D81-801C-69E1-3E5C8B599BA8}"/>
              </a:ext>
            </a:extLst>
          </p:cNvPr>
          <p:cNvSpPr txBox="1"/>
          <p:nvPr/>
        </p:nvSpPr>
        <p:spPr>
          <a:xfrm>
            <a:off x="2653331" y="5238242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Verification</a:t>
            </a:r>
            <a:endParaRPr lang="en-DE" sz="12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Arrow: Curved Right 4">
            <a:extLst>
              <a:ext uri="{FF2B5EF4-FFF2-40B4-BE49-F238E27FC236}">
                <a16:creationId xmlns:a16="http://schemas.microsoft.com/office/drawing/2014/main" id="{A34EB0B4-7C57-3C1B-5C04-43F31CA06FE7}"/>
              </a:ext>
            </a:extLst>
          </p:cNvPr>
          <p:cNvSpPr/>
          <p:nvPr/>
        </p:nvSpPr>
        <p:spPr>
          <a:xfrm rot="19891676" flipV="1">
            <a:off x="1042009" y="4985290"/>
            <a:ext cx="329563" cy="609600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solidFill>
                <a:schemeClr val="tx1"/>
              </a:solidFill>
            </a:endParaRPr>
          </a:p>
        </p:txBody>
      </p:sp>
      <p:sp>
        <p:nvSpPr>
          <p:cNvPr id="33" name="Arrow: Curved Right 4">
            <a:extLst>
              <a:ext uri="{FF2B5EF4-FFF2-40B4-BE49-F238E27FC236}">
                <a16:creationId xmlns:a16="http://schemas.microsoft.com/office/drawing/2014/main" id="{DD9EA100-739D-55A3-3959-F7D0F8533F79}"/>
              </a:ext>
            </a:extLst>
          </p:cNvPr>
          <p:cNvSpPr/>
          <p:nvPr/>
        </p:nvSpPr>
        <p:spPr>
          <a:xfrm rot="16200000" flipH="1" flipV="1">
            <a:off x="3210237" y="2293097"/>
            <a:ext cx="423339" cy="3719125"/>
          </a:xfrm>
          <a:prstGeom prst="curvedRightArrow">
            <a:avLst>
              <a:gd name="adj1" fmla="val 13371"/>
              <a:gd name="adj2" fmla="val 50000"/>
              <a:gd name="adj3" fmla="val 407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449EC8-1C18-56B3-DD86-F209A6B72315}"/>
              </a:ext>
            </a:extLst>
          </p:cNvPr>
          <p:cNvSpPr txBox="1"/>
          <p:nvPr/>
        </p:nvSpPr>
        <p:spPr>
          <a:xfrm>
            <a:off x="2754770" y="3935114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Validation</a:t>
            </a:r>
            <a:endParaRPr lang="en-DE" sz="12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E56EA7-E72C-2A85-721C-DF1C6A1038FD}"/>
              </a:ext>
            </a:extLst>
          </p:cNvPr>
          <p:cNvSpPr txBox="1"/>
          <p:nvPr/>
        </p:nvSpPr>
        <p:spPr>
          <a:xfrm rot="17966916">
            <a:off x="3111008" y="5774821"/>
            <a:ext cx="327226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u="sng" cap="small" dirty="0">
                <a:solidFill>
                  <a:schemeClr val="bg1"/>
                </a:solidFill>
              </a:rPr>
              <a:t>Physical</a:t>
            </a:r>
            <a:r>
              <a:rPr lang="en-US" sz="1200" cap="small" dirty="0">
                <a:solidFill>
                  <a:schemeClr val="bg1"/>
                </a:solidFill>
              </a:rPr>
              <a:t> Test &amp; Integration Phase</a:t>
            </a:r>
            <a:endParaRPr lang="en-DE" sz="1200" cap="small" dirty="0">
              <a:solidFill>
                <a:schemeClr val="bg1"/>
              </a:solidFill>
            </a:endParaRPr>
          </a:p>
        </p:txBody>
      </p:sp>
      <p:sp>
        <p:nvSpPr>
          <p:cNvPr id="4" name="Freeform: Shape 25">
            <a:extLst>
              <a:ext uri="{FF2B5EF4-FFF2-40B4-BE49-F238E27FC236}">
                <a16:creationId xmlns:a16="http://schemas.microsoft.com/office/drawing/2014/main" id="{FD385B93-A16D-69ED-242C-05409E4CC0A0}"/>
              </a:ext>
            </a:extLst>
          </p:cNvPr>
          <p:cNvSpPr/>
          <p:nvPr/>
        </p:nvSpPr>
        <p:spPr>
          <a:xfrm>
            <a:off x="1164255" y="4701825"/>
            <a:ext cx="3444322" cy="2893695"/>
          </a:xfrm>
          <a:custGeom>
            <a:avLst/>
            <a:gdLst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9840 w 4099560"/>
              <a:gd name="connsiteY2" fmla="*/ 288798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6030 w 4099560"/>
              <a:gd name="connsiteY2" fmla="*/ 289941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7030"/>
              <a:gd name="connsiteX1" fmla="*/ 1577340 w 4099560"/>
              <a:gd name="connsiteY1" fmla="*/ 2903220 h 2907030"/>
              <a:gd name="connsiteX2" fmla="*/ 2388870 w 4099560"/>
              <a:gd name="connsiteY2" fmla="*/ 2907030 h 2907030"/>
              <a:gd name="connsiteX3" fmla="*/ 4099560 w 4099560"/>
              <a:gd name="connsiteY3" fmla="*/ 7620 h 2907030"/>
              <a:gd name="connsiteX4" fmla="*/ 3764280 w 4099560"/>
              <a:gd name="connsiteY4" fmla="*/ 0 h 2907030"/>
              <a:gd name="connsiteX5" fmla="*/ 2194560 w 4099560"/>
              <a:gd name="connsiteY5" fmla="*/ 2705100 h 2907030"/>
              <a:gd name="connsiteX6" fmla="*/ 1920240 w 4099560"/>
              <a:gd name="connsiteY6" fmla="*/ 2712720 h 2907030"/>
              <a:gd name="connsiteX7" fmla="*/ 350520 w 4099560"/>
              <a:gd name="connsiteY7" fmla="*/ 7620 h 2907030"/>
              <a:gd name="connsiteX8" fmla="*/ 0 w 4099560"/>
              <a:gd name="connsiteY8" fmla="*/ 0 h 290703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7935 w 4099560"/>
              <a:gd name="connsiteY2" fmla="*/ 2901315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1315"/>
              <a:gd name="connsiteX1" fmla="*/ 1588770 w 4099560"/>
              <a:gd name="connsiteY1" fmla="*/ 288226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238375 w 4099560"/>
              <a:gd name="connsiteY5" fmla="*/ 2771775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3558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815715 w 4099560"/>
              <a:gd name="connsiteY4" fmla="*/ 3429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2425 w 4099560"/>
              <a:gd name="connsiteY7" fmla="*/ 40005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46710 w 4099560"/>
              <a:gd name="connsiteY7" fmla="*/ 9525 h 2901315"/>
              <a:gd name="connsiteX8" fmla="*/ 0 w 4099560"/>
              <a:gd name="connsiteY8" fmla="*/ 0 h 2901315"/>
              <a:gd name="connsiteX0" fmla="*/ 0 w 4088130"/>
              <a:gd name="connsiteY0" fmla="*/ 15240 h 2893695"/>
              <a:gd name="connsiteX1" fmla="*/ 1565910 w 4088130"/>
              <a:gd name="connsiteY1" fmla="*/ 2889885 h 2893695"/>
              <a:gd name="connsiteX2" fmla="*/ 2516505 w 4088130"/>
              <a:gd name="connsiteY2" fmla="*/ 2893695 h 2893695"/>
              <a:gd name="connsiteX3" fmla="*/ 4088130 w 4088130"/>
              <a:gd name="connsiteY3" fmla="*/ 0 h 2893695"/>
              <a:gd name="connsiteX4" fmla="*/ 3749040 w 4088130"/>
              <a:gd name="connsiteY4" fmla="*/ 1905 h 2893695"/>
              <a:gd name="connsiteX5" fmla="*/ 2181225 w 4088130"/>
              <a:gd name="connsiteY5" fmla="*/ 2697480 h 2893695"/>
              <a:gd name="connsiteX6" fmla="*/ 1901190 w 4088130"/>
              <a:gd name="connsiteY6" fmla="*/ 2695575 h 2893695"/>
              <a:gd name="connsiteX7" fmla="*/ 335280 w 4088130"/>
              <a:gd name="connsiteY7" fmla="*/ 1905 h 2893695"/>
              <a:gd name="connsiteX8" fmla="*/ 0 w 4088130"/>
              <a:gd name="connsiteY8" fmla="*/ 1524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903095 w 4090035"/>
              <a:gd name="connsiteY6" fmla="*/ 269557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337185 w 4090035"/>
              <a:gd name="connsiteY6" fmla="*/ 1905 h 2893695"/>
              <a:gd name="connsiteX7" fmla="*/ 0 w 4090035"/>
              <a:gd name="connsiteY7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522760 w 4090035"/>
              <a:gd name="connsiteY6" fmla="*/ 1905 h 2893695"/>
              <a:gd name="connsiteX7" fmla="*/ 0 w 4090035"/>
              <a:gd name="connsiteY7" fmla="*/ 3810 h 2893695"/>
              <a:gd name="connsiteX0" fmla="*/ 0 w 3948124"/>
              <a:gd name="connsiteY0" fmla="*/ 3810 h 2893695"/>
              <a:gd name="connsiteX1" fmla="*/ 1425904 w 3948124"/>
              <a:gd name="connsiteY1" fmla="*/ 2889885 h 2893695"/>
              <a:gd name="connsiteX2" fmla="*/ 2376499 w 3948124"/>
              <a:gd name="connsiteY2" fmla="*/ 2893695 h 2893695"/>
              <a:gd name="connsiteX3" fmla="*/ 3948124 w 3948124"/>
              <a:gd name="connsiteY3" fmla="*/ 0 h 2893695"/>
              <a:gd name="connsiteX4" fmla="*/ 3609034 w 3948124"/>
              <a:gd name="connsiteY4" fmla="*/ 1905 h 2893695"/>
              <a:gd name="connsiteX5" fmla="*/ 2132659 w 3948124"/>
              <a:gd name="connsiteY5" fmla="*/ 2625090 h 2893695"/>
              <a:gd name="connsiteX6" fmla="*/ 380849 w 3948124"/>
              <a:gd name="connsiteY6" fmla="*/ 1905 h 2893695"/>
              <a:gd name="connsiteX7" fmla="*/ 0 w 3948124"/>
              <a:gd name="connsiteY7" fmla="*/ 3810 h 2893695"/>
              <a:gd name="connsiteX0" fmla="*/ 0 w 3948124"/>
              <a:gd name="connsiteY0" fmla="*/ 3810 h 2893695"/>
              <a:gd name="connsiteX1" fmla="*/ 1829803 w 3948124"/>
              <a:gd name="connsiteY1" fmla="*/ 2889885 h 2893695"/>
              <a:gd name="connsiteX2" fmla="*/ 2376499 w 3948124"/>
              <a:gd name="connsiteY2" fmla="*/ 2893695 h 2893695"/>
              <a:gd name="connsiteX3" fmla="*/ 3948124 w 3948124"/>
              <a:gd name="connsiteY3" fmla="*/ 0 h 2893695"/>
              <a:gd name="connsiteX4" fmla="*/ 3609034 w 3948124"/>
              <a:gd name="connsiteY4" fmla="*/ 1905 h 2893695"/>
              <a:gd name="connsiteX5" fmla="*/ 2132659 w 3948124"/>
              <a:gd name="connsiteY5" fmla="*/ 2625090 h 2893695"/>
              <a:gd name="connsiteX6" fmla="*/ 380849 w 3948124"/>
              <a:gd name="connsiteY6" fmla="*/ 1905 h 2893695"/>
              <a:gd name="connsiteX7" fmla="*/ 0 w 3948124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09034 w 4111867"/>
              <a:gd name="connsiteY4" fmla="*/ 1905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96364 w 4111867"/>
              <a:gd name="connsiteY4" fmla="*/ 11049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74531 w 4111867"/>
              <a:gd name="connsiteY4" fmla="*/ 1905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1867" h="2893695">
                <a:moveTo>
                  <a:pt x="0" y="3810"/>
                </a:moveTo>
                <a:lnTo>
                  <a:pt x="1829803" y="2889885"/>
                </a:lnTo>
                <a:lnTo>
                  <a:pt x="2376499" y="2893695"/>
                </a:lnTo>
                <a:lnTo>
                  <a:pt x="4111867" y="0"/>
                </a:lnTo>
                <a:lnTo>
                  <a:pt x="3674531" y="1905"/>
                </a:lnTo>
                <a:lnTo>
                  <a:pt x="2132659" y="2625090"/>
                </a:lnTo>
                <a:lnTo>
                  <a:pt x="380849" y="1905"/>
                </a:lnTo>
                <a:lnTo>
                  <a:pt x="0" y="38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1FC85-C2DD-5A68-3C4B-4D17991D8C1D}"/>
              </a:ext>
            </a:extLst>
          </p:cNvPr>
          <p:cNvSpPr txBox="1"/>
          <p:nvPr/>
        </p:nvSpPr>
        <p:spPr>
          <a:xfrm rot="3702475">
            <a:off x="1431662" y="5872442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Design Phase</a:t>
            </a:r>
            <a:endParaRPr lang="en-DE" sz="1200" cap="smal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C7E4C-734D-8BB6-DFCA-8C57309FDB00}"/>
              </a:ext>
            </a:extLst>
          </p:cNvPr>
          <p:cNvSpPr txBox="1"/>
          <p:nvPr/>
        </p:nvSpPr>
        <p:spPr>
          <a:xfrm rot="17785527">
            <a:off x="2212260" y="5717201"/>
            <a:ext cx="327226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u="sng" cap="small" dirty="0"/>
              <a:t>Virtual</a:t>
            </a:r>
            <a:r>
              <a:rPr lang="en-US" sz="1200" cap="small" dirty="0"/>
              <a:t> Test &amp; Integration Phase</a:t>
            </a:r>
            <a:endParaRPr lang="en-DE" sz="1200" cap="small" dirty="0"/>
          </a:p>
        </p:txBody>
      </p:sp>
      <p:sp>
        <p:nvSpPr>
          <p:cNvPr id="36" name="Arrow: Left 47">
            <a:extLst>
              <a:ext uri="{FF2B5EF4-FFF2-40B4-BE49-F238E27FC236}">
                <a16:creationId xmlns:a16="http://schemas.microsoft.com/office/drawing/2014/main" id="{519B3F77-36DF-420A-D01C-B5FBC3DD385D}"/>
              </a:ext>
            </a:extLst>
          </p:cNvPr>
          <p:cNvSpPr/>
          <p:nvPr/>
        </p:nvSpPr>
        <p:spPr>
          <a:xfrm>
            <a:off x="1956124" y="5404187"/>
            <a:ext cx="1802301" cy="154502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053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34C81BD-4980-FAD6-A79B-16C62FD554B7}"/>
              </a:ext>
            </a:extLst>
          </p:cNvPr>
          <p:cNvSpPr txBox="1">
            <a:spLocks/>
          </p:cNvSpPr>
          <p:nvPr/>
        </p:nvSpPr>
        <p:spPr>
          <a:xfrm>
            <a:off x="438407" y="685956"/>
            <a:ext cx="5981185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How is the System Engineering V-model evolving?</a:t>
            </a:r>
          </a:p>
          <a:p>
            <a:pPr marL="4763"/>
            <a:endParaRPr lang="en-US" sz="1100" b="1" dirty="0"/>
          </a:p>
          <a:p>
            <a:pPr marL="4763"/>
            <a:r>
              <a:rPr lang="en-US" dirty="0"/>
              <a:t>First, let’s clarify one thing…</a:t>
            </a:r>
          </a:p>
          <a:p>
            <a:pPr marL="4763"/>
            <a:endParaRPr lang="en-US" dirty="0"/>
          </a:p>
          <a:p>
            <a:pPr marL="4763"/>
            <a:r>
              <a:rPr lang="en-US" b="1" dirty="0"/>
              <a:t>The concepts that the V establishes remain unchanged. </a:t>
            </a:r>
            <a:r>
              <a:rPr lang="en-US" dirty="0"/>
              <a:t>These are almost “universal truth”:</a:t>
            </a:r>
          </a:p>
          <a:p>
            <a:pPr marL="806450" indent="-254000" algn="l">
              <a:buFont typeface="Arial" panose="020B0604020202020204" pitchFamily="34" charset="0"/>
              <a:buChar char="•"/>
            </a:pPr>
            <a:r>
              <a:rPr lang="en-US" dirty="0"/>
              <a:t>Collect client needs,</a:t>
            </a:r>
          </a:p>
          <a:p>
            <a:pPr marL="806450" indent="-254000" algn="l">
              <a:buFont typeface="Arial" panose="020B0604020202020204" pitchFamily="34" charset="0"/>
              <a:buChar char="•"/>
            </a:pPr>
            <a:r>
              <a:rPr lang="en-US" dirty="0"/>
              <a:t>capture them into system requirements, </a:t>
            </a:r>
          </a:p>
          <a:p>
            <a:pPr marL="806450" indent="-254000" algn="l">
              <a:buFont typeface="Arial" panose="020B0604020202020204" pitchFamily="34" charset="0"/>
              <a:buChar char="•"/>
            </a:pPr>
            <a:r>
              <a:rPr lang="en-US" dirty="0"/>
              <a:t>decompose your system into subsystems,</a:t>
            </a:r>
          </a:p>
          <a:p>
            <a:pPr marL="806450" indent="-254000" algn="l">
              <a:buFont typeface="Arial" panose="020B0604020202020204" pitchFamily="34" charset="0"/>
              <a:buChar char="•"/>
            </a:pPr>
            <a:r>
              <a:rPr lang="en-US" dirty="0"/>
              <a:t>decompose the subsystems into components,</a:t>
            </a:r>
          </a:p>
          <a:p>
            <a:pPr marL="806450" indent="-254000" algn="l">
              <a:buFont typeface="Arial" panose="020B0604020202020204" pitchFamily="34" charset="0"/>
              <a:buChar char="•"/>
            </a:pPr>
            <a:r>
              <a:rPr lang="en-US" dirty="0"/>
              <a:t>Design and size the components,</a:t>
            </a:r>
          </a:p>
          <a:p>
            <a:pPr marL="806450" indent="-254000" algn="l">
              <a:buFont typeface="Arial" panose="020B0604020202020204" pitchFamily="34" charset="0"/>
              <a:buChar char="•"/>
            </a:pPr>
            <a:r>
              <a:rPr lang="en-US" dirty="0"/>
              <a:t>Test the components (and verify),</a:t>
            </a:r>
          </a:p>
          <a:p>
            <a:pPr marL="806450" indent="-254000" algn="l">
              <a:buFont typeface="Arial" panose="020B0604020202020204" pitchFamily="34" charset="0"/>
              <a:buChar char="•"/>
            </a:pPr>
            <a:r>
              <a:rPr lang="en-US" dirty="0"/>
              <a:t>Integrate and test the subsystems (and verify),</a:t>
            </a:r>
          </a:p>
          <a:p>
            <a:pPr marL="806450" indent="-254000" algn="l">
              <a:buFont typeface="Arial" panose="020B0604020202020204" pitchFamily="34" charset="0"/>
              <a:buChar char="•"/>
            </a:pPr>
            <a:r>
              <a:rPr lang="en-US" dirty="0"/>
              <a:t>Integrate and test the system (and verify).</a:t>
            </a:r>
          </a:p>
          <a:p>
            <a:pPr marL="806450" indent="-254000" algn="l">
              <a:buFont typeface="Arial" panose="020B0604020202020204" pitchFamily="34" charset="0"/>
              <a:buChar char="•"/>
            </a:pPr>
            <a:r>
              <a:rPr lang="en-US" dirty="0"/>
              <a:t>Validate that the needs are fulfilled</a:t>
            </a:r>
          </a:p>
          <a:p>
            <a:pPr marL="4763"/>
            <a:endParaRPr lang="en-US" dirty="0"/>
          </a:p>
          <a:p>
            <a:pPr marL="4763"/>
            <a:r>
              <a:rPr lang="en-US" dirty="0"/>
              <a:t>Before getting the critics: the “V” does not say how you should do it. If you </a:t>
            </a:r>
            <a:r>
              <a:rPr lang="en-US" dirty="0">
                <a:hlinkClick r:id="rId3"/>
              </a:rPr>
              <a:t>want to be agile in the process</a:t>
            </a:r>
            <a:r>
              <a:rPr lang="en-US" dirty="0"/>
              <a:t>, do it. </a:t>
            </a:r>
            <a:br>
              <a:rPr lang="en-US" dirty="0"/>
            </a:br>
            <a:r>
              <a:rPr lang="en-US" dirty="0"/>
              <a:t>It does not matter. </a:t>
            </a:r>
          </a:p>
          <a:p>
            <a:pPr marL="4763"/>
            <a:r>
              <a:rPr lang="en-US" dirty="0"/>
              <a:t>What matters is that you fulfill a need. </a:t>
            </a:r>
          </a:p>
          <a:p>
            <a:pPr marL="4763"/>
            <a:r>
              <a:rPr lang="en-US" dirty="0"/>
              <a:t>And complex systems can’t hardly be developed without decomposing them. Software are also developed this way.</a:t>
            </a:r>
          </a:p>
          <a:p>
            <a:pPr marL="47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EEA92-4575-4A2E-0CD3-C608AD5B0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C148B9C1-8712-D119-E4EA-52B728EEECAE}"/>
              </a:ext>
            </a:extLst>
          </p:cNvPr>
          <p:cNvSpPr txBox="1">
            <a:spLocks/>
          </p:cNvSpPr>
          <p:nvPr/>
        </p:nvSpPr>
        <p:spPr>
          <a:xfrm>
            <a:off x="438407" y="685956"/>
            <a:ext cx="5981185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How is the System Engineering V-model evolving?</a:t>
            </a:r>
          </a:p>
          <a:p>
            <a:pPr marL="4763"/>
            <a:endParaRPr lang="en-US" sz="1100" b="1" dirty="0"/>
          </a:p>
          <a:p>
            <a:pPr marL="4763"/>
            <a:r>
              <a:rPr lang="en-US" dirty="0"/>
              <a:t>So, what is new?</a:t>
            </a:r>
          </a:p>
          <a:p>
            <a:pPr marL="4763"/>
            <a:endParaRPr lang="en-US" dirty="0"/>
          </a:p>
          <a:p>
            <a:pPr marL="4763"/>
            <a:r>
              <a:rPr lang="en-US" b="1" dirty="0"/>
              <a:t>Tool capabilities have evolved, </a:t>
            </a:r>
            <a:r>
              <a:rPr lang="en-US" dirty="0"/>
              <a:t>and we can now develop a full virtual model of the system.</a:t>
            </a:r>
          </a:p>
          <a:p>
            <a:pPr marL="4763"/>
            <a:r>
              <a:rPr lang="en-US" dirty="0"/>
              <a:t>In practice, this means that we can follow a double-V model, where a first </a:t>
            </a:r>
            <a:r>
              <a:rPr lang="en-US" u="sng" dirty="0"/>
              <a:t>virtual</a:t>
            </a:r>
            <a:r>
              <a:rPr lang="en-US" dirty="0"/>
              <a:t> V precedes the </a:t>
            </a:r>
            <a:r>
              <a:rPr lang="en-US" u="sng" dirty="0"/>
              <a:t>physical</a:t>
            </a:r>
            <a:r>
              <a:rPr lang="en-US" dirty="0"/>
              <a:t> V.</a:t>
            </a:r>
          </a:p>
          <a:p>
            <a:pPr marL="4763"/>
            <a:r>
              <a:rPr lang="en-US" dirty="0"/>
              <a:t>Physical implementation only starts when the virtual V is completed.</a:t>
            </a:r>
          </a:p>
        </p:txBody>
      </p:sp>
      <p:sp>
        <p:nvSpPr>
          <p:cNvPr id="2" name="Freeform: Shape 25">
            <a:extLst>
              <a:ext uri="{FF2B5EF4-FFF2-40B4-BE49-F238E27FC236}">
                <a16:creationId xmlns:a16="http://schemas.microsoft.com/office/drawing/2014/main" id="{245094BC-F632-A58B-9B8A-F2154D26BEC0}"/>
              </a:ext>
            </a:extLst>
          </p:cNvPr>
          <p:cNvSpPr/>
          <p:nvPr/>
        </p:nvSpPr>
        <p:spPr>
          <a:xfrm>
            <a:off x="1494598" y="4693695"/>
            <a:ext cx="4090035" cy="2893695"/>
          </a:xfrm>
          <a:custGeom>
            <a:avLst/>
            <a:gdLst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9840 w 4099560"/>
              <a:gd name="connsiteY2" fmla="*/ 288798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6030 w 4099560"/>
              <a:gd name="connsiteY2" fmla="*/ 289941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7030"/>
              <a:gd name="connsiteX1" fmla="*/ 1577340 w 4099560"/>
              <a:gd name="connsiteY1" fmla="*/ 2903220 h 2907030"/>
              <a:gd name="connsiteX2" fmla="*/ 2388870 w 4099560"/>
              <a:gd name="connsiteY2" fmla="*/ 2907030 h 2907030"/>
              <a:gd name="connsiteX3" fmla="*/ 4099560 w 4099560"/>
              <a:gd name="connsiteY3" fmla="*/ 7620 h 2907030"/>
              <a:gd name="connsiteX4" fmla="*/ 3764280 w 4099560"/>
              <a:gd name="connsiteY4" fmla="*/ 0 h 2907030"/>
              <a:gd name="connsiteX5" fmla="*/ 2194560 w 4099560"/>
              <a:gd name="connsiteY5" fmla="*/ 2705100 h 2907030"/>
              <a:gd name="connsiteX6" fmla="*/ 1920240 w 4099560"/>
              <a:gd name="connsiteY6" fmla="*/ 2712720 h 2907030"/>
              <a:gd name="connsiteX7" fmla="*/ 350520 w 4099560"/>
              <a:gd name="connsiteY7" fmla="*/ 7620 h 2907030"/>
              <a:gd name="connsiteX8" fmla="*/ 0 w 4099560"/>
              <a:gd name="connsiteY8" fmla="*/ 0 h 290703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7935 w 4099560"/>
              <a:gd name="connsiteY2" fmla="*/ 2901315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1315"/>
              <a:gd name="connsiteX1" fmla="*/ 1588770 w 4099560"/>
              <a:gd name="connsiteY1" fmla="*/ 288226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238375 w 4099560"/>
              <a:gd name="connsiteY5" fmla="*/ 2771775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3558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815715 w 4099560"/>
              <a:gd name="connsiteY4" fmla="*/ 3429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2425 w 4099560"/>
              <a:gd name="connsiteY7" fmla="*/ 40005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46710 w 4099560"/>
              <a:gd name="connsiteY7" fmla="*/ 9525 h 2901315"/>
              <a:gd name="connsiteX8" fmla="*/ 0 w 4099560"/>
              <a:gd name="connsiteY8" fmla="*/ 0 h 2901315"/>
              <a:gd name="connsiteX0" fmla="*/ 0 w 4088130"/>
              <a:gd name="connsiteY0" fmla="*/ 15240 h 2893695"/>
              <a:gd name="connsiteX1" fmla="*/ 1565910 w 4088130"/>
              <a:gd name="connsiteY1" fmla="*/ 2889885 h 2893695"/>
              <a:gd name="connsiteX2" fmla="*/ 2516505 w 4088130"/>
              <a:gd name="connsiteY2" fmla="*/ 2893695 h 2893695"/>
              <a:gd name="connsiteX3" fmla="*/ 4088130 w 4088130"/>
              <a:gd name="connsiteY3" fmla="*/ 0 h 2893695"/>
              <a:gd name="connsiteX4" fmla="*/ 3749040 w 4088130"/>
              <a:gd name="connsiteY4" fmla="*/ 1905 h 2893695"/>
              <a:gd name="connsiteX5" fmla="*/ 2181225 w 4088130"/>
              <a:gd name="connsiteY5" fmla="*/ 2697480 h 2893695"/>
              <a:gd name="connsiteX6" fmla="*/ 1901190 w 4088130"/>
              <a:gd name="connsiteY6" fmla="*/ 2695575 h 2893695"/>
              <a:gd name="connsiteX7" fmla="*/ 335280 w 4088130"/>
              <a:gd name="connsiteY7" fmla="*/ 1905 h 2893695"/>
              <a:gd name="connsiteX8" fmla="*/ 0 w 4088130"/>
              <a:gd name="connsiteY8" fmla="*/ 1524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903095 w 4090035"/>
              <a:gd name="connsiteY6" fmla="*/ 269557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0035" h="2893695">
                <a:moveTo>
                  <a:pt x="0" y="3810"/>
                </a:moveTo>
                <a:lnTo>
                  <a:pt x="1567815" y="2889885"/>
                </a:lnTo>
                <a:lnTo>
                  <a:pt x="2518410" y="2893695"/>
                </a:lnTo>
                <a:lnTo>
                  <a:pt x="4090035" y="0"/>
                </a:lnTo>
                <a:lnTo>
                  <a:pt x="3750945" y="1905"/>
                </a:lnTo>
                <a:lnTo>
                  <a:pt x="2274570" y="2625090"/>
                </a:lnTo>
                <a:lnTo>
                  <a:pt x="1800225" y="2626995"/>
                </a:lnTo>
                <a:lnTo>
                  <a:pt x="337185" y="1905"/>
                </a:lnTo>
                <a:lnTo>
                  <a:pt x="0" y="381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89D18B-867E-6900-4CF1-9C4639DDB488}"/>
              </a:ext>
            </a:extLst>
          </p:cNvPr>
          <p:cNvCxnSpPr/>
          <p:nvPr/>
        </p:nvCxnSpPr>
        <p:spPr>
          <a:xfrm>
            <a:off x="854220" y="4485417"/>
            <a:ext cx="0" cy="325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C779C3-0ECD-500A-ACD6-628126AFE537}"/>
              </a:ext>
            </a:extLst>
          </p:cNvPr>
          <p:cNvCxnSpPr>
            <a:cxnSpLocks/>
          </p:cNvCxnSpPr>
          <p:nvPr/>
        </p:nvCxnSpPr>
        <p:spPr>
          <a:xfrm>
            <a:off x="854220" y="7743390"/>
            <a:ext cx="507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2704A2-A4EF-19F5-F263-4A9980E0D19E}"/>
              </a:ext>
            </a:extLst>
          </p:cNvPr>
          <p:cNvSpPr txBox="1"/>
          <p:nvPr/>
        </p:nvSpPr>
        <p:spPr>
          <a:xfrm>
            <a:off x="424743" y="6658698"/>
            <a:ext cx="430887" cy="10024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cap="small" dirty="0"/>
              <a:t>Details</a:t>
            </a:r>
            <a:endParaRPr lang="en-DE" sz="1600" cap="smal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6DD88-2497-63D5-1AEE-1991DCB47B21}"/>
              </a:ext>
            </a:extLst>
          </p:cNvPr>
          <p:cNvSpPr txBox="1"/>
          <p:nvPr/>
        </p:nvSpPr>
        <p:spPr>
          <a:xfrm>
            <a:off x="4362591" y="7755858"/>
            <a:ext cx="156884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600" cap="small" dirty="0"/>
              <a:t>Development Progress</a:t>
            </a:r>
            <a:endParaRPr lang="en-DE" sz="1600" cap="smal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14D0A-257F-1876-2C56-E1EA1A9DD6F2}"/>
              </a:ext>
            </a:extLst>
          </p:cNvPr>
          <p:cNvSpPr txBox="1"/>
          <p:nvPr/>
        </p:nvSpPr>
        <p:spPr>
          <a:xfrm>
            <a:off x="1065974" y="4384496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Client Needs</a:t>
            </a:r>
            <a:endParaRPr lang="en-DE" sz="1200" cap="smal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E68CC-96F9-90C3-5236-D54B1885C770}"/>
              </a:ext>
            </a:extLst>
          </p:cNvPr>
          <p:cNvSpPr txBox="1"/>
          <p:nvPr/>
        </p:nvSpPr>
        <p:spPr>
          <a:xfrm>
            <a:off x="4688363" y="4380867"/>
            <a:ext cx="134966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Final Product</a:t>
            </a:r>
            <a:endParaRPr lang="en-DE" sz="1200" cap="smal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230D6-DBEE-0246-0739-2A6C3027B9F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262075" y="4519367"/>
            <a:ext cx="2426288" cy="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5DF39-9A44-7B9D-3043-233D5E58ACA3}"/>
              </a:ext>
            </a:extLst>
          </p:cNvPr>
          <p:cNvSpPr txBox="1"/>
          <p:nvPr/>
        </p:nvSpPr>
        <p:spPr>
          <a:xfrm>
            <a:off x="2937652" y="4279295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bg2">
                    <a:lumMod val="75000"/>
                  </a:schemeClr>
                </a:solidFill>
              </a:rPr>
              <a:t>ideally</a:t>
            </a:r>
            <a:endParaRPr lang="en-DE" sz="1200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Arrow: Left 47">
            <a:extLst>
              <a:ext uri="{FF2B5EF4-FFF2-40B4-BE49-F238E27FC236}">
                <a16:creationId xmlns:a16="http://schemas.microsoft.com/office/drawing/2014/main" id="{757E87F3-1D71-0F0A-9988-BA494E3AADF7}"/>
              </a:ext>
            </a:extLst>
          </p:cNvPr>
          <p:cNvSpPr/>
          <p:nvPr/>
        </p:nvSpPr>
        <p:spPr>
          <a:xfrm>
            <a:off x="2231105" y="5236638"/>
            <a:ext cx="2661838" cy="91909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FEA5E-A6A9-AB7E-7C2A-17F08B667AEF}"/>
              </a:ext>
            </a:extLst>
          </p:cNvPr>
          <p:cNvSpPr txBox="1"/>
          <p:nvPr/>
        </p:nvSpPr>
        <p:spPr>
          <a:xfrm>
            <a:off x="2652292" y="5232665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Verification</a:t>
            </a:r>
            <a:endParaRPr lang="en-DE" sz="12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Arrow: Curved Right 4">
            <a:extLst>
              <a:ext uri="{FF2B5EF4-FFF2-40B4-BE49-F238E27FC236}">
                <a16:creationId xmlns:a16="http://schemas.microsoft.com/office/drawing/2014/main" id="{237073E4-D8CA-B6A5-6308-B6E515043420}"/>
              </a:ext>
            </a:extLst>
          </p:cNvPr>
          <p:cNvSpPr/>
          <p:nvPr/>
        </p:nvSpPr>
        <p:spPr>
          <a:xfrm rot="19891676" flipV="1">
            <a:off x="1042009" y="4985290"/>
            <a:ext cx="329563" cy="609600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solidFill>
                <a:schemeClr val="tx1"/>
              </a:solidFill>
            </a:endParaRPr>
          </a:p>
        </p:txBody>
      </p:sp>
      <p:sp>
        <p:nvSpPr>
          <p:cNvPr id="15" name="Arrow: Curved Right 4">
            <a:extLst>
              <a:ext uri="{FF2B5EF4-FFF2-40B4-BE49-F238E27FC236}">
                <a16:creationId xmlns:a16="http://schemas.microsoft.com/office/drawing/2014/main" id="{1547F64F-A684-F79E-8748-469766E52865}"/>
              </a:ext>
            </a:extLst>
          </p:cNvPr>
          <p:cNvSpPr/>
          <p:nvPr/>
        </p:nvSpPr>
        <p:spPr>
          <a:xfrm rot="16200000" flipH="1" flipV="1">
            <a:off x="3210237" y="2293097"/>
            <a:ext cx="423339" cy="3719125"/>
          </a:xfrm>
          <a:prstGeom prst="curvedRightArrow">
            <a:avLst>
              <a:gd name="adj1" fmla="val 13371"/>
              <a:gd name="adj2" fmla="val 50000"/>
              <a:gd name="adj3" fmla="val 407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2A390-76C8-4AD4-2FAA-28875DA8596B}"/>
              </a:ext>
            </a:extLst>
          </p:cNvPr>
          <p:cNvSpPr txBox="1"/>
          <p:nvPr/>
        </p:nvSpPr>
        <p:spPr>
          <a:xfrm>
            <a:off x="2754770" y="3935114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Validation</a:t>
            </a:r>
            <a:endParaRPr lang="en-DE" sz="12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066F5F-3B03-C124-069B-2AE54D36EB94}"/>
              </a:ext>
            </a:extLst>
          </p:cNvPr>
          <p:cNvSpPr txBox="1"/>
          <p:nvPr/>
        </p:nvSpPr>
        <p:spPr>
          <a:xfrm rot="17966916">
            <a:off x="3111008" y="5774821"/>
            <a:ext cx="327226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u="sng" cap="small" dirty="0">
                <a:solidFill>
                  <a:schemeClr val="bg1"/>
                </a:solidFill>
              </a:rPr>
              <a:t>Physical</a:t>
            </a:r>
            <a:r>
              <a:rPr lang="en-US" sz="1200" cap="small" dirty="0">
                <a:solidFill>
                  <a:schemeClr val="bg1"/>
                </a:solidFill>
              </a:rPr>
              <a:t> Test &amp; Integration Phase</a:t>
            </a:r>
            <a:endParaRPr lang="en-DE" sz="1200" cap="small" dirty="0">
              <a:solidFill>
                <a:schemeClr val="bg1"/>
              </a:solidFill>
            </a:endParaRPr>
          </a:p>
        </p:txBody>
      </p:sp>
      <p:sp>
        <p:nvSpPr>
          <p:cNvPr id="18" name="Freeform: Shape 25">
            <a:extLst>
              <a:ext uri="{FF2B5EF4-FFF2-40B4-BE49-F238E27FC236}">
                <a16:creationId xmlns:a16="http://schemas.microsoft.com/office/drawing/2014/main" id="{7C3E54D2-02B7-CF6B-D425-B76DE726BD3A}"/>
              </a:ext>
            </a:extLst>
          </p:cNvPr>
          <p:cNvSpPr/>
          <p:nvPr/>
        </p:nvSpPr>
        <p:spPr>
          <a:xfrm>
            <a:off x="1164255" y="4701825"/>
            <a:ext cx="3444322" cy="2893695"/>
          </a:xfrm>
          <a:custGeom>
            <a:avLst/>
            <a:gdLst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9840 w 4099560"/>
              <a:gd name="connsiteY2" fmla="*/ 288798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6030 w 4099560"/>
              <a:gd name="connsiteY2" fmla="*/ 289941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7030"/>
              <a:gd name="connsiteX1" fmla="*/ 1577340 w 4099560"/>
              <a:gd name="connsiteY1" fmla="*/ 2903220 h 2907030"/>
              <a:gd name="connsiteX2" fmla="*/ 2388870 w 4099560"/>
              <a:gd name="connsiteY2" fmla="*/ 2907030 h 2907030"/>
              <a:gd name="connsiteX3" fmla="*/ 4099560 w 4099560"/>
              <a:gd name="connsiteY3" fmla="*/ 7620 h 2907030"/>
              <a:gd name="connsiteX4" fmla="*/ 3764280 w 4099560"/>
              <a:gd name="connsiteY4" fmla="*/ 0 h 2907030"/>
              <a:gd name="connsiteX5" fmla="*/ 2194560 w 4099560"/>
              <a:gd name="connsiteY5" fmla="*/ 2705100 h 2907030"/>
              <a:gd name="connsiteX6" fmla="*/ 1920240 w 4099560"/>
              <a:gd name="connsiteY6" fmla="*/ 2712720 h 2907030"/>
              <a:gd name="connsiteX7" fmla="*/ 350520 w 4099560"/>
              <a:gd name="connsiteY7" fmla="*/ 7620 h 2907030"/>
              <a:gd name="connsiteX8" fmla="*/ 0 w 4099560"/>
              <a:gd name="connsiteY8" fmla="*/ 0 h 290703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7935 w 4099560"/>
              <a:gd name="connsiteY2" fmla="*/ 2901315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1315"/>
              <a:gd name="connsiteX1" fmla="*/ 1588770 w 4099560"/>
              <a:gd name="connsiteY1" fmla="*/ 288226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238375 w 4099560"/>
              <a:gd name="connsiteY5" fmla="*/ 2771775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3558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815715 w 4099560"/>
              <a:gd name="connsiteY4" fmla="*/ 3429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2425 w 4099560"/>
              <a:gd name="connsiteY7" fmla="*/ 40005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46710 w 4099560"/>
              <a:gd name="connsiteY7" fmla="*/ 9525 h 2901315"/>
              <a:gd name="connsiteX8" fmla="*/ 0 w 4099560"/>
              <a:gd name="connsiteY8" fmla="*/ 0 h 2901315"/>
              <a:gd name="connsiteX0" fmla="*/ 0 w 4088130"/>
              <a:gd name="connsiteY0" fmla="*/ 15240 h 2893695"/>
              <a:gd name="connsiteX1" fmla="*/ 1565910 w 4088130"/>
              <a:gd name="connsiteY1" fmla="*/ 2889885 h 2893695"/>
              <a:gd name="connsiteX2" fmla="*/ 2516505 w 4088130"/>
              <a:gd name="connsiteY2" fmla="*/ 2893695 h 2893695"/>
              <a:gd name="connsiteX3" fmla="*/ 4088130 w 4088130"/>
              <a:gd name="connsiteY3" fmla="*/ 0 h 2893695"/>
              <a:gd name="connsiteX4" fmla="*/ 3749040 w 4088130"/>
              <a:gd name="connsiteY4" fmla="*/ 1905 h 2893695"/>
              <a:gd name="connsiteX5" fmla="*/ 2181225 w 4088130"/>
              <a:gd name="connsiteY5" fmla="*/ 2697480 h 2893695"/>
              <a:gd name="connsiteX6" fmla="*/ 1901190 w 4088130"/>
              <a:gd name="connsiteY6" fmla="*/ 2695575 h 2893695"/>
              <a:gd name="connsiteX7" fmla="*/ 335280 w 4088130"/>
              <a:gd name="connsiteY7" fmla="*/ 1905 h 2893695"/>
              <a:gd name="connsiteX8" fmla="*/ 0 w 4088130"/>
              <a:gd name="connsiteY8" fmla="*/ 1524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903095 w 4090035"/>
              <a:gd name="connsiteY6" fmla="*/ 269557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337185 w 4090035"/>
              <a:gd name="connsiteY6" fmla="*/ 1905 h 2893695"/>
              <a:gd name="connsiteX7" fmla="*/ 0 w 4090035"/>
              <a:gd name="connsiteY7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522760 w 4090035"/>
              <a:gd name="connsiteY6" fmla="*/ 1905 h 2893695"/>
              <a:gd name="connsiteX7" fmla="*/ 0 w 4090035"/>
              <a:gd name="connsiteY7" fmla="*/ 3810 h 2893695"/>
              <a:gd name="connsiteX0" fmla="*/ 0 w 3948124"/>
              <a:gd name="connsiteY0" fmla="*/ 3810 h 2893695"/>
              <a:gd name="connsiteX1" fmla="*/ 1425904 w 3948124"/>
              <a:gd name="connsiteY1" fmla="*/ 2889885 h 2893695"/>
              <a:gd name="connsiteX2" fmla="*/ 2376499 w 3948124"/>
              <a:gd name="connsiteY2" fmla="*/ 2893695 h 2893695"/>
              <a:gd name="connsiteX3" fmla="*/ 3948124 w 3948124"/>
              <a:gd name="connsiteY3" fmla="*/ 0 h 2893695"/>
              <a:gd name="connsiteX4" fmla="*/ 3609034 w 3948124"/>
              <a:gd name="connsiteY4" fmla="*/ 1905 h 2893695"/>
              <a:gd name="connsiteX5" fmla="*/ 2132659 w 3948124"/>
              <a:gd name="connsiteY5" fmla="*/ 2625090 h 2893695"/>
              <a:gd name="connsiteX6" fmla="*/ 380849 w 3948124"/>
              <a:gd name="connsiteY6" fmla="*/ 1905 h 2893695"/>
              <a:gd name="connsiteX7" fmla="*/ 0 w 3948124"/>
              <a:gd name="connsiteY7" fmla="*/ 3810 h 2893695"/>
              <a:gd name="connsiteX0" fmla="*/ 0 w 3948124"/>
              <a:gd name="connsiteY0" fmla="*/ 3810 h 2893695"/>
              <a:gd name="connsiteX1" fmla="*/ 1829803 w 3948124"/>
              <a:gd name="connsiteY1" fmla="*/ 2889885 h 2893695"/>
              <a:gd name="connsiteX2" fmla="*/ 2376499 w 3948124"/>
              <a:gd name="connsiteY2" fmla="*/ 2893695 h 2893695"/>
              <a:gd name="connsiteX3" fmla="*/ 3948124 w 3948124"/>
              <a:gd name="connsiteY3" fmla="*/ 0 h 2893695"/>
              <a:gd name="connsiteX4" fmla="*/ 3609034 w 3948124"/>
              <a:gd name="connsiteY4" fmla="*/ 1905 h 2893695"/>
              <a:gd name="connsiteX5" fmla="*/ 2132659 w 3948124"/>
              <a:gd name="connsiteY5" fmla="*/ 2625090 h 2893695"/>
              <a:gd name="connsiteX6" fmla="*/ 380849 w 3948124"/>
              <a:gd name="connsiteY6" fmla="*/ 1905 h 2893695"/>
              <a:gd name="connsiteX7" fmla="*/ 0 w 3948124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09034 w 4111867"/>
              <a:gd name="connsiteY4" fmla="*/ 1905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96364 w 4111867"/>
              <a:gd name="connsiteY4" fmla="*/ 11049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74531 w 4111867"/>
              <a:gd name="connsiteY4" fmla="*/ 1905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1867" h="2893695">
                <a:moveTo>
                  <a:pt x="0" y="3810"/>
                </a:moveTo>
                <a:lnTo>
                  <a:pt x="1829803" y="2889885"/>
                </a:lnTo>
                <a:lnTo>
                  <a:pt x="2376499" y="2893695"/>
                </a:lnTo>
                <a:lnTo>
                  <a:pt x="4111867" y="0"/>
                </a:lnTo>
                <a:lnTo>
                  <a:pt x="3674531" y="1905"/>
                </a:lnTo>
                <a:lnTo>
                  <a:pt x="2132659" y="2625090"/>
                </a:lnTo>
                <a:lnTo>
                  <a:pt x="380849" y="1905"/>
                </a:lnTo>
                <a:lnTo>
                  <a:pt x="0" y="38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DEA090-2FBD-121A-2028-309EDE0CACF4}"/>
              </a:ext>
            </a:extLst>
          </p:cNvPr>
          <p:cNvSpPr txBox="1"/>
          <p:nvPr/>
        </p:nvSpPr>
        <p:spPr>
          <a:xfrm rot="3702475">
            <a:off x="1431662" y="5872442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Design Phase</a:t>
            </a:r>
            <a:endParaRPr lang="en-DE" sz="1200" cap="smal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1D82D-9811-3963-A949-DC5A8F20F2CC}"/>
              </a:ext>
            </a:extLst>
          </p:cNvPr>
          <p:cNvSpPr txBox="1"/>
          <p:nvPr/>
        </p:nvSpPr>
        <p:spPr>
          <a:xfrm rot="17785527">
            <a:off x="2212260" y="5717201"/>
            <a:ext cx="327226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u="sng" cap="small" dirty="0"/>
              <a:t>Virtual</a:t>
            </a:r>
            <a:r>
              <a:rPr lang="en-US" sz="1200" cap="small" dirty="0"/>
              <a:t> Test &amp; Integration Phase</a:t>
            </a:r>
            <a:endParaRPr lang="en-DE" sz="1200" cap="small" dirty="0"/>
          </a:p>
        </p:txBody>
      </p:sp>
      <p:sp>
        <p:nvSpPr>
          <p:cNvPr id="21" name="Arrow: Left 47">
            <a:extLst>
              <a:ext uri="{FF2B5EF4-FFF2-40B4-BE49-F238E27FC236}">
                <a16:creationId xmlns:a16="http://schemas.microsoft.com/office/drawing/2014/main" id="{297A0EF2-4EE9-CE4D-3D06-AA029F782E8E}"/>
              </a:ext>
            </a:extLst>
          </p:cNvPr>
          <p:cNvSpPr/>
          <p:nvPr/>
        </p:nvSpPr>
        <p:spPr>
          <a:xfrm>
            <a:off x="1956124" y="5404187"/>
            <a:ext cx="1802301" cy="154502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3534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EEC34-55D7-9D3F-7BE5-FBB5388E3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5CF8DB0-DECF-CDC9-FCE1-EB6BA9CB4351}"/>
              </a:ext>
            </a:extLst>
          </p:cNvPr>
          <p:cNvSpPr txBox="1">
            <a:spLocks/>
          </p:cNvSpPr>
          <p:nvPr/>
        </p:nvSpPr>
        <p:spPr>
          <a:xfrm>
            <a:off x="315410" y="681591"/>
            <a:ext cx="6227179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How is the System Engineering V-model evolving?</a:t>
            </a:r>
          </a:p>
          <a:p>
            <a:pPr marL="4763"/>
            <a:endParaRPr lang="en-US" dirty="0"/>
          </a:p>
          <a:p>
            <a:pPr marL="4763"/>
            <a:r>
              <a:rPr lang="en-US" b="1" dirty="0"/>
              <a:t>Design iterations happen virtually, </a:t>
            </a:r>
            <a:r>
              <a:rPr lang="en-US" dirty="0"/>
              <a:t>which is faster, less expensive and can be more thorough than physical testing.</a:t>
            </a:r>
          </a:p>
          <a:p>
            <a:pPr marL="4763"/>
            <a:r>
              <a:rPr lang="en-US" dirty="0"/>
              <a:t>This can be done at all level: component, subsystem and system level. </a:t>
            </a:r>
          </a:p>
          <a:p>
            <a:pPr marL="4763"/>
            <a:r>
              <a:rPr lang="en-US" dirty="0"/>
              <a:t>Virtual Verification is conducted – and can be automated.</a:t>
            </a:r>
            <a:br>
              <a:rPr lang="en-US" dirty="0"/>
            </a:br>
            <a:r>
              <a:rPr lang="en-US" dirty="0"/>
              <a:t>The full system performance is thus verified before implementing the physical prototype</a:t>
            </a:r>
          </a:p>
          <a:p>
            <a:pPr marL="4763"/>
            <a:r>
              <a:rPr lang="en-US" dirty="0"/>
              <a:t>The goal is to be “right the first time” with the physical tests.</a:t>
            </a:r>
          </a:p>
        </p:txBody>
      </p:sp>
      <p:sp>
        <p:nvSpPr>
          <p:cNvPr id="2" name="Freeform: Shape 25">
            <a:extLst>
              <a:ext uri="{FF2B5EF4-FFF2-40B4-BE49-F238E27FC236}">
                <a16:creationId xmlns:a16="http://schemas.microsoft.com/office/drawing/2014/main" id="{4A83259C-96EB-5A64-BEAA-02781F698C25}"/>
              </a:ext>
            </a:extLst>
          </p:cNvPr>
          <p:cNvSpPr/>
          <p:nvPr/>
        </p:nvSpPr>
        <p:spPr>
          <a:xfrm>
            <a:off x="1494598" y="4693695"/>
            <a:ext cx="4090035" cy="2893695"/>
          </a:xfrm>
          <a:custGeom>
            <a:avLst/>
            <a:gdLst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9840 w 4099560"/>
              <a:gd name="connsiteY2" fmla="*/ 288798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6030 w 4099560"/>
              <a:gd name="connsiteY2" fmla="*/ 289941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7030"/>
              <a:gd name="connsiteX1" fmla="*/ 1577340 w 4099560"/>
              <a:gd name="connsiteY1" fmla="*/ 2903220 h 2907030"/>
              <a:gd name="connsiteX2" fmla="*/ 2388870 w 4099560"/>
              <a:gd name="connsiteY2" fmla="*/ 2907030 h 2907030"/>
              <a:gd name="connsiteX3" fmla="*/ 4099560 w 4099560"/>
              <a:gd name="connsiteY3" fmla="*/ 7620 h 2907030"/>
              <a:gd name="connsiteX4" fmla="*/ 3764280 w 4099560"/>
              <a:gd name="connsiteY4" fmla="*/ 0 h 2907030"/>
              <a:gd name="connsiteX5" fmla="*/ 2194560 w 4099560"/>
              <a:gd name="connsiteY5" fmla="*/ 2705100 h 2907030"/>
              <a:gd name="connsiteX6" fmla="*/ 1920240 w 4099560"/>
              <a:gd name="connsiteY6" fmla="*/ 2712720 h 2907030"/>
              <a:gd name="connsiteX7" fmla="*/ 350520 w 4099560"/>
              <a:gd name="connsiteY7" fmla="*/ 7620 h 2907030"/>
              <a:gd name="connsiteX8" fmla="*/ 0 w 4099560"/>
              <a:gd name="connsiteY8" fmla="*/ 0 h 290703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7935 w 4099560"/>
              <a:gd name="connsiteY2" fmla="*/ 2901315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1315"/>
              <a:gd name="connsiteX1" fmla="*/ 1588770 w 4099560"/>
              <a:gd name="connsiteY1" fmla="*/ 288226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238375 w 4099560"/>
              <a:gd name="connsiteY5" fmla="*/ 2771775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3558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815715 w 4099560"/>
              <a:gd name="connsiteY4" fmla="*/ 3429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2425 w 4099560"/>
              <a:gd name="connsiteY7" fmla="*/ 40005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46710 w 4099560"/>
              <a:gd name="connsiteY7" fmla="*/ 9525 h 2901315"/>
              <a:gd name="connsiteX8" fmla="*/ 0 w 4099560"/>
              <a:gd name="connsiteY8" fmla="*/ 0 h 2901315"/>
              <a:gd name="connsiteX0" fmla="*/ 0 w 4088130"/>
              <a:gd name="connsiteY0" fmla="*/ 15240 h 2893695"/>
              <a:gd name="connsiteX1" fmla="*/ 1565910 w 4088130"/>
              <a:gd name="connsiteY1" fmla="*/ 2889885 h 2893695"/>
              <a:gd name="connsiteX2" fmla="*/ 2516505 w 4088130"/>
              <a:gd name="connsiteY2" fmla="*/ 2893695 h 2893695"/>
              <a:gd name="connsiteX3" fmla="*/ 4088130 w 4088130"/>
              <a:gd name="connsiteY3" fmla="*/ 0 h 2893695"/>
              <a:gd name="connsiteX4" fmla="*/ 3749040 w 4088130"/>
              <a:gd name="connsiteY4" fmla="*/ 1905 h 2893695"/>
              <a:gd name="connsiteX5" fmla="*/ 2181225 w 4088130"/>
              <a:gd name="connsiteY5" fmla="*/ 2697480 h 2893695"/>
              <a:gd name="connsiteX6" fmla="*/ 1901190 w 4088130"/>
              <a:gd name="connsiteY6" fmla="*/ 2695575 h 2893695"/>
              <a:gd name="connsiteX7" fmla="*/ 335280 w 4088130"/>
              <a:gd name="connsiteY7" fmla="*/ 1905 h 2893695"/>
              <a:gd name="connsiteX8" fmla="*/ 0 w 4088130"/>
              <a:gd name="connsiteY8" fmla="*/ 1524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903095 w 4090035"/>
              <a:gd name="connsiteY6" fmla="*/ 269557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0035" h="2893695">
                <a:moveTo>
                  <a:pt x="0" y="3810"/>
                </a:moveTo>
                <a:lnTo>
                  <a:pt x="1567815" y="2889885"/>
                </a:lnTo>
                <a:lnTo>
                  <a:pt x="2518410" y="2893695"/>
                </a:lnTo>
                <a:lnTo>
                  <a:pt x="4090035" y="0"/>
                </a:lnTo>
                <a:lnTo>
                  <a:pt x="3750945" y="1905"/>
                </a:lnTo>
                <a:lnTo>
                  <a:pt x="2274570" y="2625090"/>
                </a:lnTo>
                <a:lnTo>
                  <a:pt x="1800225" y="2626995"/>
                </a:lnTo>
                <a:lnTo>
                  <a:pt x="337185" y="1905"/>
                </a:lnTo>
                <a:lnTo>
                  <a:pt x="0" y="381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B73FC0-0247-58AB-9B77-CE94270E2CD4}"/>
              </a:ext>
            </a:extLst>
          </p:cNvPr>
          <p:cNvCxnSpPr/>
          <p:nvPr/>
        </p:nvCxnSpPr>
        <p:spPr>
          <a:xfrm>
            <a:off x="854220" y="4485417"/>
            <a:ext cx="0" cy="325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1B83B2-8930-1AB9-3178-72F1CCDF5653}"/>
              </a:ext>
            </a:extLst>
          </p:cNvPr>
          <p:cNvCxnSpPr>
            <a:cxnSpLocks/>
          </p:cNvCxnSpPr>
          <p:nvPr/>
        </p:nvCxnSpPr>
        <p:spPr>
          <a:xfrm>
            <a:off x="854220" y="7743390"/>
            <a:ext cx="507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AA81CA4-B1BB-EEE4-871E-DF3464056FBA}"/>
              </a:ext>
            </a:extLst>
          </p:cNvPr>
          <p:cNvSpPr txBox="1"/>
          <p:nvPr/>
        </p:nvSpPr>
        <p:spPr>
          <a:xfrm>
            <a:off x="424743" y="6658698"/>
            <a:ext cx="430887" cy="10024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cap="small" dirty="0"/>
              <a:t>Details</a:t>
            </a:r>
            <a:endParaRPr lang="en-DE" sz="1600" cap="smal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8E5A5-5F8C-DD5E-18AC-6D2CF1D614B4}"/>
              </a:ext>
            </a:extLst>
          </p:cNvPr>
          <p:cNvSpPr txBox="1"/>
          <p:nvPr/>
        </p:nvSpPr>
        <p:spPr>
          <a:xfrm>
            <a:off x="4362591" y="7755858"/>
            <a:ext cx="156884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600" cap="small" dirty="0"/>
              <a:t>Development Progress</a:t>
            </a:r>
            <a:endParaRPr lang="en-DE" sz="1600" cap="smal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E9F0B-B6DD-376A-AF83-F440CC7AFA6B}"/>
              </a:ext>
            </a:extLst>
          </p:cNvPr>
          <p:cNvSpPr txBox="1"/>
          <p:nvPr/>
        </p:nvSpPr>
        <p:spPr>
          <a:xfrm>
            <a:off x="1065974" y="4384496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Client Needs</a:t>
            </a:r>
            <a:endParaRPr lang="en-DE" sz="1200" cap="smal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71BD7-3B8F-E087-E739-1C0C4F0C64F7}"/>
              </a:ext>
            </a:extLst>
          </p:cNvPr>
          <p:cNvSpPr txBox="1"/>
          <p:nvPr/>
        </p:nvSpPr>
        <p:spPr>
          <a:xfrm>
            <a:off x="4688363" y="4380867"/>
            <a:ext cx="134966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Final Product</a:t>
            </a:r>
            <a:endParaRPr lang="en-DE" sz="1200" cap="smal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9D4FC-8AA2-1AFF-0C01-CFB486F7BE9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262075" y="4519367"/>
            <a:ext cx="2426288" cy="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A33919-4EF6-8BFE-82E9-118A08B57798}"/>
              </a:ext>
            </a:extLst>
          </p:cNvPr>
          <p:cNvSpPr txBox="1"/>
          <p:nvPr/>
        </p:nvSpPr>
        <p:spPr>
          <a:xfrm>
            <a:off x="2937652" y="4279295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bg2">
                    <a:lumMod val="75000"/>
                  </a:schemeClr>
                </a:solidFill>
              </a:rPr>
              <a:t>ideally</a:t>
            </a:r>
            <a:endParaRPr lang="en-DE" sz="1200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Arrow: Left 47">
            <a:extLst>
              <a:ext uri="{FF2B5EF4-FFF2-40B4-BE49-F238E27FC236}">
                <a16:creationId xmlns:a16="http://schemas.microsoft.com/office/drawing/2014/main" id="{3F310F4A-F728-F2C1-CCFD-9B1D0A4BB58F}"/>
              </a:ext>
            </a:extLst>
          </p:cNvPr>
          <p:cNvSpPr/>
          <p:nvPr/>
        </p:nvSpPr>
        <p:spPr>
          <a:xfrm>
            <a:off x="2231105" y="5236638"/>
            <a:ext cx="2661838" cy="91909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DCA6C-38A4-3673-66A8-ECFB0CAAA8A7}"/>
              </a:ext>
            </a:extLst>
          </p:cNvPr>
          <p:cNvSpPr txBox="1"/>
          <p:nvPr/>
        </p:nvSpPr>
        <p:spPr>
          <a:xfrm>
            <a:off x="2652292" y="5232665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Verification</a:t>
            </a:r>
            <a:endParaRPr lang="en-DE" sz="12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Arrow: Curved Right 4">
            <a:extLst>
              <a:ext uri="{FF2B5EF4-FFF2-40B4-BE49-F238E27FC236}">
                <a16:creationId xmlns:a16="http://schemas.microsoft.com/office/drawing/2014/main" id="{C3388034-2258-166B-BF0A-C2107E9A0D3A}"/>
              </a:ext>
            </a:extLst>
          </p:cNvPr>
          <p:cNvSpPr/>
          <p:nvPr/>
        </p:nvSpPr>
        <p:spPr>
          <a:xfrm rot="19891676" flipV="1">
            <a:off x="1042009" y="4985290"/>
            <a:ext cx="329563" cy="609600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solidFill>
                <a:schemeClr val="tx1"/>
              </a:solidFill>
            </a:endParaRPr>
          </a:p>
        </p:txBody>
      </p:sp>
      <p:sp>
        <p:nvSpPr>
          <p:cNvPr id="15" name="Arrow: Curved Right 4">
            <a:extLst>
              <a:ext uri="{FF2B5EF4-FFF2-40B4-BE49-F238E27FC236}">
                <a16:creationId xmlns:a16="http://schemas.microsoft.com/office/drawing/2014/main" id="{219B0BBD-FF98-DB2C-599B-296DE498A68D}"/>
              </a:ext>
            </a:extLst>
          </p:cNvPr>
          <p:cNvSpPr/>
          <p:nvPr/>
        </p:nvSpPr>
        <p:spPr>
          <a:xfrm rot="16200000" flipH="1" flipV="1">
            <a:off x="3210237" y="2293097"/>
            <a:ext cx="423339" cy="3719125"/>
          </a:xfrm>
          <a:prstGeom prst="curvedRightArrow">
            <a:avLst>
              <a:gd name="adj1" fmla="val 13371"/>
              <a:gd name="adj2" fmla="val 50000"/>
              <a:gd name="adj3" fmla="val 407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C2547-876F-7858-55F4-C951D16B2D1D}"/>
              </a:ext>
            </a:extLst>
          </p:cNvPr>
          <p:cNvSpPr txBox="1"/>
          <p:nvPr/>
        </p:nvSpPr>
        <p:spPr>
          <a:xfrm>
            <a:off x="2754770" y="3935114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Validation</a:t>
            </a:r>
            <a:endParaRPr lang="en-DE" sz="1200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CFBCB-017B-403F-FE38-279DE88A2E5B}"/>
              </a:ext>
            </a:extLst>
          </p:cNvPr>
          <p:cNvSpPr txBox="1"/>
          <p:nvPr/>
        </p:nvSpPr>
        <p:spPr>
          <a:xfrm rot="17966916">
            <a:off x="3111008" y="5774821"/>
            <a:ext cx="327226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u="sng" cap="small" dirty="0">
                <a:solidFill>
                  <a:schemeClr val="bg1"/>
                </a:solidFill>
              </a:rPr>
              <a:t>Physical</a:t>
            </a:r>
            <a:r>
              <a:rPr lang="en-US" sz="1200" cap="small" dirty="0">
                <a:solidFill>
                  <a:schemeClr val="bg1"/>
                </a:solidFill>
              </a:rPr>
              <a:t> Test &amp; Integration Phase</a:t>
            </a:r>
            <a:endParaRPr lang="en-DE" sz="1200" cap="small" dirty="0">
              <a:solidFill>
                <a:schemeClr val="bg1"/>
              </a:solidFill>
            </a:endParaRPr>
          </a:p>
        </p:txBody>
      </p:sp>
      <p:sp>
        <p:nvSpPr>
          <p:cNvPr id="18" name="Freeform: Shape 25">
            <a:extLst>
              <a:ext uri="{FF2B5EF4-FFF2-40B4-BE49-F238E27FC236}">
                <a16:creationId xmlns:a16="http://schemas.microsoft.com/office/drawing/2014/main" id="{084244EE-E913-118B-ED7C-9E72353091DF}"/>
              </a:ext>
            </a:extLst>
          </p:cNvPr>
          <p:cNvSpPr/>
          <p:nvPr/>
        </p:nvSpPr>
        <p:spPr>
          <a:xfrm>
            <a:off x="1164255" y="4701825"/>
            <a:ext cx="3444322" cy="2893695"/>
          </a:xfrm>
          <a:custGeom>
            <a:avLst/>
            <a:gdLst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9840 w 4099560"/>
              <a:gd name="connsiteY2" fmla="*/ 288798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6030 w 4099560"/>
              <a:gd name="connsiteY2" fmla="*/ 2899410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7030"/>
              <a:gd name="connsiteX1" fmla="*/ 1577340 w 4099560"/>
              <a:gd name="connsiteY1" fmla="*/ 2903220 h 2907030"/>
              <a:gd name="connsiteX2" fmla="*/ 2388870 w 4099560"/>
              <a:gd name="connsiteY2" fmla="*/ 2907030 h 2907030"/>
              <a:gd name="connsiteX3" fmla="*/ 4099560 w 4099560"/>
              <a:gd name="connsiteY3" fmla="*/ 7620 h 2907030"/>
              <a:gd name="connsiteX4" fmla="*/ 3764280 w 4099560"/>
              <a:gd name="connsiteY4" fmla="*/ 0 h 2907030"/>
              <a:gd name="connsiteX5" fmla="*/ 2194560 w 4099560"/>
              <a:gd name="connsiteY5" fmla="*/ 2705100 h 2907030"/>
              <a:gd name="connsiteX6" fmla="*/ 1920240 w 4099560"/>
              <a:gd name="connsiteY6" fmla="*/ 2712720 h 2907030"/>
              <a:gd name="connsiteX7" fmla="*/ 350520 w 4099560"/>
              <a:gd name="connsiteY7" fmla="*/ 7620 h 2907030"/>
              <a:gd name="connsiteX8" fmla="*/ 0 w 4099560"/>
              <a:gd name="connsiteY8" fmla="*/ 0 h 2907030"/>
              <a:gd name="connsiteX0" fmla="*/ 0 w 4099560"/>
              <a:gd name="connsiteY0" fmla="*/ 0 h 2903220"/>
              <a:gd name="connsiteX1" fmla="*/ 1577340 w 4099560"/>
              <a:gd name="connsiteY1" fmla="*/ 2903220 h 2903220"/>
              <a:gd name="connsiteX2" fmla="*/ 2527935 w 4099560"/>
              <a:gd name="connsiteY2" fmla="*/ 2901315 h 2903220"/>
              <a:gd name="connsiteX3" fmla="*/ 4099560 w 4099560"/>
              <a:gd name="connsiteY3" fmla="*/ 7620 h 2903220"/>
              <a:gd name="connsiteX4" fmla="*/ 3764280 w 4099560"/>
              <a:gd name="connsiteY4" fmla="*/ 0 h 2903220"/>
              <a:gd name="connsiteX5" fmla="*/ 2194560 w 4099560"/>
              <a:gd name="connsiteY5" fmla="*/ 2705100 h 2903220"/>
              <a:gd name="connsiteX6" fmla="*/ 1920240 w 4099560"/>
              <a:gd name="connsiteY6" fmla="*/ 2712720 h 2903220"/>
              <a:gd name="connsiteX7" fmla="*/ 350520 w 4099560"/>
              <a:gd name="connsiteY7" fmla="*/ 7620 h 2903220"/>
              <a:gd name="connsiteX8" fmla="*/ 0 w 4099560"/>
              <a:gd name="connsiteY8" fmla="*/ 0 h 2903220"/>
              <a:gd name="connsiteX0" fmla="*/ 0 w 4099560"/>
              <a:gd name="connsiteY0" fmla="*/ 0 h 2901315"/>
              <a:gd name="connsiteX1" fmla="*/ 1588770 w 4099560"/>
              <a:gd name="connsiteY1" fmla="*/ 288226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920240 w 4099560"/>
              <a:gd name="connsiteY6" fmla="*/ 2712720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4560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238375 w 4099560"/>
              <a:gd name="connsiteY5" fmla="*/ 2771775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838325 w 4099560"/>
              <a:gd name="connsiteY6" fmla="*/ 27793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6465 w 4099560"/>
              <a:gd name="connsiteY5" fmla="*/ 273558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4280 w 4099560"/>
              <a:gd name="connsiteY4" fmla="*/ 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815715 w 4099560"/>
              <a:gd name="connsiteY4" fmla="*/ 34290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0520 w 4099560"/>
              <a:gd name="connsiteY7" fmla="*/ 7620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52425 w 4099560"/>
              <a:gd name="connsiteY7" fmla="*/ 40005 h 2901315"/>
              <a:gd name="connsiteX8" fmla="*/ 0 w 4099560"/>
              <a:gd name="connsiteY8" fmla="*/ 0 h 2901315"/>
              <a:gd name="connsiteX0" fmla="*/ 0 w 4099560"/>
              <a:gd name="connsiteY0" fmla="*/ 0 h 2901315"/>
              <a:gd name="connsiteX1" fmla="*/ 1577340 w 4099560"/>
              <a:gd name="connsiteY1" fmla="*/ 2897505 h 2901315"/>
              <a:gd name="connsiteX2" fmla="*/ 2527935 w 4099560"/>
              <a:gd name="connsiteY2" fmla="*/ 2901315 h 2901315"/>
              <a:gd name="connsiteX3" fmla="*/ 4099560 w 4099560"/>
              <a:gd name="connsiteY3" fmla="*/ 7620 h 2901315"/>
              <a:gd name="connsiteX4" fmla="*/ 3760470 w 4099560"/>
              <a:gd name="connsiteY4" fmla="*/ 9525 h 2901315"/>
              <a:gd name="connsiteX5" fmla="*/ 2192655 w 4099560"/>
              <a:gd name="connsiteY5" fmla="*/ 2705100 h 2901315"/>
              <a:gd name="connsiteX6" fmla="*/ 1912620 w 4099560"/>
              <a:gd name="connsiteY6" fmla="*/ 2703195 h 2901315"/>
              <a:gd name="connsiteX7" fmla="*/ 346710 w 4099560"/>
              <a:gd name="connsiteY7" fmla="*/ 9525 h 2901315"/>
              <a:gd name="connsiteX8" fmla="*/ 0 w 4099560"/>
              <a:gd name="connsiteY8" fmla="*/ 0 h 2901315"/>
              <a:gd name="connsiteX0" fmla="*/ 0 w 4088130"/>
              <a:gd name="connsiteY0" fmla="*/ 15240 h 2893695"/>
              <a:gd name="connsiteX1" fmla="*/ 1565910 w 4088130"/>
              <a:gd name="connsiteY1" fmla="*/ 2889885 h 2893695"/>
              <a:gd name="connsiteX2" fmla="*/ 2516505 w 4088130"/>
              <a:gd name="connsiteY2" fmla="*/ 2893695 h 2893695"/>
              <a:gd name="connsiteX3" fmla="*/ 4088130 w 4088130"/>
              <a:gd name="connsiteY3" fmla="*/ 0 h 2893695"/>
              <a:gd name="connsiteX4" fmla="*/ 3749040 w 4088130"/>
              <a:gd name="connsiteY4" fmla="*/ 1905 h 2893695"/>
              <a:gd name="connsiteX5" fmla="*/ 2181225 w 4088130"/>
              <a:gd name="connsiteY5" fmla="*/ 2697480 h 2893695"/>
              <a:gd name="connsiteX6" fmla="*/ 1901190 w 4088130"/>
              <a:gd name="connsiteY6" fmla="*/ 2695575 h 2893695"/>
              <a:gd name="connsiteX7" fmla="*/ 335280 w 4088130"/>
              <a:gd name="connsiteY7" fmla="*/ 1905 h 2893695"/>
              <a:gd name="connsiteX8" fmla="*/ 0 w 4088130"/>
              <a:gd name="connsiteY8" fmla="*/ 1524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903095 w 4090035"/>
              <a:gd name="connsiteY6" fmla="*/ 269557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183130 w 4090035"/>
              <a:gd name="connsiteY5" fmla="*/ 269748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1800225 w 4090035"/>
              <a:gd name="connsiteY6" fmla="*/ 2626995 h 2893695"/>
              <a:gd name="connsiteX7" fmla="*/ 337185 w 4090035"/>
              <a:gd name="connsiteY7" fmla="*/ 1905 h 2893695"/>
              <a:gd name="connsiteX8" fmla="*/ 0 w 4090035"/>
              <a:gd name="connsiteY8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337185 w 4090035"/>
              <a:gd name="connsiteY6" fmla="*/ 1905 h 2893695"/>
              <a:gd name="connsiteX7" fmla="*/ 0 w 4090035"/>
              <a:gd name="connsiteY7" fmla="*/ 3810 h 2893695"/>
              <a:gd name="connsiteX0" fmla="*/ 0 w 4090035"/>
              <a:gd name="connsiteY0" fmla="*/ 3810 h 2893695"/>
              <a:gd name="connsiteX1" fmla="*/ 1567815 w 4090035"/>
              <a:gd name="connsiteY1" fmla="*/ 2889885 h 2893695"/>
              <a:gd name="connsiteX2" fmla="*/ 2518410 w 4090035"/>
              <a:gd name="connsiteY2" fmla="*/ 2893695 h 2893695"/>
              <a:gd name="connsiteX3" fmla="*/ 4090035 w 4090035"/>
              <a:gd name="connsiteY3" fmla="*/ 0 h 2893695"/>
              <a:gd name="connsiteX4" fmla="*/ 3750945 w 4090035"/>
              <a:gd name="connsiteY4" fmla="*/ 1905 h 2893695"/>
              <a:gd name="connsiteX5" fmla="*/ 2274570 w 4090035"/>
              <a:gd name="connsiteY5" fmla="*/ 2625090 h 2893695"/>
              <a:gd name="connsiteX6" fmla="*/ 522760 w 4090035"/>
              <a:gd name="connsiteY6" fmla="*/ 1905 h 2893695"/>
              <a:gd name="connsiteX7" fmla="*/ 0 w 4090035"/>
              <a:gd name="connsiteY7" fmla="*/ 3810 h 2893695"/>
              <a:gd name="connsiteX0" fmla="*/ 0 w 3948124"/>
              <a:gd name="connsiteY0" fmla="*/ 3810 h 2893695"/>
              <a:gd name="connsiteX1" fmla="*/ 1425904 w 3948124"/>
              <a:gd name="connsiteY1" fmla="*/ 2889885 h 2893695"/>
              <a:gd name="connsiteX2" fmla="*/ 2376499 w 3948124"/>
              <a:gd name="connsiteY2" fmla="*/ 2893695 h 2893695"/>
              <a:gd name="connsiteX3" fmla="*/ 3948124 w 3948124"/>
              <a:gd name="connsiteY3" fmla="*/ 0 h 2893695"/>
              <a:gd name="connsiteX4" fmla="*/ 3609034 w 3948124"/>
              <a:gd name="connsiteY4" fmla="*/ 1905 h 2893695"/>
              <a:gd name="connsiteX5" fmla="*/ 2132659 w 3948124"/>
              <a:gd name="connsiteY5" fmla="*/ 2625090 h 2893695"/>
              <a:gd name="connsiteX6" fmla="*/ 380849 w 3948124"/>
              <a:gd name="connsiteY6" fmla="*/ 1905 h 2893695"/>
              <a:gd name="connsiteX7" fmla="*/ 0 w 3948124"/>
              <a:gd name="connsiteY7" fmla="*/ 3810 h 2893695"/>
              <a:gd name="connsiteX0" fmla="*/ 0 w 3948124"/>
              <a:gd name="connsiteY0" fmla="*/ 3810 h 2893695"/>
              <a:gd name="connsiteX1" fmla="*/ 1829803 w 3948124"/>
              <a:gd name="connsiteY1" fmla="*/ 2889885 h 2893695"/>
              <a:gd name="connsiteX2" fmla="*/ 2376499 w 3948124"/>
              <a:gd name="connsiteY2" fmla="*/ 2893695 h 2893695"/>
              <a:gd name="connsiteX3" fmla="*/ 3948124 w 3948124"/>
              <a:gd name="connsiteY3" fmla="*/ 0 h 2893695"/>
              <a:gd name="connsiteX4" fmla="*/ 3609034 w 3948124"/>
              <a:gd name="connsiteY4" fmla="*/ 1905 h 2893695"/>
              <a:gd name="connsiteX5" fmla="*/ 2132659 w 3948124"/>
              <a:gd name="connsiteY5" fmla="*/ 2625090 h 2893695"/>
              <a:gd name="connsiteX6" fmla="*/ 380849 w 3948124"/>
              <a:gd name="connsiteY6" fmla="*/ 1905 h 2893695"/>
              <a:gd name="connsiteX7" fmla="*/ 0 w 3948124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09034 w 4111867"/>
              <a:gd name="connsiteY4" fmla="*/ 1905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96364 w 4111867"/>
              <a:gd name="connsiteY4" fmla="*/ 11049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  <a:gd name="connsiteX0" fmla="*/ 0 w 4111867"/>
              <a:gd name="connsiteY0" fmla="*/ 3810 h 2893695"/>
              <a:gd name="connsiteX1" fmla="*/ 1829803 w 4111867"/>
              <a:gd name="connsiteY1" fmla="*/ 2889885 h 2893695"/>
              <a:gd name="connsiteX2" fmla="*/ 2376499 w 4111867"/>
              <a:gd name="connsiteY2" fmla="*/ 2893695 h 2893695"/>
              <a:gd name="connsiteX3" fmla="*/ 4111867 w 4111867"/>
              <a:gd name="connsiteY3" fmla="*/ 0 h 2893695"/>
              <a:gd name="connsiteX4" fmla="*/ 3674531 w 4111867"/>
              <a:gd name="connsiteY4" fmla="*/ 1905 h 2893695"/>
              <a:gd name="connsiteX5" fmla="*/ 2132659 w 4111867"/>
              <a:gd name="connsiteY5" fmla="*/ 2625090 h 2893695"/>
              <a:gd name="connsiteX6" fmla="*/ 380849 w 4111867"/>
              <a:gd name="connsiteY6" fmla="*/ 1905 h 2893695"/>
              <a:gd name="connsiteX7" fmla="*/ 0 w 4111867"/>
              <a:gd name="connsiteY7" fmla="*/ 381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1867" h="2893695">
                <a:moveTo>
                  <a:pt x="0" y="3810"/>
                </a:moveTo>
                <a:lnTo>
                  <a:pt x="1829803" y="2889885"/>
                </a:lnTo>
                <a:lnTo>
                  <a:pt x="2376499" y="2893695"/>
                </a:lnTo>
                <a:lnTo>
                  <a:pt x="4111867" y="0"/>
                </a:lnTo>
                <a:lnTo>
                  <a:pt x="3674531" y="1905"/>
                </a:lnTo>
                <a:lnTo>
                  <a:pt x="2132659" y="2625090"/>
                </a:lnTo>
                <a:lnTo>
                  <a:pt x="380849" y="1905"/>
                </a:lnTo>
                <a:lnTo>
                  <a:pt x="0" y="38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5C44E7-2DD9-3804-51CA-3F1987CA3351}"/>
              </a:ext>
            </a:extLst>
          </p:cNvPr>
          <p:cNvSpPr txBox="1"/>
          <p:nvPr/>
        </p:nvSpPr>
        <p:spPr>
          <a:xfrm rot="3702475">
            <a:off x="1431662" y="5872442"/>
            <a:ext cx="11961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cap="small" dirty="0"/>
              <a:t>Design Phase</a:t>
            </a:r>
            <a:endParaRPr lang="en-DE" sz="1200" cap="smal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6407D-1B75-8B63-E696-E7FD370A958F}"/>
              </a:ext>
            </a:extLst>
          </p:cNvPr>
          <p:cNvSpPr txBox="1"/>
          <p:nvPr/>
        </p:nvSpPr>
        <p:spPr>
          <a:xfrm rot="17785527">
            <a:off x="2212260" y="5717201"/>
            <a:ext cx="327226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u="sng" cap="small" dirty="0"/>
              <a:t>Virtual</a:t>
            </a:r>
            <a:r>
              <a:rPr lang="en-US" sz="1200" cap="small" dirty="0"/>
              <a:t> Test &amp; Integration Phase</a:t>
            </a:r>
            <a:endParaRPr lang="en-DE" sz="1200" cap="small" dirty="0"/>
          </a:p>
        </p:txBody>
      </p:sp>
      <p:sp>
        <p:nvSpPr>
          <p:cNvPr id="21" name="Arrow: Left 47">
            <a:extLst>
              <a:ext uri="{FF2B5EF4-FFF2-40B4-BE49-F238E27FC236}">
                <a16:creationId xmlns:a16="http://schemas.microsoft.com/office/drawing/2014/main" id="{01DD5D7A-E876-881B-47E2-F56A607EB671}"/>
              </a:ext>
            </a:extLst>
          </p:cNvPr>
          <p:cNvSpPr/>
          <p:nvPr/>
        </p:nvSpPr>
        <p:spPr>
          <a:xfrm>
            <a:off x="1956124" y="5404187"/>
            <a:ext cx="1802301" cy="154502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4" name="Graphic 23" descr="Arrow circle with solid fill">
            <a:extLst>
              <a:ext uri="{FF2B5EF4-FFF2-40B4-BE49-F238E27FC236}">
                <a16:creationId xmlns:a16="http://schemas.microsoft.com/office/drawing/2014/main" id="{0573DF6F-9125-B2FF-DDE1-689C878FB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875148" y="5070651"/>
            <a:ext cx="2100921" cy="210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7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FFFC1-E7B8-1156-E73D-5167377E1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6509D33-2B26-0908-57FD-9FF30629B110}"/>
              </a:ext>
            </a:extLst>
          </p:cNvPr>
          <p:cNvSpPr txBox="1">
            <a:spLocks/>
          </p:cNvSpPr>
          <p:nvPr/>
        </p:nvSpPr>
        <p:spPr>
          <a:xfrm>
            <a:off x="347241" y="685956"/>
            <a:ext cx="6215605" cy="76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/>
            <a:r>
              <a:rPr lang="en-US" b="1" dirty="0"/>
              <a:t>How is the System Engineering V-model evolving?</a:t>
            </a:r>
          </a:p>
          <a:p>
            <a:pPr marL="4763"/>
            <a:endParaRPr lang="en-US" sz="1100" b="1" dirty="0"/>
          </a:p>
          <a:p>
            <a:pPr marL="4763"/>
            <a:r>
              <a:rPr lang="en-US" dirty="0"/>
              <a:t>Are there more representations?</a:t>
            </a:r>
          </a:p>
          <a:p>
            <a:pPr marL="4763"/>
            <a:endParaRPr lang="en-US" dirty="0"/>
          </a:p>
          <a:p>
            <a:pPr marL="4763"/>
            <a:r>
              <a:rPr lang="en-US" b="1" dirty="0"/>
              <a:t>The MBE Diamond, </a:t>
            </a:r>
            <a:r>
              <a:rPr lang="en-US" dirty="0"/>
              <a:t>proposed by Boeing, illustrated below, shows a similar view where the virtual V is a symmetry of the physical one.</a:t>
            </a:r>
          </a:p>
          <a:p>
            <a:pPr marL="4763"/>
            <a:r>
              <a:rPr lang="en-US" dirty="0"/>
              <a:t>While it adds to the double-V some key insights, it can also introduce some confusions if wrongly read. The stages of physical V and virtual V are not synchronized, even if aligned.</a:t>
            </a:r>
          </a:p>
          <a:p>
            <a:pPr marL="4763"/>
            <a:endParaRPr lang="en-US" sz="1200" dirty="0"/>
          </a:p>
          <a:p>
            <a:pPr marL="4763"/>
            <a:r>
              <a:rPr lang="en-US" dirty="0"/>
              <a:t>The virtual V shall happen first to bring value.</a:t>
            </a:r>
          </a:p>
        </p:txBody>
      </p:sp>
      <p:pic>
        <p:nvPicPr>
          <p:cNvPr id="1026" name="Picture 2" descr="Top 12 Trends and Enablers to Unlock Every Digital Transformation ...">
            <a:extLst>
              <a:ext uri="{FF2B5EF4-FFF2-40B4-BE49-F238E27FC236}">
                <a16:creationId xmlns:a16="http://schemas.microsoft.com/office/drawing/2014/main" id="{6ACF1EB6-D072-63BE-50AA-E7F0D852E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7" r="1772" b="3094"/>
          <a:stretch/>
        </p:blipFill>
        <p:spPr bwMode="auto">
          <a:xfrm>
            <a:off x="60766" y="4444679"/>
            <a:ext cx="6736467" cy="363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95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D20E1-1F18-996E-6C81-A8586E87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C93A273-B769-FE14-3C2E-92B972BDB56D}"/>
              </a:ext>
            </a:extLst>
          </p:cNvPr>
          <p:cNvSpPr txBox="1">
            <a:spLocks/>
          </p:cNvSpPr>
          <p:nvPr/>
        </p:nvSpPr>
        <p:spPr>
          <a:xfrm>
            <a:off x="593351" y="704244"/>
            <a:ext cx="5671298" cy="8115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What are the key blockers to a Virtual V?</a:t>
            </a:r>
          </a:p>
          <a:p>
            <a:endParaRPr lang="en-US" sz="1100" b="1" dirty="0"/>
          </a:p>
          <a:p>
            <a:pPr marL="342900" indent="-342900">
              <a:buAutoNum type="arabicPeriod"/>
            </a:pPr>
            <a:r>
              <a:rPr lang="en-US" dirty="0"/>
              <a:t>Often models are not trusted compared to physical tests. This is almost ironic when one considers all the potential sources of errors in a physical test and the measurement of the results. Both physical and virtual prototypes and test benches should be thoroughly verified and used to their full potential.</a:t>
            </a:r>
          </a:p>
          <a:p>
            <a:pPr marL="342900" indent="-342900">
              <a:buAutoNum type="arabicPeriod"/>
            </a:pPr>
            <a:r>
              <a:rPr lang="en-US" dirty="0"/>
              <a:t>Digital continuity – the continuity of data – throughout the virtual V is today a strong limitation to virtual development. Many models are only snapshots of a given design, and virtual iterations require redoing the work.</a:t>
            </a:r>
          </a:p>
          <a:p>
            <a:pPr marL="342900" indent="-342900">
              <a:buAutoNum type="arabicPeriod"/>
            </a:pPr>
            <a:r>
              <a:rPr lang="en-US" dirty="0"/>
              <a:t>Design continuity is also not happening due to different roles (persons / departments) working with different tools and potentially lacking the skills for virtual development.</a:t>
            </a:r>
          </a:p>
          <a:p>
            <a:pPr marL="342900" indent="-342900">
              <a:buAutoNum type="arabicPeriod"/>
            </a:pPr>
            <a:r>
              <a:rPr lang="en-US" dirty="0"/>
              <a:t>Test-Driven Development for virtual models of physical systems is still complex to put in place and this prevent a direct feedback from failing designs.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Also, we are running </a:t>
            </a:r>
            <a:r>
              <a:rPr lang="en-US" dirty="0">
                <a:hlinkClick r:id="rId2"/>
              </a:rPr>
              <a:t>a poll </a:t>
            </a:r>
            <a:r>
              <a:rPr lang="en-US" dirty="0"/>
              <a:t>to understand which development cycle you are mainly using.</a:t>
            </a:r>
            <a:br>
              <a:rPr lang="en-US" dirty="0"/>
            </a:br>
            <a:r>
              <a:rPr lang="en-US" dirty="0"/>
              <a:t>Please vote to let us know!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algn="ctr"/>
            <a:r>
              <a:rPr lang="en-US" i="1" dirty="0"/>
              <a:t>Comment if you need any further clarifications or insights.</a:t>
            </a:r>
          </a:p>
          <a:p>
            <a:pPr algn="ctr"/>
            <a:endParaRPr lang="en-US" i="1" dirty="0"/>
          </a:p>
          <a:p>
            <a:pPr algn="ctr"/>
            <a:r>
              <a:rPr lang="en-US" sz="5400" i="1" dirty="0"/>
              <a:t>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6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1835</TotalTime>
  <Words>664</Words>
  <Application>Microsoft Macintosh PowerPoint</Application>
  <PresentationFormat>Letter Paper (8.5x11 in)</PresentationFormat>
  <Paragraphs>87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Andale Mono</vt:lpstr>
      <vt:lpstr>Aptos</vt:lpstr>
      <vt:lpstr>Arial</vt:lpstr>
      <vt:lpstr>Avenir Medium</vt:lpstr>
      <vt:lpstr>Office Theme</vt:lpstr>
      <vt:lpstr>How is the System Engineering V-model evolving?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Coic, Clement</dc:creator>
  <cp:lastModifiedBy>Coic, Clement</cp:lastModifiedBy>
  <cp:revision>8</cp:revision>
  <dcterms:created xsi:type="dcterms:W3CDTF">2024-11-12T14:59:45Z</dcterms:created>
  <dcterms:modified xsi:type="dcterms:W3CDTF">2024-11-26T21:34:04Z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2024-11-12T15:01:04Z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75566e21-c5af-417f-a99b-a057db519887</vt:lpwstr>
  </property>
  <property fmtid="{D5CDD505-2E9C-101B-9397-08002B2CF9AE}" pid="8" name="MSIP_Label_ff6dbec8-95a8-4638-9f5f-bd076536645c_ContentBits">
    <vt:lpwstr>0</vt:lpwstr>
  </property>
</Properties>
</file>