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6" r:id="rId3"/>
    <p:sldId id="271" r:id="rId4"/>
    <p:sldId id="273" r:id="rId5"/>
    <p:sldId id="274" r:id="rId6"/>
    <p:sldId id="258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45E"/>
    <a:srgbClr val="156082"/>
    <a:srgbClr val="FFEFCB"/>
    <a:srgbClr val="FFF1DA"/>
    <a:srgbClr val="FFE7AD"/>
    <a:srgbClr val="A1A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04"/>
  </p:normalViewPr>
  <p:slideViewPr>
    <p:cSldViewPr snapToGrid="0" showGuides="1">
      <p:cViewPr varScale="1">
        <p:scale>
          <a:sx n="76" d="100"/>
          <a:sy n="76" d="100"/>
        </p:scale>
        <p:origin x="3368" y="3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30D8F-971C-3B4C-B237-373D025A89AE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3712B-AB55-1440-B2C3-7D8A7D90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3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DC6E1-92DD-1510-743E-45DBBEDC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A6F21-F402-48D3-DB7D-95615462A6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133BF4-5454-32DA-7EAF-7B8C54C23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F4E13-5981-383F-BF3E-21311FF3F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7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F92D7-8C6F-A34B-A43E-17A75472C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90057-A3BE-10CC-474B-95D433AB13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FD74D2-6FF4-BF44-7AF7-7A7352F77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B8AC-A4BF-2301-1F87-6A0646761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8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C1B85-D398-7DE8-1735-9A602D72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869C11-A058-571B-717A-F7ED5D36C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604724-7D1A-8CE6-B44E-A92BFFECA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C25AF-9F2B-D479-35C5-93B421647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96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circle with white lines and dots&#10;&#10;Description automatically generated">
            <a:extLst>
              <a:ext uri="{FF2B5EF4-FFF2-40B4-BE49-F238E27FC236}">
                <a16:creationId xmlns:a16="http://schemas.microsoft.com/office/drawing/2014/main" id="{A14712EC-FF87-8A19-1129-516106A29D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9115" y="0"/>
            <a:ext cx="1018885" cy="10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1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E7AD"/>
            </a:gs>
            <a:gs pos="0">
              <a:srgbClr val="FFF1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66ADA-B88C-CB0B-61B3-B27F8EDBBE34}"/>
              </a:ext>
            </a:extLst>
          </p:cNvPr>
          <p:cNvSpPr txBox="1"/>
          <p:nvPr userDrawn="1"/>
        </p:nvSpPr>
        <p:spPr>
          <a:xfrm>
            <a:off x="471486" y="8537556"/>
            <a:ext cx="24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n>
                  <a:noFill/>
                </a:ln>
                <a:solidFill>
                  <a:srgbClr val="A1A99D"/>
                </a:solidFill>
                <a:latin typeface="Andale Mono" panose="020B0509000000000004" pitchFamily="49" charset="0"/>
                <a:cs typeface="Al Bayan Plain" pitchFamily="2" charset="-78"/>
              </a:rPr>
              <a:t>Dr. Clément Coïc</a:t>
            </a:r>
          </a:p>
        </p:txBody>
      </p:sp>
      <p:pic>
        <p:nvPicPr>
          <p:cNvPr id="4" name="Picture 4" descr="Use links below to save image.">
            <a:extLst>
              <a:ext uri="{FF2B5EF4-FFF2-40B4-BE49-F238E27FC236}">
                <a16:creationId xmlns:a16="http://schemas.microsoft.com/office/drawing/2014/main" id="{BF258610-414C-BB00-4777-FE5638E889A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56" b="31292"/>
          <a:stretch/>
        </p:blipFill>
        <p:spPr bwMode="auto">
          <a:xfrm>
            <a:off x="2728913" y="8291509"/>
            <a:ext cx="3657600" cy="7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4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clementcoic_drccvmodelevolution-activity-7267442888853065728-1B8s" TargetMode="External"/><Relationship Id="rId2" Type="http://schemas.openxmlformats.org/officeDocument/2006/relationships/hyperlink" Target="https://www.linkedin.com/posts/clementcoic_drccvmodel-activity-7266718111435800577-0Ku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clementcoic_drccvmodel-activity-7266718111435800577-0Ku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77021129_Development_of_Core_Functions_for_Aircraft_Conceptual_Design_Methodology_and_Resul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clementcoic_i-need-your-insights-for-the-open-source-activity-7265639613677912064-MvoZ?utm_source=share&amp;utm_medium=member_desktop" TargetMode="External"/><Relationship Id="rId2" Type="http://schemas.openxmlformats.org/officeDocument/2006/relationships/hyperlink" Target="https://www.linkedin.com/posts/clementcoic_drccvmodelevolution-activity-7267442888853065728-1B8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FFC9E-579F-8175-8F28-1FBC21E3D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083D04-7D33-98C5-C3C8-50ED3D5D02F2}"/>
              </a:ext>
            </a:extLst>
          </p:cNvPr>
          <p:cNvSpPr txBox="1"/>
          <p:nvPr/>
        </p:nvSpPr>
        <p:spPr>
          <a:xfrm>
            <a:off x="514350" y="4921882"/>
            <a:ext cx="18288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 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048AC6-BD29-C29E-C91D-3F5EFFABF4D9}"/>
              </a:ext>
            </a:extLst>
          </p:cNvPr>
          <p:cNvSpPr txBox="1"/>
          <p:nvPr/>
        </p:nvSpPr>
        <p:spPr>
          <a:xfrm>
            <a:off x="507661" y="5584587"/>
            <a:ext cx="6595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DED60-20B0-006F-8869-147423D4447E}"/>
              </a:ext>
            </a:extLst>
          </p:cNvPr>
          <p:cNvSpPr txBox="1"/>
          <p:nvPr/>
        </p:nvSpPr>
        <p:spPr>
          <a:xfrm>
            <a:off x="505343" y="6247292"/>
            <a:ext cx="6595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10991-B645-552B-4179-E5BF5ABC85B6}"/>
              </a:ext>
            </a:extLst>
          </p:cNvPr>
          <p:cNvSpPr txBox="1"/>
          <p:nvPr/>
        </p:nvSpPr>
        <p:spPr>
          <a:xfrm>
            <a:off x="503025" y="6909997"/>
            <a:ext cx="6595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0C9A75-ADF9-D729-3948-E5E8616E44A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37413" y="5445102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24F985-8CC8-6044-D82C-1E7FDC09500B}"/>
              </a:ext>
            </a:extLst>
          </p:cNvPr>
          <p:cNvCxnSpPr>
            <a:cxnSpLocks/>
          </p:cNvCxnSpPr>
          <p:nvPr/>
        </p:nvCxnSpPr>
        <p:spPr>
          <a:xfrm>
            <a:off x="834854" y="6107807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537B93-046F-1200-12DE-1372BE7E181A}"/>
              </a:ext>
            </a:extLst>
          </p:cNvPr>
          <p:cNvCxnSpPr>
            <a:cxnSpLocks/>
          </p:cNvCxnSpPr>
          <p:nvPr/>
        </p:nvCxnSpPr>
        <p:spPr>
          <a:xfrm>
            <a:off x="834854" y="6770512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rrow: Curved Right 4">
            <a:extLst>
              <a:ext uri="{FF2B5EF4-FFF2-40B4-BE49-F238E27FC236}">
                <a16:creationId xmlns:a16="http://schemas.microsoft.com/office/drawing/2014/main" id="{A34EB0B4-7C57-3C1B-5C04-43F31CA06FE7}"/>
              </a:ext>
            </a:extLst>
          </p:cNvPr>
          <p:cNvSpPr/>
          <p:nvPr/>
        </p:nvSpPr>
        <p:spPr>
          <a:xfrm rot="17618413" flipV="1">
            <a:off x="972978" y="5233432"/>
            <a:ext cx="281531" cy="609600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037A34D-3231-51D5-75AC-AE7A90EA8DF8}"/>
              </a:ext>
            </a:extLst>
          </p:cNvPr>
          <p:cNvSpPr/>
          <p:nvPr/>
        </p:nvSpPr>
        <p:spPr>
          <a:xfrm>
            <a:off x="1263650" y="5502541"/>
            <a:ext cx="732456" cy="1996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F9DD9-462C-1435-B78B-6AA1FDBA519C}"/>
              </a:ext>
            </a:extLst>
          </p:cNvPr>
          <p:cNvSpPr txBox="1"/>
          <p:nvPr/>
        </p:nvSpPr>
        <p:spPr>
          <a:xfrm>
            <a:off x="1296224" y="5584587"/>
            <a:ext cx="6595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E603D5-F619-9B09-F29D-801954EFCCE7}"/>
              </a:ext>
            </a:extLst>
          </p:cNvPr>
          <p:cNvSpPr txBox="1"/>
          <p:nvPr/>
        </p:nvSpPr>
        <p:spPr>
          <a:xfrm>
            <a:off x="1293906" y="6077172"/>
            <a:ext cx="6595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CBC450-6328-B864-82A7-DB97E7E00080}"/>
              </a:ext>
            </a:extLst>
          </p:cNvPr>
          <p:cNvSpPr txBox="1"/>
          <p:nvPr/>
        </p:nvSpPr>
        <p:spPr>
          <a:xfrm>
            <a:off x="1291588" y="6583934"/>
            <a:ext cx="65950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5834DD-FEF5-F7C0-95E6-9F89CC537114}"/>
              </a:ext>
            </a:extLst>
          </p:cNvPr>
          <p:cNvCxnSpPr>
            <a:cxnSpLocks/>
          </p:cNvCxnSpPr>
          <p:nvPr/>
        </p:nvCxnSpPr>
        <p:spPr>
          <a:xfrm>
            <a:off x="1599413" y="5937687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57B8CA-4718-A7EB-C5A5-93C0A4F7637A}"/>
              </a:ext>
            </a:extLst>
          </p:cNvPr>
          <p:cNvCxnSpPr>
            <a:cxnSpLocks/>
          </p:cNvCxnSpPr>
          <p:nvPr/>
        </p:nvCxnSpPr>
        <p:spPr>
          <a:xfrm>
            <a:off x="1596854" y="6444449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1840231-FEB5-608A-F297-C1425C22048B}"/>
              </a:ext>
            </a:extLst>
          </p:cNvPr>
          <p:cNvSpPr txBox="1"/>
          <p:nvPr/>
        </p:nvSpPr>
        <p:spPr>
          <a:xfrm>
            <a:off x="1296224" y="7069529"/>
            <a:ext cx="65950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62CF7A-7B16-E91D-4E35-4362E573F1D1}"/>
              </a:ext>
            </a:extLst>
          </p:cNvPr>
          <p:cNvCxnSpPr>
            <a:cxnSpLocks/>
          </p:cNvCxnSpPr>
          <p:nvPr/>
        </p:nvCxnSpPr>
        <p:spPr>
          <a:xfrm>
            <a:off x="1601490" y="6930044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rrow: Curved Right 4">
            <a:extLst>
              <a:ext uri="{FF2B5EF4-FFF2-40B4-BE49-F238E27FC236}">
                <a16:creationId xmlns:a16="http://schemas.microsoft.com/office/drawing/2014/main" id="{E9FF0410-F19D-3627-9D22-2B5CC57ECBE6}"/>
              </a:ext>
            </a:extLst>
          </p:cNvPr>
          <p:cNvSpPr/>
          <p:nvPr/>
        </p:nvSpPr>
        <p:spPr>
          <a:xfrm rot="17618413" flipV="1">
            <a:off x="1756895" y="5807688"/>
            <a:ext cx="281531" cy="609600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CC2F4F1-A413-47A8-F469-144A967F2DC9}"/>
              </a:ext>
            </a:extLst>
          </p:cNvPr>
          <p:cNvSpPr/>
          <p:nvPr/>
        </p:nvSpPr>
        <p:spPr>
          <a:xfrm>
            <a:off x="2044548" y="5996019"/>
            <a:ext cx="732456" cy="1503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E9DA06-7207-F50C-41DC-C18098E894D8}"/>
              </a:ext>
            </a:extLst>
          </p:cNvPr>
          <p:cNvSpPr txBox="1"/>
          <p:nvPr/>
        </p:nvSpPr>
        <p:spPr>
          <a:xfrm>
            <a:off x="2073173" y="6077172"/>
            <a:ext cx="659504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99AC1-A363-5BA2-C1B9-4EB226DE4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039285"/>
            <a:ext cx="5829300" cy="3183467"/>
          </a:xfrm>
        </p:spPr>
        <p:txBody>
          <a:bodyPr anchor="t"/>
          <a:lstStyle/>
          <a:p>
            <a:r>
              <a:rPr lang="en-US" dirty="0"/>
              <a:t>RFLP in the </a:t>
            </a:r>
            <a:br>
              <a:rPr lang="en-US" dirty="0"/>
            </a:br>
            <a:r>
              <a:rPr lang="en-US" dirty="0"/>
              <a:t>(double) V-model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24E2F-DE3B-4980-6E32-D05C969EA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677774"/>
            <a:ext cx="5143500" cy="2207683"/>
          </a:xfrm>
        </p:spPr>
        <p:txBody>
          <a:bodyPr/>
          <a:lstStyle/>
          <a:p>
            <a:r>
              <a:rPr lang="en-US" dirty="0"/>
              <a:t>See the </a:t>
            </a:r>
            <a:r>
              <a:rPr lang="en-US" dirty="0">
                <a:hlinkClick r:id="rId2"/>
              </a:rPr>
              <a:t>V-model explained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>
                <a:hlinkClick r:id="rId3"/>
              </a:rPr>
              <a:t>its evolution</a:t>
            </a:r>
            <a:endParaRPr lang="en-US" dirty="0"/>
          </a:p>
        </p:txBody>
      </p:sp>
      <p:sp>
        <p:nvSpPr>
          <p:cNvPr id="6" name="Freeform: Shape 25">
            <a:extLst>
              <a:ext uri="{FF2B5EF4-FFF2-40B4-BE49-F238E27FC236}">
                <a16:creationId xmlns:a16="http://schemas.microsoft.com/office/drawing/2014/main" id="{A65A9265-B7EB-0A7D-5876-AC2372916A70}"/>
              </a:ext>
            </a:extLst>
          </p:cNvPr>
          <p:cNvSpPr/>
          <p:nvPr/>
        </p:nvSpPr>
        <p:spPr>
          <a:xfrm>
            <a:off x="2307399" y="4693695"/>
            <a:ext cx="4090035" cy="2893695"/>
          </a:xfrm>
          <a:custGeom>
            <a:avLst/>
            <a:gdLst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9840 w 4099560"/>
              <a:gd name="connsiteY2" fmla="*/ 288798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6030 w 4099560"/>
              <a:gd name="connsiteY2" fmla="*/ 289941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7030"/>
              <a:gd name="connsiteX1" fmla="*/ 1577340 w 4099560"/>
              <a:gd name="connsiteY1" fmla="*/ 2903220 h 2907030"/>
              <a:gd name="connsiteX2" fmla="*/ 2388870 w 4099560"/>
              <a:gd name="connsiteY2" fmla="*/ 2907030 h 2907030"/>
              <a:gd name="connsiteX3" fmla="*/ 4099560 w 4099560"/>
              <a:gd name="connsiteY3" fmla="*/ 7620 h 2907030"/>
              <a:gd name="connsiteX4" fmla="*/ 3764280 w 4099560"/>
              <a:gd name="connsiteY4" fmla="*/ 0 h 2907030"/>
              <a:gd name="connsiteX5" fmla="*/ 2194560 w 4099560"/>
              <a:gd name="connsiteY5" fmla="*/ 2705100 h 2907030"/>
              <a:gd name="connsiteX6" fmla="*/ 1920240 w 4099560"/>
              <a:gd name="connsiteY6" fmla="*/ 2712720 h 2907030"/>
              <a:gd name="connsiteX7" fmla="*/ 350520 w 4099560"/>
              <a:gd name="connsiteY7" fmla="*/ 7620 h 2907030"/>
              <a:gd name="connsiteX8" fmla="*/ 0 w 4099560"/>
              <a:gd name="connsiteY8" fmla="*/ 0 h 290703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7935 w 4099560"/>
              <a:gd name="connsiteY2" fmla="*/ 2901315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1315"/>
              <a:gd name="connsiteX1" fmla="*/ 1588770 w 4099560"/>
              <a:gd name="connsiteY1" fmla="*/ 288226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238375 w 4099560"/>
              <a:gd name="connsiteY5" fmla="*/ 2771775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3558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815715 w 4099560"/>
              <a:gd name="connsiteY4" fmla="*/ 3429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2425 w 4099560"/>
              <a:gd name="connsiteY7" fmla="*/ 40005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46710 w 4099560"/>
              <a:gd name="connsiteY7" fmla="*/ 9525 h 2901315"/>
              <a:gd name="connsiteX8" fmla="*/ 0 w 4099560"/>
              <a:gd name="connsiteY8" fmla="*/ 0 h 2901315"/>
              <a:gd name="connsiteX0" fmla="*/ 0 w 4088130"/>
              <a:gd name="connsiteY0" fmla="*/ 15240 h 2893695"/>
              <a:gd name="connsiteX1" fmla="*/ 1565910 w 4088130"/>
              <a:gd name="connsiteY1" fmla="*/ 2889885 h 2893695"/>
              <a:gd name="connsiteX2" fmla="*/ 2516505 w 4088130"/>
              <a:gd name="connsiteY2" fmla="*/ 2893695 h 2893695"/>
              <a:gd name="connsiteX3" fmla="*/ 4088130 w 4088130"/>
              <a:gd name="connsiteY3" fmla="*/ 0 h 2893695"/>
              <a:gd name="connsiteX4" fmla="*/ 3749040 w 4088130"/>
              <a:gd name="connsiteY4" fmla="*/ 1905 h 2893695"/>
              <a:gd name="connsiteX5" fmla="*/ 2181225 w 4088130"/>
              <a:gd name="connsiteY5" fmla="*/ 2697480 h 2893695"/>
              <a:gd name="connsiteX6" fmla="*/ 1901190 w 4088130"/>
              <a:gd name="connsiteY6" fmla="*/ 2695575 h 2893695"/>
              <a:gd name="connsiteX7" fmla="*/ 335280 w 4088130"/>
              <a:gd name="connsiteY7" fmla="*/ 1905 h 2893695"/>
              <a:gd name="connsiteX8" fmla="*/ 0 w 4088130"/>
              <a:gd name="connsiteY8" fmla="*/ 1524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903095 w 4090035"/>
              <a:gd name="connsiteY6" fmla="*/ 269557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0035" h="2893695">
                <a:moveTo>
                  <a:pt x="0" y="3810"/>
                </a:moveTo>
                <a:lnTo>
                  <a:pt x="1567815" y="2889885"/>
                </a:lnTo>
                <a:lnTo>
                  <a:pt x="2518410" y="2893695"/>
                </a:lnTo>
                <a:lnTo>
                  <a:pt x="4090035" y="0"/>
                </a:lnTo>
                <a:lnTo>
                  <a:pt x="3750945" y="1905"/>
                </a:lnTo>
                <a:lnTo>
                  <a:pt x="2274570" y="2625090"/>
                </a:lnTo>
                <a:lnTo>
                  <a:pt x="1800225" y="2626995"/>
                </a:lnTo>
                <a:lnTo>
                  <a:pt x="337185" y="1905"/>
                </a:lnTo>
                <a:lnTo>
                  <a:pt x="0" y="381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5BBD1-D50D-C55C-F041-E55739AF5B32}"/>
              </a:ext>
            </a:extLst>
          </p:cNvPr>
          <p:cNvSpPr txBox="1"/>
          <p:nvPr/>
        </p:nvSpPr>
        <p:spPr>
          <a:xfrm>
            <a:off x="1878775" y="4384496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Client Needs</a:t>
            </a:r>
            <a:endParaRPr lang="en-DE" sz="1200" cap="smal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6E545-7F6E-1B78-3805-5D1AF94BDBC1}"/>
              </a:ext>
            </a:extLst>
          </p:cNvPr>
          <p:cNvSpPr txBox="1"/>
          <p:nvPr/>
        </p:nvSpPr>
        <p:spPr>
          <a:xfrm>
            <a:off x="5501164" y="4380867"/>
            <a:ext cx="134966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Final Product</a:t>
            </a:r>
            <a:endParaRPr lang="en-DE" sz="1200" cap="smal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22FBC4-C2C0-771D-A234-2F4C4F1478E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3074876" y="4519367"/>
            <a:ext cx="2426288" cy="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E472E3-4D14-8006-40F3-D411A7A2225A}"/>
              </a:ext>
            </a:extLst>
          </p:cNvPr>
          <p:cNvSpPr txBox="1"/>
          <p:nvPr/>
        </p:nvSpPr>
        <p:spPr>
          <a:xfrm>
            <a:off x="3750453" y="4279295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bg2">
                    <a:lumMod val="75000"/>
                  </a:schemeClr>
                </a:solidFill>
              </a:rPr>
              <a:t>ideally</a:t>
            </a:r>
            <a:endParaRPr lang="en-DE" sz="1200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Arrow: Left 47">
            <a:extLst>
              <a:ext uri="{FF2B5EF4-FFF2-40B4-BE49-F238E27FC236}">
                <a16:creationId xmlns:a16="http://schemas.microsoft.com/office/drawing/2014/main" id="{B578053B-5843-8713-2FFD-F55A838E5DC8}"/>
              </a:ext>
            </a:extLst>
          </p:cNvPr>
          <p:cNvSpPr/>
          <p:nvPr/>
        </p:nvSpPr>
        <p:spPr>
          <a:xfrm>
            <a:off x="3043906" y="5236638"/>
            <a:ext cx="2661838" cy="91909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D32EAF-9D81-801C-69E1-3E5C8B599BA8}"/>
              </a:ext>
            </a:extLst>
          </p:cNvPr>
          <p:cNvSpPr txBox="1"/>
          <p:nvPr/>
        </p:nvSpPr>
        <p:spPr>
          <a:xfrm>
            <a:off x="3466132" y="5238242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Verification</a:t>
            </a:r>
            <a:endParaRPr lang="en-DE" sz="12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rrow: Curved Right 4">
            <a:extLst>
              <a:ext uri="{FF2B5EF4-FFF2-40B4-BE49-F238E27FC236}">
                <a16:creationId xmlns:a16="http://schemas.microsoft.com/office/drawing/2014/main" id="{DD9EA100-739D-55A3-3959-F7D0F8533F79}"/>
              </a:ext>
            </a:extLst>
          </p:cNvPr>
          <p:cNvSpPr/>
          <p:nvPr/>
        </p:nvSpPr>
        <p:spPr>
          <a:xfrm rot="16200000" flipH="1" flipV="1">
            <a:off x="4023038" y="2293097"/>
            <a:ext cx="423339" cy="3719125"/>
          </a:xfrm>
          <a:prstGeom prst="curvedRightArrow">
            <a:avLst>
              <a:gd name="adj1" fmla="val 13371"/>
              <a:gd name="adj2" fmla="val 50000"/>
              <a:gd name="adj3" fmla="val 407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449EC8-1C18-56B3-DD86-F209A6B72315}"/>
              </a:ext>
            </a:extLst>
          </p:cNvPr>
          <p:cNvSpPr txBox="1"/>
          <p:nvPr/>
        </p:nvSpPr>
        <p:spPr>
          <a:xfrm>
            <a:off x="3567571" y="3935114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Validation</a:t>
            </a:r>
            <a:endParaRPr lang="en-DE" sz="12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E56EA7-E72C-2A85-721C-DF1C6A1038FD}"/>
              </a:ext>
            </a:extLst>
          </p:cNvPr>
          <p:cNvSpPr txBox="1"/>
          <p:nvPr/>
        </p:nvSpPr>
        <p:spPr>
          <a:xfrm rot="17966916">
            <a:off x="3923809" y="5774821"/>
            <a:ext cx="327226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u="sng" cap="small" dirty="0">
                <a:solidFill>
                  <a:schemeClr val="bg1"/>
                </a:solidFill>
              </a:rPr>
              <a:t>Physical</a:t>
            </a:r>
            <a:r>
              <a:rPr lang="en-US" sz="1200" cap="small" dirty="0">
                <a:solidFill>
                  <a:schemeClr val="bg1"/>
                </a:solidFill>
              </a:rPr>
              <a:t> Test &amp; Integration Phase</a:t>
            </a:r>
            <a:endParaRPr lang="en-DE" sz="1200" cap="small" dirty="0">
              <a:solidFill>
                <a:schemeClr val="bg1"/>
              </a:solidFill>
            </a:endParaRPr>
          </a:p>
        </p:txBody>
      </p:sp>
      <p:sp>
        <p:nvSpPr>
          <p:cNvPr id="4" name="Freeform: Shape 25">
            <a:extLst>
              <a:ext uri="{FF2B5EF4-FFF2-40B4-BE49-F238E27FC236}">
                <a16:creationId xmlns:a16="http://schemas.microsoft.com/office/drawing/2014/main" id="{FD385B93-A16D-69ED-242C-05409E4CC0A0}"/>
              </a:ext>
            </a:extLst>
          </p:cNvPr>
          <p:cNvSpPr/>
          <p:nvPr/>
        </p:nvSpPr>
        <p:spPr>
          <a:xfrm>
            <a:off x="1977056" y="4701825"/>
            <a:ext cx="3444322" cy="2893695"/>
          </a:xfrm>
          <a:custGeom>
            <a:avLst/>
            <a:gdLst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9840 w 4099560"/>
              <a:gd name="connsiteY2" fmla="*/ 288798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6030 w 4099560"/>
              <a:gd name="connsiteY2" fmla="*/ 289941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7030"/>
              <a:gd name="connsiteX1" fmla="*/ 1577340 w 4099560"/>
              <a:gd name="connsiteY1" fmla="*/ 2903220 h 2907030"/>
              <a:gd name="connsiteX2" fmla="*/ 2388870 w 4099560"/>
              <a:gd name="connsiteY2" fmla="*/ 2907030 h 2907030"/>
              <a:gd name="connsiteX3" fmla="*/ 4099560 w 4099560"/>
              <a:gd name="connsiteY3" fmla="*/ 7620 h 2907030"/>
              <a:gd name="connsiteX4" fmla="*/ 3764280 w 4099560"/>
              <a:gd name="connsiteY4" fmla="*/ 0 h 2907030"/>
              <a:gd name="connsiteX5" fmla="*/ 2194560 w 4099560"/>
              <a:gd name="connsiteY5" fmla="*/ 2705100 h 2907030"/>
              <a:gd name="connsiteX6" fmla="*/ 1920240 w 4099560"/>
              <a:gd name="connsiteY6" fmla="*/ 2712720 h 2907030"/>
              <a:gd name="connsiteX7" fmla="*/ 350520 w 4099560"/>
              <a:gd name="connsiteY7" fmla="*/ 7620 h 2907030"/>
              <a:gd name="connsiteX8" fmla="*/ 0 w 4099560"/>
              <a:gd name="connsiteY8" fmla="*/ 0 h 290703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7935 w 4099560"/>
              <a:gd name="connsiteY2" fmla="*/ 2901315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1315"/>
              <a:gd name="connsiteX1" fmla="*/ 1588770 w 4099560"/>
              <a:gd name="connsiteY1" fmla="*/ 288226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238375 w 4099560"/>
              <a:gd name="connsiteY5" fmla="*/ 2771775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3558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815715 w 4099560"/>
              <a:gd name="connsiteY4" fmla="*/ 3429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2425 w 4099560"/>
              <a:gd name="connsiteY7" fmla="*/ 40005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46710 w 4099560"/>
              <a:gd name="connsiteY7" fmla="*/ 9525 h 2901315"/>
              <a:gd name="connsiteX8" fmla="*/ 0 w 4099560"/>
              <a:gd name="connsiteY8" fmla="*/ 0 h 2901315"/>
              <a:gd name="connsiteX0" fmla="*/ 0 w 4088130"/>
              <a:gd name="connsiteY0" fmla="*/ 15240 h 2893695"/>
              <a:gd name="connsiteX1" fmla="*/ 1565910 w 4088130"/>
              <a:gd name="connsiteY1" fmla="*/ 2889885 h 2893695"/>
              <a:gd name="connsiteX2" fmla="*/ 2516505 w 4088130"/>
              <a:gd name="connsiteY2" fmla="*/ 2893695 h 2893695"/>
              <a:gd name="connsiteX3" fmla="*/ 4088130 w 4088130"/>
              <a:gd name="connsiteY3" fmla="*/ 0 h 2893695"/>
              <a:gd name="connsiteX4" fmla="*/ 3749040 w 4088130"/>
              <a:gd name="connsiteY4" fmla="*/ 1905 h 2893695"/>
              <a:gd name="connsiteX5" fmla="*/ 2181225 w 4088130"/>
              <a:gd name="connsiteY5" fmla="*/ 2697480 h 2893695"/>
              <a:gd name="connsiteX6" fmla="*/ 1901190 w 4088130"/>
              <a:gd name="connsiteY6" fmla="*/ 2695575 h 2893695"/>
              <a:gd name="connsiteX7" fmla="*/ 335280 w 4088130"/>
              <a:gd name="connsiteY7" fmla="*/ 1905 h 2893695"/>
              <a:gd name="connsiteX8" fmla="*/ 0 w 4088130"/>
              <a:gd name="connsiteY8" fmla="*/ 1524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903095 w 4090035"/>
              <a:gd name="connsiteY6" fmla="*/ 269557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337185 w 4090035"/>
              <a:gd name="connsiteY6" fmla="*/ 1905 h 2893695"/>
              <a:gd name="connsiteX7" fmla="*/ 0 w 4090035"/>
              <a:gd name="connsiteY7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522760 w 4090035"/>
              <a:gd name="connsiteY6" fmla="*/ 1905 h 2893695"/>
              <a:gd name="connsiteX7" fmla="*/ 0 w 4090035"/>
              <a:gd name="connsiteY7" fmla="*/ 3810 h 2893695"/>
              <a:gd name="connsiteX0" fmla="*/ 0 w 3948124"/>
              <a:gd name="connsiteY0" fmla="*/ 3810 h 2893695"/>
              <a:gd name="connsiteX1" fmla="*/ 1425904 w 3948124"/>
              <a:gd name="connsiteY1" fmla="*/ 2889885 h 2893695"/>
              <a:gd name="connsiteX2" fmla="*/ 2376499 w 3948124"/>
              <a:gd name="connsiteY2" fmla="*/ 2893695 h 2893695"/>
              <a:gd name="connsiteX3" fmla="*/ 3948124 w 3948124"/>
              <a:gd name="connsiteY3" fmla="*/ 0 h 2893695"/>
              <a:gd name="connsiteX4" fmla="*/ 3609034 w 3948124"/>
              <a:gd name="connsiteY4" fmla="*/ 1905 h 2893695"/>
              <a:gd name="connsiteX5" fmla="*/ 2132659 w 3948124"/>
              <a:gd name="connsiteY5" fmla="*/ 2625090 h 2893695"/>
              <a:gd name="connsiteX6" fmla="*/ 380849 w 3948124"/>
              <a:gd name="connsiteY6" fmla="*/ 1905 h 2893695"/>
              <a:gd name="connsiteX7" fmla="*/ 0 w 3948124"/>
              <a:gd name="connsiteY7" fmla="*/ 3810 h 2893695"/>
              <a:gd name="connsiteX0" fmla="*/ 0 w 3948124"/>
              <a:gd name="connsiteY0" fmla="*/ 3810 h 2893695"/>
              <a:gd name="connsiteX1" fmla="*/ 1829803 w 3948124"/>
              <a:gd name="connsiteY1" fmla="*/ 2889885 h 2893695"/>
              <a:gd name="connsiteX2" fmla="*/ 2376499 w 3948124"/>
              <a:gd name="connsiteY2" fmla="*/ 2893695 h 2893695"/>
              <a:gd name="connsiteX3" fmla="*/ 3948124 w 3948124"/>
              <a:gd name="connsiteY3" fmla="*/ 0 h 2893695"/>
              <a:gd name="connsiteX4" fmla="*/ 3609034 w 3948124"/>
              <a:gd name="connsiteY4" fmla="*/ 1905 h 2893695"/>
              <a:gd name="connsiteX5" fmla="*/ 2132659 w 3948124"/>
              <a:gd name="connsiteY5" fmla="*/ 2625090 h 2893695"/>
              <a:gd name="connsiteX6" fmla="*/ 380849 w 3948124"/>
              <a:gd name="connsiteY6" fmla="*/ 1905 h 2893695"/>
              <a:gd name="connsiteX7" fmla="*/ 0 w 3948124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09034 w 4111867"/>
              <a:gd name="connsiteY4" fmla="*/ 1905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96364 w 4111867"/>
              <a:gd name="connsiteY4" fmla="*/ 11049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74531 w 4111867"/>
              <a:gd name="connsiteY4" fmla="*/ 1905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1867" h="2893695">
                <a:moveTo>
                  <a:pt x="0" y="3810"/>
                </a:moveTo>
                <a:lnTo>
                  <a:pt x="1829803" y="2889885"/>
                </a:lnTo>
                <a:lnTo>
                  <a:pt x="2376499" y="2893695"/>
                </a:lnTo>
                <a:lnTo>
                  <a:pt x="4111867" y="0"/>
                </a:lnTo>
                <a:lnTo>
                  <a:pt x="3674531" y="1905"/>
                </a:lnTo>
                <a:lnTo>
                  <a:pt x="2132659" y="2625090"/>
                </a:lnTo>
                <a:lnTo>
                  <a:pt x="380849" y="1905"/>
                </a:lnTo>
                <a:lnTo>
                  <a:pt x="0" y="38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1FC85-C2DD-5A68-3C4B-4D17991D8C1D}"/>
              </a:ext>
            </a:extLst>
          </p:cNvPr>
          <p:cNvSpPr txBox="1"/>
          <p:nvPr/>
        </p:nvSpPr>
        <p:spPr>
          <a:xfrm rot="3702475">
            <a:off x="2244463" y="5872442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Design Phase</a:t>
            </a:r>
            <a:endParaRPr lang="en-DE" sz="1200" cap="smal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C7E4C-734D-8BB6-DFCA-8C57309FDB00}"/>
              </a:ext>
            </a:extLst>
          </p:cNvPr>
          <p:cNvSpPr txBox="1"/>
          <p:nvPr/>
        </p:nvSpPr>
        <p:spPr>
          <a:xfrm rot="17785527">
            <a:off x="3025061" y="5717201"/>
            <a:ext cx="327226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u="sng" cap="small" dirty="0"/>
              <a:t>Virtual</a:t>
            </a:r>
            <a:r>
              <a:rPr lang="en-US" sz="1200" cap="small" dirty="0"/>
              <a:t> Test &amp; Integration Phase</a:t>
            </a:r>
            <a:endParaRPr lang="en-DE" sz="1200" cap="small" dirty="0"/>
          </a:p>
        </p:txBody>
      </p:sp>
      <p:sp>
        <p:nvSpPr>
          <p:cNvPr id="36" name="Arrow: Left 47">
            <a:extLst>
              <a:ext uri="{FF2B5EF4-FFF2-40B4-BE49-F238E27FC236}">
                <a16:creationId xmlns:a16="http://schemas.microsoft.com/office/drawing/2014/main" id="{519B3F77-36DF-420A-D01C-B5FBC3DD385D}"/>
              </a:ext>
            </a:extLst>
          </p:cNvPr>
          <p:cNvSpPr/>
          <p:nvPr/>
        </p:nvSpPr>
        <p:spPr>
          <a:xfrm>
            <a:off x="2768925" y="5404187"/>
            <a:ext cx="1802301" cy="154502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CCE5EA-1C5A-6ADA-822F-CCA2AFAB8703}"/>
              </a:ext>
            </a:extLst>
          </p:cNvPr>
          <p:cNvSpPr txBox="1"/>
          <p:nvPr/>
        </p:nvSpPr>
        <p:spPr>
          <a:xfrm>
            <a:off x="2070855" y="6445121"/>
            <a:ext cx="659504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FF6577-5D05-7BE4-B29C-AA46F31CB923}"/>
              </a:ext>
            </a:extLst>
          </p:cNvPr>
          <p:cNvSpPr txBox="1"/>
          <p:nvPr/>
        </p:nvSpPr>
        <p:spPr>
          <a:xfrm>
            <a:off x="2068537" y="6813071"/>
            <a:ext cx="659504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47340C-9CA4-DA83-7C65-6A173023CC4B}"/>
              </a:ext>
            </a:extLst>
          </p:cNvPr>
          <p:cNvCxnSpPr>
            <a:cxnSpLocks/>
          </p:cNvCxnSpPr>
          <p:nvPr/>
        </p:nvCxnSpPr>
        <p:spPr>
          <a:xfrm>
            <a:off x="2376362" y="6305636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5758E0-534C-8480-6619-32F752E060F2}"/>
              </a:ext>
            </a:extLst>
          </p:cNvPr>
          <p:cNvCxnSpPr>
            <a:cxnSpLocks/>
          </p:cNvCxnSpPr>
          <p:nvPr/>
        </p:nvCxnSpPr>
        <p:spPr>
          <a:xfrm>
            <a:off x="2373803" y="6673586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F071EF-FB48-0E62-DE9F-9B0ED6EAAFB4}"/>
              </a:ext>
            </a:extLst>
          </p:cNvPr>
          <p:cNvSpPr txBox="1"/>
          <p:nvPr/>
        </p:nvSpPr>
        <p:spPr>
          <a:xfrm>
            <a:off x="2073173" y="7173296"/>
            <a:ext cx="659504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2623A3-9402-90D0-1352-8351C6246BF6}"/>
              </a:ext>
            </a:extLst>
          </p:cNvPr>
          <p:cNvCxnSpPr>
            <a:cxnSpLocks/>
          </p:cNvCxnSpPr>
          <p:nvPr/>
        </p:nvCxnSpPr>
        <p:spPr>
          <a:xfrm>
            <a:off x="2378439" y="7052861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901523-079A-9B85-4C99-EB6EA954D069}"/>
              </a:ext>
            </a:extLst>
          </p:cNvPr>
          <p:cNvCxnSpPr>
            <a:cxnSpLocks/>
          </p:cNvCxnSpPr>
          <p:nvPr/>
        </p:nvCxnSpPr>
        <p:spPr>
          <a:xfrm rot="16200000">
            <a:off x="1234590" y="5691393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E4D72A-21F0-45BB-8F60-F4A7A935540A}"/>
              </a:ext>
            </a:extLst>
          </p:cNvPr>
          <p:cNvCxnSpPr>
            <a:cxnSpLocks/>
          </p:cNvCxnSpPr>
          <p:nvPr/>
        </p:nvCxnSpPr>
        <p:spPr>
          <a:xfrm rot="16200000">
            <a:off x="2011258" y="6102792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3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34C81BD-4980-FAD6-A79B-16C62FD554B7}"/>
              </a:ext>
            </a:extLst>
          </p:cNvPr>
          <p:cNvSpPr txBox="1">
            <a:spLocks/>
          </p:cNvSpPr>
          <p:nvPr/>
        </p:nvSpPr>
        <p:spPr>
          <a:xfrm>
            <a:off x="438407" y="685956"/>
            <a:ext cx="5981185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What is the RFLP framework?</a:t>
            </a:r>
          </a:p>
          <a:p>
            <a:pPr marL="4763"/>
            <a:endParaRPr lang="en-US" sz="1100" b="1" dirty="0"/>
          </a:p>
          <a:p>
            <a:pPr marL="4763"/>
            <a:r>
              <a:rPr lang="en-US" i="1" dirty="0"/>
              <a:t>First, what does RFLP stand for?</a:t>
            </a:r>
          </a:p>
          <a:p>
            <a:pPr marL="4763"/>
            <a:r>
              <a:rPr lang="en-US" b="1" dirty="0"/>
              <a:t>RFLP = R</a:t>
            </a:r>
            <a:r>
              <a:rPr lang="en-US" dirty="0"/>
              <a:t>equirements</a:t>
            </a:r>
            <a:r>
              <a:rPr lang="en-US" b="1" dirty="0"/>
              <a:t>, F</a:t>
            </a:r>
            <a:r>
              <a:rPr lang="en-US" dirty="0"/>
              <a:t>unctional, </a:t>
            </a:r>
            <a:r>
              <a:rPr lang="en-US" b="1" dirty="0"/>
              <a:t>L</a:t>
            </a:r>
            <a:r>
              <a:rPr lang="en-US" dirty="0"/>
              <a:t>ogical and </a:t>
            </a:r>
            <a:r>
              <a:rPr lang="en-US" b="1" dirty="0"/>
              <a:t>P</a:t>
            </a:r>
            <a:r>
              <a:rPr lang="en-US" dirty="0"/>
              <a:t>hysical.</a:t>
            </a:r>
            <a:r>
              <a:rPr lang="en-US" b="1" dirty="0"/>
              <a:t> </a:t>
            </a:r>
          </a:p>
          <a:p>
            <a:pPr marL="4763"/>
            <a:endParaRPr lang="en-US" dirty="0"/>
          </a:p>
          <a:p>
            <a:pPr marL="4763"/>
            <a:r>
              <a:rPr lang="en-US" i="1" dirty="0"/>
              <a:t>What is it?</a:t>
            </a:r>
          </a:p>
          <a:p>
            <a:pPr marL="4763"/>
            <a:r>
              <a:rPr lang="en-US" dirty="0"/>
              <a:t>Remember how the descending part of the </a:t>
            </a:r>
            <a:r>
              <a:rPr lang="en-US" dirty="0">
                <a:hlinkClick r:id="rId3"/>
              </a:rPr>
              <a:t>V-model</a:t>
            </a:r>
            <a:r>
              <a:rPr lang="en-US" dirty="0"/>
              <a:t> involves breaking your system down into subsystems and components?</a:t>
            </a:r>
            <a:br>
              <a:rPr lang="en-US" dirty="0"/>
            </a:br>
            <a:r>
              <a:rPr lang="en-US" dirty="0"/>
              <a:t>RFLP is a structured approach that helps manage the complexity of this decomposition, thanks to its four interconnected layers.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D0707-E8AA-E3BB-D498-2CC05B100FC6}"/>
              </a:ext>
            </a:extLst>
          </p:cNvPr>
          <p:cNvSpPr txBox="1"/>
          <p:nvPr/>
        </p:nvSpPr>
        <p:spPr>
          <a:xfrm>
            <a:off x="514350" y="5492154"/>
            <a:ext cx="18288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E635F-A183-53A4-3EFE-80B1D7D12507}"/>
              </a:ext>
            </a:extLst>
          </p:cNvPr>
          <p:cNvSpPr txBox="1"/>
          <p:nvPr/>
        </p:nvSpPr>
        <p:spPr>
          <a:xfrm>
            <a:off x="507661" y="6154859"/>
            <a:ext cx="6595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3C6DD-4CC8-B6F7-C721-5B73A77DAEE9}"/>
              </a:ext>
            </a:extLst>
          </p:cNvPr>
          <p:cNvSpPr txBox="1"/>
          <p:nvPr/>
        </p:nvSpPr>
        <p:spPr>
          <a:xfrm>
            <a:off x="505343" y="6817564"/>
            <a:ext cx="6595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81C72-DC9F-0EB4-39C2-8A418AC5420F}"/>
              </a:ext>
            </a:extLst>
          </p:cNvPr>
          <p:cNvSpPr txBox="1"/>
          <p:nvPr/>
        </p:nvSpPr>
        <p:spPr>
          <a:xfrm>
            <a:off x="503025" y="7480269"/>
            <a:ext cx="6595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ACCD31-BFF9-813E-F293-7270EB18E64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37413" y="6015374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C7FB05-7455-AB26-AA91-12D22908EDCB}"/>
              </a:ext>
            </a:extLst>
          </p:cNvPr>
          <p:cNvCxnSpPr>
            <a:cxnSpLocks/>
          </p:cNvCxnSpPr>
          <p:nvPr/>
        </p:nvCxnSpPr>
        <p:spPr>
          <a:xfrm>
            <a:off x="834854" y="6678079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EEF4FC-6A55-FC25-0A04-529B25A1D369}"/>
              </a:ext>
            </a:extLst>
          </p:cNvPr>
          <p:cNvCxnSpPr>
            <a:cxnSpLocks/>
          </p:cNvCxnSpPr>
          <p:nvPr/>
        </p:nvCxnSpPr>
        <p:spPr>
          <a:xfrm>
            <a:off x="834854" y="7340784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5">
            <a:extLst>
              <a:ext uri="{FF2B5EF4-FFF2-40B4-BE49-F238E27FC236}">
                <a16:creationId xmlns:a16="http://schemas.microsoft.com/office/drawing/2014/main" id="{C17A0D27-EB0A-46F3-912D-663D53631DC8}"/>
              </a:ext>
            </a:extLst>
          </p:cNvPr>
          <p:cNvSpPr/>
          <p:nvPr/>
        </p:nvSpPr>
        <p:spPr>
          <a:xfrm>
            <a:off x="2307399" y="5263967"/>
            <a:ext cx="4090035" cy="2893695"/>
          </a:xfrm>
          <a:custGeom>
            <a:avLst/>
            <a:gdLst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9840 w 4099560"/>
              <a:gd name="connsiteY2" fmla="*/ 288798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6030 w 4099560"/>
              <a:gd name="connsiteY2" fmla="*/ 289941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7030"/>
              <a:gd name="connsiteX1" fmla="*/ 1577340 w 4099560"/>
              <a:gd name="connsiteY1" fmla="*/ 2903220 h 2907030"/>
              <a:gd name="connsiteX2" fmla="*/ 2388870 w 4099560"/>
              <a:gd name="connsiteY2" fmla="*/ 2907030 h 2907030"/>
              <a:gd name="connsiteX3" fmla="*/ 4099560 w 4099560"/>
              <a:gd name="connsiteY3" fmla="*/ 7620 h 2907030"/>
              <a:gd name="connsiteX4" fmla="*/ 3764280 w 4099560"/>
              <a:gd name="connsiteY4" fmla="*/ 0 h 2907030"/>
              <a:gd name="connsiteX5" fmla="*/ 2194560 w 4099560"/>
              <a:gd name="connsiteY5" fmla="*/ 2705100 h 2907030"/>
              <a:gd name="connsiteX6" fmla="*/ 1920240 w 4099560"/>
              <a:gd name="connsiteY6" fmla="*/ 2712720 h 2907030"/>
              <a:gd name="connsiteX7" fmla="*/ 350520 w 4099560"/>
              <a:gd name="connsiteY7" fmla="*/ 7620 h 2907030"/>
              <a:gd name="connsiteX8" fmla="*/ 0 w 4099560"/>
              <a:gd name="connsiteY8" fmla="*/ 0 h 290703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7935 w 4099560"/>
              <a:gd name="connsiteY2" fmla="*/ 2901315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1315"/>
              <a:gd name="connsiteX1" fmla="*/ 1588770 w 4099560"/>
              <a:gd name="connsiteY1" fmla="*/ 288226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238375 w 4099560"/>
              <a:gd name="connsiteY5" fmla="*/ 2771775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3558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815715 w 4099560"/>
              <a:gd name="connsiteY4" fmla="*/ 3429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2425 w 4099560"/>
              <a:gd name="connsiteY7" fmla="*/ 40005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46710 w 4099560"/>
              <a:gd name="connsiteY7" fmla="*/ 9525 h 2901315"/>
              <a:gd name="connsiteX8" fmla="*/ 0 w 4099560"/>
              <a:gd name="connsiteY8" fmla="*/ 0 h 2901315"/>
              <a:gd name="connsiteX0" fmla="*/ 0 w 4088130"/>
              <a:gd name="connsiteY0" fmla="*/ 15240 h 2893695"/>
              <a:gd name="connsiteX1" fmla="*/ 1565910 w 4088130"/>
              <a:gd name="connsiteY1" fmla="*/ 2889885 h 2893695"/>
              <a:gd name="connsiteX2" fmla="*/ 2516505 w 4088130"/>
              <a:gd name="connsiteY2" fmla="*/ 2893695 h 2893695"/>
              <a:gd name="connsiteX3" fmla="*/ 4088130 w 4088130"/>
              <a:gd name="connsiteY3" fmla="*/ 0 h 2893695"/>
              <a:gd name="connsiteX4" fmla="*/ 3749040 w 4088130"/>
              <a:gd name="connsiteY4" fmla="*/ 1905 h 2893695"/>
              <a:gd name="connsiteX5" fmla="*/ 2181225 w 4088130"/>
              <a:gd name="connsiteY5" fmla="*/ 2697480 h 2893695"/>
              <a:gd name="connsiteX6" fmla="*/ 1901190 w 4088130"/>
              <a:gd name="connsiteY6" fmla="*/ 2695575 h 2893695"/>
              <a:gd name="connsiteX7" fmla="*/ 335280 w 4088130"/>
              <a:gd name="connsiteY7" fmla="*/ 1905 h 2893695"/>
              <a:gd name="connsiteX8" fmla="*/ 0 w 4088130"/>
              <a:gd name="connsiteY8" fmla="*/ 1524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903095 w 4090035"/>
              <a:gd name="connsiteY6" fmla="*/ 269557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0035" h="2893695">
                <a:moveTo>
                  <a:pt x="0" y="3810"/>
                </a:moveTo>
                <a:lnTo>
                  <a:pt x="1567815" y="2889885"/>
                </a:lnTo>
                <a:lnTo>
                  <a:pt x="2518410" y="2893695"/>
                </a:lnTo>
                <a:lnTo>
                  <a:pt x="4090035" y="0"/>
                </a:lnTo>
                <a:lnTo>
                  <a:pt x="3750945" y="1905"/>
                </a:lnTo>
                <a:lnTo>
                  <a:pt x="2274570" y="2625090"/>
                </a:lnTo>
                <a:lnTo>
                  <a:pt x="1800225" y="2626995"/>
                </a:lnTo>
                <a:lnTo>
                  <a:pt x="337185" y="1905"/>
                </a:lnTo>
                <a:lnTo>
                  <a:pt x="0" y="381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5A0BA2-2222-9256-94EE-59CF4BEC50C7}"/>
              </a:ext>
            </a:extLst>
          </p:cNvPr>
          <p:cNvSpPr txBox="1"/>
          <p:nvPr/>
        </p:nvSpPr>
        <p:spPr>
          <a:xfrm>
            <a:off x="1878775" y="4954768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Client Needs</a:t>
            </a:r>
            <a:endParaRPr lang="en-DE" sz="1200" cap="smal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E54ACD-C636-AA09-36DC-966CBD89FB06}"/>
              </a:ext>
            </a:extLst>
          </p:cNvPr>
          <p:cNvSpPr txBox="1"/>
          <p:nvPr/>
        </p:nvSpPr>
        <p:spPr>
          <a:xfrm>
            <a:off x="5501164" y="4951139"/>
            <a:ext cx="134966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Final Product</a:t>
            </a:r>
            <a:endParaRPr lang="en-DE" sz="1200" cap="smal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96A600-B4CD-B362-89FF-2C86FBB9987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74876" y="5089639"/>
            <a:ext cx="2426288" cy="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6E9A89-7874-7E05-1558-222914AE0C9A}"/>
              </a:ext>
            </a:extLst>
          </p:cNvPr>
          <p:cNvSpPr txBox="1"/>
          <p:nvPr/>
        </p:nvSpPr>
        <p:spPr>
          <a:xfrm>
            <a:off x="3750453" y="4849567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bg2">
                    <a:lumMod val="75000"/>
                  </a:schemeClr>
                </a:solidFill>
              </a:rPr>
              <a:t>ideally</a:t>
            </a:r>
            <a:endParaRPr lang="en-DE" sz="1200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Arrow: Left 47">
            <a:extLst>
              <a:ext uri="{FF2B5EF4-FFF2-40B4-BE49-F238E27FC236}">
                <a16:creationId xmlns:a16="http://schemas.microsoft.com/office/drawing/2014/main" id="{B322EDCC-E90E-BF79-A983-BC4E970B6C75}"/>
              </a:ext>
            </a:extLst>
          </p:cNvPr>
          <p:cNvSpPr/>
          <p:nvPr/>
        </p:nvSpPr>
        <p:spPr>
          <a:xfrm>
            <a:off x="3043906" y="5806910"/>
            <a:ext cx="2661838" cy="91909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EEE750-6D65-FFCC-11BA-C4CAE9FF7A50}"/>
              </a:ext>
            </a:extLst>
          </p:cNvPr>
          <p:cNvSpPr txBox="1"/>
          <p:nvPr/>
        </p:nvSpPr>
        <p:spPr>
          <a:xfrm>
            <a:off x="3466132" y="5808514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Verification</a:t>
            </a:r>
            <a:endParaRPr lang="en-DE" sz="12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rrow: Curved Right 4">
            <a:extLst>
              <a:ext uri="{FF2B5EF4-FFF2-40B4-BE49-F238E27FC236}">
                <a16:creationId xmlns:a16="http://schemas.microsoft.com/office/drawing/2014/main" id="{B4C9FB42-2E15-897A-B12E-72A7473C2272}"/>
              </a:ext>
            </a:extLst>
          </p:cNvPr>
          <p:cNvSpPr/>
          <p:nvPr/>
        </p:nvSpPr>
        <p:spPr>
          <a:xfrm rot="16200000" flipH="1" flipV="1">
            <a:off x="4023038" y="2863369"/>
            <a:ext cx="423339" cy="3719125"/>
          </a:xfrm>
          <a:prstGeom prst="curvedRightArrow">
            <a:avLst>
              <a:gd name="adj1" fmla="val 13371"/>
              <a:gd name="adj2" fmla="val 50000"/>
              <a:gd name="adj3" fmla="val 407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2F7FAA-C419-6BDC-27FB-8132A84A504C}"/>
              </a:ext>
            </a:extLst>
          </p:cNvPr>
          <p:cNvSpPr txBox="1"/>
          <p:nvPr/>
        </p:nvSpPr>
        <p:spPr>
          <a:xfrm>
            <a:off x="3567571" y="4505386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Validation</a:t>
            </a:r>
            <a:endParaRPr lang="en-DE" sz="12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1F4215-D68A-386C-9C4B-CB14DCCBE76E}"/>
              </a:ext>
            </a:extLst>
          </p:cNvPr>
          <p:cNvSpPr txBox="1"/>
          <p:nvPr/>
        </p:nvSpPr>
        <p:spPr>
          <a:xfrm rot="17966916">
            <a:off x="3923809" y="6345093"/>
            <a:ext cx="327226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u="sng" cap="small" dirty="0">
                <a:solidFill>
                  <a:schemeClr val="bg1"/>
                </a:solidFill>
              </a:rPr>
              <a:t>Physical</a:t>
            </a:r>
            <a:r>
              <a:rPr lang="en-US" sz="1200" cap="small" dirty="0">
                <a:solidFill>
                  <a:schemeClr val="bg1"/>
                </a:solidFill>
              </a:rPr>
              <a:t> Test &amp; Integration Phase</a:t>
            </a:r>
            <a:endParaRPr lang="en-DE" sz="1200" cap="small" dirty="0">
              <a:solidFill>
                <a:schemeClr val="bg1"/>
              </a:solidFill>
            </a:endParaRPr>
          </a:p>
        </p:txBody>
      </p:sp>
      <p:sp>
        <p:nvSpPr>
          <p:cNvPr id="32" name="Freeform: Shape 25">
            <a:extLst>
              <a:ext uri="{FF2B5EF4-FFF2-40B4-BE49-F238E27FC236}">
                <a16:creationId xmlns:a16="http://schemas.microsoft.com/office/drawing/2014/main" id="{53CE6748-36AC-0114-0FFA-F6FACA590046}"/>
              </a:ext>
            </a:extLst>
          </p:cNvPr>
          <p:cNvSpPr/>
          <p:nvPr/>
        </p:nvSpPr>
        <p:spPr>
          <a:xfrm>
            <a:off x="1977056" y="5272097"/>
            <a:ext cx="3444322" cy="2893695"/>
          </a:xfrm>
          <a:custGeom>
            <a:avLst/>
            <a:gdLst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9840 w 4099560"/>
              <a:gd name="connsiteY2" fmla="*/ 288798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6030 w 4099560"/>
              <a:gd name="connsiteY2" fmla="*/ 289941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7030"/>
              <a:gd name="connsiteX1" fmla="*/ 1577340 w 4099560"/>
              <a:gd name="connsiteY1" fmla="*/ 2903220 h 2907030"/>
              <a:gd name="connsiteX2" fmla="*/ 2388870 w 4099560"/>
              <a:gd name="connsiteY2" fmla="*/ 2907030 h 2907030"/>
              <a:gd name="connsiteX3" fmla="*/ 4099560 w 4099560"/>
              <a:gd name="connsiteY3" fmla="*/ 7620 h 2907030"/>
              <a:gd name="connsiteX4" fmla="*/ 3764280 w 4099560"/>
              <a:gd name="connsiteY4" fmla="*/ 0 h 2907030"/>
              <a:gd name="connsiteX5" fmla="*/ 2194560 w 4099560"/>
              <a:gd name="connsiteY5" fmla="*/ 2705100 h 2907030"/>
              <a:gd name="connsiteX6" fmla="*/ 1920240 w 4099560"/>
              <a:gd name="connsiteY6" fmla="*/ 2712720 h 2907030"/>
              <a:gd name="connsiteX7" fmla="*/ 350520 w 4099560"/>
              <a:gd name="connsiteY7" fmla="*/ 7620 h 2907030"/>
              <a:gd name="connsiteX8" fmla="*/ 0 w 4099560"/>
              <a:gd name="connsiteY8" fmla="*/ 0 h 290703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7935 w 4099560"/>
              <a:gd name="connsiteY2" fmla="*/ 2901315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1315"/>
              <a:gd name="connsiteX1" fmla="*/ 1588770 w 4099560"/>
              <a:gd name="connsiteY1" fmla="*/ 288226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238375 w 4099560"/>
              <a:gd name="connsiteY5" fmla="*/ 2771775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3558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815715 w 4099560"/>
              <a:gd name="connsiteY4" fmla="*/ 3429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2425 w 4099560"/>
              <a:gd name="connsiteY7" fmla="*/ 40005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46710 w 4099560"/>
              <a:gd name="connsiteY7" fmla="*/ 9525 h 2901315"/>
              <a:gd name="connsiteX8" fmla="*/ 0 w 4099560"/>
              <a:gd name="connsiteY8" fmla="*/ 0 h 2901315"/>
              <a:gd name="connsiteX0" fmla="*/ 0 w 4088130"/>
              <a:gd name="connsiteY0" fmla="*/ 15240 h 2893695"/>
              <a:gd name="connsiteX1" fmla="*/ 1565910 w 4088130"/>
              <a:gd name="connsiteY1" fmla="*/ 2889885 h 2893695"/>
              <a:gd name="connsiteX2" fmla="*/ 2516505 w 4088130"/>
              <a:gd name="connsiteY2" fmla="*/ 2893695 h 2893695"/>
              <a:gd name="connsiteX3" fmla="*/ 4088130 w 4088130"/>
              <a:gd name="connsiteY3" fmla="*/ 0 h 2893695"/>
              <a:gd name="connsiteX4" fmla="*/ 3749040 w 4088130"/>
              <a:gd name="connsiteY4" fmla="*/ 1905 h 2893695"/>
              <a:gd name="connsiteX5" fmla="*/ 2181225 w 4088130"/>
              <a:gd name="connsiteY5" fmla="*/ 2697480 h 2893695"/>
              <a:gd name="connsiteX6" fmla="*/ 1901190 w 4088130"/>
              <a:gd name="connsiteY6" fmla="*/ 2695575 h 2893695"/>
              <a:gd name="connsiteX7" fmla="*/ 335280 w 4088130"/>
              <a:gd name="connsiteY7" fmla="*/ 1905 h 2893695"/>
              <a:gd name="connsiteX8" fmla="*/ 0 w 4088130"/>
              <a:gd name="connsiteY8" fmla="*/ 1524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903095 w 4090035"/>
              <a:gd name="connsiteY6" fmla="*/ 269557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337185 w 4090035"/>
              <a:gd name="connsiteY6" fmla="*/ 1905 h 2893695"/>
              <a:gd name="connsiteX7" fmla="*/ 0 w 4090035"/>
              <a:gd name="connsiteY7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522760 w 4090035"/>
              <a:gd name="connsiteY6" fmla="*/ 1905 h 2893695"/>
              <a:gd name="connsiteX7" fmla="*/ 0 w 4090035"/>
              <a:gd name="connsiteY7" fmla="*/ 3810 h 2893695"/>
              <a:gd name="connsiteX0" fmla="*/ 0 w 3948124"/>
              <a:gd name="connsiteY0" fmla="*/ 3810 h 2893695"/>
              <a:gd name="connsiteX1" fmla="*/ 1425904 w 3948124"/>
              <a:gd name="connsiteY1" fmla="*/ 2889885 h 2893695"/>
              <a:gd name="connsiteX2" fmla="*/ 2376499 w 3948124"/>
              <a:gd name="connsiteY2" fmla="*/ 2893695 h 2893695"/>
              <a:gd name="connsiteX3" fmla="*/ 3948124 w 3948124"/>
              <a:gd name="connsiteY3" fmla="*/ 0 h 2893695"/>
              <a:gd name="connsiteX4" fmla="*/ 3609034 w 3948124"/>
              <a:gd name="connsiteY4" fmla="*/ 1905 h 2893695"/>
              <a:gd name="connsiteX5" fmla="*/ 2132659 w 3948124"/>
              <a:gd name="connsiteY5" fmla="*/ 2625090 h 2893695"/>
              <a:gd name="connsiteX6" fmla="*/ 380849 w 3948124"/>
              <a:gd name="connsiteY6" fmla="*/ 1905 h 2893695"/>
              <a:gd name="connsiteX7" fmla="*/ 0 w 3948124"/>
              <a:gd name="connsiteY7" fmla="*/ 3810 h 2893695"/>
              <a:gd name="connsiteX0" fmla="*/ 0 w 3948124"/>
              <a:gd name="connsiteY0" fmla="*/ 3810 h 2893695"/>
              <a:gd name="connsiteX1" fmla="*/ 1829803 w 3948124"/>
              <a:gd name="connsiteY1" fmla="*/ 2889885 h 2893695"/>
              <a:gd name="connsiteX2" fmla="*/ 2376499 w 3948124"/>
              <a:gd name="connsiteY2" fmla="*/ 2893695 h 2893695"/>
              <a:gd name="connsiteX3" fmla="*/ 3948124 w 3948124"/>
              <a:gd name="connsiteY3" fmla="*/ 0 h 2893695"/>
              <a:gd name="connsiteX4" fmla="*/ 3609034 w 3948124"/>
              <a:gd name="connsiteY4" fmla="*/ 1905 h 2893695"/>
              <a:gd name="connsiteX5" fmla="*/ 2132659 w 3948124"/>
              <a:gd name="connsiteY5" fmla="*/ 2625090 h 2893695"/>
              <a:gd name="connsiteX6" fmla="*/ 380849 w 3948124"/>
              <a:gd name="connsiteY6" fmla="*/ 1905 h 2893695"/>
              <a:gd name="connsiteX7" fmla="*/ 0 w 3948124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09034 w 4111867"/>
              <a:gd name="connsiteY4" fmla="*/ 1905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96364 w 4111867"/>
              <a:gd name="connsiteY4" fmla="*/ 11049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74531 w 4111867"/>
              <a:gd name="connsiteY4" fmla="*/ 1905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1867" h="2893695">
                <a:moveTo>
                  <a:pt x="0" y="3810"/>
                </a:moveTo>
                <a:lnTo>
                  <a:pt x="1829803" y="2889885"/>
                </a:lnTo>
                <a:lnTo>
                  <a:pt x="2376499" y="2893695"/>
                </a:lnTo>
                <a:lnTo>
                  <a:pt x="4111867" y="0"/>
                </a:lnTo>
                <a:lnTo>
                  <a:pt x="3674531" y="1905"/>
                </a:lnTo>
                <a:lnTo>
                  <a:pt x="2132659" y="2625090"/>
                </a:lnTo>
                <a:lnTo>
                  <a:pt x="380849" y="1905"/>
                </a:lnTo>
                <a:lnTo>
                  <a:pt x="0" y="38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ACDAF4-895F-6B0F-49C6-AF0015D60F64}"/>
              </a:ext>
            </a:extLst>
          </p:cNvPr>
          <p:cNvSpPr txBox="1"/>
          <p:nvPr/>
        </p:nvSpPr>
        <p:spPr>
          <a:xfrm rot="3702475">
            <a:off x="2244463" y="6442714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Design Phase</a:t>
            </a:r>
            <a:endParaRPr lang="en-DE" sz="1200" cap="smal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4D02E-C28D-4433-D152-80E815F8E191}"/>
              </a:ext>
            </a:extLst>
          </p:cNvPr>
          <p:cNvSpPr txBox="1"/>
          <p:nvPr/>
        </p:nvSpPr>
        <p:spPr>
          <a:xfrm rot="17785527">
            <a:off x="3025061" y="6287473"/>
            <a:ext cx="327226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u="sng" cap="small" dirty="0"/>
              <a:t>Virtual</a:t>
            </a:r>
            <a:r>
              <a:rPr lang="en-US" sz="1200" cap="small" dirty="0"/>
              <a:t> Test &amp; Integration Phase</a:t>
            </a:r>
            <a:endParaRPr lang="en-DE" sz="1200" cap="small" dirty="0"/>
          </a:p>
        </p:txBody>
      </p:sp>
      <p:sp>
        <p:nvSpPr>
          <p:cNvPr id="35" name="Arrow: Left 47">
            <a:extLst>
              <a:ext uri="{FF2B5EF4-FFF2-40B4-BE49-F238E27FC236}">
                <a16:creationId xmlns:a16="http://schemas.microsoft.com/office/drawing/2014/main" id="{E10E00BF-8B14-0B4F-186C-C16E9B4EE0C8}"/>
              </a:ext>
            </a:extLst>
          </p:cNvPr>
          <p:cNvSpPr/>
          <p:nvPr/>
        </p:nvSpPr>
        <p:spPr>
          <a:xfrm>
            <a:off x="2768925" y="5974459"/>
            <a:ext cx="1802301" cy="154502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706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D77E7-7B07-6B9D-6D87-7D1E95B41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EF34276-656D-43D2-3021-FBD27D4BDED9}"/>
              </a:ext>
            </a:extLst>
          </p:cNvPr>
          <p:cNvSpPr txBox="1">
            <a:spLocks/>
          </p:cNvSpPr>
          <p:nvPr/>
        </p:nvSpPr>
        <p:spPr>
          <a:xfrm>
            <a:off x="438407" y="685956"/>
            <a:ext cx="5981185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What is the RFLP framework?</a:t>
            </a:r>
          </a:p>
          <a:p>
            <a:pPr marL="4763"/>
            <a:endParaRPr lang="en-US" sz="1100" b="1" dirty="0"/>
          </a:p>
          <a:p>
            <a:pPr marL="4763"/>
            <a:r>
              <a:rPr lang="en-US" i="1" dirty="0"/>
              <a:t>Step by step</a:t>
            </a:r>
          </a:p>
          <a:p>
            <a:pPr marL="4763"/>
            <a:r>
              <a:rPr lang="en-US" dirty="0"/>
              <a:t>1. Refine the Client </a:t>
            </a:r>
            <a:r>
              <a:rPr lang="en-US" b="1" dirty="0"/>
              <a:t>Needs</a:t>
            </a:r>
            <a:r>
              <a:rPr lang="en-US" dirty="0"/>
              <a:t> into system </a:t>
            </a:r>
            <a:r>
              <a:rPr lang="en-US" b="1" dirty="0"/>
              <a:t>Requirements</a:t>
            </a:r>
            <a:r>
              <a:rPr lang="en-US" dirty="0"/>
              <a:t>.</a:t>
            </a:r>
          </a:p>
          <a:p>
            <a:pPr marL="4763"/>
            <a:r>
              <a:rPr lang="en-US" dirty="0"/>
              <a:t>2. Identify the </a:t>
            </a:r>
            <a:r>
              <a:rPr lang="en-US" b="1" dirty="0"/>
              <a:t>Functions</a:t>
            </a:r>
            <a:r>
              <a:rPr lang="en-US" dirty="0"/>
              <a:t> your system shall perform to meet the </a:t>
            </a:r>
            <a:r>
              <a:rPr lang="en-US" b="1" dirty="0"/>
              <a:t>Requirements</a:t>
            </a:r>
            <a:r>
              <a:rPr lang="en-US" dirty="0"/>
              <a:t>.</a:t>
            </a:r>
          </a:p>
          <a:p>
            <a:pPr marL="4763"/>
            <a:r>
              <a:rPr lang="en-US" dirty="0"/>
              <a:t>3. Define the system </a:t>
            </a:r>
            <a:r>
              <a:rPr lang="en-US" b="1" dirty="0"/>
              <a:t>Logical</a:t>
            </a:r>
            <a:r>
              <a:rPr lang="en-US" dirty="0"/>
              <a:t> architecture that shows the interactions between subsystem to achieve the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4763"/>
            <a:r>
              <a:rPr lang="en-US" dirty="0"/>
              <a:t>4. Design your </a:t>
            </a:r>
            <a:r>
              <a:rPr lang="en-US" b="1" dirty="0"/>
              <a:t>Physical</a:t>
            </a:r>
            <a:r>
              <a:rPr lang="en-US" dirty="0"/>
              <a:t> components to perform the interactions from the </a:t>
            </a:r>
            <a:r>
              <a:rPr lang="en-US" b="1" dirty="0"/>
              <a:t>Logical</a:t>
            </a:r>
            <a:r>
              <a:rPr lang="en-US" dirty="0"/>
              <a:t> architecture – hence, achieving the </a:t>
            </a:r>
            <a:r>
              <a:rPr lang="en-US" b="1" dirty="0"/>
              <a:t>Functions</a:t>
            </a:r>
            <a:r>
              <a:rPr lang="en-US" dirty="0"/>
              <a:t> identified and meeting the </a:t>
            </a:r>
            <a:r>
              <a:rPr lang="en-US" b="1" dirty="0"/>
              <a:t>Requirements</a:t>
            </a:r>
            <a:r>
              <a:rPr lang="en-US" dirty="0"/>
              <a:t> associated to the client </a:t>
            </a:r>
            <a:r>
              <a:rPr lang="en-US" b="1" dirty="0"/>
              <a:t>Needs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2DDF5-1E80-4F80-867D-918B65B0B4D4}"/>
              </a:ext>
            </a:extLst>
          </p:cNvPr>
          <p:cNvSpPr txBox="1"/>
          <p:nvPr/>
        </p:nvSpPr>
        <p:spPr>
          <a:xfrm>
            <a:off x="514350" y="5492154"/>
            <a:ext cx="18288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EEE44-D8A3-8538-B41B-18AE11F8E7AC}"/>
              </a:ext>
            </a:extLst>
          </p:cNvPr>
          <p:cNvSpPr txBox="1"/>
          <p:nvPr/>
        </p:nvSpPr>
        <p:spPr>
          <a:xfrm>
            <a:off x="507661" y="6154859"/>
            <a:ext cx="6595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140E8-BEE2-6D83-12F0-93904B68AD3A}"/>
              </a:ext>
            </a:extLst>
          </p:cNvPr>
          <p:cNvSpPr txBox="1"/>
          <p:nvPr/>
        </p:nvSpPr>
        <p:spPr>
          <a:xfrm>
            <a:off x="505343" y="6817564"/>
            <a:ext cx="6595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7C95E-0F89-990D-3FD6-FF119C710BEE}"/>
              </a:ext>
            </a:extLst>
          </p:cNvPr>
          <p:cNvSpPr txBox="1"/>
          <p:nvPr/>
        </p:nvSpPr>
        <p:spPr>
          <a:xfrm>
            <a:off x="503025" y="7480269"/>
            <a:ext cx="6595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F3AC-11FB-9293-A2CE-A92915B28C2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37413" y="6015374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9953ED-5C17-D4F6-A8B9-CB4D568029BC}"/>
              </a:ext>
            </a:extLst>
          </p:cNvPr>
          <p:cNvCxnSpPr>
            <a:cxnSpLocks/>
          </p:cNvCxnSpPr>
          <p:nvPr/>
        </p:nvCxnSpPr>
        <p:spPr>
          <a:xfrm>
            <a:off x="834854" y="6678079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99A5A1-095A-5095-B8EC-ED7BED520EA9}"/>
              </a:ext>
            </a:extLst>
          </p:cNvPr>
          <p:cNvCxnSpPr>
            <a:cxnSpLocks/>
          </p:cNvCxnSpPr>
          <p:nvPr/>
        </p:nvCxnSpPr>
        <p:spPr>
          <a:xfrm>
            <a:off x="834854" y="7340784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5">
            <a:extLst>
              <a:ext uri="{FF2B5EF4-FFF2-40B4-BE49-F238E27FC236}">
                <a16:creationId xmlns:a16="http://schemas.microsoft.com/office/drawing/2014/main" id="{B62FCF4D-058C-DE45-1809-4FC1B0DC66EB}"/>
              </a:ext>
            </a:extLst>
          </p:cNvPr>
          <p:cNvSpPr/>
          <p:nvPr/>
        </p:nvSpPr>
        <p:spPr>
          <a:xfrm>
            <a:off x="2307399" y="5263967"/>
            <a:ext cx="4090035" cy="2893695"/>
          </a:xfrm>
          <a:custGeom>
            <a:avLst/>
            <a:gdLst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9840 w 4099560"/>
              <a:gd name="connsiteY2" fmla="*/ 288798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6030 w 4099560"/>
              <a:gd name="connsiteY2" fmla="*/ 289941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7030"/>
              <a:gd name="connsiteX1" fmla="*/ 1577340 w 4099560"/>
              <a:gd name="connsiteY1" fmla="*/ 2903220 h 2907030"/>
              <a:gd name="connsiteX2" fmla="*/ 2388870 w 4099560"/>
              <a:gd name="connsiteY2" fmla="*/ 2907030 h 2907030"/>
              <a:gd name="connsiteX3" fmla="*/ 4099560 w 4099560"/>
              <a:gd name="connsiteY3" fmla="*/ 7620 h 2907030"/>
              <a:gd name="connsiteX4" fmla="*/ 3764280 w 4099560"/>
              <a:gd name="connsiteY4" fmla="*/ 0 h 2907030"/>
              <a:gd name="connsiteX5" fmla="*/ 2194560 w 4099560"/>
              <a:gd name="connsiteY5" fmla="*/ 2705100 h 2907030"/>
              <a:gd name="connsiteX6" fmla="*/ 1920240 w 4099560"/>
              <a:gd name="connsiteY6" fmla="*/ 2712720 h 2907030"/>
              <a:gd name="connsiteX7" fmla="*/ 350520 w 4099560"/>
              <a:gd name="connsiteY7" fmla="*/ 7620 h 2907030"/>
              <a:gd name="connsiteX8" fmla="*/ 0 w 4099560"/>
              <a:gd name="connsiteY8" fmla="*/ 0 h 290703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7935 w 4099560"/>
              <a:gd name="connsiteY2" fmla="*/ 2901315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1315"/>
              <a:gd name="connsiteX1" fmla="*/ 1588770 w 4099560"/>
              <a:gd name="connsiteY1" fmla="*/ 288226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238375 w 4099560"/>
              <a:gd name="connsiteY5" fmla="*/ 2771775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3558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815715 w 4099560"/>
              <a:gd name="connsiteY4" fmla="*/ 3429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2425 w 4099560"/>
              <a:gd name="connsiteY7" fmla="*/ 40005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46710 w 4099560"/>
              <a:gd name="connsiteY7" fmla="*/ 9525 h 2901315"/>
              <a:gd name="connsiteX8" fmla="*/ 0 w 4099560"/>
              <a:gd name="connsiteY8" fmla="*/ 0 h 2901315"/>
              <a:gd name="connsiteX0" fmla="*/ 0 w 4088130"/>
              <a:gd name="connsiteY0" fmla="*/ 15240 h 2893695"/>
              <a:gd name="connsiteX1" fmla="*/ 1565910 w 4088130"/>
              <a:gd name="connsiteY1" fmla="*/ 2889885 h 2893695"/>
              <a:gd name="connsiteX2" fmla="*/ 2516505 w 4088130"/>
              <a:gd name="connsiteY2" fmla="*/ 2893695 h 2893695"/>
              <a:gd name="connsiteX3" fmla="*/ 4088130 w 4088130"/>
              <a:gd name="connsiteY3" fmla="*/ 0 h 2893695"/>
              <a:gd name="connsiteX4" fmla="*/ 3749040 w 4088130"/>
              <a:gd name="connsiteY4" fmla="*/ 1905 h 2893695"/>
              <a:gd name="connsiteX5" fmla="*/ 2181225 w 4088130"/>
              <a:gd name="connsiteY5" fmla="*/ 2697480 h 2893695"/>
              <a:gd name="connsiteX6" fmla="*/ 1901190 w 4088130"/>
              <a:gd name="connsiteY6" fmla="*/ 2695575 h 2893695"/>
              <a:gd name="connsiteX7" fmla="*/ 335280 w 4088130"/>
              <a:gd name="connsiteY7" fmla="*/ 1905 h 2893695"/>
              <a:gd name="connsiteX8" fmla="*/ 0 w 4088130"/>
              <a:gd name="connsiteY8" fmla="*/ 1524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903095 w 4090035"/>
              <a:gd name="connsiteY6" fmla="*/ 269557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0035" h="2893695">
                <a:moveTo>
                  <a:pt x="0" y="3810"/>
                </a:moveTo>
                <a:lnTo>
                  <a:pt x="1567815" y="2889885"/>
                </a:lnTo>
                <a:lnTo>
                  <a:pt x="2518410" y="2893695"/>
                </a:lnTo>
                <a:lnTo>
                  <a:pt x="4090035" y="0"/>
                </a:lnTo>
                <a:lnTo>
                  <a:pt x="3750945" y="1905"/>
                </a:lnTo>
                <a:lnTo>
                  <a:pt x="2274570" y="2625090"/>
                </a:lnTo>
                <a:lnTo>
                  <a:pt x="1800225" y="2626995"/>
                </a:lnTo>
                <a:lnTo>
                  <a:pt x="337185" y="1905"/>
                </a:lnTo>
                <a:lnTo>
                  <a:pt x="0" y="381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1AC0D0-FC1C-9577-9310-8F7A1E190D74}"/>
              </a:ext>
            </a:extLst>
          </p:cNvPr>
          <p:cNvSpPr txBox="1"/>
          <p:nvPr/>
        </p:nvSpPr>
        <p:spPr>
          <a:xfrm>
            <a:off x="1878775" y="4954768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Client Needs</a:t>
            </a:r>
            <a:endParaRPr lang="en-DE" sz="1200" cap="smal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37AB4F-C752-F425-932B-7D7E2FEA915A}"/>
              </a:ext>
            </a:extLst>
          </p:cNvPr>
          <p:cNvSpPr txBox="1"/>
          <p:nvPr/>
        </p:nvSpPr>
        <p:spPr>
          <a:xfrm>
            <a:off x="5501164" y="4951139"/>
            <a:ext cx="134966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Final Product</a:t>
            </a:r>
            <a:endParaRPr lang="en-DE" sz="1200" cap="smal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F96CEA-1515-BCC7-B682-9271C27D5B7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74876" y="5089639"/>
            <a:ext cx="2426288" cy="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933491-7D69-ECC5-6609-6F085ECECE4A}"/>
              </a:ext>
            </a:extLst>
          </p:cNvPr>
          <p:cNvSpPr txBox="1"/>
          <p:nvPr/>
        </p:nvSpPr>
        <p:spPr>
          <a:xfrm>
            <a:off x="3750453" y="4849567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bg2">
                    <a:lumMod val="75000"/>
                  </a:schemeClr>
                </a:solidFill>
              </a:rPr>
              <a:t>ideally</a:t>
            </a:r>
            <a:endParaRPr lang="en-DE" sz="1200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Arrow: Left 47">
            <a:extLst>
              <a:ext uri="{FF2B5EF4-FFF2-40B4-BE49-F238E27FC236}">
                <a16:creationId xmlns:a16="http://schemas.microsoft.com/office/drawing/2014/main" id="{771B48CD-DA48-FDDC-C0F5-81D37FF88886}"/>
              </a:ext>
            </a:extLst>
          </p:cNvPr>
          <p:cNvSpPr/>
          <p:nvPr/>
        </p:nvSpPr>
        <p:spPr>
          <a:xfrm>
            <a:off x="3043906" y="5806910"/>
            <a:ext cx="2661838" cy="91909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92368-D393-ED19-86DF-D39F8DD55F23}"/>
              </a:ext>
            </a:extLst>
          </p:cNvPr>
          <p:cNvSpPr txBox="1"/>
          <p:nvPr/>
        </p:nvSpPr>
        <p:spPr>
          <a:xfrm>
            <a:off x="3466132" y="5808514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Verification</a:t>
            </a:r>
            <a:endParaRPr lang="en-DE" sz="12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rrow: Curved Right 4">
            <a:extLst>
              <a:ext uri="{FF2B5EF4-FFF2-40B4-BE49-F238E27FC236}">
                <a16:creationId xmlns:a16="http://schemas.microsoft.com/office/drawing/2014/main" id="{2486AC52-02B4-F236-B9C9-34F84946B139}"/>
              </a:ext>
            </a:extLst>
          </p:cNvPr>
          <p:cNvSpPr/>
          <p:nvPr/>
        </p:nvSpPr>
        <p:spPr>
          <a:xfrm rot="16200000" flipH="1" flipV="1">
            <a:off x="4023038" y="2863369"/>
            <a:ext cx="423339" cy="3719125"/>
          </a:xfrm>
          <a:prstGeom prst="curvedRightArrow">
            <a:avLst>
              <a:gd name="adj1" fmla="val 13371"/>
              <a:gd name="adj2" fmla="val 50000"/>
              <a:gd name="adj3" fmla="val 407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F7283E-F161-28E3-2BDD-C6462145F92C}"/>
              </a:ext>
            </a:extLst>
          </p:cNvPr>
          <p:cNvSpPr txBox="1"/>
          <p:nvPr/>
        </p:nvSpPr>
        <p:spPr>
          <a:xfrm>
            <a:off x="3567571" y="4505386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Validation</a:t>
            </a:r>
            <a:endParaRPr lang="en-DE" sz="12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FF2C81-27AF-0E9D-A283-19EA958C43FF}"/>
              </a:ext>
            </a:extLst>
          </p:cNvPr>
          <p:cNvSpPr txBox="1"/>
          <p:nvPr/>
        </p:nvSpPr>
        <p:spPr>
          <a:xfrm rot="17966916">
            <a:off x="3923809" y="6345093"/>
            <a:ext cx="327226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u="sng" cap="small" dirty="0">
                <a:solidFill>
                  <a:schemeClr val="bg1"/>
                </a:solidFill>
              </a:rPr>
              <a:t>Physical</a:t>
            </a:r>
            <a:r>
              <a:rPr lang="en-US" sz="1200" cap="small" dirty="0">
                <a:solidFill>
                  <a:schemeClr val="bg1"/>
                </a:solidFill>
              </a:rPr>
              <a:t> Test &amp; Integration Phase</a:t>
            </a:r>
            <a:endParaRPr lang="en-DE" sz="1200" cap="small" dirty="0">
              <a:solidFill>
                <a:schemeClr val="bg1"/>
              </a:solidFill>
            </a:endParaRPr>
          </a:p>
        </p:txBody>
      </p:sp>
      <p:sp>
        <p:nvSpPr>
          <p:cNvPr id="32" name="Freeform: Shape 25">
            <a:extLst>
              <a:ext uri="{FF2B5EF4-FFF2-40B4-BE49-F238E27FC236}">
                <a16:creationId xmlns:a16="http://schemas.microsoft.com/office/drawing/2014/main" id="{9D7F7CEA-C1F2-B595-8649-C30F4356E714}"/>
              </a:ext>
            </a:extLst>
          </p:cNvPr>
          <p:cNvSpPr/>
          <p:nvPr/>
        </p:nvSpPr>
        <p:spPr>
          <a:xfrm>
            <a:off x="1977056" y="5272097"/>
            <a:ext cx="3444322" cy="2893695"/>
          </a:xfrm>
          <a:custGeom>
            <a:avLst/>
            <a:gdLst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9840 w 4099560"/>
              <a:gd name="connsiteY2" fmla="*/ 288798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6030 w 4099560"/>
              <a:gd name="connsiteY2" fmla="*/ 289941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7030"/>
              <a:gd name="connsiteX1" fmla="*/ 1577340 w 4099560"/>
              <a:gd name="connsiteY1" fmla="*/ 2903220 h 2907030"/>
              <a:gd name="connsiteX2" fmla="*/ 2388870 w 4099560"/>
              <a:gd name="connsiteY2" fmla="*/ 2907030 h 2907030"/>
              <a:gd name="connsiteX3" fmla="*/ 4099560 w 4099560"/>
              <a:gd name="connsiteY3" fmla="*/ 7620 h 2907030"/>
              <a:gd name="connsiteX4" fmla="*/ 3764280 w 4099560"/>
              <a:gd name="connsiteY4" fmla="*/ 0 h 2907030"/>
              <a:gd name="connsiteX5" fmla="*/ 2194560 w 4099560"/>
              <a:gd name="connsiteY5" fmla="*/ 2705100 h 2907030"/>
              <a:gd name="connsiteX6" fmla="*/ 1920240 w 4099560"/>
              <a:gd name="connsiteY6" fmla="*/ 2712720 h 2907030"/>
              <a:gd name="connsiteX7" fmla="*/ 350520 w 4099560"/>
              <a:gd name="connsiteY7" fmla="*/ 7620 h 2907030"/>
              <a:gd name="connsiteX8" fmla="*/ 0 w 4099560"/>
              <a:gd name="connsiteY8" fmla="*/ 0 h 290703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7935 w 4099560"/>
              <a:gd name="connsiteY2" fmla="*/ 2901315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1315"/>
              <a:gd name="connsiteX1" fmla="*/ 1588770 w 4099560"/>
              <a:gd name="connsiteY1" fmla="*/ 288226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238375 w 4099560"/>
              <a:gd name="connsiteY5" fmla="*/ 2771775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3558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815715 w 4099560"/>
              <a:gd name="connsiteY4" fmla="*/ 3429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2425 w 4099560"/>
              <a:gd name="connsiteY7" fmla="*/ 40005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46710 w 4099560"/>
              <a:gd name="connsiteY7" fmla="*/ 9525 h 2901315"/>
              <a:gd name="connsiteX8" fmla="*/ 0 w 4099560"/>
              <a:gd name="connsiteY8" fmla="*/ 0 h 2901315"/>
              <a:gd name="connsiteX0" fmla="*/ 0 w 4088130"/>
              <a:gd name="connsiteY0" fmla="*/ 15240 h 2893695"/>
              <a:gd name="connsiteX1" fmla="*/ 1565910 w 4088130"/>
              <a:gd name="connsiteY1" fmla="*/ 2889885 h 2893695"/>
              <a:gd name="connsiteX2" fmla="*/ 2516505 w 4088130"/>
              <a:gd name="connsiteY2" fmla="*/ 2893695 h 2893695"/>
              <a:gd name="connsiteX3" fmla="*/ 4088130 w 4088130"/>
              <a:gd name="connsiteY3" fmla="*/ 0 h 2893695"/>
              <a:gd name="connsiteX4" fmla="*/ 3749040 w 4088130"/>
              <a:gd name="connsiteY4" fmla="*/ 1905 h 2893695"/>
              <a:gd name="connsiteX5" fmla="*/ 2181225 w 4088130"/>
              <a:gd name="connsiteY5" fmla="*/ 2697480 h 2893695"/>
              <a:gd name="connsiteX6" fmla="*/ 1901190 w 4088130"/>
              <a:gd name="connsiteY6" fmla="*/ 2695575 h 2893695"/>
              <a:gd name="connsiteX7" fmla="*/ 335280 w 4088130"/>
              <a:gd name="connsiteY7" fmla="*/ 1905 h 2893695"/>
              <a:gd name="connsiteX8" fmla="*/ 0 w 4088130"/>
              <a:gd name="connsiteY8" fmla="*/ 1524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903095 w 4090035"/>
              <a:gd name="connsiteY6" fmla="*/ 269557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337185 w 4090035"/>
              <a:gd name="connsiteY6" fmla="*/ 1905 h 2893695"/>
              <a:gd name="connsiteX7" fmla="*/ 0 w 4090035"/>
              <a:gd name="connsiteY7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522760 w 4090035"/>
              <a:gd name="connsiteY6" fmla="*/ 1905 h 2893695"/>
              <a:gd name="connsiteX7" fmla="*/ 0 w 4090035"/>
              <a:gd name="connsiteY7" fmla="*/ 3810 h 2893695"/>
              <a:gd name="connsiteX0" fmla="*/ 0 w 3948124"/>
              <a:gd name="connsiteY0" fmla="*/ 3810 h 2893695"/>
              <a:gd name="connsiteX1" fmla="*/ 1425904 w 3948124"/>
              <a:gd name="connsiteY1" fmla="*/ 2889885 h 2893695"/>
              <a:gd name="connsiteX2" fmla="*/ 2376499 w 3948124"/>
              <a:gd name="connsiteY2" fmla="*/ 2893695 h 2893695"/>
              <a:gd name="connsiteX3" fmla="*/ 3948124 w 3948124"/>
              <a:gd name="connsiteY3" fmla="*/ 0 h 2893695"/>
              <a:gd name="connsiteX4" fmla="*/ 3609034 w 3948124"/>
              <a:gd name="connsiteY4" fmla="*/ 1905 h 2893695"/>
              <a:gd name="connsiteX5" fmla="*/ 2132659 w 3948124"/>
              <a:gd name="connsiteY5" fmla="*/ 2625090 h 2893695"/>
              <a:gd name="connsiteX6" fmla="*/ 380849 w 3948124"/>
              <a:gd name="connsiteY6" fmla="*/ 1905 h 2893695"/>
              <a:gd name="connsiteX7" fmla="*/ 0 w 3948124"/>
              <a:gd name="connsiteY7" fmla="*/ 3810 h 2893695"/>
              <a:gd name="connsiteX0" fmla="*/ 0 w 3948124"/>
              <a:gd name="connsiteY0" fmla="*/ 3810 h 2893695"/>
              <a:gd name="connsiteX1" fmla="*/ 1829803 w 3948124"/>
              <a:gd name="connsiteY1" fmla="*/ 2889885 h 2893695"/>
              <a:gd name="connsiteX2" fmla="*/ 2376499 w 3948124"/>
              <a:gd name="connsiteY2" fmla="*/ 2893695 h 2893695"/>
              <a:gd name="connsiteX3" fmla="*/ 3948124 w 3948124"/>
              <a:gd name="connsiteY3" fmla="*/ 0 h 2893695"/>
              <a:gd name="connsiteX4" fmla="*/ 3609034 w 3948124"/>
              <a:gd name="connsiteY4" fmla="*/ 1905 h 2893695"/>
              <a:gd name="connsiteX5" fmla="*/ 2132659 w 3948124"/>
              <a:gd name="connsiteY5" fmla="*/ 2625090 h 2893695"/>
              <a:gd name="connsiteX6" fmla="*/ 380849 w 3948124"/>
              <a:gd name="connsiteY6" fmla="*/ 1905 h 2893695"/>
              <a:gd name="connsiteX7" fmla="*/ 0 w 3948124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09034 w 4111867"/>
              <a:gd name="connsiteY4" fmla="*/ 1905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96364 w 4111867"/>
              <a:gd name="connsiteY4" fmla="*/ 11049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74531 w 4111867"/>
              <a:gd name="connsiteY4" fmla="*/ 1905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1867" h="2893695">
                <a:moveTo>
                  <a:pt x="0" y="3810"/>
                </a:moveTo>
                <a:lnTo>
                  <a:pt x="1829803" y="2889885"/>
                </a:lnTo>
                <a:lnTo>
                  <a:pt x="2376499" y="2893695"/>
                </a:lnTo>
                <a:lnTo>
                  <a:pt x="4111867" y="0"/>
                </a:lnTo>
                <a:lnTo>
                  <a:pt x="3674531" y="1905"/>
                </a:lnTo>
                <a:lnTo>
                  <a:pt x="2132659" y="2625090"/>
                </a:lnTo>
                <a:lnTo>
                  <a:pt x="380849" y="1905"/>
                </a:lnTo>
                <a:lnTo>
                  <a:pt x="0" y="38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72250D-BC44-FB62-399C-5A6EA1F3928E}"/>
              </a:ext>
            </a:extLst>
          </p:cNvPr>
          <p:cNvSpPr txBox="1"/>
          <p:nvPr/>
        </p:nvSpPr>
        <p:spPr>
          <a:xfrm rot="3702475">
            <a:off x="2244463" y="6442714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Design Phase</a:t>
            </a:r>
            <a:endParaRPr lang="en-DE" sz="1200" cap="smal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739C87-1547-1175-6219-2E15FA600062}"/>
              </a:ext>
            </a:extLst>
          </p:cNvPr>
          <p:cNvSpPr txBox="1"/>
          <p:nvPr/>
        </p:nvSpPr>
        <p:spPr>
          <a:xfrm rot="17785527">
            <a:off x="3025061" y="6287473"/>
            <a:ext cx="327226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u="sng" cap="small" dirty="0"/>
              <a:t>Virtual</a:t>
            </a:r>
            <a:r>
              <a:rPr lang="en-US" sz="1200" cap="small" dirty="0"/>
              <a:t> Test &amp; Integration Phase</a:t>
            </a:r>
            <a:endParaRPr lang="en-DE" sz="1200" cap="small" dirty="0"/>
          </a:p>
        </p:txBody>
      </p:sp>
      <p:sp>
        <p:nvSpPr>
          <p:cNvPr id="35" name="Arrow: Left 47">
            <a:extLst>
              <a:ext uri="{FF2B5EF4-FFF2-40B4-BE49-F238E27FC236}">
                <a16:creationId xmlns:a16="http://schemas.microsoft.com/office/drawing/2014/main" id="{531642D9-F11F-BCB3-C02F-3E527AB3CC23}"/>
              </a:ext>
            </a:extLst>
          </p:cNvPr>
          <p:cNvSpPr/>
          <p:nvPr/>
        </p:nvSpPr>
        <p:spPr>
          <a:xfrm>
            <a:off x="2768925" y="5974459"/>
            <a:ext cx="1802301" cy="154502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2482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11E8E-03F7-04FC-3D86-4618EB8DA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B53ECAC1-1211-93D7-9526-A55771528756}"/>
              </a:ext>
            </a:extLst>
          </p:cNvPr>
          <p:cNvSpPr txBox="1">
            <a:spLocks/>
          </p:cNvSpPr>
          <p:nvPr/>
        </p:nvSpPr>
        <p:spPr>
          <a:xfrm>
            <a:off x="438407" y="685956"/>
            <a:ext cx="5981185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What is the RFLP framework?</a:t>
            </a:r>
          </a:p>
          <a:p>
            <a:pPr marL="4763"/>
            <a:endParaRPr lang="en-US" sz="1100" b="1" dirty="0"/>
          </a:p>
          <a:p>
            <a:pPr marL="4763"/>
            <a:r>
              <a:rPr lang="en-US" i="1" dirty="0"/>
              <a:t>How does the decomposition affect the RFLP?</a:t>
            </a:r>
          </a:p>
          <a:p>
            <a:pPr marL="4763"/>
            <a:r>
              <a:rPr lang="en-US" dirty="0"/>
              <a:t>As the decomposition in the V-model goes on, one value is to decouple the subsystems from each other for their design. This means that requirements are defined for the subsystem (and later for the components).</a:t>
            </a:r>
          </a:p>
          <a:p>
            <a:pPr marL="4763"/>
            <a:r>
              <a:rPr lang="en-US" dirty="0"/>
              <a:t>In practice, these lower-level requirements are derived from the </a:t>
            </a:r>
            <a:r>
              <a:rPr lang="en-US" b="1" dirty="0"/>
              <a:t>R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of the above level.</a:t>
            </a:r>
          </a:p>
          <a:p>
            <a:pPr marL="4763"/>
            <a:r>
              <a:rPr lang="en-US" dirty="0"/>
              <a:t>The small loop validation happens between the </a:t>
            </a:r>
            <a:r>
              <a:rPr lang="en-US" b="1" dirty="0"/>
              <a:t>R</a:t>
            </a:r>
            <a:r>
              <a:rPr lang="en-US" dirty="0"/>
              <a:t> of the lower level with the </a:t>
            </a:r>
            <a:r>
              <a:rPr lang="en-US" b="1" dirty="0"/>
              <a:t>R</a:t>
            </a:r>
            <a:r>
              <a:rPr lang="en-US" dirty="0"/>
              <a:t> of the higher level and eventually with the client needs.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7F623-8E29-3D0F-3785-08355F9E7215}"/>
              </a:ext>
            </a:extLst>
          </p:cNvPr>
          <p:cNvSpPr txBox="1"/>
          <p:nvPr/>
        </p:nvSpPr>
        <p:spPr>
          <a:xfrm>
            <a:off x="514350" y="5493390"/>
            <a:ext cx="18288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 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906C3-0C77-B33D-4017-EDBDC17547FF}"/>
              </a:ext>
            </a:extLst>
          </p:cNvPr>
          <p:cNvSpPr txBox="1"/>
          <p:nvPr/>
        </p:nvSpPr>
        <p:spPr>
          <a:xfrm>
            <a:off x="507661" y="6156095"/>
            <a:ext cx="6595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778CFE-9952-686E-6810-FED4C5B55E2F}"/>
              </a:ext>
            </a:extLst>
          </p:cNvPr>
          <p:cNvSpPr txBox="1"/>
          <p:nvPr/>
        </p:nvSpPr>
        <p:spPr>
          <a:xfrm>
            <a:off x="505343" y="6818800"/>
            <a:ext cx="6595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BC1B5-3532-5515-911B-E277834656D6}"/>
              </a:ext>
            </a:extLst>
          </p:cNvPr>
          <p:cNvSpPr txBox="1"/>
          <p:nvPr/>
        </p:nvSpPr>
        <p:spPr>
          <a:xfrm>
            <a:off x="503025" y="7481505"/>
            <a:ext cx="6595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7188B6-114B-4CEC-AA7D-C4BFFDD0F31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37413" y="6016610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3903B5-410C-5362-8F75-507DD4812B84}"/>
              </a:ext>
            </a:extLst>
          </p:cNvPr>
          <p:cNvCxnSpPr>
            <a:cxnSpLocks/>
          </p:cNvCxnSpPr>
          <p:nvPr/>
        </p:nvCxnSpPr>
        <p:spPr>
          <a:xfrm>
            <a:off x="834854" y="6679315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4C8692-A6B6-F499-6A89-5C9465215363}"/>
              </a:ext>
            </a:extLst>
          </p:cNvPr>
          <p:cNvCxnSpPr>
            <a:cxnSpLocks/>
          </p:cNvCxnSpPr>
          <p:nvPr/>
        </p:nvCxnSpPr>
        <p:spPr>
          <a:xfrm>
            <a:off x="834854" y="7342020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row: Curved Right 4">
            <a:extLst>
              <a:ext uri="{FF2B5EF4-FFF2-40B4-BE49-F238E27FC236}">
                <a16:creationId xmlns:a16="http://schemas.microsoft.com/office/drawing/2014/main" id="{9417B5A9-2AA6-7215-CD1B-57B9F3867B3B}"/>
              </a:ext>
            </a:extLst>
          </p:cNvPr>
          <p:cNvSpPr/>
          <p:nvPr/>
        </p:nvSpPr>
        <p:spPr>
          <a:xfrm rot="17618413" flipV="1">
            <a:off x="972978" y="5804940"/>
            <a:ext cx="281531" cy="609600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AA4E577-9C86-4EEB-B328-FC3CBB5A0687}"/>
              </a:ext>
            </a:extLst>
          </p:cNvPr>
          <p:cNvSpPr/>
          <p:nvPr/>
        </p:nvSpPr>
        <p:spPr>
          <a:xfrm>
            <a:off x="1263650" y="6074049"/>
            <a:ext cx="732456" cy="1996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DE33B3-DEF2-E33A-AF2B-5AFDB21C0445}"/>
              </a:ext>
            </a:extLst>
          </p:cNvPr>
          <p:cNvSpPr txBox="1"/>
          <p:nvPr/>
        </p:nvSpPr>
        <p:spPr>
          <a:xfrm>
            <a:off x="1296224" y="6156095"/>
            <a:ext cx="6595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40A0F4-57FB-65CB-7D09-1E0D60AE9FEF}"/>
              </a:ext>
            </a:extLst>
          </p:cNvPr>
          <p:cNvSpPr txBox="1"/>
          <p:nvPr/>
        </p:nvSpPr>
        <p:spPr>
          <a:xfrm>
            <a:off x="1293906" y="6648680"/>
            <a:ext cx="6595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536889-3DFC-A496-72B4-C8176A3798BE}"/>
              </a:ext>
            </a:extLst>
          </p:cNvPr>
          <p:cNvSpPr txBox="1"/>
          <p:nvPr/>
        </p:nvSpPr>
        <p:spPr>
          <a:xfrm>
            <a:off x="1291588" y="7155442"/>
            <a:ext cx="65950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44D283-FF4C-E5F0-92F9-B1EB57D4567A}"/>
              </a:ext>
            </a:extLst>
          </p:cNvPr>
          <p:cNvCxnSpPr>
            <a:cxnSpLocks/>
          </p:cNvCxnSpPr>
          <p:nvPr/>
        </p:nvCxnSpPr>
        <p:spPr>
          <a:xfrm>
            <a:off x="1599413" y="6509195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FA5C06-F59C-94FA-B47E-6B6269B18CC5}"/>
              </a:ext>
            </a:extLst>
          </p:cNvPr>
          <p:cNvCxnSpPr>
            <a:cxnSpLocks/>
          </p:cNvCxnSpPr>
          <p:nvPr/>
        </p:nvCxnSpPr>
        <p:spPr>
          <a:xfrm>
            <a:off x="1596854" y="7015957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962503-A68B-69D0-0460-FA9776527907}"/>
              </a:ext>
            </a:extLst>
          </p:cNvPr>
          <p:cNvSpPr txBox="1"/>
          <p:nvPr/>
        </p:nvSpPr>
        <p:spPr>
          <a:xfrm>
            <a:off x="1296224" y="7641037"/>
            <a:ext cx="65950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EED56E-EC97-244C-6B61-8AB6AA0083BF}"/>
              </a:ext>
            </a:extLst>
          </p:cNvPr>
          <p:cNvCxnSpPr>
            <a:cxnSpLocks/>
          </p:cNvCxnSpPr>
          <p:nvPr/>
        </p:nvCxnSpPr>
        <p:spPr>
          <a:xfrm>
            <a:off x="1601490" y="7501552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row: Curved Right 4">
            <a:extLst>
              <a:ext uri="{FF2B5EF4-FFF2-40B4-BE49-F238E27FC236}">
                <a16:creationId xmlns:a16="http://schemas.microsoft.com/office/drawing/2014/main" id="{423970F6-671F-2ED2-4F9A-D69CCC11C979}"/>
              </a:ext>
            </a:extLst>
          </p:cNvPr>
          <p:cNvSpPr/>
          <p:nvPr/>
        </p:nvSpPr>
        <p:spPr>
          <a:xfrm rot="17618413" flipV="1">
            <a:off x="1756895" y="6379196"/>
            <a:ext cx="281531" cy="609600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A346E47-A27D-FFE9-1414-7C19AE649D37}"/>
              </a:ext>
            </a:extLst>
          </p:cNvPr>
          <p:cNvSpPr/>
          <p:nvPr/>
        </p:nvSpPr>
        <p:spPr>
          <a:xfrm>
            <a:off x="2044548" y="6567527"/>
            <a:ext cx="732456" cy="1503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0AC3D5-853E-E7F3-F008-83424C784E28}"/>
              </a:ext>
            </a:extLst>
          </p:cNvPr>
          <p:cNvSpPr txBox="1"/>
          <p:nvPr/>
        </p:nvSpPr>
        <p:spPr>
          <a:xfrm>
            <a:off x="2073173" y="6648680"/>
            <a:ext cx="659504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43" name="Freeform: Shape 25">
            <a:extLst>
              <a:ext uri="{FF2B5EF4-FFF2-40B4-BE49-F238E27FC236}">
                <a16:creationId xmlns:a16="http://schemas.microsoft.com/office/drawing/2014/main" id="{DA0D2E93-A42A-D816-362E-CEB823EB87B4}"/>
              </a:ext>
            </a:extLst>
          </p:cNvPr>
          <p:cNvSpPr/>
          <p:nvPr/>
        </p:nvSpPr>
        <p:spPr>
          <a:xfrm>
            <a:off x="2307399" y="5265203"/>
            <a:ext cx="4090035" cy="2893695"/>
          </a:xfrm>
          <a:custGeom>
            <a:avLst/>
            <a:gdLst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9840 w 4099560"/>
              <a:gd name="connsiteY2" fmla="*/ 288798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6030 w 4099560"/>
              <a:gd name="connsiteY2" fmla="*/ 289941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7030"/>
              <a:gd name="connsiteX1" fmla="*/ 1577340 w 4099560"/>
              <a:gd name="connsiteY1" fmla="*/ 2903220 h 2907030"/>
              <a:gd name="connsiteX2" fmla="*/ 2388870 w 4099560"/>
              <a:gd name="connsiteY2" fmla="*/ 2907030 h 2907030"/>
              <a:gd name="connsiteX3" fmla="*/ 4099560 w 4099560"/>
              <a:gd name="connsiteY3" fmla="*/ 7620 h 2907030"/>
              <a:gd name="connsiteX4" fmla="*/ 3764280 w 4099560"/>
              <a:gd name="connsiteY4" fmla="*/ 0 h 2907030"/>
              <a:gd name="connsiteX5" fmla="*/ 2194560 w 4099560"/>
              <a:gd name="connsiteY5" fmla="*/ 2705100 h 2907030"/>
              <a:gd name="connsiteX6" fmla="*/ 1920240 w 4099560"/>
              <a:gd name="connsiteY6" fmla="*/ 2712720 h 2907030"/>
              <a:gd name="connsiteX7" fmla="*/ 350520 w 4099560"/>
              <a:gd name="connsiteY7" fmla="*/ 7620 h 2907030"/>
              <a:gd name="connsiteX8" fmla="*/ 0 w 4099560"/>
              <a:gd name="connsiteY8" fmla="*/ 0 h 290703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7935 w 4099560"/>
              <a:gd name="connsiteY2" fmla="*/ 2901315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1315"/>
              <a:gd name="connsiteX1" fmla="*/ 1588770 w 4099560"/>
              <a:gd name="connsiteY1" fmla="*/ 288226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238375 w 4099560"/>
              <a:gd name="connsiteY5" fmla="*/ 2771775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3558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815715 w 4099560"/>
              <a:gd name="connsiteY4" fmla="*/ 3429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2425 w 4099560"/>
              <a:gd name="connsiteY7" fmla="*/ 40005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46710 w 4099560"/>
              <a:gd name="connsiteY7" fmla="*/ 9525 h 2901315"/>
              <a:gd name="connsiteX8" fmla="*/ 0 w 4099560"/>
              <a:gd name="connsiteY8" fmla="*/ 0 h 2901315"/>
              <a:gd name="connsiteX0" fmla="*/ 0 w 4088130"/>
              <a:gd name="connsiteY0" fmla="*/ 15240 h 2893695"/>
              <a:gd name="connsiteX1" fmla="*/ 1565910 w 4088130"/>
              <a:gd name="connsiteY1" fmla="*/ 2889885 h 2893695"/>
              <a:gd name="connsiteX2" fmla="*/ 2516505 w 4088130"/>
              <a:gd name="connsiteY2" fmla="*/ 2893695 h 2893695"/>
              <a:gd name="connsiteX3" fmla="*/ 4088130 w 4088130"/>
              <a:gd name="connsiteY3" fmla="*/ 0 h 2893695"/>
              <a:gd name="connsiteX4" fmla="*/ 3749040 w 4088130"/>
              <a:gd name="connsiteY4" fmla="*/ 1905 h 2893695"/>
              <a:gd name="connsiteX5" fmla="*/ 2181225 w 4088130"/>
              <a:gd name="connsiteY5" fmla="*/ 2697480 h 2893695"/>
              <a:gd name="connsiteX6" fmla="*/ 1901190 w 4088130"/>
              <a:gd name="connsiteY6" fmla="*/ 2695575 h 2893695"/>
              <a:gd name="connsiteX7" fmla="*/ 335280 w 4088130"/>
              <a:gd name="connsiteY7" fmla="*/ 1905 h 2893695"/>
              <a:gd name="connsiteX8" fmla="*/ 0 w 4088130"/>
              <a:gd name="connsiteY8" fmla="*/ 1524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903095 w 4090035"/>
              <a:gd name="connsiteY6" fmla="*/ 269557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0035" h="2893695">
                <a:moveTo>
                  <a:pt x="0" y="3810"/>
                </a:moveTo>
                <a:lnTo>
                  <a:pt x="1567815" y="2889885"/>
                </a:lnTo>
                <a:lnTo>
                  <a:pt x="2518410" y="2893695"/>
                </a:lnTo>
                <a:lnTo>
                  <a:pt x="4090035" y="0"/>
                </a:lnTo>
                <a:lnTo>
                  <a:pt x="3750945" y="1905"/>
                </a:lnTo>
                <a:lnTo>
                  <a:pt x="2274570" y="2625090"/>
                </a:lnTo>
                <a:lnTo>
                  <a:pt x="1800225" y="2626995"/>
                </a:lnTo>
                <a:lnTo>
                  <a:pt x="337185" y="1905"/>
                </a:lnTo>
                <a:lnTo>
                  <a:pt x="0" y="381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C134B0-67EC-E2FC-6C60-2A7B7849B9FE}"/>
              </a:ext>
            </a:extLst>
          </p:cNvPr>
          <p:cNvSpPr txBox="1"/>
          <p:nvPr/>
        </p:nvSpPr>
        <p:spPr>
          <a:xfrm>
            <a:off x="1878775" y="4956004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Client Needs</a:t>
            </a:r>
            <a:endParaRPr lang="en-DE" sz="1200" cap="small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DC86EC-6696-6EC4-2F70-8DF6E14A91EE}"/>
              </a:ext>
            </a:extLst>
          </p:cNvPr>
          <p:cNvSpPr txBox="1"/>
          <p:nvPr/>
        </p:nvSpPr>
        <p:spPr>
          <a:xfrm>
            <a:off x="5501164" y="4952375"/>
            <a:ext cx="134966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Final Product</a:t>
            </a:r>
            <a:endParaRPr lang="en-DE" sz="1200" cap="small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B47824-5D3A-23AF-3EDB-4C81B3082A35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3074876" y="5090875"/>
            <a:ext cx="2426288" cy="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8F51EA1-DD95-4C4A-BE8D-520C3F385630}"/>
              </a:ext>
            </a:extLst>
          </p:cNvPr>
          <p:cNvSpPr txBox="1"/>
          <p:nvPr/>
        </p:nvSpPr>
        <p:spPr>
          <a:xfrm>
            <a:off x="3750453" y="4850803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bg2">
                    <a:lumMod val="75000"/>
                  </a:schemeClr>
                </a:solidFill>
              </a:rPr>
              <a:t>ideally</a:t>
            </a:r>
            <a:endParaRPr lang="en-DE" sz="1200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7BAFEF33-BC4C-6BEB-20F7-13FC848621C2}"/>
              </a:ext>
            </a:extLst>
          </p:cNvPr>
          <p:cNvSpPr/>
          <p:nvPr/>
        </p:nvSpPr>
        <p:spPr>
          <a:xfrm>
            <a:off x="3043906" y="5808146"/>
            <a:ext cx="2661838" cy="91909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C8340E-4A35-161B-B6F8-8A8C9911D8F6}"/>
              </a:ext>
            </a:extLst>
          </p:cNvPr>
          <p:cNvSpPr txBox="1"/>
          <p:nvPr/>
        </p:nvSpPr>
        <p:spPr>
          <a:xfrm>
            <a:off x="3466132" y="5809750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Verification</a:t>
            </a:r>
            <a:endParaRPr lang="en-DE" sz="12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Arrow: Curved Right 4">
            <a:extLst>
              <a:ext uri="{FF2B5EF4-FFF2-40B4-BE49-F238E27FC236}">
                <a16:creationId xmlns:a16="http://schemas.microsoft.com/office/drawing/2014/main" id="{28978DEA-085A-5389-6FAA-3D6CF3804B97}"/>
              </a:ext>
            </a:extLst>
          </p:cNvPr>
          <p:cNvSpPr/>
          <p:nvPr/>
        </p:nvSpPr>
        <p:spPr>
          <a:xfrm rot="16200000" flipH="1" flipV="1">
            <a:off x="4023038" y="2864605"/>
            <a:ext cx="423339" cy="3719125"/>
          </a:xfrm>
          <a:prstGeom prst="curvedRightArrow">
            <a:avLst>
              <a:gd name="adj1" fmla="val 13371"/>
              <a:gd name="adj2" fmla="val 50000"/>
              <a:gd name="adj3" fmla="val 407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26B40C-9ADD-68FF-5D22-516B2FA46D24}"/>
              </a:ext>
            </a:extLst>
          </p:cNvPr>
          <p:cNvSpPr txBox="1"/>
          <p:nvPr/>
        </p:nvSpPr>
        <p:spPr>
          <a:xfrm>
            <a:off x="3567571" y="4506622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Validation</a:t>
            </a:r>
            <a:endParaRPr lang="en-DE" sz="12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B0C851-EBC4-4E1D-AAFC-F1E118838541}"/>
              </a:ext>
            </a:extLst>
          </p:cNvPr>
          <p:cNvSpPr txBox="1"/>
          <p:nvPr/>
        </p:nvSpPr>
        <p:spPr>
          <a:xfrm rot="17966916">
            <a:off x="3923809" y="6346329"/>
            <a:ext cx="327226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u="sng" cap="small" dirty="0">
                <a:solidFill>
                  <a:schemeClr val="bg1"/>
                </a:solidFill>
              </a:rPr>
              <a:t>Physical</a:t>
            </a:r>
            <a:r>
              <a:rPr lang="en-US" sz="1200" cap="small" dirty="0">
                <a:solidFill>
                  <a:schemeClr val="bg1"/>
                </a:solidFill>
              </a:rPr>
              <a:t> Test &amp; Integration Phase</a:t>
            </a:r>
            <a:endParaRPr lang="en-DE" sz="1200" cap="small" dirty="0">
              <a:solidFill>
                <a:schemeClr val="bg1"/>
              </a:solidFill>
            </a:endParaRPr>
          </a:p>
        </p:txBody>
      </p:sp>
      <p:sp>
        <p:nvSpPr>
          <p:cNvPr id="53" name="Freeform: Shape 25">
            <a:extLst>
              <a:ext uri="{FF2B5EF4-FFF2-40B4-BE49-F238E27FC236}">
                <a16:creationId xmlns:a16="http://schemas.microsoft.com/office/drawing/2014/main" id="{78312019-FBBE-80E5-CAD9-A986742C4534}"/>
              </a:ext>
            </a:extLst>
          </p:cNvPr>
          <p:cNvSpPr/>
          <p:nvPr/>
        </p:nvSpPr>
        <p:spPr>
          <a:xfrm>
            <a:off x="1977056" y="5273333"/>
            <a:ext cx="3444322" cy="2893695"/>
          </a:xfrm>
          <a:custGeom>
            <a:avLst/>
            <a:gdLst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9840 w 4099560"/>
              <a:gd name="connsiteY2" fmla="*/ 288798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6030 w 4099560"/>
              <a:gd name="connsiteY2" fmla="*/ 289941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7030"/>
              <a:gd name="connsiteX1" fmla="*/ 1577340 w 4099560"/>
              <a:gd name="connsiteY1" fmla="*/ 2903220 h 2907030"/>
              <a:gd name="connsiteX2" fmla="*/ 2388870 w 4099560"/>
              <a:gd name="connsiteY2" fmla="*/ 2907030 h 2907030"/>
              <a:gd name="connsiteX3" fmla="*/ 4099560 w 4099560"/>
              <a:gd name="connsiteY3" fmla="*/ 7620 h 2907030"/>
              <a:gd name="connsiteX4" fmla="*/ 3764280 w 4099560"/>
              <a:gd name="connsiteY4" fmla="*/ 0 h 2907030"/>
              <a:gd name="connsiteX5" fmla="*/ 2194560 w 4099560"/>
              <a:gd name="connsiteY5" fmla="*/ 2705100 h 2907030"/>
              <a:gd name="connsiteX6" fmla="*/ 1920240 w 4099560"/>
              <a:gd name="connsiteY6" fmla="*/ 2712720 h 2907030"/>
              <a:gd name="connsiteX7" fmla="*/ 350520 w 4099560"/>
              <a:gd name="connsiteY7" fmla="*/ 7620 h 2907030"/>
              <a:gd name="connsiteX8" fmla="*/ 0 w 4099560"/>
              <a:gd name="connsiteY8" fmla="*/ 0 h 290703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7935 w 4099560"/>
              <a:gd name="connsiteY2" fmla="*/ 2901315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1315"/>
              <a:gd name="connsiteX1" fmla="*/ 1588770 w 4099560"/>
              <a:gd name="connsiteY1" fmla="*/ 288226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238375 w 4099560"/>
              <a:gd name="connsiteY5" fmla="*/ 2771775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3558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815715 w 4099560"/>
              <a:gd name="connsiteY4" fmla="*/ 3429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2425 w 4099560"/>
              <a:gd name="connsiteY7" fmla="*/ 40005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46710 w 4099560"/>
              <a:gd name="connsiteY7" fmla="*/ 9525 h 2901315"/>
              <a:gd name="connsiteX8" fmla="*/ 0 w 4099560"/>
              <a:gd name="connsiteY8" fmla="*/ 0 h 2901315"/>
              <a:gd name="connsiteX0" fmla="*/ 0 w 4088130"/>
              <a:gd name="connsiteY0" fmla="*/ 15240 h 2893695"/>
              <a:gd name="connsiteX1" fmla="*/ 1565910 w 4088130"/>
              <a:gd name="connsiteY1" fmla="*/ 2889885 h 2893695"/>
              <a:gd name="connsiteX2" fmla="*/ 2516505 w 4088130"/>
              <a:gd name="connsiteY2" fmla="*/ 2893695 h 2893695"/>
              <a:gd name="connsiteX3" fmla="*/ 4088130 w 4088130"/>
              <a:gd name="connsiteY3" fmla="*/ 0 h 2893695"/>
              <a:gd name="connsiteX4" fmla="*/ 3749040 w 4088130"/>
              <a:gd name="connsiteY4" fmla="*/ 1905 h 2893695"/>
              <a:gd name="connsiteX5" fmla="*/ 2181225 w 4088130"/>
              <a:gd name="connsiteY5" fmla="*/ 2697480 h 2893695"/>
              <a:gd name="connsiteX6" fmla="*/ 1901190 w 4088130"/>
              <a:gd name="connsiteY6" fmla="*/ 2695575 h 2893695"/>
              <a:gd name="connsiteX7" fmla="*/ 335280 w 4088130"/>
              <a:gd name="connsiteY7" fmla="*/ 1905 h 2893695"/>
              <a:gd name="connsiteX8" fmla="*/ 0 w 4088130"/>
              <a:gd name="connsiteY8" fmla="*/ 1524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903095 w 4090035"/>
              <a:gd name="connsiteY6" fmla="*/ 269557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337185 w 4090035"/>
              <a:gd name="connsiteY6" fmla="*/ 1905 h 2893695"/>
              <a:gd name="connsiteX7" fmla="*/ 0 w 4090035"/>
              <a:gd name="connsiteY7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522760 w 4090035"/>
              <a:gd name="connsiteY6" fmla="*/ 1905 h 2893695"/>
              <a:gd name="connsiteX7" fmla="*/ 0 w 4090035"/>
              <a:gd name="connsiteY7" fmla="*/ 3810 h 2893695"/>
              <a:gd name="connsiteX0" fmla="*/ 0 w 3948124"/>
              <a:gd name="connsiteY0" fmla="*/ 3810 h 2893695"/>
              <a:gd name="connsiteX1" fmla="*/ 1425904 w 3948124"/>
              <a:gd name="connsiteY1" fmla="*/ 2889885 h 2893695"/>
              <a:gd name="connsiteX2" fmla="*/ 2376499 w 3948124"/>
              <a:gd name="connsiteY2" fmla="*/ 2893695 h 2893695"/>
              <a:gd name="connsiteX3" fmla="*/ 3948124 w 3948124"/>
              <a:gd name="connsiteY3" fmla="*/ 0 h 2893695"/>
              <a:gd name="connsiteX4" fmla="*/ 3609034 w 3948124"/>
              <a:gd name="connsiteY4" fmla="*/ 1905 h 2893695"/>
              <a:gd name="connsiteX5" fmla="*/ 2132659 w 3948124"/>
              <a:gd name="connsiteY5" fmla="*/ 2625090 h 2893695"/>
              <a:gd name="connsiteX6" fmla="*/ 380849 w 3948124"/>
              <a:gd name="connsiteY6" fmla="*/ 1905 h 2893695"/>
              <a:gd name="connsiteX7" fmla="*/ 0 w 3948124"/>
              <a:gd name="connsiteY7" fmla="*/ 3810 h 2893695"/>
              <a:gd name="connsiteX0" fmla="*/ 0 w 3948124"/>
              <a:gd name="connsiteY0" fmla="*/ 3810 h 2893695"/>
              <a:gd name="connsiteX1" fmla="*/ 1829803 w 3948124"/>
              <a:gd name="connsiteY1" fmla="*/ 2889885 h 2893695"/>
              <a:gd name="connsiteX2" fmla="*/ 2376499 w 3948124"/>
              <a:gd name="connsiteY2" fmla="*/ 2893695 h 2893695"/>
              <a:gd name="connsiteX3" fmla="*/ 3948124 w 3948124"/>
              <a:gd name="connsiteY3" fmla="*/ 0 h 2893695"/>
              <a:gd name="connsiteX4" fmla="*/ 3609034 w 3948124"/>
              <a:gd name="connsiteY4" fmla="*/ 1905 h 2893695"/>
              <a:gd name="connsiteX5" fmla="*/ 2132659 w 3948124"/>
              <a:gd name="connsiteY5" fmla="*/ 2625090 h 2893695"/>
              <a:gd name="connsiteX6" fmla="*/ 380849 w 3948124"/>
              <a:gd name="connsiteY6" fmla="*/ 1905 h 2893695"/>
              <a:gd name="connsiteX7" fmla="*/ 0 w 3948124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09034 w 4111867"/>
              <a:gd name="connsiteY4" fmla="*/ 1905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96364 w 4111867"/>
              <a:gd name="connsiteY4" fmla="*/ 11049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74531 w 4111867"/>
              <a:gd name="connsiteY4" fmla="*/ 1905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1867" h="2893695">
                <a:moveTo>
                  <a:pt x="0" y="3810"/>
                </a:moveTo>
                <a:lnTo>
                  <a:pt x="1829803" y="2889885"/>
                </a:lnTo>
                <a:lnTo>
                  <a:pt x="2376499" y="2893695"/>
                </a:lnTo>
                <a:lnTo>
                  <a:pt x="4111867" y="0"/>
                </a:lnTo>
                <a:lnTo>
                  <a:pt x="3674531" y="1905"/>
                </a:lnTo>
                <a:lnTo>
                  <a:pt x="2132659" y="2625090"/>
                </a:lnTo>
                <a:lnTo>
                  <a:pt x="380849" y="1905"/>
                </a:lnTo>
                <a:lnTo>
                  <a:pt x="0" y="38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7508AC-D369-FBD5-997C-026EE849715B}"/>
              </a:ext>
            </a:extLst>
          </p:cNvPr>
          <p:cNvSpPr txBox="1"/>
          <p:nvPr/>
        </p:nvSpPr>
        <p:spPr>
          <a:xfrm rot="3702475">
            <a:off x="2244463" y="6443950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Design Phase</a:t>
            </a:r>
            <a:endParaRPr lang="en-DE" sz="1200" cap="smal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E81984-016C-DB3E-990E-6193FF4F2B93}"/>
              </a:ext>
            </a:extLst>
          </p:cNvPr>
          <p:cNvSpPr txBox="1"/>
          <p:nvPr/>
        </p:nvSpPr>
        <p:spPr>
          <a:xfrm rot="17785527">
            <a:off x="3025061" y="6288709"/>
            <a:ext cx="327226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u="sng" cap="small" dirty="0"/>
              <a:t>Virtual</a:t>
            </a:r>
            <a:r>
              <a:rPr lang="en-US" sz="1200" cap="small" dirty="0"/>
              <a:t> Test &amp; Integration Phase</a:t>
            </a:r>
            <a:endParaRPr lang="en-DE" sz="1200" cap="small" dirty="0"/>
          </a:p>
        </p:txBody>
      </p:sp>
      <p:sp>
        <p:nvSpPr>
          <p:cNvPr id="56" name="Arrow: Left 47">
            <a:extLst>
              <a:ext uri="{FF2B5EF4-FFF2-40B4-BE49-F238E27FC236}">
                <a16:creationId xmlns:a16="http://schemas.microsoft.com/office/drawing/2014/main" id="{57447C6C-D1E6-7279-D9B2-4C849614DEA9}"/>
              </a:ext>
            </a:extLst>
          </p:cNvPr>
          <p:cNvSpPr/>
          <p:nvPr/>
        </p:nvSpPr>
        <p:spPr>
          <a:xfrm>
            <a:off x="2768925" y="5975695"/>
            <a:ext cx="1802301" cy="154502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FFCB75-EC2B-E9CB-BC04-6A3BECD27285}"/>
              </a:ext>
            </a:extLst>
          </p:cNvPr>
          <p:cNvSpPr txBox="1"/>
          <p:nvPr/>
        </p:nvSpPr>
        <p:spPr>
          <a:xfrm>
            <a:off x="2070855" y="7016629"/>
            <a:ext cx="659504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41F1FD-ADB4-B1B4-FAB0-91F739DDD5C8}"/>
              </a:ext>
            </a:extLst>
          </p:cNvPr>
          <p:cNvSpPr txBox="1"/>
          <p:nvPr/>
        </p:nvSpPr>
        <p:spPr>
          <a:xfrm>
            <a:off x="2068537" y="7384579"/>
            <a:ext cx="659504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E84D6D-E5C3-876B-FEB2-CF7E1CF84FD8}"/>
              </a:ext>
            </a:extLst>
          </p:cNvPr>
          <p:cNvCxnSpPr>
            <a:cxnSpLocks/>
          </p:cNvCxnSpPr>
          <p:nvPr/>
        </p:nvCxnSpPr>
        <p:spPr>
          <a:xfrm>
            <a:off x="2376362" y="6877144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4D6CA6-D796-9CB7-BAC0-DF67C260CD62}"/>
              </a:ext>
            </a:extLst>
          </p:cNvPr>
          <p:cNvCxnSpPr>
            <a:cxnSpLocks/>
          </p:cNvCxnSpPr>
          <p:nvPr/>
        </p:nvCxnSpPr>
        <p:spPr>
          <a:xfrm>
            <a:off x="2373803" y="7245094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7D8681-B948-99B9-73F7-14FA8E172837}"/>
              </a:ext>
            </a:extLst>
          </p:cNvPr>
          <p:cNvSpPr txBox="1"/>
          <p:nvPr/>
        </p:nvSpPr>
        <p:spPr>
          <a:xfrm>
            <a:off x="2073173" y="7744804"/>
            <a:ext cx="659504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2745653-9BF3-7E55-3B15-7B2FA4D23CFB}"/>
              </a:ext>
            </a:extLst>
          </p:cNvPr>
          <p:cNvCxnSpPr>
            <a:cxnSpLocks/>
          </p:cNvCxnSpPr>
          <p:nvPr/>
        </p:nvCxnSpPr>
        <p:spPr>
          <a:xfrm>
            <a:off x="2378439" y="7624369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4E8C2EF-6197-7FD9-1D18-DD21D2B2C03F}"/>
              </a:ext>
            </a:extLst>
          </p:cNvPr>
          <p:cNvCxnSpPr>
            <a:cxnSpLocks/>
          </p:cNvCxnSpPr>
          <p:nvPr/>
        </p:nvCxnSpPr>
        <p:spPr>
          <a:xfrm rot="16200000">
            <a:off x="1234590" y="6262901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C7D3AE-8A2B-8956-B548-F5967FAB263E}"/>
              </a:ext>
            </a:extLst>
          </p:cNvPr>
          <p:cNvCxnSpPr>
            <a:cxnSpLocks/>
          </p:cNvCxnSpPr>
          <p:nvPr/>
        </p:nvCxnSpPr>
        <p:spPr>
          <a:xfrm rot="16200000">
            <a:off x="2011258" y="6674300"/>
            <a:ext cx="0" cy="13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0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7389C-C501-6D05-BE34-81F5322A6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F2642DE6-7D9E-9C40-E4A1-33C30DCC8143}"/>
              </a:ext>
            </a:extLst>
          </p:cNvPr>
          <p:cNvSpPr txBox="1">
            <a:spLocks/>
          </p:cNvSpPr>
          <p:nvPr/>
        </p:nvSpPr>
        <p:spPr>
          <a:xfrm>
            <a:off x="438407" y="685956"/>
            <a:ext cx="5981185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What is the RFLP framework?</a:t>
            </a:r>
          </a:p>
          <a:p>
            <a:pPr marL="4763"/>
            <a:endParaRPr lang="en-US" sz="1100" b="1" dirty="0"/>
          </a:p>
          <a:p>
            <a:pPr marL="4763"/>
            <a:r>
              <a:rPr lang="en-US" i="1" dirty="0"/>
              <a:t>Is that all?</a:t>
            </a:r>
          </a:p>
          <a:p>
            <a:pPr marL="4763"/>
            <a:r>
              <a:rPr lang="en-US" dirty="0"/>
              <a:t>For complex systems, there is more to it.</a:t>
            </a:r>
          </a:p>
          <a:p>
            <a:pPr marL="4763"/>
            <a:r>
              <a:rPr lang="en-US" dirty="0">
                <a:hlinkClick r:id="rId3"/>
              </a:rPr>
              <a:t>Esdras and Liscouët-Hanke</a:t>
            </a:r>
            <a:r>
              <a:rPr lang="en-US" dirty="0"/>
              <a:t> identified that there might be back-propagation of requirements derived from higher system level </a:t>
            </a:r>
            <a:r>
              <a:rPr lang="en-US" b="1" dirty="0"/>
              <a:t>F</a:t>
            </a:r>
            <a:r>
              <a:rPr lang="en-US" dirty="0"/>
              <a:t>, </a:t>
            </a:r>
            <a:r>
              <a:rPr lang="en-US" b="1" dirty="0"/>
              <a:t>L</a:t>
            </a:r>
            <a:r>
              <a:rPr lang="en-US" dirty="0"/>
              <a:t>, or </a:t>
            </a:r>
            <a:r>
              <a:rPr lang="en-US" b="1" dirty="0"/>
              <a:t>P</a:t>
            </a:r>
            <a:r>
              <a:rPr lang="en-US" dirty="0"/>
              <a:t>.</a:t>
            </a:r>
          </a:p>
          <a:p>
            <a:pPr marL="4763"/>
            <a:r>
              <a:rPr lang="en-US" dirty="0"/>
              <a:t>(In the figure below, read the horizontal levels RFLP as the vertical levels from the image – aligned with the V-model.)</a:t>
            </a:r>
          </a:p>
          <a:p>
            <a:pPr marL="4763"/>
            <a:r>
              <a:rPr lang="en-US" dirty="0"/>
              <a:t>In practice, this means that design choices </a:t>
            </a:r>
            <a:r>
              <a:rPr lang="en-US" u="sng" dirty="0"/>
              <a:t>at system level</a:t>
            </a:r>
            <a:r>
              <a:rPr lang="en-US" dirty="0"/>
              <a:t> have an impact on the requirements of the </a:t>
            </a:r>
            <a:r>
              <a:rPr lang="en-US" u="sng" dirty="0"/>
              <a:t>subsystems</a:t>
            </a:r>
            <a:r>
              <a:rPr lang="en-US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71C783-3C48-ED49-5069-D420D1340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01285"/>
            <a:ext cx="6858000" cy="282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5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D20E1-1F18-996E-6C81-A8586E87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C93A273-B769-FE14-3C2E-92B972BDB56D}"/>
              </a:ext>
            </a:extLst>
          </p:cNvPr>
          <p:cNvSpPr txBox="1">
            <a:spLocks/>
          </p:cNvSpPr>
          <p:nvPr/>
        </p:nvSpPr>
        <p:spPr>
          <a:xfrm>
            <a:off x="593351" y="704244"/>
            <a:ext cx="5671298" cy="811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Is the RFLP evolving?</a:t>
            </a:r>
          </a:p>
          <a:p>
            <a:endParaRPr lang="en-US" sz="1100" b="1" dirty="0"/>
          </a:p>
          <a:p>
            <a:r>
              <a:rPr lang="en-US" dirty="0"/>
              <a:t>As the </a:t>
            </a:r>
            <a:r>
              <a:rPr lang="en-US" dirty="0">
                <a:hlinkClick r:id="rId2"/>
              </a:rPr>
              <a:t>V-model is evolving</a:t>
            </a:r>
            <a:r>
              <a:rPr lang="en-US" dirty="0"/>
              <a:t>, it is fair to try to understand if the RFLP is still actual.</a:t>
            </a:r>
          </a:p>
          <a:p>
            <a:r>
              <a:rPr lang="en-US" dirty="0"/>
              <a:t>And indeed, the rise in use of Behavioral modeling and simulation (also called 0D-1D simulation) is initiating a new layer (</a:t>
            </a:r>
            <a:r>
              <a:rPr lang="en-US" b="1" dirty="0"/>
              <a:t>B</a:t>
            </a:r>
            <a:r>
              <a:rPr lang="en-US" dirty="0"/>
              <a:t>) so that the RFLP is becoming </a:t>
            </a:r>
            <a:r>
              <a:rPr lang="en-US" b="1" dirty="0"/>
              <a:t>RFL</a:t>
            </a:r>
            <a:r>
              <a:rPr lang="en-US" b="1" u="sng" dirty="0"/>
              <a:t>B</a:t>
            </a:r>
            <a:r>
              <a:rPr lang="en-US" b="1" dirty="0"/>
              <a:t>P</a:t>
            </a:r>
            <a:r>
              <a:rPr lang="en-US" dirty="0"/>
              <a:t>.</a:t>
            </a:r>
          </a:p>
          <a:p>
            <a:r>
              <a:rPr lang="en-US" dirty="0"/>
              <a:t>While the </a:t>
            </a:r>
            <a:r>
              <a:rPr lang="en-US" b="1" dirty="0"/>
              <a:t>B</a:t>
            </a:r>
            <a:r>
              <a:rPr lang="en-US" dirty="0"/>
              <a:t> could be seen as part of the </a:t>
            </a:r>
            <a:r>
              <a:rPr lang="en-US" b="1" dirty="0"/>
              <a:t>P</a:t>
            </a:r>
            <a:r>
              <a:rPr lang="en-US" dirty="0"/>
              <a:t>, the </a:t>
            </a:r>
            <a:r>
              <a:rPr lang="en-US" b="1" dirty="0"/>
              <a:t>P</a:t>
            </a:r>
            <a:r>
              <a:rPr lang="en-US" dirty="0"/>
              <a:t> is often seen as the 3D CAD and associated simulation rather and the importance of Behavioral modeling is forgotten.</a:t>
            </a:r>
            <a:endParaRPr lang="en-US" b="1" dirty="0"/>
          </a:p>
          <a:p>
            <a:r>
              <a:rPr lang="en-US" dirty="0"/>
              <a:t>…</a:t>
            </a:r>
          </a:p>
          <a:p>
            <a:r>
              <a:rPr lang="en-US" dirty="0"/>
              <a:t>Also, </a:t>
            </a:r>
            <a:r>
              <a:rPr lang="en-US" dirty="0">
                <a:hlinkClick r:id="rId3"/>
              </a:rPr>
              <a:t>the poll </a:t>
            </a:r>
            <a:r>
              <a:rPr lang="en-US" dirty="0"/>
              <a:t>we are running to understand which development cycle you are mainly using </a:t>
            </a:r>
            <a:br>
              <a:rPr lang="en-US" dirty="0"/>
            </a:br>
            <a:r>
              <a:rPr lang="en-US" dirty="0"/>
              <a:t>is finishing today.</a:t>
            </a:r>
            <a:br>
              <a:rPr lang="en-US" dirty="0"/>
            </a:br>
            <a:r>
              <a:rPr lang="en-US" dirty="0"/>
              <a:t>Please vote to let us know!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❓ Do you need a small example to better understand the RFLBP framework? Let me know.</a:t>
            </a:r>
          </a:p>
          <a:p>
            <a:endParaRPr lang="en-US" dirty="0"/>
          </a:p>
          <a:p>
            <a:pPr algn="ctr"/>
            <a:r>
              <a:rPr lang="en-US" i="1" dirty="0"/>
              <a:t>Comment if you need any further clarifications or insights.</a:t>
            </a:r>
          </a:p>
          <a:p>
            <a:pPr algn="ctr"/>
            <a:endParaRPr lang="en-US" i="1" dirty="0"/>
          </a:p>
          <a:p>
            <a:pPr algn="ctr"/>
            <a:r>
              <a:rPr lang="en-US" sz="5400" i="1" dirty="0"/>
              <a:t>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6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2075</TotalTime>
  <Words>620</Words>
  <Application>Microsoft Macintosh PowerPoint</Application>
  <PresentationFormat>Letter Paper (8.5x11 in)</PresentationFormat>
  <Paragraphs>110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Andale Mono</vt:lpstr>
      <vt:lpstr>Aptos</vt:lpstr>
      <vt:lpstr>Arial</vt:lpstr>
      <vt:lpstr>Avenir Medium</vt:lpstr>
      <vt:lpstr>Office Theme</vt:lpstr>
      <vt:lpstr>RFLP in the  (double) V-model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Coic, Clement</dc:creator>
  <cp:lastModifiedBy>Coic, Clement</cp:lastModifiedBy>
  <cp:revision>16</cp:revision>
  <dcterms:created xsi:type="dcterms:W3CDTF">2024-11-12T14:59:45Z</dcterms:created>
  <dcterms:modified xsi:type="dcterms:W3CDTF">2024-11-28T10:53:58Z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2024-11-12T15:01:04Z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75566e21-c5af-417f-a99b-a057db519887</vt:lpwstr>
  </property>
  <property fmtid="{D5CDD505-2E9C-101B-9397-08002B2CF9AE}" pid="8" name="MSIP_Label_ff6dbec8-95a8-4638-9f5f-bd076536645c_ContentBits">
    <vt:lpwstr>0</vt:lpwstr>
  </property>
</Properties>
</file>