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A99D"/>
    <a:srgbClr val="FFE7AD"/>
    <a:srgbClr val="FFF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4"/>
    <p:restoredTop sz="94661"/>
  </p:normalViewPr>
  <p:slideViewPr>
    <p:cSldViewPr snapToGrid="0" showGuides="1">
      <p:cViewPr>
        <p:scale>
          <a:sx n="80" d="100"/>
          <a:sy n="80" d="100"/>
        </p:scale>
        <p:origin x="3880" y="34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23402-3862-954A-B3E3-799EDE0B7777}" type="datetimeFigureOut">
              <a:rPr lang="en-US" smtClean="0"/>
              <a:t>12/8/24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DB410-BABE-4748-8F41-980A9182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9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4CF93-F075-F58E-8FF6-B2222776A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3D3C4D-7131-9063-F5F6-246CE0C11F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DEC5BB-DE7C-5225-8BA3-F3D92F3EAE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13BF0-6680-3396-A167-BF3A314FDF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3712B-AB55-1440-B2C3-7D8A7D9087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58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BAB37-D2BE-AA28-B494-0F6B4C518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29D7BE-7859-CA50-EA44-65A6C4ADB8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14FBAD-DB2B-45BA-CF01-6D7AD06906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3D4B1-CB3D-6F88-1FD1-130FA4A92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3712B-AB55-1440-B2C3-7D8A7D9087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97340-3BB4-B4C8-3495-02FA6649D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54156F-1069-20EE-AFB3-A9FDC2EAD1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9C4B2F-1F37-B856-799E-948ABE373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4FCD1-9869-6672-7671-BEB64FBD21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3712B-AB55-1440-B2C3-7D8A7D9087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48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C4D3B-9ECF-192B-BFB4-5C1FD593B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00B1F5-1C8E-E324-48E0-8D0EA5957D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D5EA47-15CC-F537-FA4C-BD8CEBE244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586F3-EA6E-0353-2175-C09A394C9D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3712B-AB55-1440-B2C3-7D8A7D9087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5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3D720-2753-76DC-48BD-AC9B8B446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A4446A-E7DC-4A34-31E8-98D484C3A3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19EC0-C24C-869A-1AB7-F097391A8D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10E71-A7DF-345D-4F9A-C03297D009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3712B-AB55-1440-B2C3-7D8A7D9087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86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63FF5-FBEB-2F2F-2D22-2BE3A3D2C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DC0197-BB42-FCD7-DC62-F617D6CC2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7BFF6F-81A2-6172-515B-E77596E671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636FA-5599-7239-D1F1-39D42A3F31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3712B-AB55-1440-B2C3-7D8A7D9087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94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31989-092E-8E87-1029-E3E2B39EA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8331E-7BA8-BF9C-2CE0-C093C877F3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FF8F83-2536-0594-F6C0-9907D61B8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71103-C26F-F867-9319-8D8BCEE56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3712B-AB55-1440-B2C3-7D8A7D9087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6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796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2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3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3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ack circle with white lines and dots&#10;&#10;Description automatically generated">
            <a:extLst>
              <a:ext uri="{FF2B5EF4-FFF2-40B4-BE49-F238E27FC236}">
                <a16:creationId xmlns:a16="http://schemas.microsoft.com/office/drawing/2014/main" id="{A14712EC-FF87-8A19-1129-516106A29D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39115" y="0"/>
            <a:ext cx="1018885" cy="101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5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12/8/24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7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12/8/24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1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12/8/24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8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2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8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E7AD"/>
            </a:gs>
            <a:gs pos="0">
              <a:srgbClr val="FFF1D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5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166ADA-B88C-CB0B-61B3-B27F8EDBBE34}"/>
              </a:ext>
            </a:extLst>
          </p:cNvPr>
          <p:cNvSpPr txBox="1"/>
          <p:nvPr userDrawn="1"/>
        </p:nvSpPr>
        <p:spPr>
          <a:xfrm>
            <a:off x="471486" y="8537556"/>
            <a:ext cx="247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ln>
                  <a:noFill/>
                </a:ln>
                <a:solidFill>
                  <a:srgbClr val="A1A99D"/>
                </a:solidFill>
                <a:latin typeface="Andale Mono" panose="020B0509000000000004" pitchFamily="49" charset="0"/>
                <a:cs typeface="Al Bayan Plain" pitchFamily="2" charset="-78"/>
              </a:rPr>
              <a:t>Dr. Clément Coïc</a:t>
            </a:r>
          </a:p>
        </p:txBody>
      </p:sp>
      <p:pic>
        <p:nvPicPr>
          <p:cNvPr id="4" name="Picture 4" descr="Use links below to save image.">
            <a:extLst>
              <a:ext uri="{FF2B5EF4-FFF2-40B4-BE49-F238E27FC236}">
                <a16:creationId xmlns:a16="http://schemas.microsoft.com/office/drawing/2014/main" id="{BF258610-414C-BB00-4777-FE5638E889A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56" b="31292"/>
          <a:stretch/>
        </p:blipFill>
        <p:spPr bwMode="auto">
          <a:xfrm>
            <a:off x="2728913" y="8291509"/>
            <a:ext cx="3657600" cy="73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4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Avenir Medium" panose="02000503020000020003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38B4B-7A91-7344-4EAA-E6C008BB9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764964"/>
            <a:ext cx="5829300" cy="2249169"/>
          </a:xfrm>
        </p:spPr>
        <p:txBody>
          <a:bodyPr>
            <a:normAutofit/>
          </a:bodyPr>
          <a:lstStyle/>
          <a:p>
            <a:r>
              <a:rPr lang="en-US" dirty="0"/>
              <a:t>Leveraging analogies between physical domains</a:t>
            </a:r>
            <a:endParaRPr lang="en-US" sz="3100" dirty="0"/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6376BA7A-4C0B-E821-ED54-7BE906854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58" y="3295649"/>
            <a:ext cx="4519083" cy="4519083"/>
          </a:xfrm>
          <a:prstGeom prst="ellipse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706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4E767-7C2E-1FD8-50D0-638DA8D46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2FEB43E3-AA4B-7A20-03BD-D4C5927EBF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685956"/>
                <a:ext cx="6858000" cy="76076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763"/>
                <a:r>
                  <a:rPr lang="en-US" b="1" dirty="0"/>
                  <a:t>Leveraging analogies between physical domains</a:t>
                </a:r>
                <a:endParaRPr lang="en-US" sz="1100" b="1" dirty="0"/>
              </a:p>
              <a:p>
                <a:pPr marL="4763"/>
                <a:r>
                  <a:rPr lang="en-US" dirty="0"/>
                  <a:t>Physical domains are more similar than one could think.</a:t>
                </a:r>
              </a:p>
              <a:p>
                <a:pPr marL="4763"/>
                <a:r>
                  <a:rPr lang="en-US" dirty="0"/>
                  <a:t>It is just needed to look at them from a physical effect perspective.</a:t>
                </a:r>
              </a:p>
              <a:p>
                <a:pPr marL="4763"/>
                <a:r>
                  <a:rPr lang="en-US" dirty="0"/>
                  <a:t>And mainly, physical effects:</a:t>
                </a:r>
              </a:p>
              <a:p>
                <a:pPr marL="347663" indent="-342900">
                  <a:buAutoNum type="arabicPeriod"/>
                </a:pPr>
                <a:r>
                  <a:rPr lang="en-US" dirty="0"/>
                  <a:t>Store energy</a:t>
                </a:r>
              </a:p>
              <a:p>
                <a:pPr marL="347663" indent="-342900">
                  <a:buAutoNum type="arabicPeriod"/>
                </a:pPr>
                <a:r>
                  <a:rPr lang="en-US" dirty="0"/>
                  <a:t>Dissipate energy</a:t>
                </a:r>
              </a:p>
              <a:p>
                <a:pPr marL="4763"/>
                <a:endParaRPr lang="en-US" dirty="0"/>
              </a:p>
              <a:p>
                <a:pPr marL="4763"/>
                <a:r>
                  <a:rPr lang="en-US" dirty="0"/>
                  <a:t>So, let’s have a look at the energy, hence power variables…</a:t>
                </a:r>
              </a:p>
              <a:p>
                <a:pPr marL="4763"/>
                <a:r>
                  <a:rPr lang="en-US" dirty="0"/>
                  <a:t>… as Energy is the integral of Power over time</a:t>
                </a:r>
              </a:p>
              <a:p>
                <a:pPr marL="476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4763"/>
                <a:r>
                  <a:rPr lang="en-US" dirty="0"/>
                  <a:t>Remember that the power is the product of effort and flow variables.</a:t>
                </a:r>
              </a:p>
              <a:p>
                <a:pPr marL="476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b="0" dirty="0"/>
              </a:p>
              <a:p>
                <a:pPr marL="4763"/>
                <a:br>
                  <a:rPr lang="en-US" dirty="0"/>
                </a:br>
                <a:r>
                  <a:rPr lang="en-US" dirty="0"/>
                  <a:t>Now, we want to have in mind two additional variables:</a:t>
                </a:r>
              </a:p>
              <a:p>
                <a:pPr marL="4763"/>
                <a:r>
                  <a:rPr lang="en-US" b="0" dirty="0"/>
                  <a:t>The integral of the effort </a:t>
                </a:r>
                <a:r>
                  <a:rPr lang="en-US" dirty="0"/>
                  <a:t>= the generalized momentum</a:t>
                </a:r>
              </a:p>
              <a:p>
                <a:pPr marL="476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4763"/>
                <a:r>
                  <a:rPr lang="en-US" dirty="0"/>
                  <a:t>The integral of the flow – the generalized displacement</a:t>
                </a:r>
              </a:p>
              <a:p>
                <a:pPr marL="476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4763"/>
                <a:endParaRPr lang="en-US" dirty="0"/>
              </a:p>
            </p:txBody>
          </p:sp>
        </mc:Choice>
        <mc:Fallback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2FEB43E3-AA4B-7A20-03BD-D4C5927EB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85956"/>
                <a:ext cx="6858000" cy="7607652"/>
              </a:xfrm>
              <a:prstGeom prst="rect">
                <a:avLst/>
              </a:prstGeom>
              <a:blipFill>
                <a:blip r:embed="rId3"/>
                <a:stretch>
                  <a:fillRect l="-741" t="-833" r="-741" b="-12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1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6B29F-F6E1-C638-9A42-9AC6B5791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3D667510-81DD-0104-B33C-BEA9BC0E0170}"/>
              </a:ext>
            </a:extLst>
          </p:cNvPr>
          <p:cNvSpPr txBox="1">
            <a:spLocks/>
          </p:cNvSpPr>
          <p:nvPr/>
        </p:nvSpPr>
        <p:spPr>
          <a:xfrm>
            <a:off x="0" y="685956"/>
            <a:ext cx="6858000" cy="760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3"/>
            <a:r>
              <a:rPr lang="en-US" b="1" dirty="0"/>
              <a:t>Leveraging analogies between physical domains</a:t>
            </a:r>
            <a:endParaRPr lang="en-US" sz="1100" b="1" dirty="0"/>
          </a:p>
          <a:p>
            <a:pPr marL="4763"/>
            <a:endParaRPr lang="en-US" dirty="0"/>
          </a:p>
          <a:p>
            <a:pPr marL="4763"/>
            <a:r>
              <a:rPr lang="en-US" dirty="0"/>
              <a:t>We obtain the following tetrahedron of variables:</a:t>
            </a:r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r>
              <a:rPr lang="en-US" dirty="0"/>
              <a:t>This is known as Paynter’s tetrahedron.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Henry Paynter invented the Bond Graphs, which is a modeling formalism based on physical effects.</a:t>
            </a:r>
          </a:p>
          <a:p>
            <a:pPr marL="4763"/>
            <a:endParaRPr lang="en-US" b="0" dirty="0"/>
          </a:p>
          <a:p>
            <a:pPr marL="4763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86A5E1-133A-25DE-0F33-679809BF530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39858" y="2080328"/>
            <a:ext cx="3578284" cy="372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2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D77F1-41E4-7FAF-97A9-DCB03B8F2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23DD9514-3231-08DA-8F24-ABB1B53D3F2E}"/>
              </a:ext>
            </a:extLst>
          </p:cNvPr>
          <p:cNvSpPr txBox="1">
            <a:spLocks/>
          </p:cNvSpPr>
          <p:nvPr/>
        </p:nvSpPr>
        <p:spPr>
          <a:xfrm>
            <a:off x="0" y="685956"/>
            <a:ext cx="6858000" cy="760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3"/>
            <a:r>
              <a:rPr lang="en-US" b="1" dirty="0"/>
              <a:t>Leveraging analogies between physical domains</a:t>
            </a:r>
            <a:endParaRPr lang="en-US" sz="1100" b="1" dirty="0"/>
          </a:p>
          <a:p>
            <a:pPr marL="4763"/>
            <a:endParaRPr lang="en-US" dirty="0"/>
          </a:p>
          <a:p>
            <a:pPr marL="4763"/>
            <a:r>
              <a:rPr lang="en-US" dirty="0"/>
              <a:t>We can look at the respective variables for each domain:</a:t>
            </a:r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r>
              <a:rPr lang="en-US" dirty="0"/>
              <a:t>Who can complete the table for other domains </a:t>
            </a:r>
            <a:br>
              <a:rPr lang="en-US" dirty="0"/>
            </a:br>
            <a:r>
              <a:rPr lang="en-US" dirty="0"/>
              <a:t>like magnetism and chemistry❓</a:t>
            </a:r>
            <a:br>
              <a:rPr lang="en-US" dirty="0"/>
            </a:br>
            <a:r>
              <a:rPr lang="en-US" dirty="0"/>
              <a:t>🙂</a:t>
            </a:r>
          </a:p>
          <a:p>
            <a:pPr marL="4763"/>
            <a:endParaRPr lang="en-US" dirty="0"/>
          </a:p>
          <a:p>
            <a:pPr marL="4763"/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Note that the integral of Temperature is not really used and hence not added to the table as temperature momentum.</a:t>
            </a:r>
            <a:endParaRPr lang="en-US" dirty="0"/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52F577-D95D-3FDB-E705-AE45D624E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796927"/>
              </p:ext>
            </p:extLst>
          </p:nvPr>
        </p:nvGraphicFramePr>
        <p:xfrm>
          <a:off x="479160" y="2028190"/>
          <a:ext cx="5899679" cy="4046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179">
                  <a:extLst>
                    <a:ext uri="{9D8B030D-6E8A-4147-A177-3AD203B41FA5}">
                      <a16:colId xmlns:a16="http://schemas.microsoft.com/office/drawing/2014/main" val="1092891208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3583537383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34357208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4072519257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135936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Energy</a:t>
                      </a:r>
                      <a:br>
                        <a:rPr lang="en-US" dirty="0"/>
                      </a:br>
                      <a:r>
                        <a:rPr lang="en-US" dirty="0"/>
                        <a:t>domain</a:t>
                      </a:r>
                      <a:endParaRPr lang="en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Effort</a:t>
                      </a:r>
                      <a:br>
                        <a:rPr lang="en-US" dirty="0"/>
                      </a:br>
                      <a:r>
                        <a:rPr lang="en-US" dirty="0"/>
                        <a:t>e</a:t>
                      </a:r>
                      <a:endParaRPr lang="en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Flow</a:t>
                      </a:r>
                      <a:br>
                        <a:rPr lang="en-US" dirty="0"/>
                      </a:br>
                      <a:r>
                        <a:rPr lang="en-US" dirty="0"/>
                        <a:t>f</a:t>
                      </a:r>
                      <a:endParaRPr lang="en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Generalized Momentum</a:t>
                      </a:r>
                      <a:br>
                        <a:rPr lang="en-US" dirty="0"/>
                      </a:br>
                      <a:r>
                        <a:rPr lang="en-US" dirty="0"/>
                        <a:t>p</a:t>
                      </a:r>
                      <a:endParaRPr lang="en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Generalized Displacement</a:t>
                      </a:r>
                    </a:p>
                    <a:p>
                      <a:pPr algn="ctr"/>
                      <a:r>
                        <a:rPr lang="en-US" dirty="0"/>
                        <a:t>q</a:t>
                      </a:r>
                      <a:endParaRPr lang="en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45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Translational </a:t>
                      </a:r>
                      <a:r>
                        <a:rPr lang="en-DE" dirty="0"/>
                        <a:t>Mechanics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+mn-lt"/>
                          <a:cs typeface="Times New Roman" panose="02020603050405020304" pitchFamily="18" charset="0"/>
                        </a:rPr>
                        <a:t>Linear</a:t>
                      </a:r>
                      <a:r>
                        <a:rPr lang="en-US" baseline="0" noProof="0" dirty="0">
                          <a:latin typeface="+mn-lt"/>
                          <a:cs typeface="Times New Roman" panose="02020603050405020304" pitchFamily="18" charset="0"/>
                        </a:rPr>
                        <a:t> f</a:t>
                      </a:r>
                      <a:r>
                        <a:rPr lang="en-US" noProof="0" dirty="0">
                          <a:latin typeface="+mn-lt"/>
                          <a:cs typeface="Times New Roman" panose="02020603050405020304" pitchFamily="18" charset="0"/>
                        </a:rPr>
                        <a:t>orce</a:t>
                      </a:r>
                    </a:p>
                    <a:p>
                      <a:pPr algn="ctr"/>
                      <a:r>
                        <a:rPr lang="en-US" noProof="0" dirty="0">
                          <a:latin typeface="+mn-lt"/>
                          <a:cs typeface="Times New Roman" panose="02020603050405020304" pitchFamily="18" charset="0"/>
                        </a:rPr>
                        <a:t>F [N]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+mn-lt"/>
                          <a:cs typeface="Times New Roman" panose="02020603050405020304" pitchFamily="18" charset="0"/>
                        </a:rPr>
                        <a:t>Linear speed</a:t>
                      </a:r>
                    </a:p>
                    <a:p>
                      <a:pPr algn="ctr"/>
                      <a:r>
                        <a:rPr lang="en-US" noProof="0" dirty="0">
                          <a:latin typeface="+mn-lt"/>
                          <a:cs typeface="Times New Roman" panose="02020603050405020304" pitchFamily="18" charset="0"/>
                        </a:rPr>
                        <a:t>v [m/s]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+mn-lt"/>
                          <a:cs typeface="Times New Roman" panose="02020603050405020304" pitchFamily="18" charset="0"/>
                        </a:rPr>
                        <a:t>Linear momentum</a:t>
                      </a:r>
                    </a:p>
                    <a:p>
                      <a:pPr algn="ctr"/>
                      <a:r>
                        <a:rPr lang="en-US" noProof="0" dirty="0">
                          <a:latin typeface="+mn-lt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baseline="0" noProof="0" dirty="0">
                          <a:latin typeface="+mn-lt"/>
                          <a:cs typeface="Times New Roman" panose="02020603050405020304" pitchFamily="18" charset="0"/>
                        </a:rPr>
                        <a:t> [N.s]</a:t>
                      </a:r>
                      <a:endParaRPr lang="en-US" noProof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+mn-lt"/>
                          <a:cs typeface="Times New Roman" panose="02020603050405020304" pitchFamily="18" charset="0"/>
                        </a:rPr>
                        <a:t>Displacement</a:t>
                      </a:r>
                    </a:p>
                    <a:p>
                      <a:pPr algn="ctr"/>
                      <a:r>
                        <a:rPr lang="en-US" noProof="0" dirty="0">
                          <a:latin typeface="+mn-lt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baseline="0" noProof="0" dirty="0">
                          <a:latin typeface="+mn-lt"/>
                          <a:cs typeface="Times New Roman" panose="02020603050405020304" pitchFamily="18" charset="0"/>
                        </a:rPr>
                        <a:t> [m]</a:t>
                      </a:r>
                      <a:endParaRPr lang="en-US" noProof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10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Rotational Mechanics</a:t>
                      </a:r>
                      <a:endParaRPr lang="en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noProof="0" dirty="0">
                          <a:latin typeface="+mn-lt"/>
                          <a:cs typeface="Times New Roman" panose="02020603050405020304" pitchFamily="18" charset="0"/>
                        </a:rPr>
                        <a:t>Torque</a:t>
                      </a:r>
                      <a:endParaRPr lang="en-US" noProof="0" dirty="0"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noProof="0" dirty="0">
                          <a:latin typeface="+mn-lt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noProof="0" dirty="0">
                          <a:latin typeface="+mn-lt"/>
                          <a:cs typeface="Times New Roman" panose="02020603050405020304" pitchFamily="18" charset="0"/>
                        </a:rPr>
                        <a:t> [</a:t>
                      </a:r>
                      <a:r>
                        <a:rPr lang="en-US" noProof="0" dirty="0" err="1">
                          <a:latin typeface="+mn-lt"/>
                          <a:cs typeface="Times New Roman" panose="02020603050405020304" pitchFamily="18" charset="0"/>
                        </a:rPr>
                        <a:t>N.m</a:t>
                      </a:r>
                      <a:r>
                        <a:rPr lang="en-US" noProof="0" dirty="0">
                          <a:latin typeface="+mn-lt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+mn-lt"/>
                          <a:cs typeface="Times New Roman" panose="02020603050405020304" pitchFamily="18" charset="0"/>
                        </a:rPr>
                        <a:t>Angular speed</a:t>
                      </a:r>
                    </a:p>
                    <a:p>
                      <a:pPr algn="ctr"/>
                      <a:r>
                        <a:rPr lang="en-US" noProof="0" dirty="0">
                          <a:latin typeface="+mn-lt"/>
                          <a:cs typeface="Times New Roman" panose="02020603050405020304" pitchFamily="18" charset="0"/>
                        </a:rPr>
                        <a:t>ω [rad/s]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+mn-lt"/>
                          <a:cs typeface="Times New Roman" panose="02020603050405020304" pitchFamily="18" charset="0"/>
                        </a:rPr>
                        <a:t>Angular momentum</a:t>
                      </a:r>
                    </a:p>
                    <a:p>
                      <a:pPr algn="ctr"/>
                      <a:r>
                        <a:rPr lang="en-US" noProof="0" dirty="0" err="1">
                          <a:latin typeface="+mn-lt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baseline="-25000" noProof="0" dirty="0" err="1">
                          <a:latin typeface="+mn-lt"/>
                          <a:cs typeface="Times New Roman" panose="02020603050405020304" pitchFamily="18" charset="0"/>
                        </a:rPr>
                        <a:t>ω</a:t>
                      </a:r>
                      <a:r>
                        <a:rPr lang="en-US" baseline="0" noProof="0" dirty="0">
                          <a:latin typeface="+mn-lt"/>
                          <a:cs typeface="Times New Roman" panose="02020603050405020304" pitchFamily="18" charset="0"/>
                        </a:rPr>
                        <a:t> [</a:t>
                      </a:r>
                      <a:r>
                        <a:rPr lang="en-US" baseline="0" noProof="0" dirty="0" err="1">
                          <a:latin typeface="+mn-lt"/>
                          <a:cs typeface="Times New Roman" panose="02020603050405020304" pitchFamily="18" charset="0"/>
                        </a:rPr>
                        <a:t>N.m.s</a:t>
                      </a:r>
                      <a:r>
                        <a:rPr lang="en-US" baseline="0" noProof="0" dirty="0">
                          <a:latin typeface="+mn-lt"/>
                          <a:cs typeface="Times New Roman" panose="02020603050405020304" pitchFamily="18" charset="0"/>
                        </a:rPr>
                        <a:t>]</a:t>
                      </a:r>
                      <a:endParaRPr lang="en-US" noProof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+mn-lt"/>
                          <a:cs typeface="Times New Roman" panose="02020603050405020304" pitchFamily="18" charset="0"/>
                        </a:rPr>
                        <a:t>Angle</a:t>
                      </a:r>
                    </a:p>
                    <a:p>
                      <a:pPr algn="ctr"/>
                      <a:r>
                        <a:rPr lang="en-US" noProof="0" dirty="0">
                          <a:latin typeface="+mn-lt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lang="en-US" baseline="0" noProof="0" dirty="0">
                          <a:latin typeface="+mn-lt"/>
                          <a:cs typeface="Times New Roman" panose="02020603050405020304" pitchFamily="18" charset="0"/>
                        </a:rPr>
                        <a:t> [rad]</a:t>
                      </a:r>
                      <a:endParaRPr lang="en-US" noProof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06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Electrical</a:t>
                      </a:r>
                      <a:endParaRPr lang="en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+mn-lt"/>
                          <a:cs typeface="Times New Roman" panose="02020603050405020304" pitchFamily="18" charset="0"/>
                        </a:rPr>
                        <a:t>Voltage</a:t>
                      </a:r>
                    </a:p>
                    <a:p>
                      <a:pPr algn="ctr"/>
                      <a:r>
                        <a:rPr lang="en-US" noProof="0" dirty="0">
                          <a:latin typeface="+mn-lt"/>
                          <a:cs typeface="Times New Roman" panose="02020603050405020304" pitchFamily="18" charset="0"/>
                        </a:rPr>
                        <a:t>u [V]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+mn-lt"/>
                          <a:cs typeface="Times New Roman" panose="02020603050405020304" pitchFamily="18" charset="0"/>
                        </a:rPr>
                        <a:t>Current</a:t>
                      </a:r>
                    </a:p>
                    <a:p>
                      <a:pPr algn="ctr"/>
                      <a:r>
                        <a:rPr lang="en-US" noProof="0" dirty="0" err="1">
                          <a:latin typeface="+mn-lt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noProof="0" dirty="0">
                          <a:latin typeface="+mn-lt"/>
                          <a:cs typeface="Times New Roman" panose="02020603050405020304" pitchFamily="18" charset="0"/>
                        </a:rPr>
                        <a:t> [A]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+mn-lt"/>
                          <a:cs typeface="Times New Roman" panose="02020603050405020304" pitchFamily="18" charset="0"/>
                        </a:rPr>
                        <a:t>Flux</a:t>
                      </a:r>
                    </a:p>
                    <a:p>
                      <a:pPr algn="ctr"/>
                      <a:r>
                        <a:rPr lang="en-US" noProof="0" dirty="0">
                          <a:latin typeface="+mn-lt"/>
                          <a:cs typeface="Times New Roman" panose="02020603050405020304" pitchFamily="18" charset="0"/>
                        </a:rPr>
                        <a:t>Φ [V.s]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+mn-lt"/>
                          <a:cs typeface="Times New Roman" panose="02020603050405020304" pitchFamily="18" charset="0"/>
                        </a:rPr>
                        <a:t>Charge</a:t>
                      </a:r>
                    </a:p>
                    <a:p>
                      <a:pPr algn="ctr"/>
                      <a:r>
                        <a:rPr lang="en-US" noProof="0" dirty="0">
                          <a:latin typeface="+mn-lt"/>
                          <a:cs typeface="Times New Roman" panose="02020603050405020304" pitchFamily="18" charset="0"/>
                        </a:rPr>
                        <a:t>q [A.s]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713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Hydraulics</a:t>
                      </a:r>
                      <a:endParaRPr lang="en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+mn-lt"/>
                          <a:cs typeface="Times New Roman" panose="02020603050405020304" pitchFamily="18" charset="0"/>
                        </a:rPr>
                        <a:t>Pressure</a:t>
                      </a:r>
                    </a:p>
                    <a:p>
                      <a:pPr algn="ctr"/>
                      <a:r>
                        <a:rPr lang="en-US" noProof="0" dirty="0">
                          <a:latin typeface="+mn-lt"/>
                          <a:cs typeface="Times New Roman" panose="02020603050405020304" pitchFamily="18" charset="0"/>
                        </a:rPr>
                        <a:t>p [Pa]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+mn-lt"/>
                          <a:cs typeface="Times New Roman" panose="02020603050405020304" pitchFamily="18" charset="0"/>
                        </a:rPr>
                        <a:t>Volume flow</a:t>
                      </a:r>
                    </a:p>
                    <a:p>
                      <a:pPr algn="ctr"/>
                      <a:r>
                        <a:rPr lang="en-US" noProof="0" dirty="0">
                          <a:latin typeface="+mn-lt"/>
                          <a:cs typeface="Times New Roman" panose="02020603050405020304" pitchFamily="18" charset="0"/>
                        </a:rPr>
                        <a:t>q [m</a:t>
                      </a:r>
                      <a:r>
                        <a:rPr lang="en-US" baseline="30000" noProof="0" dirty="0">
                          <a:latin typeface="+mn-lt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noProof="0" dirty="0">
                          <a:latin typeface="+mn-lt"/>
                          <a:cs typeface="Times New Roman" panose="02020603050405020304" pitchFamily="18" charset="0"/>
                        </a:rPr>
                        <a:t>/s]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+mn-lt"/>
                          <a:cs typeface="Times New Roman" panose="02020603050405020304" pitchFamily="18" charset="0"/>
                        </a:rPr>
                        <a:t>Pressure momentum</a:t>
                      </a:r>
                    </a:p>
                    <a:p>
                      <a:pPr algn="ctr"/>
                      <a:r>
                        <a:rPr lang="en-US" noProof="0" dirty="0">
                          <a:latin typeface="+mn-lt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baseline="-25000" noProof="0" dirty="0">
                          <a:latin typeface="+mn-lt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baseline="0" noProof="0" dirty="0">
                          <a:latin typeface="+mn-lt"/>
                          <a:cs typeface="Times New Roman" panose="02020603050405020304" pitchFamily="18" charset="0"/>
                        </a:rPr>
                        <a:t> [</a:t>
                      </a:r>
                      <a:r>
                        <a:rPr lang="en-US" baseline="0" noProof="0" dirty="0" err="1">
                          <a:latin typeface="+mn-lt"/>
                          <a:cs typeface="Times New Roman" panose="02020603050405020304" pitchFamily="18" charset="0"/>
                        </a:rPr>
                        <a:t>Pa.s</a:t>
                      </a:r>
                      <a:r>
                        <a:rPr lang="en-US" baseline="0" noProof="0" dirty="0">
                          <a:latin typeface="+mn-lt"/>
                          <a:cs typeface="Times New Roman" panose="02020603050405020304" pitchFamily="18" charset="0"/>
                        </a:rPr>
                        <a:t>]</a:t>
                      </a:r>
                      <a:endParaRPr lang="en-US" noProof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+mn-lt"/>
                          <a:cs typeface="Times New Roman" panose="02020603050405020304" pitchFamily="18" charset="0"/>
                        </a:rPr>
                        <a:t>Volume</a:t>
                      </a:r>
                    </a:p>
                    <a:p>
                      <a:pPr algn="ctr"/>
                      <a:r>
                        <a:rPr lang="en-US" noProof="0" dirty="0">
                          <a:latin typeface="+mn-lt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baseline="0" noProof="0" dirty="0">
                          <a:latin typeface="+mn-lt"/>
                          <a:cs typeface="Times New Roman" panose="02020603050405020304" pitchFamily="18" charset="0"/>
                        </a:rPr>
                        <a:t> [m</a:t>
                      </a:r>
                      <a:r>
                        <a:rPr lang="en-US" baseline="30000" noProof="0" dirty="0">
                          <a:latin typeface="+mn-lt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baseline="0" noProof="0" dirty="0">
                          <a:latin typeface="+mn-lt"/>
                          <a:cs typeface="Times New Roman" panose="02020603050405020304" pitchFamily="18" charset="0"/>
                        </a:rPr>
                        <a:t>]</a:t>
                      </a:r>
                      <a:endParaRPr lang="en-US" noProof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40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Thermo-</a:t>
                      </a:r>
                      <a:br>
                        <a:rPr lang="en-US" dirty="0"/>
                      </a:br>
                      <a:r>
                        <a:rPr lang="en-US" dirty="0"/>
                        <a:t>dynamics</a:t>
                      </a:r>
                      <a:endParaRPr lang="en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+mn-lt"/>
                          <a:cs typeface="Times New Roman" panose="02020603050405020304" pitchFamily="18" charset="0"/>
                        </a:rPr>
                        <a:t>Temperature</a:t>
                      </a:r>
                    </a:p>
                    <a:p>
                      <a:pPr algn="ctr"/>
                      <a:r>
                        <a:rPr lang="en-US" noProof="0" dirty="0">
                          <a:latin typeface="+mn-lt"/>
                          <a:cs typeface="Times New Roman" panose="02020603050405020304" pitchFamily="18" charset="0"/>
                        </a:rPr>
                        <a:t>T [K]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+mn-lt"/>
                          <a:cs typeface="Times New Roman" panose="02020603050405020304" pitchFamily="18" charset="0"/>
                        </a:rPr>
                        <a:t>Entropy flow</a:t>
                      </a:r>
                    </a:p>
                    <a:p>
                      <a:pPr algn="ctr"/>
                      <a:r>
                        <a:rPr lang="en-US" noProof="0" dirty="0">
                          <a:latin typeface="+mn-lt"/>
                          <a:cs typeface="Times New Roman" panose="02020603050405020304" pitchFamily="18" charset="0"/>
                        </a:rPr>
                        <a:t>Ṡ [J/K/s]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+mn-lt"/>
                          <a:cs typeface="Times New Roman" panose="02020603050405020304" pitchFamily="18" charset="0"/>
                        </a:rPr>
                        <a:t>Entropy</a:t>
                      </a:r>
                    </a:p>
                    <a:p>
                      <a:pPr algn="ctr"/>
                      <a:r>
                        <a:rPr lang="en-US" noProof="0" dirty="0">
                          <a:latin typeface="+mn-lt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0" noProof="0" dirty="0">
                          <a:latin typeface="+mn-lt"/>
                          <a:cs typeface="Times New Roman" panose="02020603050405020304" pitchFamily="18" charset="0"/>
                        </a:rPr>
                        <a:t> [J/K]</a:t>
                      </a:r>
                      <a:endParaRPr lang="en-US" noProof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238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58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D9BCC-6ED5-CBB8-E13D-980EA1046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D4B93199-A243-06C3-1B0F-48C57038BD3B}"/>
              </a:ext>
            </a:extLst>
          </p:cNvPr>
          <p:cNvSpPr txBox="1">
            <a:spLocks/>
          </p:cNvSpPr>
          <p:nvPr/>
        </p:nvSpPr>
        <p:spPr>
          <a:xfrm>
            <a:off x="-63500" y="685956"/>
            <a:ext cx="6959600" cy="760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3"/>
            <a:r>
              <a:rPr lang="en-US" b="1" dirty="0"/>
              <a:t>Leveraging analogies between physical domains</a:t>
            </a:r>
            <a:endParaRPr lang="en-US" sz="1100" b="1" dirty="0"/>
          </a:p>
          <a:p>
            <a:pPr marL="4763"/>
            <a:r>
              <a:rPr lang="en-US" dirty="0"/>
              <a:t>And here comes the beauty, what links these variables together are…</a:t>
            </a:r>
          </a:p>
          <a:p>
            <a:pPr marL="4763"/>
            <a:r>
              <a:rPr lang="en-US" dirty="0"/>
              <a:t>… the physical effects:</a:t>
            </a:r>
          </a:p>
          <a:p>
            <a:pPr marL="347663" indent="-342900">
              <a:buAutoNum type="arabicPeriod"/>
            </a:pPr>
            <a:r>
              <a:rPr lang="en-US" dirty="0"/>
              <a:t>Store energy ( C and I )</a:t>
            </a:r>
          </a:p>
          <a:p>
            <a:pPr marL="347663" indent="-342900">
              <a:buAutoNum type="arabicPeriod"/>
            </a:pPr>
            <a:r>
              <a:rPr lang="en-US" dirty="0"/>
              <a:t>Dissipate energy ( R )</a:t>
            </a:r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endParaRPr lang="en-US" dirty="0"/>
          </a:p>
          <a:p>
            <a:pPr marL="4763"/>
            <a:r>
              <a:rPr lang="en-US" dirty="0"/>
              <a:t>Let’s detail the R, C and I 👉</a:t>
            </a:r>
          </a:p>
          <a:p>
            <a:pPr marL="4763"/>
            <a:endParaRPr lang="en-US" dirty="0"/>
          </a:p>
        </p:txBody>
      </p:sp>
      <p:pic>
        <p:nvPicPr>
          <p:cNvPr id="2" name="Picture 1" descr="A diagram of a diagram&#10;&#10;Description automatically generated">
            <a:extLst>
              <a:ext uri="{FF2B5EF4-FFF2-40B4-BE49-F238E27FC236}">
                <a16:creationId xmlns:a16="http://schemas.microsoft.com/office/drawing/2014/main" id="{E7EC36A6-C26C-67FF-1977-A9B9040C8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58" y="2863849"/>
            <a:ext cx="4519083" cy="4519083"/>
          </a:xfrm>
          <a:prstGeom prst="ellipse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0980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27EF7-983F-4E5C-4114-DCB957189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665EC45D-43D1-12B5-B7F6-D9F9A5832494}"/>
              </a:ext>
            </a:extLst>
          </p:cNvPr>
          <p:cNvSpPr txBox="1">
            <a:spLocks/>
          </p:cNvSpPr>
          <p:nvPr/>
        </p:nvSpPr>
        <p:spPr>
          <a:xfrm>
            <a:off x="0" y="685956"/>
            <a:ext cx="6858000" cy="760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3"/>
            <a:r>
              <a:rPr lang="en-US" b="1" dirty="0"/>
              <a:t>Leveraging analogies between physical domains</a:t>
            </a:r>
            <a:endParaRPr lang="en-US" sz="1100" b="1" dirty="0"/>
          </a:p>
          <a:p>
            <a:pPr marL="4763"/>
            <a:endParaRPr lang="en-US" dirty="0"/>
          </a:p>
          <a:p>
            <a:pPr marL="4763"/>
            <a:r>
              <a:rPr lang="en-US" dirty="0"/>
              <a:t>There are two ways to store energy, by:</a:t>
            </a:r>
          </a:p>
          <a:p>
            <a:pPr marL="347663" indent="-342900">
              <a:buAutoNum type="arabicPeriod"/>
            </a:pPr>
            <a:r>
              <a:rPr lang="en-US" b="0" dirty="0"/>
              <a:t>Capacitive effect ( C ) – relationship between </a:t>
            </a:r>
            <a:br>
              <a:rPr lang="en-US" b="0" dirty="0"/>
            </a:br>
            <a:r>
              <a:rPr lang="en-US" b="0" dirty="0"/>
              <a:t>the generalized displacement q with the effort variable.</a:t>
            </a:r>
          </a:p>
          <a:p>
            <a:pPr marL="347663" indent="-342900">
              <a:buFont typeface="Arial" panose="020B0604020202020204" pitchFamily="34" charset="0"/>
              <a:buAutoNum type="arabicPeriod"/>
            </a:pPr>
            <a:r>
              <a:rPr lang="en-US" b="0" dirty="0"/>
              <a:t>Inertial effect ( I ) – relationship between </a:t>
            </a:r>
            <a:br>
              <a:rPr lang="en-US" b="0" dirty="0"/>
            </a:br>
            <a:r>
              <a:rPr lang="en-US" b="0" dirty="0"/>
              <a:t>the generalized momentum p with the flow variable.</a:t>
            </a:r>
          </a:p>
          <a:p>
            <a:pPr marL="347663" indent="-342900">
              <a:buAutoNum type="arabicPeriod"/>
            </a:pPr>
            <a:endParaRPr lang="en-US" b="0" dirty="0"/>
          </a:p>
          <a:p>
            <a:pPr marL="4763"/>
            <a:r>
              <a:rPr lang="en-US" dirty="0"/>
              <a:t>The dissipative effect ( R ) creates a </a:t>
            </a:r>
            <a:r>
              <a:rPr lang="en-US" b="0" dirty="0"/>
              <a:t>relationship between</a:t>
            </a:r>
            <a:r>
              <a:rPr lang="en-US" dirty="0"/>
              <a:t> the effort and flow variables.</a:t>
            </a:r>
          </a:p>
          <a:p>
            <a:pPr marL="4763"/>
            <a:endParaRPr lang="en-US" dirty="0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A8A33838-4432-571F-92FB-B6E3718E9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458" y="3774525"/>
            <a:ext cx="4519083" cy="4519083"/>
          </a:xfrm>
          <a:prstGeom prst="ellipse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43770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8C065-0DF0-9822-5EBF-864C32E75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7B186EB8-B550-9AC1-53DC-41D7E1F1F20D}"/>
              </a:ext>
            </a:extLst>
          </p:cNvPr>
          <p:cNvSpPr txBox="1">
            <a:spLocks/>
          </p:cNvSpPr>
          <p:nvPr/>
        </p:nvSpPr>
        <p:spPr>
          <a:xfrm>
            <a:off x="0" y="685956"/>
            <a:ext cx="6858000" cy="760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3"/>
            <a:r>
              <a:rPr lang="en-US" b="1" dirty="0"/>
              <a:t>Leveraging analogies between physical domains</a:t>
            </a:r>
            <a:endParaRPr lang="en-US" sz="1100" b="1" dirty="0"/>
          </a:p>
          <a:p>
            <a:pPr marL="4763"/>
            <a:endParaRPr lang="en-US" dirty="0"/>
          </a:p>
          <a:p>
            <a:pPr marL="4763"/>
            <a:r>
              <a:rPr lang="en-US" b="0" dirty="0"/>
              <a:t>Examples of R, C and I </a:t>
            </a:r>
            <a:r>
              <a:rPr lang="en-US" dirty="0"/>
              <a:t>per domain:</a:t>
            </a:r>
          </a:p>
          <a:p>
            <a:pPr marL="4763"/>
            <a:endParaRPr lang="en-US" b="0" dirty="0"/>
          </a:p>
          <a:p>
            <a:pPr marL="4763"/>
            <a:endParaRPr lang="en-US" dirty="0"/>
          </a:p>
          <a:p>
            <a:pPr marL="4763"/>
            <a:endParaRPr lang="en-US" b="0" dirty="0"/>
          </a:p>
          <a:p>
            <a:pPr marL="4763"/>
            <a:endParaRPr lang="en-US" dirty="0"/>
          </a:p>
          <a:p>
            <a:pPr marL="4763"/>
            <a:endParaRPr lang="en-US" b="0" dirty="0"/>
          </a:p>
          <a:p>
            <a:pPr marL="4763"/>
            <a:endParaRPr lang="en-US" dirty="0"/>
          </a:p>
          <a:p>
            <a:pPr marL="4763"/>
            <a:endParaRPr lang="en-US" b="0" dirty="0"/>
          </a:p>
          <a:p>
            <a:pPr marL="4763"/>
            <a:r>
              <a:rPr lang="en-US" dirty="0"/>
              <a:t>Can you provide more examples for each domain </a:t>
            </a:r>
            <a:br>
              <a:rPr lang="en-US" dirty="0"/>
            </a:br>
            <a:r>
              <a:rPr lang="en-US" dirty="0"/>
              <a:t>and physical effect❓ </a:t>
            </a:r>
            <a:endParaRPr lang="en-US" b="0" dirty="0"/>
          </a:p>
          <a:p>
            <a:pPr marL="4763"/>
            <a:r>
              <a:rPr lang="en-US" b="0" dirty="0"/>
              <a:t>What would be examples for the chemistry and magnetism❓</a:t>
            </a:r>
          </a:p>
          <a:p>
            <a:pPr marL="4763"/>
            <a:r>
              <a:rPr lang="en-US" dirty="0"/>
              <a:t>🙂</a:t>
            </a:r>
          </a:p>
          <a:p>
            <a:pPr marL="4763"/>
            <a:r>
              <a:rPr lang="en-US" b="0" dirty="0"/>
              <a:t>Som</a:t>
            </a:r>
            <a:r>
              <a:rPr lang="en-US" dirty="0"/>
              <a:t>e </a:t>
            </a:r>
            <a:r>
              <a:rPr lang="en-US" dirty="0" err="1"/>
              <a:t>Modelica</a:t>
            </a:r>
            <a:r>
              <a:rPr lang="en-US" dirty="0"/>
              <a:t> components that could represent these effects:</a:t>
            </a:r>
            <a:endParaRPr lang="en-US" b="0" dirty="0"/>
          </a:p>
          <a:p>
            <a:pPr marL="4763"/>
            <a:endParaRPr lang="en-US" b="0" dirty="0"/>
          </a:p>
          <a:p>
            <a:pPr marL="4763"/>
            <a:endParaRPr lang="en-US" dirty="0"/>
          </a:p>
          <a:p>
            <a:pPr marL="4763"/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9669D01F-AD91-2E95-478F-62C1BB25D1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4383882"/>
              </p:ext>
            </p:extLst>
          </p:nvPr>
        </p:nvGraphicFramePr>
        <p:xfrm>
          <a:off x="177800" y="1917700"/>
          <a:ext cx="6502400" cy="19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612">
                  <a:extLst>
                    <a:ext uri="{9D8B030D-6E8A-4147-A177-3AD203B41FA5}">
                      <a16:colId xmlns:a16="http://schemas.microsoft.com/office/drawing/2014/main" val="3554175021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007973003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3001248502"/>
                    </a:ext>
                  </a:extLst>
                </a:gridCol>
                <a:gridCol w="1601788">
                  <a:extLst>
                    <a:ext uri="{9D8B030D-6E8A-4147-A177-3AD203B41FA5}">
                      <a16:colId xmlns:a16="http://schemas.microsoft.com/office/drawing/2014/main" val="3945305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Dissipative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Capacitive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Inertial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44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Mechanics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friction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spring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DE" dirty="0"/>
                        <a:t>nertia / mass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92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Electrical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resistor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capacitance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inductance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8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Fluidic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restriction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</a:t>
                      </a:r>
                      <a:r>
                        <a:rPr lang="en-DE" dirty="0"/>
                        <a:t>olume 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inertance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20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Thermal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resistance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capacitance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i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de-DE" i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No</a:t>
                      </a:r>
                      <a:r>
                        <a:rPr lang="de-DE" i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thermal </a:t>
                      </a:r>
                      <a:r>
                        <a:rPr lang="de-DE" i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momentum</a:t>
                      </a:r>
                      <a:r>
                        <a:rPr lang="de-DE" i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  <a:r>
                        <a:rPr lang="de-DE" i="1" dirty="0"/>
                        <a:t> </a:t>
                      </a:r>
                      <a:endParaRPr lang="en-DE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711139"/>
                  </a:ext>
                </a:extLst>
              </a:tr>
            </a:tbl>
          </a:graphicData>
        </a:graphic>
      </p:graphicFrame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B0FFA538-3B77-9EFC-0B70-CFA1FDAA9E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074419"/>
              </p:ext>
            </p:extLst>
          </p:nvPr>
        </p:nvGraphicFramePr>
        <p:xfrm>
          <a:off x="177800" y="5905500"/>
          <a:ext cx="6502400" cy="238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612">
                  <a:extLst>
                    <a:ext uri="{9D8B030D-6E8A-4147-A177-3AD203B41FA5}">
                      <a16:colId xmlns:a16="http://schemas.microsoft.com/office/drawing/2014/main" val="3554175021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007973003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3001248502"/>
                    </a:ext>
                  </a:extLst>
                </a:gridCol>
                <a:gridCol w="1601788">
                  <a:extLst>
                    <a:ext uri="{9D8B030D-6E8A-4147-A177-3AD203B41FA5}">
                      <a16:colId xmlns:a16="http://schemas.microsoft.com/office/drawing/2014/main" val="3945305632"/>
                    </a:ext>
                  </a:extLst>
                </a:gridCol>
              </a:tblGrid>
              <a:tr h="477622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Dissipative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Capacitive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Inertial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44261"/>
                  </a:ext>
                </a:extLst>
              </a:tr>
              <a:tr h="477622">
                <a:tc>
                  <a:txBody>
                    <a:bodyPr/>
                    <a:lstStyle/>
                    <a:p>
                      <a:r>
                        <a:rPr lang="en-DE" dirty="0"/>
                        <a:t>Mechanics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928997"/>
                  </a:ext>
                </a:extLst>
              </a:tr>
              <a:tr h="477622">
                <a:tc>
                  <a:txBody>
                    <a:bodyPr/>
                    <a:lstStyle/>
                    <a:p>
                      <a:r>
                        <a:rPr lang="en-DE" dirty="0"/>
                        <a:t>Electrical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88034"/>
                  </a:ext>
                </a:extLst>
              </a:tr>
              <a:tr h="477622">
                <a:tc>
                  <a:txBody>
                    <a:bodyPr/>
                    <a:lstStyle/>
                    <a:p>
                      <a:r>
                        <a:rPr lang="en-DE" dirty="0"/>
                        <a:t>Fluidic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205374"/>
                  </a:ext>
                </a:extLst>
              </a:tr>
              <a:tr h="477622">
                <a:tc>
                  <a:txBody>
                    <a:bodyPr/>
                    <a:lstStyle/>
                    <a:p>
                      <a:r>
                        <a:rPr lang="en-DE" dirty="0"/>
                        <a:t>Thermal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71113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E8ACD5A-9212-D940-D525-A4F2C21A27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610" t="34953" r="34781" b="35830"/>
          <a:stretch/>
        </p:blipFill>
        <p:spPr>
          <a:xfrm>
            <a:off x="3785394" y="6862909"/>
            <a:ext cx="629621" cy="4876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D06EEE-C0AE-2CCF-6F3A-8CF48A5461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2463" b="66918"/>
          <a:stretch/>
        </p:blipFill>
        <p:spPr>
          <a:xfrm>
            <a:off x="5606055" y="6362601"/>
            <a:ext cx="606041" cy="5522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E9F31F-8494-D188-F107-A384A7B62F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1392" b="63909"/>
          <a:stretch/>
        </p:blipFill>
        <p:spPr>
          <a:xfrm>
            <a:off x="2020197" y="6384114"/>
            <a:ext cx="629620" cy="6024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C5AC10-F416-C704-8A52-3B82F1ECB8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7228"/>
          <a:stretch/>
        </p:blipFill>
        <p:spPr>
          <a:xfrm>
            <a:off x="2048340" y="7845041"/>
            <a:ext cx="579272" cy="5177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82E4F6-C972-77B2-9DE2-455654FFA3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0729"/>
          <a:stretch/>
        </p:blipFill>
        <p:spPr>
          <a:xfrm>
            <a:off x="3580196" y="7769316"/>
            <a:ext cx="531861" cy="5177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2CA6CB-FB52-5357-59FC-E7D9961561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3909" r="71392"/>
          <a:stretch/>
        </p:blipFill>
        <p:spPr>
          <a:xfrm>
            <a:off x="2062494" y="7326158"/>
            <a:ext cx="531861" cy="5088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30237C-1358-B920-1511-A9AB1C80DA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0117" r="71392" b="33792"/>
          <a:stretch/>
        </p:blipFill>
        <p:spPr>
          <a:xfrm>
            <a:off x="2020197" y="6798341"/>
            <a:ext cx="629620" cy="6024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3D63B5-DA52-3E63-A893-DDEF9F96ED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610" r="34781" b="70570"/>
          <a:stretch/>
        </p:blipFill>
        <p:spPr>
          <a:xfrm>
            <a:off x="3854722" y="6384114"/>
            <a:ext cx="629621" cy="4912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06E6B1-FA41-7747-FCA7-E22A3BA409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610" t="63909" r="34781"/>
          <a:stretch/>
        </p:blipFill>
        <p:spPr>
          <a:xfrm>
            <a:off x="4026482" y="7316909"/>
            <a:ext cx="508029" cy="4860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7CA365-EC7A-E62E-8D78-A075A48A24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2463" t="33082" b="33837"/>
          <a:stretch/>
        </p:blipFill>
        <p:spPr>
          <a:xfrm>
            <a:off x="5606054" y="6860237"/>
            <a:ext cx="606041" cy="5522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98BC17-0887-6216-5B89-9D2B3EF22E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2463" t="63909"/>
          <a:stretch/>
        </p:blipFill>
        <p:spPr>
          <a:xfrm>
            <a:off x="5629760" y="7205557"/>
            <a:ext cx="606041" cy="60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54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3E8AF-C02A-3C46-2242-851EE6742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F6D62B33-A684-EED3-D149-8160FC3C67F2}"/>
              </a:ext>
            </a:extLst>
          </p:cNvPr>
          <p:cNvSpPr txBox="1">
            <a:spLocks/>
          </p:cNvSpPr>
          <p:nvPr/>
        </p:nvSpPr>
        <p:spPr>
          <a:xfrm>
            <a:off x="0" y="685955"/>
            <a:ext cx="6858000" cy="800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3"/>
            <a:r>
              <a:rPr lang="en-US" b="1" dirty="0"/>
              <a:t>Leveraging analogies between physical domains</a:t>
            </a:r>
            <a:endParaRPr lang="en-US" sz="1100" b="1" dirty="0"/>
          </a:p>
          <a:p>
            <a:pPr marL="4763"/>
            <a:endParaRPr lang="en-US" dirty="0"/>
          </a:p>
          <a:p>
            <a:pPr marL="4763"/>
            <a:r>
              <a:rPr lang="en-US" b="0" dirty="0"/>
              <a:t>Is there more to it?</a:t>
            </a:r>
          </a:p>
          <a:p>
            <a:pPr marL="4763"/>
            <a:r>
              <a:rPr lang="en-US" dirty="0"/>
              <a:t>Yes, Bond Graphs also include Sources, junctions </a:t>
            </a:r>
            <a:br>
              <a:rPr lang="en-US" dirty="0"/>
            </a:br>
            <a:r>
              <a:rPr lang="en-US" dirty="0"/>
              <a:t>and Power Modulation (transformer and gyrator).</a:t>
            </a:r>
          </a:p>
          <a:p>
            <a:pPr marL="4763"/>
            <a:r>
              <a:rPr lang="en-US" dirty="0"/>
              <a:t>And this will be for another day.</a:t>
            </a:r>
          </a:p>
          <a:p>
            <a:pPr marL="4763"/>
            <a:endParaRPr lang="en-US" dirty="0"/>
          </a:p>
          <a:p>
            <a:pPr marL="4763"/>
            <a:r>
              <a:rPr lang="en-US" dirty="0"/>
              <a:t>There is already a lot of value in having a physical effects lens</a:t>
            </a:r>
            <a:br>
              <a:rPr lang="en-US" dirty="0"/>
            </a:br>
            <a:r>
              <a:rPr lang="en-US" dirty="0"/>
              <a:t>when looking at a system:</a:t>
            </a:r>
          </a:p>
          <a:p>
            <a:pPr marL="290513" indent="-285750">
              <a:buFontTx/>
              <a:buChar char="-"/>
            </a:pPr>
            <a:r>
              <a:rPr lang="en-US" dirty="0"/>
              <a:t>What are the physical effects involved?</a:t>
            </a:r>
          </a:p>
          <a:p>
            <a:pPr marL="290513" indent="-285750">
              <a:buFontTx/>
              <a:buChar char="-"/>
            </a:pPr>
            <a:r>
              <a:rPr lang="en-US" dirty="0"/>
              <a:t>Is there storage or dissipation of energy?</a:t>
            </a:r>
          </a:p>
          <a:p>
            <a:pPr marL="290513" indent="-285750">
              <a:buFontTx/>
              <a:buChar char="-"/>
            </a:pPr>
            <a:r>
              <a:rPr lang="en-US" dirty="0"/>
              <a:t>Capacitive or inertial storage?</a:t>
            </a:r>
          </a:p>
          <a:p>
            <a:pPr marL="290513" indent="-285750">
              <a:buFontTx/>
              <a:buChar char="-"/>
            </a:pPr>
            <a:endParaRPr lang="en-US" dirty="0"/>
          </a:p>
          <a:p>
            <a:pPr marL="4763"/>
            <a:r>
              <a:rPr lang="en-US" dirty="0"/>
              <a:t>And the beauty is that this vocabulary can be used for all domains. And the relationships between the different variables stand for all domains too – for a given physical effect.</a:t>
            </a:r>
          </a:p>
          <a:p>
            <a:pPr marL="4763"/>
            <a:r>
              <a:rPr lang="en-US" dirty="0"/>
              <a:t>This can be used to model entirely a multi-domain system!</a:t>
            </a:r>
            <a:br>
              <a:rPr lang="en-US" dirty="0"/>
            </a:br>
            <a:r>
              <a:rPr lang="en-US" dirty="0"/>
              <a:t>And you don’t need to learn each domain 😉</a:t>
            </a:r>
          </a:p>
          <a:p>
            <a:r>
              <a:rPr lang="en-US" dirty="0"/>
              <a:t>…</a:t>
            </a:r>
            <a:endParaRPr lang="en-US" i="1" dirty="0"/>
          </a:p>
          <a:p>
            <a:pPr algn="ctr"/>
            <a:r>
              <a:rPr lang="en-US" i="1" dirty="0"/>
              <a:t>Let me know if you need any further clarifications or insights.</a:t>
            </a:r>
          </a:p>
          <a:p>
            <a:pPr algn="ctr"/>
            <a:endParaRPr lang="en-US" i="1" dirty="0"/>
          </a:p>
          <a:p>
            <a:pPr algn="ctr"/>
            <a:r>
              <a:rPr lang="en-US" sz="5400" i="1" dirty="0"/>
              <a:t>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3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3287</TotalTime>
  <Words>719</Words>
  <Application>Microsoft Macintosh PowerPoint</Application>
  <PresentationFormat>Letter Paper (8.5x11 in)</PresentationFormat>
  <Paragraphs>206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Andale Mono</vt:lpstr>
      <vt:lpstr>Aptos</vt:lpstr>
      <vt:lpstr>Arial</vt:lpstr>
      <vt:lpstr>Avenir Medium</vt:lpstr>
      <vt:lpstr>Cambria Math</vt:lpstr>
      <vt:lpstr>Office Theme</vt:lpstr>
      <vt:lpstr>Leveraging analogies between physical domains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Coic, Clement</dc:creator>
  <cp:lastModifiedBy>Coic, Clement</cp:lastModifiedBy>
  <cp:revision>22</cp:revision>
  <dcterms:created xsi:type="dcterms:W3CDTF">2024-11-12T14:59:45Z</dcterms:created>
  <dcterms:modified xsi:type="dcterms:W3CDTF">2024-12-08T21:30:34Z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6dbec8-95a8-4638-9f5f-bd076536645c_Enabled">
    <vt:lpwstr>true</vt:lpwstr>
  </property>
  <property fmtid="{D5CDD505-2E9C-101B-9397-08002B2CF9AE}" pid="3" name="MSIP_Label_ff6dbec8-95a8-4638-9f5f-bd076536645c_SetDate">
    <vt:lpwstr>2024-11-12T15:01:04Z</vt:lpwstr>
  </property>
  <property fmtid="{D5CDD505-2E9C-101B-9397-08002B2CF9AE}" pid="4" name="MSIP_Label_ff6dbec8-95a8-4638-9f5f-bd076536645c_Method">
    <vt:lpwstr>Standard</vt:lpwstr>
  </property>
  <property fmtid="{D5CDD505-2E9C-101B-9397-08002B2CF9AE}" pid="5" name="MSIP_Label_ff6dbec8-95a8-4638-9f5f-bd076536645c_Name">
    <vt:lpwstr>Restricted - Default</vt:lpwstr>
  </property>
  <property fmtid="{D5CDD505-2E9C-101B-9397-08002B2CF9AE}" pid="6" name="MSIP_Label_ff6dbec8-95a8-4638-9f5f-bd076536645c_SiteId">
    <vt:lpwstr>5dbf1add-202a-4b8d-815b-bf0fb024e033</vt:lpwstr>
  </property>
  <property fmtid="{D5CDD505-2E9C-101B-9397-08002B2CF9AE}" pid="7" name="MSIP_Label_ff6dbec8-95a8-4638-9f5f-bd076536645c_ActionId">
    <vt:lpwstr>75566e21-c5af-417f-a99b-a057db519887</vt:lpwstr>
  </property>
  <property fmtid="{D5CDD505-2E9C-101B-9397-08002B2CF9AE}" pid="8" name="MSIP_Label_ff6dbec8-95a8-4638-9f5f-bd076536645c_ContentBits">
    <vt:lpwstr>0</vt:lpwstr>
  </property>
</Properties>
</file>