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8" r:id="rId3"/>
    <p:sldId id="259" r:id="rId4"/>
    <p:sldId id="260" r:id="rId5"/>
    <p:sldId id="261" r:id="rId6"/>
    <p:sldId id="262" r:id="rId7"/>
    <p:sldId id="263"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7AD"/>
    <a:srgbClr val="FFF1DA"/>
    <a:srgbClr val="156082"/>
    <a:srgbClr val="A1A9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89"/>
    <p:restoredTop sz="94532"/>
  </p:normalViewPr>
  <p:slideViewPr>
    <p:cSldViewPr snapToGrid="0" showGuides="1">
      <p:cViewPr>
        <p:scale>
          <a:sx n="100" d="100"/>
          <a:sy n="100" d="100"/>
        </p:scale>
        <p:origin x="1976" y="1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D4E1D-B482-524A-8841-217E9C6F1565}" type="datetimeFigureOut">
              <a:rPr lang="en-US" smtClean="0"/>
              <a:t>11/30/24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851E79-D523-DB46-910F-8F54FE80107F}" type="slidenum">
              <a:rPr lang="en-US" smtClean="0"/>
              <a:t>‹#›</a:t>
            </a:fld>
            <a:endParaRPr lang="en-US"/>
          </a:p>
        </p:txBody>
      </p:sp>
    </p:spTree>
    <p:extLst>
      <p:ext uri="{BB962C8B-B14F-4D97-AF65-F5344CB8AC3E}">
        <p14:creationId xmlns:p14="http://schemas.microsoft.com/office/powerpoint/2010/main" val="2703903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63712B-AB55-1440-B2C3-7D8A7D9087EA}" type="slidenum">
              <a:rPr lang="en-US" smtClean="0"/>
              <a:t>2</a:t>
            </a:fld>
            <a:endParaRPr lang="en-US"/>
          </a:p>
        </p:txBody>
      </p:sp>
    </p:spTree>
    <p:extLst>
      <p:ext uri="{BB962C8B-B14F-4D97-AF65-F5344CB8AC3E}">
        <p14:creationId xmlns:p14="http://schemas.microsoft.com/office/powerpoint/2010/main" val="248369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E409F-B2EA-2C2F-F4A0-AFB5AF39AE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E16621-6805-674D-B016-36F24F3842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7428F-C26C-ED0D-639D-7173AD3553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C3E373-B968-B132-30BF-1F6275773315}"/>
              </a:ext>
            </a:extLst>
          </p:cNvPr>
          <p:cNvSpPr>
            <a:spLocks noGrp="1"/>
          </p:cNvSpPr>
          <p:nvPr>
            <p:ph type="sldNum" sz="quarter" idx="5"/>
          </p:nvPr>
        </p:nvSpPr>
        <p:spPr/>
        <p:txBody>
          <a:bodyPr/>
          <a:lstStyle/>
          <a:p>
            <a:fld id="{A063712B-AB55-1440-B2C3-7D8A7D9087EA}" type="slidenum">
              <a:rPr lang="en-US" smtClean="0"/>
              <a:t>3</a:t>
            </a:fld>
            <a:endParaRPr lang="en-US"/>
          </a:p>
        </p:txBody>
      </p:sp>
    </p:spTree>
    <p:extLst>
      <p:ext uri="{BB962C8B-B14F-4D97-AF65-F5344CB8AC3E}">
        <p14:creationId xmlns:p14="http://schemas.microsoft.com/office/powerpoint/2010/main" val="408630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3DF53-7B97-3DF5-3E65-C408F7BD80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22198-695E-930B-9D96-34F5A1845B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03B1F-54DC-91CA-E91D-0C3252508D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96D084-5444-7B69-F544-86D438B03C1E}"/>
              </a:ext>
            </a:extLst>
          </p:cNvPr>
          <p:cNvSpPr>
            <a:spLocks noGrp="1"/>
          </p:cNvSpPr>
          <p:nvPr>
            <p:ph type="sldNum" sz="quarter" idx="5"/>
          </p:nvPr>
        </p:nvSpPr>
        <p:spPr/>
        <p:txBody>
          <a:bodyPr/>
          <a:lstStyle/>
          <a:p>
            <a:fld id="{A063712B-AB55-1440-B2C3-7D8A7D9087EA}" type="slidenum">
              <a:rPr lang="en-US" smtClean="0"/>
              <a:t>4</a:t>
            </a:fld>
            <a:endParaRPr lang="en-US"/>
          </a:p>
        </p:txBody>
      </p:sp>
    </p:spTree>
    <p:extLst>
      <p:ext uri="{BB962C8B-B14F-4D97-AF65-F5344CB8AC3E}">
        <p14:creationId xmlns:p14="http://schemas.microsoft.com/office/powerpoint/2010/main" val="6801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93DC5-F120-A076-493F-45C93EF33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D8A38B-CBA9-FC98-EF97-D6D8E2E073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C18BAE-544B-7972-21AF-73CEBAA7D1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554F2-F1F7-C94C-D4A5-9B97B76385CD}"/>
              </a:ext>
            </a:extLst>
          </p:cNvPr>
          <p:cNvSpPr>
            <a:spLocks noGrp="1"/>
          </p:cNvSpPr>
          <p:nvPr>
            <p:ph type="sldNum" sz="quarter" idx="5"/>
          </p:nvPr>
        </p:nvSpPr>
        <p:spPr/>
        <p:txBody>
          <a:bodyPr/>
          <a:lstStyle/>
          <a:p>
            <a:fld id="{A063712B-AB55-1440-B2C3-7D8A7D9087EA}" type="slidenum">
              <a:rPr lang="en-US" smtClean="0"/>
              <a:t>5</a:t>
            </a:fld>
            <a:endParaRPr lang="en-US"/>
          </a:p>
        </p:txBody>
      </p:sp>
    </p:spTree>
    <p:extLst>
      <p:ext uri="{BB962C8B-B14F-4D97-AF65-F5344CB8AC3E}">
        <p14:creationId xmlns:p14="http://schemas.microsoft.com/office/powerpoint/2010/main" val="344357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BDD95-4145-8842-BF63-A5A353E843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85267-ADDC-5CA6-F056-90EB8AE74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CDD53A-899D-B27C-6DEA-8A70FAF784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7B1386-F40B-31F1-15D4-86532A859609}"/>
              </a:ext>
            </a:extLst>
          </p:cNvPr>
          <p:cNvSpPr>
            <a:spLocks noGrp="1"/>
          </p:cNvSpPr>
          <p:nvPr>
            <p:ph type="sldNum" sz="quarter" idx="5"/>
          </p:nvPr>
        </p:nvSpPr>
        <p:spPr/>
        <p:txBody>
          <a:bodyPr/>
          <a:lstStyle/>
          <a:p>
            <a:fld id="{A063712B-AB55-1440-B2C3-7D8A7D9087EA}" type="slidenum">
              <a:rPr lang="en-US" smtClean="0"/>
              <a:t>6</a:t>
            </a:fld>
            <a:endParaRPr lang="en-US"/>
          </a:p>
        </p:txBody>
      </p:sp>
    </p:spTree>
    <p:extLst>
      <p:ext uri="{BB962C8B-B14F-4D97-AF65-F5344CB8AC3E}">
        <p14:creationId xmlns:p14="http://schemas.microsoft.com/office/powerpoint/2010/main" val="264451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5179641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20612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422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pic>
        <p:nvPicPr>
          <p:cNvPr id="7" name="Picture 6" descr="A black circle with white lines and dots&#10;&#10;Description automatically generated">
            <a:extLst>
              <a:ext uri="{FF2B5EF4-FFF2-40B4-BE49-F238E27FC236}">
                <a16:creationId xmlns:a16="http://schemas.microsoft.com/office/drawing/2014/main" id="{A14712EC-FF87-8A19-1129-516106A29D0E}"/>
              </a:ext>
            </a:extLst>
          </p:cNvPr>
          <p:cNvPicPr>
            <a:picLocks noChangeAspect="1"/>
          </p:cNvPicPr>
          <p:nvPr userDrawn="1"/>
        </p:nvPicPr>
        <p:blipFill>
          <a:blip r:embed="rId2">
            <a:clrChange>
              <a:clrFrom>
                <a:srgbClr val="FEFEFE"/>
              </a:clrFrom>
              <a:clrTo>
                <a:srgbClr val="FEFEFE">
                  <a:alpha val="0"/>
                </a:srgbClr>
              </a:clrTo>
            </a:clrChange>
          </a:blip>
          <a:stretch>
            <a:fillRect/>
          </a:stretch>
        </p:blipFill>
        <p:spPr>
          <a:xfrm>
            <a:off x="5839115" y="0"/>
            <a:ext cx="1018885" cy="1018885"/>
          </a:xfrm>
          <a:prstGeom prst="rect">
            <a:avLst/>
          </a:prstGeom>
        </p:spPr>
      </p:pic>
    </p:spTree>
    <p:extLst>
      <p:ext uri="{BB962C8B-B14F-4D97-AF65-F5344CB8AC3E}">
        <p14:creationId xmlns:p14="http://schemas.microsoft.com/office/powerpoint/2010/main" val="484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78494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594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a:p>
        </p:txBody>
      </p:sp>
      <p:sp>
        <p:nvSpPr>
          <p:cNvPr id="9" name="Slide Number Placeholder 8"/>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8357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a:p>
        </p:txBody>
      </p:sp>
      <p:sp>
        <p:nvSpPr>
          <p:cNvPr id="5" name="Slide Number Placeholder 4"/>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66671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789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98242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11/30/24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402548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E7AD"/>
            </a:gs>
            <a:gs pos="0">
              <a:srgbClr val="FFF1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34166ADA-B88C-CB0B-61B3-B27F8EDBBE34}"/>
              </a:ext>
            </a:extLst>
          </p:cNvPr>
          <p:cNvSpPr txBox="1"/>
          <p:nvPr userDrawn="1"/>
        </p:nvSpPr>
        <p:spPr>
          <a:xfrm>
            <a:off x="471486" y="8537556"/>
            <a:ext cx="2479531" cy="369332"/>
          </a:xfrm>
          <a:prstGeom prst="rect">
            <a:avLst/>
          </a:prstGeom>
          <a:noFill/>
        </p:spPr>
        <p:txBody>
          <a:bodyPr wrap="square" rtlCol="0">
            <a:spAutoFit/>
          </a:bodyPr>
          <a:lstStyle/>
          <a:p>
            <a:r>
              <a:rPr lang="en-US" b="0" i="0" dirty="0">
                <a:ln>
                  <a:noFill/>
                </a:ln>
                <a:solidFill>
                  <a:srgbClr val="A1A99D"/>
                </a:solidFill>
                <a:latin typeface="Andale Mono" panose="020B0509000000000004" pitchFamily="49" charset="0"/>
                <a:cs typeface="Al Bayan Plain" pitchFamily="2" charset="-78"/>
              </a:rPr>
              <a:t>Dr. Clément Coïc</a:t>
            </a:r>
          </a:p>
        </p:txBody>
      </p:sp>
      <p:pic>
        <p:nvPicPr>
          <p:cNvPr id="4" name="Picture 4" descr="Use links below to save image.">
            <a:extLst>
              <a:ext uri="{FF2B5EF4-FFF2-40B4-BE49-F238E27FC236}">
                <a16:creationId xmlns:a16="http://schemas.microsoft.com/office/drawing/2014/main" id="{BF258610-414C-BB00-4777-FE5638E889A6}"/>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3256" b="31292"/>
          <a:stretch/>
        </p:blipFill>
        <p:spPr bwMode="auto">
          <a:xfrm>
            <a:off x="2728913" y="8291509"/>
            <a:ext cx="3657600" cy="7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0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300" b="0" i="0" kern="1200">
          <a:solidFill>
            <a:schemeClr val="tx1"/>
          </a:solidFill>
          <a:latin typeface="Avenir Medium"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B4B-7A91-7344-4EAA-E6C008BB9561}"/>
              </a:ext>
            </a:extLst>
          </p:cNvPr>
          <p:cNvSpPr>
            <a:spLocks noGrp="1"/>
          </p:cNvSpPr>
          <p:nvPr>
            <p:ph type="ctrTitle"/>
          </p:nvPr>
        </p:nvSpPr>
        <p:spPr>
          <a:xfrm>
            <a:off x="514350" y="382589"/>
            <a:ext cx="5829300" cy="3183467"/>
          </a:xfrm>
        </p:spPr>
        <p:txBody>
          <a:bodyPr>
            <a:normAutofit/>
          </a:bodyPr>
          <a:lstStyle/>
          <a:p>
            <a:r>
              <a:rPr lang="en-US" dirty="0"/>
              <a:t>Don’t confuse:</a:t>
            </a:r>
            <a:br>
              <a:rPr lang="en-US" dirty="0"/>
            </a:br>
            <a:r>
              <a:rPr lang="en-US" sz="2800" dirty="0"/>
              <a:t> </a:t>
            </a:r>
            <a:br>
              <a:rPr lang="en-US" dirty="0"/>
            </a:br>
            <a:r>
              <a:rPr lang="en-US" sz="3100" dirty="0"/>
              <a:t>causal and block diagram</a:t>
            </a:r>
            <a:br>
              <a:rPr lang="en-US" sz="3100" dirty="0"/>
            </a:br>
            <a:r>
              <a:rPr lang="en-US" sz="1600" dirty="0"/>
              <a:t> </a:t>
            </a:r>
            <a:br>
              <a:rPr lang="en-US" sz="3100" dirty="0"/>
            </a:br>
            <a:r>
              <a:rPr lang="en-US" sz="3100" dirty="0"/>
              <a:t>acausal and component-based</a:t>
            </a:r>
          </a:p>
        </p:txBody>
      </p:sp>
      <p:sp>
        <p:nvSpPr>
          <p:cNvPr id="4" name="TextBox 3">
            <a:extLst>
              <a:ext uri="{FF2B5EF4-FFF2-40B4-BE49-F238E27FC236}">
                <a16:creationId xmlns:a16="http://schemas.microsoft.com/office/drawing/2014/main" id="{92450E89-EE05-30AD-95B1-6CE7D4502DD9}"/>
              </a:ext>
            </a:extLst>
          </p:cNvPr>
          <p:cNvSpPr txBox="1"/>
          <p:nvPr/>
        </p:nvSpPr>
        <p:spPr>
          <a:xfrm>
            <a:off x="514350" y="2459814"/>
            <a:ext cx="880844" cy="584775"/>
          </a:xfrm>
          <a:prstGeom prst="rect">
            <a:avLst/>
          </a:prstGeom>
          <a:noFill/>
        </p:spPr>
        <p:txBody>
          <a:bodyPr wrap="square" rtlCol="0">
            <a:spAutoFit/>
          </a:bodyPr>
          <a:lstStyle/>
          <a:p>
            <a:r>
              <a:rPr lang="en-US" sz="3200" dirty="0"/>
              <a:t>👉</a:t>
            </a:r>
          </a:p>
        </p:txBody>
      </p:sp>
      <p:sp>
        <p:nvSpPr>
          <p:cNvPr id="5" name="TextBox 4">
            <a:extLst>
              <a:ext uri="{FF2B5EF4-FFF2-40B4-BE49-F238E27FC236}">
                <a16:creationId xmlns:a16="http://schemas.microsoft.com/office/drawing/2014/main" id="{5F652E50-DEAE-92DC-A056-9BA13BEDBA8F}"/>
              </a:ext>
            </a:extLst>
          </p:cNvPr>
          <p:cNvSpPr txBox="1"/>
          <p:nvPr/>
        </p:nvSpPr>
        <p:spPr>
          <a:xfrm>
            <a:off x="73928" y="3104047"/>
            <a:ext cx="880844" cy="584775"/>
          </a:xfrm>
          <a:prstGeom prst="rect">
            <a:avLst/>
          </a:prstGeom>
          <a:noFill/>
        </p:spPr>
        <p:txBody>
          <a:bodyPr wrap="square" rtlCol="0">
            <a:spAutoFit/>
          </a:bodyPr>
          <a:lstStyle/>
          <a:p>
            <a:r>
              <a:rPr lang="en-US" sz="3200" dirty="0"/>
              <a:t>👉</a:t>
            </a:r>
          </a:p>
        </p:txBody>
      </p:sp>
      <p:graphicFrame>
        <p:nvGraphicFramePr>
          <p:cNvPr id="3" name="Table 2">
            <a:extLst>
              <a:ext uri="{FF2B5EF4-FFF2-40B4-BE49-F238E27FC236}">
                <a16:creationId xmlns:a16="http://schemas.microsoft.com/office/drawing/2014/main" id="{B020FC90-449E-089B-FDEB-ABC8ECFA9F7C}"/>
              </a:ext>
            </a:extLst>
          </p:cNvPr>
          <p:cNvGraphicFramePr>
            <a:graphicFrameLocks noGrp="1"/>
          </p:cNvGraphicFramePr>
          <p:nvPr>
            <p:extLst>
              <p:ext uri="{D42A27DB-BD31-4B8C-83A1-F6EECF244321}">
                <p14:modId xmlns:p14="http://schemas.microsoft.com/office/powerpoint/2010/main" val="751306927"/>
              </p:ext>
            </p:extLst>
          </p:nvPr>
        </p:nvGraphicFramePr>
        <p:xfrm>
          <a:off x="514350" y="5087393"/>
          <a:ext cx="5829300" cy="2842953"/>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796406149"/>
                    </a:ext>
                  </a:extLst>
                </a:gridCol>
                <a:gridCol w="1943100">
                  <a:extLst>
                    <a:ext uri="{9D8B030D-6E8A-4147-A177-3AD203B41FA5}">
                      <a16:colId xmlns:a16="http://schemas.microsoft.com/office/drawing/2014/main" val="1056202853"/>
                    </a:ext>
                  </a:extLst>
                </a:gridCol>
                <a:gridCol w="1943100">
                  <a:extLst>
                    <a:ext uri="{9D8B030D-6E8A-4147-A177-3AD203B41FA5}">
                      <a16:colId xmlns:a16="http://schemas.microsoft.com/office/drawing/2014/main" val="1690668637"/>
                    </a:ext>
                  </a:extLst>
                </a:gridCol>
              </a:tblGrid>
              <a:tr h="947651">
                <a:tc>
                  <a:txBody>
                    <a:bodyPr/>
                    <a:lstStyle/>
                    <a:p>
                      <a:pPr algn="ctr"/>
                      <a:r>
                        <a:rPr lang="en-US" dirty="0">
                          <a:solidFill>
                            <a:schemeClr val="tx1"/>
                          </a:solidFill>
                        </a:rPr>
                        <a:t>Some examples</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bg1"/>
                          </a:solidFill>
                        </a:rPr>
                        <a:t>Causal</a:t>
                      </a:r>
                    </a:p>
                  </a:txBody>
                  <a:tcPr anchor="ctr">
                    <a:lnL w="12700" cap="flat" cmpd="sng" algn="ctr">
                      <a:solidFill>
                        <a:schemeClr val="bg1"/>
                      </a:solidFill>
                      <a:prstDash val="solid"/>
                      <a:round/>
                      <a:headEnd type="none" w="med" len="med"/>
                      <a:tailEnd type="none" w="med" len="med"/>
                    </a:lnL>
                  </a:tcPr>
                </a:tc>
                <a:tc>
                  <a:txBody>
                    <a:bodyPr/>
                    <a:lstStyle/>
                    <a:p>
                      <a:pPr algn="ctr"/>
                      <a:r>
                        <a:rPr lang="en-US" sz="1800" dirty="0">
                          <a:solidFill>
                            <a:schemeClr val="bg1"/>
                          </a:solidFill>
                        </a:rPr>
                        <a:t>Acausal</a:t>
                      </a:r>
                    </a:p>
                  </a:txBody>
                  <a:tcPr anchor="ctr"/>
                </a:tc>
                <a:extLst>
                  <a:ext uri="{0D108BD9-81ED-4DB2-BD59-A6C34878D82A}">
                    <a16:rowId xmlns:a16="http://schemas.microsoft.com/office/drawing/2014/main" val="2191317963"/>
                  </a:ext>
                </a:extLst>
              </a:tr>
              <a:tr h="947651">
                <a:tc>
                  <a:txBody>
                    <a:bodyPr/>
                    <a:lstStyle/>
                    <a:p>
                      <a:pPr algn="ctr"/>
                      <a:r>
                        <a:rPr lang="en-US" sz="1800" b="1" kern="1200" dirty="0">
                          <a:solidFill>
                            <a:schemeClr val="bg1"/>
                          </a:solidFill>
                          <a:latin typeface="+mn-lt"/>
                          <a:ea typeface="+mn-ea"/>
                          <a:cs typeface="+mn-cs"/>
                        </a:rPr>
                        <a:t>Block diagram</a:t>
                      </a:r>
                    </a:p>
                  </a:txBody>
                  <a:tcPr anchor="ctr">
                    <a:lnT w="12700" cap="flat" cmpd="sng" algn="ctr">
                      <a:solidFill>
                        <a:schemeClr val="bg1"/>
                      </a:solidFill>
                      <a:prstDash val="solid"/>
                      <a:round/>
                      <a:headEnd type="none" w="med" len="med"/>
                      <a:tailEnd type="none" w="med" len="med"/>
                    </a:lnT>
                    <a:solidFill>
                      <a:srgbClr val="156082"/>
                    </a:solidFill>
                  </a:tcP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293216061"/>
                  </a:ext>
                </a:extLst>
              </a:tr>
              <a:tr h="947651">
                <a:tc>
                  <a:txBody>
                    <a:bodyPr/>
                    <a:lstStyle/>
                    <a:p>
                      <a:pPr algn="ctr"/>
                      <a:r>
                        <a:rPr lang="en-US" sz="1800" b="1" kern="1200" dirty="0">
                          <a:solidFill>
                            <a:schemeClr val="bg1"/>
                          </a:solidFill>
                          <a:latin typeface="+mn-lt"/>
                          <a:ea typeface="+mn-ea"/>
                          <a:cs typeface="+mn-cs"/>
                        </a:rPr>
                        <a:t>Component-based</a:t>
                      </a:r>
                    </a:p>
                  </a:txBody>
                  <a:tcPr anchor="ctr">
                    <a:solidFill>
                      <a:srgbClr val="156082"/>
                    </a:solidFill>
                  </a:tcP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601172797"/>
                  </a:ext>
                </a:extLst>
              </a:tr>
            </a:tbl>
          </a:graphicData>
        </a:graphic>
      </p:graphicFrame>
      <p:sp>
        <p:nvSpPr>
          <p:cNvPr id="6" name="Subtitle 2">
            <a:extLst>
              <a:ext uri="{FF2B5EF4-FFF2-40B4-BE49-F238E27FC236}">
                <a16:creationId xmlns:a16="http://schemas.microsoft.com/office/drawing/2014/main" id="{FED73AAF-9DC5-8EC8-6C7C-E2F7E822BDCA}"/>
              </a:ext>
            </a:extLst>
          </p:cNvPr>
          <p:cNvSpPr>
            <a:spLocks noGrp="1"/>
          </p:cNvSpPr>
          <p:nvPr>
            <p:ph type="subTitle" idx="1"/>
          </p:nvPr>
        </p:nvSpPr>
        <p:spPr>
          <a:xfrm>
            <a:off x="857250" y="4056607"/>
            <a:ext cx="5143500" cy="828850"/>
          </a:xfrm>
        </p:spPr>
        <p:txBody>
          <a:bodyPr/>
          <a:lstStyle/>
          <a:p>
            <a:r>
              <a:rPr lang="en-US" dirty="0"/>
              <a:t>Let’s first define the terms,</a:t>
            </a:r>
            <a:br>
              <a:rPr lang="en-US" dirty="0"/>
            </a:br>
            <a:r>
              <a:rPr lang="en-US" dirty="0"/>
              <a:t>and then explain the table below</a:t>
            </a:r>
          </a:p>
        </p:txBody>
      </p:sp>
      <p:pic>
        <p:nvPicPr>
          <p:cNvPr id="10" name="Picture 9" descr="A black and white triangle with a number and arrows&#10;&#10;Description automatically generated">
            <a:extLst>
              <a:ext uri="{FF2B5EF4-FFF2-40B4-BE49-F238E27FC236}">
                <a16:creationId xmlns:a16="http://schemas.microsoft.com/office/drawing/2014/main" id="{B37B7863-A5E2-3084-AD79-6D132D16A317}"/>
              </a:ext>
            </a:extLst>
          </p:cNvPr>
          <p:cNvPicPr>
            <a:picLocks noChangeAspect="1"/>
          </p:cNvPicPr>
          <p:nvPr/>
        </p:nvPicPr>
        <p:blipFill>
          <a:blip r:embed="rId2"/>
          <a:srcRect t="10721" b="10450"/>
          <a:stretch/>
        </p:blipFill>
        <p:spPr>
          <a:xfrm>
            <a:off x="2857498" y="6140950"/>
            <a:ext cx="1140061" cy="740807"/>
          </a:xfrm>
          <a:prstGeom prst="rect">
            <a:avLst/>
          </a:prstGeom>
        </p:spPr>
      </p:pic>
      <p:pic>
        <p:nvPicPr>
          <p:cNvPr id="12" name="Picture 11" descr="A triangle with a triangle pointing to the center&#10;&#10;Description automatically generated with medium confidence">
            <a:extLst>
              <a:ext uri="{FF2B5EF4-FFF2-40B4-BE49-F238E27FC236}">
                <a16:creationId xmlns:a16="http://schemas.microsoft.com/office/drawing/2014/main" id="{71F2B30C-7D84-0028-0F22-082DDDD191D5}"/>
              </a:ext>
            </a:extLst>
          </p:cNvPr>
          <p:cNvPicPr>
            <a:picLocks noChangeAspect="1"/>
          </p:cNvPicPr>
          <p:nvPr/>
        </p:nvPicPr>
        <p:blipFill>
          <a:blip r:embed="rId3"/>
          <a:stretch>
            <a:fillRect/>
          </a:stretch>
        </p:blipFill>
        <p:spPr>
          <a:xfrm>
            <a:off x="4739850" y="6063242"/>
            <a:ext cx="1041400" cy="865828"/>
          </a:xfrm>
          <a:prstGeom prst="rect">
            <a:avLst/>
          </a:prstGeom>
        </p:spPr>
      </p:pic>
      <p:pic>
        <p:nvPicPr>
          <p:cNvPr id="16" name="Picture 15" descr="A diagram of a mass&#10;&#10;Description automatically generated">
            <a:extLst>
              <a:ext uri="{FF2B5EF4-FFF2-40B4-BE49-F238E27FC236}">
                <a16:creationId xmlns:a16="http://schemas.microsoft.com/office/drawing/2014/main" id="{30E6D89F-9C1C-8323-D207-1DB666A627C8}"/>
              </a:ext>
            </a:extLst>
          </p:cNvPr>
          <p:cNvPicPr>
            <a:picLocks noChangeAspect="1"/>
          </p:cNvPicPr>
          <p:nvPr/>
        </p:nvPicPr>
        <p:blipFill>
          <a:blip r:embed="rId4"/>
          <a:stretch>
            <a:fillRect/>
          </a:stretch>
        </p:blipFill>
        <p:spPr>
          <a:xfrm>
            <a:off x="4739850" y="7003246"/>
            <a:ext cx="1041400" cy="901700"/>
          </a:xfrm>
          <a:prstGeom prst="rect">
            <a:avLst/>
          </a:prstGeom>
        </p:spPr>
      </p:pic>
      <p:pic>
        <p:nvPicPr>
          <p:cNvPr id="18" name="Picture 17" descr="A diagram of a diagram&#10;&#10;Description automatically generated">
            <a:extLst>
              <a:ext uri="{FF2B5EF4-FFF2-40B4-BE49-F238E27FC236}">
                <a16:creationId xmlns:a16="http://schemas.microsoft.com/office/drawing/2014/main" id="{79BCE72C-AFB4-AF50-F9E4-15B7E4D58D7A}"/>
              </a:ext>
            </a:extLst>
          </p:cNvPr>
          <p:cNvPicPr>
            <a:picLocks noChangeAspect="1"/>
          </p:cNvPicPr>
          <p:nvPr/>
        </p:nvPicPr>
        <p:blipFill>
          <a:blip r:embed="rId5"/>
          <a:srcRect l="40760" t="38094" r="39556" b="38530"/>
          <a:stretch/>
        </p:blipFill>
        <p:spPr>
          <a:xfrm rot="5400000">
            <a:off x="3058596" y="6884066"/>
            <a:ext cx="740806" cy="1140061"/>
          </a:xfrm>
          <a:prstGeom prst="rect">
            <a:avLst/>
          </a:prstGeom>
        </p:spPr>
      </p:pic>
    </p:spTree>
    <p:extLst>
      <p:ext uri="{BB962C8B-B14F-4D97-AF65-F5344CB8AC3E}">
        <p14:creationId xmlns:p14="http://schemas.microsoft.com/office/powerpoint/2010/main" val="28706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434C81BD-4980-FAD6-A79B-16C62FD554B7}"/>
              </a:ext>
            </a:extLst>
          </p:cNvPr>
          <p:cNvSpPr txBox="1">
            <a:spLocks/>
          </p:cNvSpPr>
          <p:nvPr/>
        </p:nvSpPr>
        <p:spPr>
          <a:xfrm>
            <a:off x="438407" y="685955"/>
            <a:ext cx="5981185" cy="4218553"/>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What does causal and acausal mean?</a:t>
            </a:r>
          </a:p>
          <a:p>
            <a:pPr marL="4763"/>
            <a:endParaRPr lang="en-US" sz="1100" b="1" dirty="0"/>
          </a:p>
          <a:p>
            <a:pPr marL="4763"/>
            <a:r>
              <a:rPr lang="en-US" dirty="0"/>
              <a:t>Generally, causality means that there is a relation from cause to effect.</a:t>
            </a:r>
          </a:p>
          <a:p>
            <a:pPr marL="4763"/>
            <a:r>
              <a:rPr lang="en-US" dirty="0"/>
              <a:t>For the scope of mathematical models, a </a:t>
            </a:r>
            <a:r>
              <a:rPr lang="en-US" b="1" dirty="0"/>
              <a:t>causal</a:t>
            </a:r>
            <a:r>
              <a:rPr lang="en-US" dirty="0"/>
              <a:t> model means that, for each equation (also referred to as “assignments” and uses “:=“ instead of “=”), it is defined which variables are the inputs and which are the outputs. Usually, causal models are also sequenced (the order of the equations matters).</a:t>
            </a:r>
          </a:p>
          <a:p>
            <a:pPr marL="4763"/>
            <a:r>
              <a:rPr lang="en-US" dirty="0"/>
              <a:t>At the contrary, an </a:t>
            </a:r>
            <a:r>
              <a:rPr lang="en-US" b="1" dirty="0"/>
              <a:t>acausal</a:t>
            </a:r>
            <a:r>
              <a:rPr lang="en-US" dirty="0"/>
              <a:t> model consists of a set of equations that can still be symbolically manipulated. The order of the equation does not matter. Acausal models shall be squared – contain as many equations as variables to solve.</a:t>
            </a:r>
          </a:p>
          <a:p>
            <a:pPr marL="4763"/>
            <a:endParaRPr lang="en-US" dirty="0"/>
          </a:p>
          <a:p>
            <a:pPr marL="4763"/>
            <a:endParaRPr lang="en-US" dirty="0"/>
          </a:p>
        </p:txBody>
      </p:sp>
      <p:sp>
        <p:nvSpPr>
          <p:cNvPr id="2" name="Rounded Rectangle 1">
            <a:extLst>
              <a:ext uri="{FF2B5EF4-FFF2-40B4-BE49-F238E27FC236}">
                <a16:creationId xmlns:a16="http://schemas.microsoft.com/office/drawing/2014/main" id="{0688D68C-6E50-BB51-9744-1CD6058051DF}"/>
              </a:ext>
            </a:extLst>
          </p:cNvPr>
          <p:cNvSpPr/>
          <p:nvPr/>
        </p:nvSpPr>
        <p:spPr>
          <a:xfrm>
            <a:off x="438407" y="5137266"/>
            <a:ext cx="2870057" cy="2543695"/>
          </a:xfrm>
          <a:prstGeom prst="roundRect">
            <a:avLst/>
          </a:prstGeom>
          <a:solidFill>
            <a:srgbClr val="FFE7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0D199F7-F467-45A9-7DCE-5B0948B12818}"/>
              </a:ext>
            </a:extLst>
          </p:cNvPr>
          <p:cNvCxnSpPr>
            <a:cxnSpLocks/>
          </p:cNvCxnSpPr>
          <p:nvPr/>
        </p:nvCxnSpPr>
        <p:spPr>
          <a:xfrm>
            <a:off x="3429000" y="5170516"/>
            <a:ext cx="0" cy="3059080"/>
          </a:xfrm>
          <a:prstGeom prst="line">
            <a:avLst/>
          </a:prstGeom>
        </p:spPr>
        <p:style>
          <a:lnRef idx="2">
            <a:schemeClr val="accent1"/>
          </a:lnRef>
          <a:fillRef idx="0">
            <a:schemeClr val="accent1"/>
          </a:fillRef>
          <a:effectRef idx="1">
            <a:schemeClr val="accent1"/>
          </a:effectRef>
          <a:fontRef idx="minor">
            <a:schemeClr val="tx1"/>
          </a:fontRef>
        </p:style>
      </p:cxnSp>
      <p:sp>
        <p:nvSpPr>
          <p:cNvPr id="12" name="Subtitle 2">
            <a:extLst>
              <a:ext uri="{FF2B5EF4-FFF2-40B4-BE49-F238E27FC236}">
                <a16:creationId xmlns:a16="http://schemas.microsoft.com/office/drawing/2014/main" id="{1E113BCD-C842-6683-9FE7-B6D55FCFF43D}"/>
              </a:ext>
            </a:extLst>
          </p:cNvPr>
          <p:cNvSpPr txBox="1">
            <a:spLocks/>
          </p:cNvSpPr>
          <p:nvPr/>
        </p:nvSpPr>
        <p:spPr>
          <a:xfrm>
            <a:off x="438407" y="5170516"/>
            <a:ext cx="2870058" cy="3059076"/>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i="1" dirty="0"/>
              <a:t>This can be </a:t>
            </a:r>
            <a:r>
              <a:rPr lang="en-US" b="1" i="1" dirty="0"/>
              <a:t>causal</a:t>
            </a:r>
            <a:r>
              <a:rPr lang="en-US" i="1" dirty="0"/>
              <a:t>:</a:t>
            </a:r>
          </a:p>
          <a:p>
            <a:pPr marL="4763"/>
            <a:endParaRPr lang="en-US" dirty="0"/>
          </a:p>
          <a:p>
            <a:pPr marL="4763"/>
            <a:r>
              <a:rPr lang="en-US" dirty="0"/>
              <a:t>y := 2</a:t>
            </a:r>
          </a:p>
          <a:p>
            <a:pPr marL="4763"/>
            <a:r>
              <a:rPr lang="en-US" dirty="0"/>
              <a:t>z := y</a:t>
            </a:r>
          </a:p>
          <a:p>
            <a:pPr marL="4763"/>
            <a:r>
              <a:rPr lang="en-US" dirty="0"/>
              <a:t> z := 2*z</a:t>
            </a:r>
          </a:p>
          <a:p>
            <a:pPr marL="4763"/>
            <a:endParaRPr lang="en-US" dirty="0"/>
          </a:p>
          <a:p>
            <a:pPr marL="4763"/>
            <a:r>
              <a:rPr lang="en-US" dirty="0"/>
              <a:t>(Result: y = 2, z = 4)</a:t>
            </a:r>
          </a:p>
        </p:txBody>
      </p:sp>
      <p:sp>
        <p:nvSpPr>
          <p:cNvPr id="3" name="Rounded Rectangle 2">
            <a:extLst>
              <a:ext uri="{FF2B5EF4-FFF2-40B4-BE49-F238E27FC236}">
                <a16:creationId xmlns:a16="http://schemas.microsoft.com/office/drawing/2014/main" id="{758B428B-CF80-1871-FAEE-2CA4EB0C0F9C}"/>
              </a:ext>
            </a:extLst>
          </p:cNvPr>
          <p:cNvSpPr/>
          <p:nvPr/>
        </p:nvSpPr>
        <p:spPr>
          <a:xfrm>
            <a:off x="3549535" y="5170516"/>
            <a:ext cx="2870057" cy="2543695"/>
          </a:xfrm>
          <a:prstGeom prst="roundRect">
            <a:avLst/>
          </a:prstGeom>
          <a:solidFill>
            <a:srgbClr val="FFE7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24336CF6-4F6F-1C56-E3E5-4C575B96D560}"/>
              </a:ext>
            </a:extLst>
          </p:cNvPr>
          <p:cNvSpPr txBox="1">
            <a:spLocks/>
          </p:cNvSpPr>
          <p:nvPr/>
        </p:nvSpPr>
        <p:spPr>
          <a:xfrm>
            <a:off x="3549534" y="5170516"/>
            <a:ext cx="2870058" cy="3059076"/>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i="1" dirty="0"/>
              <a:t>This can be </a:t>
            </a:r>
            <a:r>
              <a:rPr lang="en-US" b="1" i="1" u="sng" dirty="0"/>
              <a:t>a</a:t>
            </a:r>
            <a:r>
              <a:rPr lang="en-US" b="1" i="1" dirty="0"/>
              <a:t>causal</a:t>
            </a:r>
            <a:r>
              <a:rPr lang="en-US" i="1" dirty="0"/>
              <a:t>:</a:t>
            </a:r>
          </a:p>
          <a:p>
            <a:pPr marL="4763"/>
            <a:endParaRPr lang="en-US" dirty="0"/>
          </a:p>
          <a:p>
            <a:pPr marL="4763"/>
            <a:r>
              <a:rPr lang="en-US" dirty="0"/>
              <a:t>y = 5 + x</a:t>
            </a:r>
          </a:p>
          <a:p>
            <a:pPr marL="4763"/>
            <a:r>
              <a:rPr lang="en-US" dirty="0"/>
              <a:t>x = -y - z</a:t>
            </a:r>
          </a:p>
          <a:p>
            <a:pPr marL="4763"/>
            <a:r>
              <a:rPr lang="en-US" dirty="0"/>
              <a:t>z = 3</a:t>
            </a:r>
          </a:p>
          <a:p>
            <a:pPr marL="4763"/>
            <a:endParaRPr lang="en-US" dirty="0"/>
          </a:p>
          <a:p>
            <a:pPr marL="4763"/>
            <a:r>
              <a:rPr lang="en-US" dirty="0"/>
              <a:t>(Result: x = -4 , y = 1, z = 3)</a:t>
            </a:r>
          </a:p>
        </p:txBody>
      </p:sp>
    </p:spTree>
    <p:extLst>
      <p:ext uri="{BB962C8B-B14F-4D97-AF65-F5344CB8AC3E}">
        <p14:creationId xmlns:p14="http://schemas.microsoft.com/office/powerpoint/2010/main" val="2775195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AFB33-61B9-7402-1FC7-1012596CA517}"/>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5D041D84-A2CF-9CF7-6275-7A2FE3938789}"/>
              </a:ext>
            </a:extLst>
          </p:cNvPr>
          <p:cNvSpPr txBox="1">
            <a:spLocks/>
          </p:cNvSpPr>
          <p:nvPr/>
        </p:nvSpPr>
        <p:spPr>
          <a:xfrm>
            <a:off x="249383" y="685956"/>
            <a:ext cx="6350922"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What are block diagrams?</a:t>
            </a:r>
          </a:p>
          <a:p>
            <a:pPr marL="4763"/>
            <a:endParaRPr lang="en-US" sz="1100" b="1" dirty="0"/>
          </a:p>
          <a:p>
            <a:pPr marL="4763"/>
            <a:r>
              <a:rPr lang="en-US" dirty="0"/>
              <a:t>Block diagrams are, as the name indicates… </a:t>
            </a:r>
            <a:br>
              <a:rPr lang="en-US" dirty="0"/>
            </a:br>
            <a:r>
              <a:rPr lang="en-US" dirty="0"/>
              <a:t>diagrams made of blocks.</a:t>
            </a:r>
          </a:p>
          <a:p>
            <a:pPr marL="4763"/>
            <a:r>
              <a:rPr lang="en-US" dirty="0"/>
              <a:t>For the scope of modeling physical systems, the blocks contain usually mathematical expressions – in pure algebraic form, in s-transform (Laplace) or z-transform.</a:t>
            </a:r>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Above is a block diagram from Simulink and below in </a:t>
            </a:r>
            <a:r>
              <a:rPr lang="en-US" dirty="0" err="1"/>
              <a:t>Modelica</a:t>
            </a:r>
            <a:r>
              <a:rPr lang="en-US" dirty="0"/>
              <a:t>.</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Each line carries one variable, and the arrow indicates the flow of information for which the block is defined. This means that the output of the gain is equal to the input times the gain.</a:t>
            </a:r>
          </a:p>
          <a:p>
            <a:pPr marL="4763"/>
            <a:endParaRPr lang="en-US" dirty="0"/>
          </a:p>
        </p:txBody>
      </p:sp>
      <p:pic>
        <p:nvPicPr>
          <p:cNvPr id="3" name="Picture 2" descr="A diagram of a block diagram&#10;&#10;Description automatically generated">
            <a:extLst>
              <a:ext uri="{FF2B5EF4-FFF2-40B4-BE49-F238E27FC236}">
                <a16:creationId xmlns:a16="http://schemas.microsoft.com/office/drawing/2014/main" id="{3FCE83D2-A02E-B500-22E1-1675DCF5CE16}"/>
              </a:ext>
            </a:extLst>
          </p:cNvPr>
          <p:cNvPicPr>
            <a:picLocks noChangeAspect="1"/>
          </p:cNvPicPr>
          <p:nvPr/>
        </p:nvPicPr>
        <p:blipFill>
          <a:blip r:embed="rId3"/>
          <a:stretch>
            <a:fillRect/>
          </a:stretch>
        </p:blipFill>
        <p:spPr>
          <a:xfrm>
            <a:off x="1358899" y="3056774"/>
            <a:ext cx="4140200" cy="1168400"/>
          </a:xfrm>
          <a:prstGeom prst="rect">
            <a:avLst/>
          </a:prstGeom>
          <a:ln>
            <a:noFill/>
          </a:ln>
          <a:effectLst>
            <a:outerShdw blurRad="292100" dist="139700" dir="2700000" algn="tl" rotWithShape="0">
              <a:srgbClr val="333333">
                <a:alpha val="65000"/>
              </a:srgbClr>
            </a:outerShdw>
          </a:effectLst>
        </p:spPr>
      </p:pic>
      <p:pic>
        <p:nvPicPr>
          <p:cNvPr id="5" name="Picture 4" descr="A diagram of a diagram&#10;&#10;Description automatically generated">
            <a:extLst>
              <a:ext uri="{FF2B5EF4-FFF2-40B4-BE49-F238E27FC236}">
                <a16:creationId xmlns:a16="http://schemas.microsoft.com/office/drawing/2014/main" id="{8AE110BF-21B2-3E56-45E4-B330471ECEB5}"/>
              </a:ext>
            </a:extLst>
          </p:cNvPr>
          <p:cNvPicPr>
            <a:picLocks noChangeAspect="1"/>
          </p:cNvPicPr>
          <p:nvPr/>
        </p:nvPicPr>
        <p:blipFill>
          <a:blip r:embed="rId4"/>
          <a:stretch>
            <a:fillRect/>
          </a:stretch>
        </p:blipFill>
        <p:spPr>
          <a:xfrm>
            <a:off x="1354744" y="4918827"/>
            <a:ext cx="4140200" cy="21094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6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8AD8C-47F8-60BE-C1AA-4E2D81241708}"/>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4335DBA2-DC6D-10F8-1551-B5A9D6578167}"/>
              </a:ext>
            </a:extLst>
          </p:cNvPr>
          <p:cNvSpPr txBox="1">
            <a:spLocks/>
          </p:cNvSpPr>
          <p:nvPr/>
        </p:nvSpPr>
        <p:spPr>
          <a:xfrm>
            <a:off x="438407" y="685956"/>
            <a:ext cx="5981185"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What is component-based modeling?</a:t>
            </a:r>
          </a:p>
          <a:p>
            <a:pPr marL="4763"/>
            <a:endParaRPr lang="en-US" sz="1100" b="1" dirty="0"/>
          </a:p>
          <a:p>
            <a:pPr marL="4763"/>
            <a:r>
              <a:rPr lang="en-US" dirty="0"/>
              <a:t>Component-based modeling refers to having models which interfaces are typically the physical interfaces of the physical component it represents.</a:t>
            </a:r>
          </a:p>
          <a:p>
            <a:pPr marL="4763"/>
            <a:r>
              <a:rPr lang="en-US" dirty="0"/>
              <a:t>Consider a Resistor: its interfaces would be electrical connectors from which current would flow through, and electrical potential would be measured.</a:t>
            </a:r>
          </a:p>
          <a:p>
            <a:pPr marL="4763"/>
            <a:endParaRPr lang="en-US" dirty="0"/>
          </a:p>
          <a:p>
            <a:pPr marL="4763"/>
            <a:endParaRPr lang="en-US" dirty="0"/>
          </a:p>
          <a:p>
            <a:pPr marL="4763"/>
            <a:endParaRPr lang="en-US" dirty="0"/>
          </a:p>
          <a:p>
            <a:pPr marL="4763"/>
            <a:r>
              <a:rPr lang="en-US" dirty="0"/>
              <a:t>From </a:t>
            </a:r>
            <a:r>
              <a:rPr lang="en-US" dirty="0" err="1"/>
              <a:t>Simscape</a:t>
            </a:r>
            <a:r>
              <a:rPr lang="en-US" dirty="0"/>
              <a:t>.                     From </a:t>
            </a:r>
            <a:r>
              <a:rPr lang="en-US" dirty="0" err="1"/>
              <a:t>Modelica</a:t>
            </a:r>
            <a:r>
              <a:rPr lang="en-US" dirty="0"/>
              <a:t>.</a:t>
            </a:r>
          </a:p>
          <a:p>
            <a:pPr marL="4763"/>
            <a:endParaRPr lang="en-US" dirty="0"/>
          </a:p>
          <a:p>
            <a:pPr marL="4763"/>
            <a:r>
              <a:rPr lang="en-US" dirty="0"/>
              <a:t>This way, a full system can resemble to its physical assembly of the components it is composed of.</a:t>
            </a:r>
            <a:br>
              <a:rPr lang="en-US" dirty="0"/>
            </a:br>
            <a:r>
              <a:rPr lang="en-US" dirty="0"/>
              <a:t>Below is a </a:t>
            </a:r>
            <a:r>
              <a:rPr lang="en-US" dirty="0" err="1"/>
              <a:t>Modelica</a:t>
            </a:r>
            <a:r>
              <a:rPr lang="en-US" dirty="0"/>
              <a:t> example of three tanks connected that will reach level equilibrium.</a:t>
            </a:r>
          </a:p>
        </p:txBody>
      </p:sp>
      <p:pic>
        <p:nvPicPr>
          <p:cNvPr id="3" name="Picture 2" descr="A blue line with a plus and a line&#10;&#10;Description automatically generated">
            <a:extLst>
              <a:ext uri="{FF2B5EF4-FFF2-40B4-BE49-F238E27FC236}">
                <a16:creationId xmlns:a16="http://schemas.microsoft.com/office/drawing/2014/main" id="{FC259CA1-EF18-3E3F-5236-62D5ABD103C0}"/>
              </a:ext>
            </a:extLst>
          </p:cNvPr>
          <p:cNvPicPr>
            <a:picLocks noChangeAspect="1"/>
          </p:cNvPicPr>
          <p:nvPr/>
        </p:nvPicPr>
        <p:blipFill>
          <a:blip r:embed="rId3"/>
          <a:stretch>
            <a:fillRect/>
          </a:stretch>
        </p:blipFill>
        <p:spPr>
          <a:xfrm>
            <a:off x="1403169" y="3106798"/>
            <a:ext cx="1322363" cy="914400"/>
          </a:xfrm>
          <a:prstGeom prst="rect">
            <a:avLst/>
          </a:prstGeom>
        </p:spPr>
      </p:pic>
      <p:pic>
        <p:nvPicPr>
          <p:cNvPr id="5" name="Picture 4" descr="A diagram of a resistor&#10;&#10;Description automatically generated">
            <a:extLst>
              <a:ext uri="{FF2B5EF4-FFF2-40B4-BE49-F238E27FC236}">
                <a16:creationId xmlns:a16="http://schemas.microsoft.com/office/drawing/2014/main" id="{6EAC1B4D-7A12-29EE-6C71-A5F9B3E4074E}"/>
              </a:ext>
            </a:extLst>
          </p:cNvPr>
          <p:cNvPicPr>
            <a:picLocks noChangeAspect="1"/>
          </p:cNvPicPr>
          <p:nvPr/>
        </p:nvPicPr>
        <p:blipFill>
          <a:blip r:embed="rId4"/>
          <a:stretch>
            <a:fillRect/>
          </a:stretch>
        </p:blipFill>
        <p:spPr>
          <a:xfrm>
            <a:off x="3982012" y="3106798"/>
            <a:ext cx="1181100" cy="914400"/>
          </a:xfrm>
          <a:prstGeom prst="rect">
            <a:avLst/>
          </a:prstGeom>
        </p:spPr>
      </p:pic>
      <p:pic>
        <p:nvPicPr>
          <p:cNvPr id="8" name="Picture 7" descr="A diagram of a tank&#10;&#10;Description automatically generated">
            <a:extLst>
              <a:ext uri="{FF2B5EF4-FFF2-40B4-BE49-F238E27FC236}">
                <a16:creationId xmlns:a16="http://schemas.microsoft.com/office/drawing/2014/main" id="{13955A9B-F10C-65CE-9E94-0F19C279BAA2}"/>
              </a:ext>
            </a:extLst>
          </p:cNvPr>
          <p:cNvPicPr>
            <a:picLocks noChangeAspect="1"/>
          </p:cNvPicPr>
          <p:nvPr/>
        </p:nvPicPr>
        <p:blipFill>
          <a:blip r:embed="rId5"/>
          <a:stretch>
            <a:fillRect/>
          </a:stretch>
        </p:blipFill>
        <p:spPr>
          <a:xfrm>
            <a:off x="1362764" y="5884969"/>
            <a:ext cx="4132470" cy="2408639"/>
          </a:xfrm>
          <a:prstGeom prst="rect">
            <a:avLst/>
          </a:prstGeom>
        </p:spPr>
      </p:pic>
    </p:spTree>
    <p:extLst>
      <p:ext uri="{BB962C8B-B14F-4D97-AF65-F5344CB8AC3E}">
        <p14:creationId xmlns:p14="http://schemas.microsoft.com/office/powerpoint/2010/main" val="266356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076D9-911C-EC4B-5400-382334D911AD}"/>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0B381A20-B141-164C-9772-55A879FF8953}"/>
              </a:ext>
            </a:extLst>
          </p:cNvPr>
          <p:cNvSpPr txBox="1">
            <a:spLocks/>
          </p:cNvSpPr>
          <p:nvPr/>
        </p:nvSpPr>
        <p:spPr>
          <a:xfrm>
            <a:off x="438407" y="685956"/>
            <a:ext cx="5981185"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So, aren’t block diagrams always causal?</a:t>
            </a:r>
          </a:p>
          <a:p>
            <a:pPr marL="4763"/>
            <a:endParaRPr lang="en-US" sz="1100" b="1" dirty="0"/>
          </a:p>
          <a:p>
            <a:pPr marL="4763"/>
            <a:r>
              <a:rPr lang="en-US" dirty="0"/>
              <a:t>No. Block diagrams in </a:t>
            </a:r>
            <a:r>
              <a:rPr lang="en-US" dirty="0" err="1"/>
              <a:t>Modelica</a:t>
            </a:r>
            <a:r>
              <a:rPr lang="en-US" dirty="0"/>
              <a:t> are acausal and thus the equations of the blocks they represent can still be symbolically manipulated.</a:t>
            </a:r>
          </a:p>
          <a:p>
            <a:pPr marL="4763"/>
            <a:r>
              <a:rPr lang="en-US" dirty="0"/>
              <a:t>These are two separate concepts.</a:t>
            </a:r>
          </a:p>
          <a:p>
            <a:pPr marL="4763"/>
            <a:endParaRPr lang="en-US" dirty="0"/>
          </a:p>
          <a:p>
            <a:pPr marL="4763"/>
            <a:r>
              <a:rPr lang="en-US" dirty="0"/>
              <a:t>The example below shows a gain of 2, which output is set to be 42. The result of the simulation is finding the input of the gain for which the equality stands. Here, 21.</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However, not all block diagrams are acausal. </a:t>
            </a:r>
            <a:br>
              <a:rPr lang="en-US" dirty="0"/>
            </a:br>
            <a:r>
              <a:rPr lang="en-US" dirty="0"/>
              <a:t>Simulink is causal and the above would not solve in this environment. There are other advantages though...</a:t>
            </a:r>
          </a:p>
          <a:p>
            <a:pPr marL="4763"/>
            <a:r>
              <a:rPr lang="en-US" dirty="0"/>
              <a:t>For example, fixing the causality ahead allow for a robust solving of the system and structural analysis of the equation system.</a:t>
            </a:r>
          </a:p>
          <a:p>
            <a:pPr marL="4763"/>
            <a:endParaRPr lang="en-US" dirty="0"/>
          </a:p>
        </p:txBody>
      </p:sp>
      <p:pic>
        <p:nvPicPr>
          <p:cNvPr id="7" name="Picture 6" descr="A diagram of a triangle with a line and a line&#10;&#10;Description automatically generated">
            <a:extLst>
              <a:ext uri="{FF2B5EF4-FFF2-40B4-BE49-F238E27FC236}">
                <a16:creationId xmlns:a16="http://schemas.microsoft.com/office/drawing/2014/main" id="{C61BE244-99FC-4808-7185-8AEDE39FC354}"/>
              </a:ext>
            </a:extLst>
          </p:cNvPr>
          <p:cNvPicPr>
            <a:picLocks noChangeAspect="1"/>
          </p:cNvPicPr>
          <p:nvPr/>
        </p:nvPicPr>
        <p:blipFill>
          <a:blip r:embed="rId3"/>
          <a:stretch>
            <a:fillRect/>
          </a:stretch>
        </p:blipFill>
        <p:spPr>
          <a:xfrm>
            <a:off x="1085850" y="3784600"/>
            <a:ext cx="4686300" cy="157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850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B5DB5-3404-D4AA-9485-94CDBEA5E32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Subtitle 2">
                <a:extLst>
                  <a:ext uri="{FF2B5EF4-FFF2-40B4-BE49-F238E27FC236}">
                    <a16:creationId xmlns:a16="http://schemas.microsoft.com/office/drawing/2014/main" id="{43DB9F79-299C-CD96-0640-ED1B8C92502A}"/>
                  </a:ext>
                </a:extLst>
              </p:cNvPr>
              <p:cNvSpPr txBox="1">
                <a:spLocks/>
              </p:cNvSpPr>
              <p:nvPr/>
            </p:nvSpPr>
            <p:spPr>
              <a:xfrm>
                <a:off x="438407" y="685956"/>
                <a:ext cx="5981185"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So, are all component-based model acausal?</a:t>
                </a:r>
              </a:p>
              <a:p>
                <a:pPr marL="4763"/>
                <a:endParaRPr lang="en-US" sz="1100" b="1" dirty="0"/>
              </a:p>
              <a:p>
                <a:pPr marL="4763"/>
                <a:r>
                  <a:rPr lang="en-US" dirty="0"/>
                  <a:t>Also no. For example, </a:t>
                </a:r>
                <a:r>
                  <a:rPr lang="en-US" dirty="0" err="1"/>
                  <a:t>Amesim</a:t>
                </a:r>
                <a:r>
                  <a:rPr lang="en-US" dirty="0"/>
                  <a:t> is component based (it also includes block diagram capabilities) and is causal.</a:t>
                </a:r>
              </a:p>
              <a:p>
                <a:pPr marL="4763"/>
                <a:r>
                  <a:rPr lang="en-US" dirty="0"/>
                  <a:t>However, </a:t>
                </a:r>
                <a:r>
                  <a:rPr lang="en-US" dirty="0" err="1"/>
                  <a:t>Modelica</a:t>
                </a:r>
                <a:r>
                  <a:rPr lang="en-US" dirty="0"/>
                  <a:t> is component-based and </a:t>
                </a:r>
                <a:r>
                  <a:rPr lang="en-US" u="sng" dirty="0"/>
                  <a:t>a</a:t>
                </a:r>
                <a:r>
                  <a:rPr lang="en-US" dirty="0"/>
                  <a:t>causal.</a:t>
                </a:r>
              </a:p>
              <a:p>
                <a:pPr marL="4763"/>
                <a:r>
                  <a:rPr lang="en-US" dirty="0"/>
                  <a:t>These are again two separate concepts.</a:t>
                </a:r>
              </a:p>
              <a:p>
                <a:pPr marL="4763"/>
                <a:endParaRPr lang="en-US" dirty="0"/>
              </a:p>
              <a:p>
                <a:pPr marL="4763"/>
                <a:r>
                  <a:rPr lang="en-US" dirty="0"/>
                  <a:t>In the image below, a translational mass from </a:t>
                </a:r>
                <a:r>
                  <a:rPr lang="en-US" dirty="0" err="1"/>
                  <a:t>Amesim</a:t>
                </a:r>
                <a:r>
                  <a:rPr lang="en-US" dirty="0"/>
                  <a:t> shows its interfaces and explicitly requests the forces as defined inputs from both ports and will provide the acceleration, speed and position as causal outputs.</a:t>
                </a:r>
              </a:p>
              <a:p>
                <a:pPr marL="4763"/>
                <a:endParaRPr lang="en-US" dirty="0"/>
              </a:p>
              <a:p>
                <a:pPr marL="2971800" algn="l"/>
                <a:r>
                  <a:rPr lang="en-US" dirty="0"/>
                  <a:t>The reason is to ensure that the differential equations will be solved by integration and not by derivation.</a:t>
                </a:r>
              </a:p>
              <a:p>
                <a:pPr marL="2971800" algn="l"/>
                <a:r>
                  <a:rPr lang="en-US" dirty="0"/>
                  <a:t>The causal solving looks like:</a:t>
                </a:r>
              </a:p>
              <a:p>
                <a:pPr marL="2971800"/>
                <a14:m>
                  <m:oMathPara xmlns:m="http://schemas.openxmlformats.org/officeDocument/2006/math">
                    <m:oMathParaPr>
                      <m:jc m:val="center"/>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b="0" dirty="0">
                  <a:ea typeface="Cambria Math" panose="02040503050406030204" pitchFamily="18" charset="0"/>
                </a:endParaRPr>
              </a:p>
              <a:p>
                <a:pPr marL="2971800"/>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𝑎𝑑𝑡</m:t>
                          </m:r>
                        </m:e>
                      </m:nary>
                    </m:oMath>
                  </m:oMathPara>
                </a14:m>
                <a:endParaRPr lang="en-US" b="0" dirty="0">
                  <a:ea typeface="Cambria Math" panose="02040503050406030204" pitchFamily="18" charset="0"/>
                </a:endParaRPr>
              </a:p>
              <a:p>
                <a:pPr marL="297180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panose="02040503050406030204" pitchFamily="18" charset="0"/>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𝑣𝑑𝑡</m:t>
                          </m:r>
                        </m:e>
                      </m:nary>
                    </m:oMath>
                  </m:oMathPara>
                </a14:m>
                <a:endParaRPr lang="en-US" b="0" dirty="0">
                  <a:ea typeface="Cambria Math" panose="02040503050406030204" pitchFamily="18" charset="0"/>
                </a:endParaRPr>
              </a:p>
              <a:p>
                <a:r>
                  <a:rPr lang="en-US" dirty="0">
                    <a:ea typeface="Cambria Math" panose="02040503050406030204" pitchFamily="18" charset="0"/>
                  </a:rPr>
                  <a:t>Where </a:t>
                </a:r>
                <a14:m>
                  <m:oMath xmlns:m="http://schemas.openxmlformats.org/officeDocument/2006/math">
                    <m:r>
                      <a:rPr lang="en-US" b="0" i="1" smtClean="0">
                        <a:latin typeface="Cambria Math" panose="02040503050406030204" pitchFamily="18" charset="0"/>
                        <a:ea typeface="Cambria Math" panose="02040503050406030204" pitchFamily="18" charset="0"/>
                      </a:rPr>
                      <m:t>𝐹</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𝑎</m:t>
                    </m:r>
                  </m:oMath>
                </a14:m>
                <a:r>
                  <a:rPr lang="en-US" dirty="0">
                    <a:ea typeface="Cambria Math" panose="02040503050406030204" pitchFamily="18" charset="0"/>
                  </a:rPr>
                  <a:t>, </a:t>
                </a:r>
                <a14:m>
                  <m:oMath xmlns:m="http://schemas.openxmlformats.org/officeDocument/2006/math">
                    <m:r>
                      <a:rPr lang="en-US" i="1" smtClean="0">
                        <a:latin typeface="Cambria Math" panose="02040503050406030204" pitchFamily="18" charset="0"/>
                        <a:ea typeface="Cambria Math" panose="02040503050406030204" pitchFamily="18" charset="0"/>
                      </a:rPr>
                      <m:t>𝑣</m:t>
                    </m:r>
                  </m:oMath>
                </a14:m>
                <a:r>
                  <a:rPr lang="en-US" dirty="0">
                    <a:ea typeface="Cambria Math" panose="02040503050406030204" pitchFamily="18" charset="0"/>
                  </a:rPr>
                  <a:t> and </a:t>
                </a:r>
                <a14:m>
                  <m:oMath xmlns:m="http://schemas.openxmlformats.org/officeDocument/2006/math">
                    <m:r>
                      <a:rPr lang="en-US" b="0" i="1" smtClean="0">
                        <a:latin typeface="Cambria Math" panose="02040503050406030204" pitchFamily="18" charset="0"/>
                        <a:ea typeface="Cambria Math" panose="02040503050406030204" pitchFamily="18" charset="0"/>
                      </a:rPr>
                      <m:t>𝑥</m:t>
                    </m:r>
                  </m:oMath>
                </a14:m>
                <a:r>
                  <a:rPr lang="en-US" dirty="0">
                    <a:ea typeface="Cambria Math" panose="02040503050406030204" pitchFamily="18" charset="0"/>
                  </a:rPr>
                  <a:t> are respectively Force, mass, acceleration, speed and position of the translational mass.</a:t>
                </a:r>
              </a:p>
            </p:txBody>
          </p:sp>
        </mc:Choice>
        <mc:Fallback>
          <p:sp>
            <p:nvSpPr>
              <p:cNvPr id="6" name="Subtitle 2">
                <a:extLst>
                  <a:ext uri="{FF2B5EF4-FFF2-40B4-BE49-F238E27FC236}">
                    <a16:creationId xmlns:a16="http://schemas.microsoft.com/office/drawing/2014/main" id="{43DB9F79-299C-CD96-0640-ED1B8C92502A}"/>
                  </a:ext>
                </a:extLst>
              </p:cNvPr>
              <p:cNvSpPr txBox="1">
                <a:spLocks noRot="1" noChangeAspect="1" noMove="1" noResize="1" noEditPoints="1" noAdjustHandles="1" noChangeArrowheads="1" noChangeShapeType="1" noTextEdit="1"/>
              </p:cNvSpPr>
              <p:nvPr/>
            </p:nvSpPr>
            <p:spPr>
              <a:xfrm>
                <a:off x="438407" y="685956"/>
                <a:ext cx="5981185" cy="7607652"/>
              </a:xfrm>
              <a:prstGeom prst="rect">
                <a:avLst/>
              </a:prstGeom>
              <a:blipFill>
                <a:blip r:embed="rId3"/>
                <a:stretch>
                  <a:fillRect l="-636" t="-833" r="-1059" b="-8167"/>
                </a:stretch>
              </a:blipFill>
            </p:spPr>
            <p:txBody>
              <a:bodyPr/>
              <a:lstStyle/>
              <a:p>
                <a:r>
                  <a:rPr lang="en-US">
                    <a:noFill/>
                  </a:rPr>
                  <a:t> </a:t>
                </a:r>
              </a:p>
            </p:txBody>
          </p:sp>
        </mc:Fallback>
      </mc:AlternateContent>
      <p:pic>
        <p:nvPicPr>
          <p:cNvPr id="3" name="Picture 2" descr="A diagram of a diagram&#10;&#10;Description automatically generated">
            <a:extLst>
              <a:ext uri="{FF2B5EF4-FFF2-40B4-BE49-F238E27FC236}">
                <a16:creationId xmlns:a16="http://schemas.microsoft.com/office/drawing/2014/main" id="{863CDC5F-DCC4-58AE-4E44-69FF925BEA53}"/>
              </a:ext>
            </a:extLst>
          </p:cNvPr>
          <p:cNvPicPr>
            <a:picLocks noChangeAspect="1"/>
          </p:cNvPicPr>
          <p:nvPr/>
        </p:nvPicPr>
        <p:blipFill>
          <a:blip r:embed="rId4"/>
          <a:stretch>
            <a:fillRect/>
          </a:stretch>
        </p:blipFill>
        <p:spPr>
          <a:xfrm>
            <a:off x="1041399" y="4336272"/>
            <a:ext cx="2108200" cy="2732055"/>
          </a:xfrm>
          <a:prstGeom prst="rect">
            <a:avLst/>
          </a:prstGeom>
        </p:spPr>
      </p:pic>
    </p:spTree>
    <p:extLst>
      <p:ext uri="{BB962C8B-B14F-4D97-AF65-F5344CB8AC3E}">
        <p14:creationId xmlns:p14="http://schemas.microsoft.com/office/powerpoint/2010/main" val="194028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D20E1-1F18-996E-6C81-A8586E874C1C}"/>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C93A273-B769-FE14-3C2E-92B972BDB56D}"/>
              </a:ext>
            </a:extLst>
          </p:cNvPr>
          <p:cNvSpPr txBox="1">
            <a:spLocks/>
          </p:cNvSpPr>
          <p:nvPr/>
        </p:nvSpPr>
        <p:spPr>
          <a:xfrm>
            <a:off x="593351" y="704244"/>
            <a:ext cx="5671298" cy="811566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Don’t confuse causal and block diagrams, </a:t>
            </a:r>
            <a:br>
              <a:rPr lang="en-US" b="1" dirty="0"/>
            </a:br>
            <a:r>
              <a:rPr lang="en-US" b="1" dirty="0"/>
              <a:t>acausal and component-based modeling.</a:t>
            </a:r>
          </a:p>
          <a:p>
            <a:endParaRPr lang="en-US" sz="1100" b="1" dirty="0"/>
          </a:p>
          <a:p>
            <a:r>
              <a:rPr lang="en-US" dirty="0"/>
              <a:t>Hopefully, this explains the initial table and how these terms differ and should not be mixed 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❓Which of these combinations are you mostly using?</a:t>
            </a:r>
          </a:p>
          <a:p>
            <a:r>
              <a:rPr lang="en-US" dirty="0"/>
              <a:t>…</a:t>
            </a:r>
          </a:p>
          <a:p>
            <a:pPr algn="ctr"/>
            <a:r>
              <a:rPr lang="en-US" i="1" dirty="0"/>
              <a:t>Comment if you need any further clarifications or insights.</a:t>
            </a:r>
          </a:p>
          <a:p>
            <a:pPr algn="ctr"/>
            <a:endParaRPr lang="en-US" i="1" dirty="0"/>
          </a:p>
          <a:p>
            <a:pPr algn="ctr"/>
            <a:r>
              <a:rPr lang="en-US" sz="5400" i="1" dirty="0"/>
              <a:t>👇</a:t>
            </a:r>
            <a:endParaRPr lang="en-US" dirty="0"/>
          </a:p>
        </p:txBody>
      </p:sp>
      <p:graphicFrame>
        <p:nvGraphicFramePr>
          <p:cNvPr id="2" name="Table 1">
            <a:extLst>
              <a:ext uri="{FF2B5EF4-FFF2-40B4-BE49-F238E27FC236}">
                <a16:creationId xmlns:a16="http://schemas.microsoft.com/office/drawing/2014/main" id="{CC274C73-5BD5-9E16-88B6-861CAF528612}"/>
              </a:ext>
            </a:extLst>
          </p:cNvPr>
          <p:cNvGraphicFramePr>
            <a:graphicFrameLocks noGrp="1"/>
          </p:cNvGraphicFramePr>
          <p:nvPr>
            <p:extLst>
              <p:ext uri="{D42A27DB-BD31-4B8C-83A1-F6EECF244321}">
                <p14:modId xmlns:p14="http://schemas.microsoft.com/office/powerpoint/2010/main" val="1676422915"/>
              </p:ext>
            </p:extLst>
          </p:nvPr>
        </p:nvGraphicFramePr>
        <p:xfrm>
          <a:off x="514350" y="2248823"/>
          <a:ext cx="5829300" cy="2842953"/>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796406149"/>
                    </a:ext>
                  </a:extLst>
                </a:gridCol>
                <a:gridCol w="1943100">
                  <a:extLst>
                    <a:ext uri="{9D8B030D-6E8A-4147-A177-3AD203B41FA5}">
                      <a16:colId xmlns:a16="http://schemas.microsoft.com/office/drawing/2014/main" val="1056202853"/>
                    </a:ext>
                  </a:extLst>
                </a:gridCol>
                <a:gridCol w="1943100">
                  <a:extLst>
                    <a:ext uri="{9D8B030D-6E8A-4147-A177-3AD203B41FA5}">
                      <a16:colId xmlns:a16="http://schemas.microsoft.com/office/drawing/2014/main" val="1690668637"/>
                    </a:ext>
                  </a:extLst>
                </a:gridCol>
              </a:tblGrid>
              <a:tr h="947651">
                <a:tc>
                  <a:txBody>
                    <a:bodyPr/>
                    <a:lstStyle/>
                    <a:p>
                      <a:pPr algn="ctr"/>
                      <a:r>
                        <a:rPr lang="en-US" dirty="0">
                          <a:solidFill>
                            <a:schemeClr val="tx1"/>
                          </a:solidFill>
                        </a:rPr>
                        <a:t>Some examples</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bg1"/>
                          </a:solidFill>
                        </a:rPr>
                        <a:t>Causal</a:t>
                      </a:r>
                    </a:p>
                  </a:txBody>
                  <a:tcPr anchor="ctr">
                    <a:lnL w="12700" cap="flat" cmpd="sng" algn="ctr">
                      <a:solidFill>
                        <a:schemeClr val="bg1"/>
                      </a:solidFill>
                      <a:prstDash val="solid"/>
                      <a:round/>
                      <a:headEnd type="none" w="med" len="med"/>
                      <a:tailEnd type="none" w="med" len="med"/>
                    </a:lnL>
                  </a:tcPr>
                </a:tc>
                <a:tc>
                  <a:txBody>
                    <a:bodyPr/>
                    <a:lstStyle/>
                    <a:p>
                      <a:pPr algn="ctr"/>
                      <a:r>
                        <a:rPr lang="en-US" sz="1800" dirty="0">
                          <a:solidFill>
                            <a:schemeClr val="bg1"/>
                          </a:solidFill>
                        </a:rPr>
                        <a:t>Acausal</a:t>
                      </a:r>
                    </a:p>
                  </a:txBody>
                  <a:tcPr anchor="ctr"/>
                </a:tc>
                <a:extLst>
                  <a:ext uri="{0D108BD9-81ED-4DB2-BD59-A6C34878D82A}">
                    <a16:rowId xmlns:a16="http://schemas.microsoft.com/office/drawing/2014/main" val="2191317963"/>
                  </a:ext>
                </a:extLst>
              </a:tr>
              <a:tr h="947651">
                <a:tc>
                  <a:txBody>
                    <a:bodyPr/>
                    <a:lstStyle/>
                    <a:p>
                      <a:pPr algn="ctr"/>
                      <a:r>
                        <a:rPr lang="en-US" sz="1800" b="1" kern="1200" dirty="0">
                          <a:solidFill>
                            <a:schemeClr val="bg1"/>
                          </a:solidFill>
                          <a:latin typeface="+mn-lt"/>
                          <a:ea typeface="+mn-ea"/>
                          <a:cs typeface="+mn-cs"/>
                        </a:rPr>
                        <a:t>Block diagram</a:t>
                      </a:r>
                    </a:p>
                  </a:txBody>
                  <a:tcPr anchor="ctr">
                    <a:lnT w="12700" cap="flat" cmpd="sng" algn="ctr">
                      <a:solidFill>
                        <a:schemeClr val="bg1"/>
                      </a:solidFill>
                      <a:prstDash val="solid"/>
                      <a:round/>
                      <a:headEnd type="none" w="med" len="med"/>
                      <a:tailEnd type="none" w="med" len="med"/>
                    </a:lnT>
                    <a:solidFill>
                      <a:srgbClr val="156082"/>
                    </a:solidFill>
                  </a:tcPr>
                </a:tc>
                <a:tc>
                  <a:txBody>
                    <a:bodyPr/>
                    <a:lstStyle/>
                    <a:p>
                      <a:pPr algn="ctr"/>
                      <a:endParaRPr lang="en-US" dirty="0"/>
                    </a:p>
                  </a:txBody>
                  <a:tcPr anchor="ctr"/>
                </a:tc>
                <a:tc>
                  <a:txBody>
                    <a:bodyPr/>
                    <a:lstStyle/>
                    <a:p>
                      <a:pPr algn="ctr"/>
                      <a:endParaRPr lang="en-US"/>
                    </a:p>
                  </a:txBody>
                  <a:tcPr anchor="ctr"/>
                </a:tc>
                <a:extLst>
                  <a:ext uri="{0D108BD9-81ED-4DB2-BD59-A6C34878D82A}">
                    <a16:rowId xmlns:a16="http://schemas.microsoft.com/office/drawing/2014/main" val="3293216061"/>
                  </a:ext>
                </a:extLst>
              </a:tr>
              <a:tr h="947651">
                <a:tc>
                  <a:txBody>
                    <a:bodyPr/>
                    <a:lstStyle/>
                    <a:p>
                      <a:pPr algn="ctr"/>
                      <a:r>
                        <a:rPr lang="en-US" sz="1800" b="1" kern="1200" dirty="0">
                          <a:solidFill>
                            <a:schemeClr val="bg1"/>
                          </a:solidFill>
                          <a:latin typeface="+mn-lt"/>
                          <a:ea typeface="+mn-ea"/>
                          <a:cs typeface="+mn-cs"/>
                        </a:rPr>
                        <a:t>Component-based</a:t>
                      </a:r>
                    </a:p>
                  </a:txBody>
                  <a:tcPr anchor="ctr">
                    <a:solidFill>
                      <a:srgbClr val="156082"/>
                    </a:solidFill>
                  </a:tcPr>
                </a:tc>
                <a:tc>
                  <a:txBody>
                    <a:bodyPr/>
                    <a:lstStyle/>
                    <a:p>
                      <a:pPr algn="ctr"/>
                      <a:endParaRPr lang="en-US"/>
                    </a:p>
                  </a:txBody>
                  <a:tcPr anchor="ctr"/>
                </a:tc>
                <a:tc>
                  <a:txBody>
                    <a:bodyPr/>
                    <a:lstStyle/>
                    <a:p>
                      <a:pPr algn="ctr"/>
                      <a:endParaRPr lang="en-US" dirty="0"/>
                    </a:p>
                  </a:txBody>
                  <a:tcPr anchor="ctr"/>
                </a:tc>
                <a:extLst>
                  <a:ext uri="{0D108BD9-81ED-4DB2-BD59-A6C34878D82A}">
                    <a16:rowId xmlns:a16="http://schemas.microsoft.com/office/drawing/2014/main" val="1601172797"/>
                  </a:ext>
                </a:extLst>
              </a:tr>
            </a:tbl>
          </a:graphicData>
        </a:graphic>
      </p:graphicFrame>
      <p:pic>
        <p:nvPicPr>
          <p:cNvPr id="3" name="Picture 2" descr="A black and white triangle with a number and arrows&#10;&#10;Description automatically generated">
            <a:extLst>
              <a:ext uri="{FF2B5EF4-FFF2-40B4-BE49-F238E27FC236}">
                <a16:creationId xmlns:a16="http://schemas.microsoft.com/office/drawing/2014/main" id="{6D9AFC0B-2822-0577-FF72-ADA925286C47}"/>
              </a:ext>
            </a:extLst>
          </p:cNvPr>
          <p:cNvPicPr>
            <a:picLocks noChangeAspect="1"/>
          </p:cNvPicPr>
          <p:nvPr/>
        </p:nvPicPr>
        <p:blipFill>
          <a:blip r:embed="rId2"/>
          <a:srcRect t="10721" b="10450"/>
          <a:stretch/>
        </p:blipFill>
        <p:spPr>
          <a:xfrm>
            <a:off x="2857498" y="3302380"/>
            <a:ext cx="1140061" cy="740807"/>
          </a:xfrm>
          <a:prstGeom prst="rect">
            <a:avLst/>
          </a:prstGeom>
        </p:spPr>
      </p:pic>
      <p:pic>
        <p:nvPicPr>
          <p:cNvPr id="4" name="Picture 3" descr="A triangle with a triangle pointing to the center&#10;&#10;Description automatically generated with medium confidence">
            <a:extLst>
              <a:ext uri="{FF2B5EF4-FFF2-40B4-BE49-F238E27FC236}">
                <a16:creationId xmlns:a16="http://schemas.microsoft.com/office/drawing/2014/main" id="{1D5560BF-EC1A-D7C0-E99F-48A2CD1FD092}"/>
              </a:ext>
            </a:extLst>
          </p:cNvPr>
          <p:cNvPicPr>
            <a:picLocks noChangeAspect="1"/>
          </p:cNvPicPr>
          <p:nvPr/>
        </p:nvPicPr>
        <p:blipFill>
          <a:blip r:embed="rId3"/>
          <a:stretch>
            <a:fillRect/>
          </a:stretch>
        </p:blipFill>
        <p:spPr>
          <a:xfrm>
            <a:off x="4739850" y="3224672"/>
            <a:ext cx="1041400" cy="865828"/>
          </a:xfrm>
          <a:prstGeom prst="rect">
            <a:avLst/>
          </a:prstGeom>
        </p:spPr>
      </p:pic>
      <p:pic>
        <p:nvPicPr>
          <p:cNvPr id="5" name="Picture 4" descr="A diagram of a mass&#10;&#10;Description automatically generated">
            <a:extLst>
              <a:ext uri="{FF2B5EF4-FFF2-40B4-BE49-F238E27FC236}">
                <a16:creationId xmlns:a16="http://schemas.microsoft.com/office/drawing/2014/main" id="{FD7AB159-0457-FAA8-927B-F4C06C759F53}"/>
              </a:ext>
            </a:extLst>
          </p:cNvPr>
          <p:cNvPicPr>
            <a:picLocks noChangeAspect="1"/>
          </p:cNvPicPr>
          <p:nvPr/>
        </p:nvPicPr>
        <p:blipFill>
          <a:blip r:embed="rId4"/>
          <a:stretch>
            <a:fillRect/>
          </a:stretch>
        </p:blipFill>
        <p:spPr>
          <a:xfrm>
            <a:off x="4739850" y="4164676"/>
            <a:ext cx="1041400" cy="901700"/>
          </a:xfrm>
          <a:prstGeom prst="rect">
            <a:avLst/>
          </a:prstGeom>
        </p:spPr>
      </p:pic>
      <p:pic>
        <p:nvPicPr>
          <p:cNvPr id="7" name="Picture 6" descr="A diagram of a diagram&#10;&#10;Description automatically generated">
            <a:extLst>
              <a:ext uri="{FF2B5EF4-FFF2-40B4-BE49-F238E27FC236}">
                <a16:creationId xmlns:a16="http://schemas.microsoft.com/office/drawing/2014/main" id="{3E3DA4F4-7570-2EDD-8B3A-BEB93AE059A3}"/>
              </a:ext>
            </a:extLst>
          </p:cNvPr>
          <p:cNvPicPr>
            <a:picLocks noChangeAspect="1"/>
          </p:cNvPicPr>
          <p:nvPr/>
        </p:nvPicPr>
        <p:blipFill>
          <a:blip r:embed="rId5"/>
          <a:srcRect l="40760" t="38094" r="39556" b="38530"/>
          <a:stretch/>
        </p:blipFill>
        <p:spPr>
          <a:xfrm rot="5400000">
            <a:off x="3058596" y="4045496"/>
            <a:ext cx="740806" cy="1140061"/>
          </a:xfrm>
          <a:prstGeom prst="rect">
            <a:avLst/>
          </a:prstGeom>
        </p:spPr>
      </p:pic>
    </p:spTree>
    <p:extLst>
      <p:ext uri="{BB962C8B-B14F-4D97-AF65-F5344CB8AC3E}">
        <p14:creationId xmlns:p14="http://schemas.microsoft.com/office/powerpoint/2010/main" val="1225061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1838</TotalTime>
  <Words>753</Words>
  <Application>Microsoft Macintosh PowerPoint</Application>
  <PresentationFormat>Letter Paper (8.5x11 in)</PresentationFormat>
  <Paragraphs>112</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Andale Mono</vt:lpstr>
      <vt:lpstr>Aptos</vt:lpstr>
      <vt:lpstr>Arial</vt:lpstr>
      <vt:lpstr>Avenir Medium</vt:lpstr>
      <vt:lpstr>Cambria Math</vt:lpstr>
      <vt:lpstr>Office Theme</vt:lpstr>
      <vt:lpstr>Don’t confuse:   causal and block diagram   acausal and component-based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Coic, Clement</dc:creator>
  <cp:lastModifiedBy>Coic, Clement</cp:lastModifiedBy>
  <cp:revision>13</cp:revision>
  <dcterms:created xsi:type="dcterms:W3CDTF">2024-11-12T14:59:45Z</dcterms:created>
  <dcterms:modified xsi:type="dcterms:W3CDTF">2024-12-01T19:00:37Z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2024-11-12T15:01:04Z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75566e21-c5af-417f-a99b-a057db519887</vt:lpwstr>
  </property>
  <property fmtid="{D5CDD505-2E9C-101B-9397-08002B2CF9AE}" pid="8" name="MSIP_Label_ff6dbec8-95a8-4638-9f5f-bd076536645c_ContentBits">
    <vt:lpwstr>0</vt:lpwstr>
  </property>
</Properties>
</file>