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A99D"/>
    <a:srgbClr val="FFE7AD"/>
    <a:srgbClr val="FFF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18"/>
  </p:normalViewPr>
  <p:slideViewPr>
    <p:cSldViewPr snapToGrid="0" showGuides="1">
      <p:cViewPr varScale="1">
        <p:scale>
          <a:sx n="149" d="100"/>
          <a:sy n="149" d="100"/>
        </p:scale>
        <p:origin x="6576" y="33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ic, Clement" userId="8401e54f-c4c7-42c2-b811-91960db909ba" providerId="ADAL" clId="{0E059155-0A43-4643-80E4-139400D62CBA}"/>
    <pc:docChg chg="modSld">
      <pc:chgData name="Coic, Clement" userId="8401e54f-c4c7-42c2-b811-91960db909ba" providerId="ADAL" clId="{0E059155-0A43-4643-80E4-139400D62CBA}" dt="2024-12-11T09:15:34.307" v="0" actId="20577"/>
      <pc:docMkLst>
        <pc:docMk/>
      </pc:docMkLst>
      <pc:sldChg chg="modSp mod">
        <pc:chgData name="Coic, Clement" userId="8401e54f-c4c7-42c2-b811-91960db909ba" providerId="ADAL" clId="{0E059155-0A43-4643-80E4-139400D62CBA}" dt="2024-12-11T09:15:34.307" v="0" actId="20577"/>
        <pc:sldMkLst>
          <pc:docMk/>
          <pc:sldMk cId="287067060" sldId="256"/>
        </pc:sldMkLst>
        <pc:spChg chg="mod">
          <ac:chgData name="Coic, Clement" userId="8401e54f-c4c7-42c2-b811-91960db909ba" providerId="ADAL" clId="{0E059155-0A43-4643-80E4-139400D62CBA}" dt="2024-12-11T09:15:34.307" v="0" actId="20577"/>
          <ac:spMkLst>
            <pc:docMk/>
            <pc:sldMk cId="287067060" sldId="256"/>
            <ac:spMk id="31" creationId="{B922CD89-88D6-8C36-1F0E-766EA0A8B92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23402-3862-954A-B3E3-799EDE0B7777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DB410-BABE-4748-8F41-980A9182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91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DB410-BABE-4748-8F41-980A918281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62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7964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2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3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3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black circle with white lines and dots&#10;&#10;Description automatically generated">
            <a:extLst>
              <a:ext uri="{FF2B5EF4-FFF2-40B4-BE49-F238E27FC236}">
                <a16:creationId xmlns:a16="http://schemas.microsoft.com/office/drawing/2014/main" id="{A14712EC-FF87-8A19-1129-516106A29D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39115" y="0"/>
            <a:ext cx="1018885" cy="101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4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5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7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1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8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2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8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A424A82-6254-A245-A9F3-AFA90B39A0A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FAC02F6-645B-1240-960B-7AB31413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E7AD"/>
            </a:gs>
            <a:gs pos="0">
              <a:srgbClr val="FFF1D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5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166ADA-B88C-CB0B-61B3-B27F8EDBBE34}"/>
              </a:ext>
            </a:extLst>
          </p:cNvPr>
          <p:cNvSpPr txBox="1"/>
          <p:nvPr userDrawn="1"/>
        </p:nvSpPr>
        <p:spPr>
          <a:xfrm>
            <a:off x="471486" y="8537556"/>
            <a:ext cx="247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ln>
                  <a:noFill/>
                </a:ln>
                <a:solidFill>
                  <a:srgbClr val="A1A99D"/>
                </a:solidFill>
                <a:latin typeface="Andale Mono" panose="020B0509000000000004" pitchFamily="49" charset="0"/>
                <a:cs typeface="Al Bayan Plain" pitchFamily="2" charset="-78"/>
              </a:rPr>
              <a:t>Dr. Clément Coïc</a:t>
            </a:r>
          </a:p>
        </p:txBody>
      </p:sp>
      <p:pic>
        <p:nvPicPr>
          <p:cNvPr id="4" name="Picture 4" descr="Use links below to save image.">
            <a:extLst>
              <a:ext uri="{FF2B5EF4-FFF2-40B4-BE49-F238E27FC236}">
                <a16:creationId xmlns:a16="http://schemas.microsoft.com/office/drawing/2014/main" id="{BF258610-414C-BB00-4777-FE5638E889A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56" b="31292"/>
          <a:stretch/>
        </p:blipFill>
        <p:spPr bwMode="auto">
          <a:xfrm>
            <a:off x="2728913" y="8291509"/>
            <a:ext cx="3657600" cy="73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4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tx1"/>
          </a:solidFill>
          <a:latin typeface="Avenir Medium" panose="02000503020000020003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38B4B-7A91-7344-4EAA-E6C008BB9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0"/>
            <a:ext cx="5829300" cy="853920"/>
          </a:xfrm>
        </p:spPr>
        <p:txBody>
          <a:bodyPr>
            <a:normAutofit/>
          </a:bodyPr>
          <a:lstStyle/>
          <a:p>
            <a:r>
              <a:rPr lang="en-US" sz="3200" dirty="0"/>
              <a:t>Acausality</a:t>
            </a:r>
            <a:br>
              <a:rPr lang="en-US" sz="3200" dirty="0"/>
            </a:br>
            <a:r>
              <a:rPr lang="en-US" sz="1800" dirty="0"/>
              <a:t>A single component for all causalities</a:t>
            </a:r>
            <a:endParaRPr lang="en-US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19FEC6-8A16-2C80-8ECA-2506C56BE5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777437" y="1995087"/>
            <a:ext cx="2806232" cy="3314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EFD853-15A7-9BAA-72EF-C751ED6E34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52986" y="1995087"/>
            <a:ext cx="2780486" cy="3314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1E4748-4170-386B-6962-673DA9BB69F8}"/>
              </a:ext>
            </a:extLst>
          </p:cNvPr>
          <p:cNvSpPr txBox="1"/>
          <p:nvPr/>
        </p:nvSpPr>
        <p:spPr>
          <a:xfrm>
            <a:off x="0" y="1425580"/>
            <a:ext cx="343713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Conductor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The resistance </a:t>
            </a:r>
            <a:r>
              <a:rPr lang="en-US" i="1" dirty="0"/>
              <a:t>R</a:t>
            </a:r>
            <a:r>
              <a:rPr lang="en-US" dirty="0"/>
              <a:t> is set</a:t>
            </a:r>
          </a:p>
          <a:p>
            <a:pPr algn="ctr"/>
            <a:r>
              <a:rPr lang="en-US" dirty="0"/>
              <a:t>The voltage </a:t>
            </a:r>
            <a:r>
              <a:rPr lang="en-US" i="1" dirty="0"/>
              <a:t>v</a:t>
            </a:r>
            <a:r>
              <a:rPr lang="en-US" dirty="0"/>
              <a:t> is known</a:t>
            </a:r>
          </a:p>
          <a:p>
            <a:pPr algn="ctr"/>
            <a:r>
              <a:rPr lang="en-US" dirty="0">
                <a:sym typeface="Wingdings" pitchFamily="2" charset="2"/>
              </a:rPr>
              <a:t> The current </a:t>
            </a:r>
            <a:r>
              <a:rPr lang="en-US" i="1" dirty="0" err="1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 is the solved for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90985-A208-694A-ACCA-E5F2EBB25177}"/>
              </a:ext>
            </a:extLst>
          </p:cNvPr>
          <p:cNvSpPr txBox="1"/>
          <p:nvPr/>
        </p:nvSpPr>
        <p:spPr>
          <a:xfrm>
            <a:off x="3429000" y="1425580"/>
            <a:ext cx="342899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Resistor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The resistance </a:t>
            </a:r>
            <a:r>
              <a:rPr lang="en-US" i="1" dirty="0"/>
              <a:t>R</a:t>
            </a:r>
            <a:r>
              <a:rPr lang="en-US" dirty="0"/>
              <a:t> is set</a:t>
            </a:r>
          </a:p>
          <a:p>
            <a:pPr algn="ctr"/>
            <a:r>
              <a:rPr lang="en-US" dirty="0"/>
              <a:t>The current </a:t>
            </a:r>
            <a:r>
              <a:rPr lang="en-US" i="1" dirty="0" err="1"/>
              <a:t>i</a:t>
            </a:r>
            <a:r>
              <a:rPr lang="en-US" dirty="0"/>
              <a:t> is known</a:t>
            </a:r>
          </a:p>
          <a:p>
            <a:pPr algn="ctr"/>
            <a:r>
              <a:rPr lang="en-US" dirty="0">
                <a:sym typeface="Wingdings" pitchFamily="2" charset="2"/>
              </a:rPr>
              <a:t> The voltage </a:t>
            </a:r>
            <a:r>
              <a:rPr lang="en-US" i="1" dirty="0">
                <a:sym typeface="Wingdings" pitchFamily="2" charset="2"/>
              </a:rPr>
              <a:t>v</a:t>
            </a:r>
            <a:r>
              <a:rPr lang="en-US" dirty="0">
                <a:sym typeface="Wingdings" pitchFamily="2" charset="2"/>
              </a:rPr>
              <a:t> is the solved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001B6B-46D3-50E9-E76A-F96DA035B185}"/>
              </a:ext>
            </a:extLst>
          </p:cNvPr>
          <p:cNvCxnSpPr>
            <a:cxnSpLocks/>
            <a:stCxn id="20" idx="0"/>
          </p:cNvCxnSpPr>
          <p:nvPr/>
        </p:nvCxnSpPr>
        <p:spPr>
          <a:xfrm>
            <a:off x="3429000" y="1420703"/>
            <a:ext cx="0" cy="508319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AEB44B8-B214-3875-B6EE-9812EF961FDF}"/>
              </a:ext>
            </a:extLst>
          </p:cNvPr>
          <p:cNvSpPr/>
          <p:nvPr/>
        </p:nvSpPr>
        <p:spPr>
          <a:xfrm>
            <a:off x="1426464" y="1995087"/>
            <a:ext cx="1051560" cy="75725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2A02DAA-400E-3A64-EDBE-BB2E7EBE4E33}"/>
              </a:ext>
            </a:extLst>
          </p:cNvPr>
          <p:cNvSpPr/>
          <p:nvPr/>
        </p:nvSpPr>
        <p:spPr>
          <a:xfrm>
            <a:off x="4855464" y="1995086"/>
            <a:ext cx="1051560" cy="75725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CA5FC3-99CD-FE8F-846D-9B82CC3030BE}"/>
              </a:ext>
            </a:extLst>
          </p:cNvPr>
          <p:cNvSpPr txBox="1"/>
          <p:nvPr/>
        </p:nvSpPr>
        <p:spPr>
          <a:xfrm>
            <a:off x="2704085" y="1420703"/>
            <a:ext cx="144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Same model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CDE62B-86E9-D45B-4C67-E8955946748B}"/>
              </a:ext>
            </a:extLst>
          </p:cNvPr>
          <p:cNvCxnSpPr>
            <a:cxnSpLocks/>
            <a:stCxn id="20" idx="2"/>
            <a:endCxn id="18" idx="7"/>
          </p:cNvCxnSpPr>
          <p:nvPr/>
        </p:nvCxnSpPr>
        <p:spPr>
          <a:xfrm flipH="1">
            <a:off x="2324027" y="1790035"/>
            <a:ext cx="1104973" cy="3159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9B538C-8D84-9FA3-5EA4-6540F1DC03A5}"/>
              </a:ext>
            </a:extLst>
          </p:cNvPr>
          <p:cNvCxnSpPr>
            <a:endCxn id="19" idx="1"/>
          </p:cNvCxnSpPr>
          <p:nvPr/>
        </p:nvCxnSpPr>
        <p:spPr>
          <a:xfrm>
            <a:off x="3429000" y="1790035"/>
            <a:ext cx="1580461" cy="31594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922CD89-88D6-8C36-1F0E-766EA0A8B926}"/>
              </a:ext>
            </a:extLst>
          </p:cNvPr>
          <p:cNvSpPr txBox="1"/>
          <p:nvPr/>
        </p:nvSpPr>
        <p:spPr>
          <a:xfrm>
            <a:off x="352987" y="7061532"/>
            <a:ext cx="62306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The resistor illustrates well the principle of </a:t>
            </a:r>
            <a:r>
              <a:rPr lang="en-US" sz="1800" dirty="0" err="1"/>
              <a:t>acausality</a:t>
            </a:r>
            <a:r>
              <a:rPr lang="en-US" sz="1800" dirty="0"/>
              <a:t>.</a:t>
            </a:r>
          </a:p>
          <a:p>
            <a:pPr algn="ctr"/>
            <a:r>
              <a:rPr lang="en-US" dirty="0"/>
              <a:t>And it is true for all models.</a:t>
            </a:r>
          </a:p>
          <a:p>
            <a:pPr algn="ctr"/>
            <a:r>
              <a:rPr lang="en-US" dirty="0"/>
              <a:t>It does not mean that all causalities are desired </a:t>
            </a:r>
            <a:r>
              <a:rPr lang="en-US"/>
              <a:t>– </a:t>
            </a:r>
            <a:br>
              <a:rPr lang="en-US"/>
            </a:br>
            <a:r>
              <a:rPr lang="en-US"/>
              <a:t>there </a:t>
            </a:r>
            <a:r>
              <a:rPr lang="en-US" dirty="0"/>
              <a:t>are ways to influence the causality selection.</a:t>
            </a:r>
          </a:p>
        </p:txBody>
      </p:sp>
    </p:spTree>
    <p:extLst>
      <p:ext uri="{BB962C8B-B14F-4D97-AF65-F5344CB8AC3E}">
        <p14:creationId xmlns:p14="http://schemas.microsoft.com/office/powerpoint/2010/main" val="28706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C5C30-651C-5758-BC26-15F0158BD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351AD-CB6C-9FE5-C468-0C4DF3CC2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0"/>
            <a:ext cx="5829300" cy="853920"/>
          </a:xfrm>
        </p:spPr>
        <p:txBody>
          <a:bodyPr>
            <a:normAutofit/>
          </a:bodyPr>
          <a:lstStyle/>
          <a:p>
            <a:r>
              <a:rPr lang="en-US" sz="3200" dirty="0"/>
              <a:t>Bi-causality</a:t>
            </a:r>
            <a:br>
              <a:rPr lang="en-US" sz="3200" dirty="0"/>
            </a:br>
            <a:r>
              <a:rPr lang="en-US" sz="1800" dirty="0"/>
              <a:t>All variables known to compute the parameter value</a:t>
            </a:r>
            <a:endParaRPr lang="en-US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A96F38-DC66-B34D-C660-40F619F47C2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349" y="3734721"/>
            <a:ext cx="3441700" cy="1917700"/>
          </a:xfrm>
          <a:prstGeom prst="rect">
            <a:avLst/>
          </a:prstGeom>
        </p:spPr>
      </p:pic>
      <p:pic>
        <p:nvPicPr>
          <p:cNvPr id="5" name="Picture 4" descr="A diagram of a circuit&#10;&#10;Description automatically generated">
            <a:extLst>
              <a:ext uri="{FF2B5EF4-FFF2-40B4-BE49-F238E27FC236}">
                <a16:creationId xmlns:a16="http://schemas.microsoft.com/office/drawing/2014/main" id="{E02563A4-F72C-EC15-033D-4DB188CA2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49" y="2612207"/>
            <a:ext cx="2521976" cy="2081364"/>
          </a:xfrm>
          <a:prstGeom prst="rect">
            <a:avLst/>
          </a:prstGeom>
        </p:spPr>
      </p:pic>
      <p:pic>
        <p:nvPicPr>
          <p:cNvPr id="10" name="Picture 9" descr="A graph with a line and a line&#10;&#10;Description automatically generated">
            <a:extLst>
              <a:ext uri="{FF2B5EF4-FFF2-40B4-BE49-F238E27FC236}">
                <a16:creationId xmlns:a16="http://schemas.microsoft.com/office/drawing/2014/main" id="{C3B0560D-BB8D-C488-B4AD-F46135A0FA5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799" t="10954" r="17755"/>
          <a:stretch/>
        </p:blipFill>
        <p:spPr>
          <a:xfrm>
            <a:off x="3673049" y="5878823"/>
            <a:ext cx="2942933" cy="20813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91E17A-91B6-A6BC-6349-B0395F97E682}"/>
              </a:ext>
            </a:extLst>
          </p:cNvPr>
          <p:cNvSpPr txBox="1"/>
          <p:nvPr/>
        </p:nvSpPr>
        <p:spPr>
          <a:xfrm>
            <a:off x="3090672" y="2811391"/>
            <a:ext cx="37683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dirty="0">
                <a:sym typeface="Wingdings" pitchFamily="2" charset="2"/>
              </a:rPr>
              <a:t>current </a:t>
            </a:r>
            <a:r>
              <a:rPr lang="en-US" i="1" dirty="0" err="1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/>
              <a:t>is set as initial equation</a:t>
            </a:r>
          </a:p>
          <a:p>
            <a:pPr algn="ctr"/>
            <a:r>
              <a:rPr lang="en-US" dirty="0"/>
              <a:t>The voltage </a:t>
            </a:r>
            <a:r>
              <a:rPr lang="en-US" i="1" dirty="0"/>
              <a:t>v</a:t>
            </a:r>
            <a:r>
              <a:rPr lang="en-US" dirty="0"/>
              <a:t> is known</a:t>
            </a:r>
          </a:p>
          <a:p>
            <a:pPr algn="ctr"/>
            <a:r>
              <a:rPr lang="en-US" dirty="0">
                <a:sym typeface="Wingdings" pitchFamily="2" charset="2"/>
              </a:rPr>
              <a:t> The </a:t>
            </a:r>
            <a:r>
              <a:rPr lang="en-US" dirty="0"/>
              <a:t>resistance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is the solved for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3B69C-D146-4723-34F2-A76E260E6065}"/>
              </a:ext>
            </a:extLst>
          </p:cNvPr>
          <p:cNvSpPr txBox="1"/>
          <p:nvPr/>
        </p:nvSpPr>
        <p:spPr>
          <a:xfrm>
            <a:off x="231349" y="1164990"/>
            <a:ext cx="62306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 </a:t>
            </a:r>
            <a:r>
              <a:rPr lang="en-US" dirty="0" err="1"/>
              <a:t>Modelica</a:t>
            </a:r>
            <a:r>
              <a:rPr lang="en-US" dirty="0"/>
              <a:t>, a model results in two problems to solve: </a:t>
            </a:r>
            <a:br>
              <a:rPr lang="en-US" dirty="0"/>
            </a:br>
            <a:r>
              <a:rPr lang="en-US" dirty="0"/>
              <a:t>the initialization problem and the time simulation problem.</a:t>
            </a:r>
          </a:p>
          <a:p>
            <a:pPr algn="ctr"/>
            <a:r>
              <a:rPr lang="en-US" dirty="0"/>
              <a:t>Here we leverage the former to compute the value of R and reuse the computed value for time simulation.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781220-8718-629E-F6D2-9CF82C111B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4263" y="4180793"/>
            <a:ext cx="2235200" cy="5461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D77D3C-AEC4-0F2D-41E9-75D47E6214BD}"/>
              </a:ext>
            </a:extLst>
          </p:cNvPr>
          <p:cNvCxnSpPr>
            <a:endCxn id="11" idx="1"/>
          </p:cNvCxnSpPr>
          <p:nvPr/>
        </p:nvCxnSpPr>
        <p:spPr>
          <a:xfrm flipV="1">
            <a:off x="3182112" y="4453843"/>
            <a:ext cx="1072151" cy="5845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5C64F52-C1A3-384C-BB1D-D2FE554B84A5}"/>
              </a:ext>
            </a:extLst>
          </p:cNvPr>
          <p:cNvSpPr txBox="1"/>
          <p:nvPr/>
        </p:nvSpPr>
        <p:spPr>
          <a:xfrm>
            <a:off x="4254262" y="4904585"/>
            <a:ext cx="22077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is the solved for in this equation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96C0AF-411B-5717-5B4A-0DBF4F765D0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364992" y="5227751"/>
            <a:ext cx="88927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6FEAE70-701C-19FC-0864-F268C8323156}"/>
              </a:ext>
            </a:extLst>
          </p:cNvPr>
          <p:cNvSpPr/>
          <p:nvPr/>
        </p:nvSpPr>
        <p:spPr>
          <a:xfrm>
            <a:off x="1636776" y="3364992"/>
            <a:ext cx="749808" cy="14332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CEF262-0DDF-D7A2-B3AF-B3C2289650E3}"/>
              </a:ext>
            </a:extLst>
          </p:cNvPr>
          <p:cNvSpPr txBox="1"/>
          <p:nvPr/>
        </p:nvSpPr>
        <p:spPr>
          <a:xfrm>
            <a:off x="242018" y="6128604"/>
            <a:ext cx="31229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itchFamily="2" charset="2"/>
              </a:rPr>
              <a:t>For this problem, </a:t>
            </a:r>
            <a:br>
              <a:rPr lang="en-US" dirty="0">
                <a:sym typeface="Wingdings" pitchFamily="2" charset="2"/>
              </a:rPr>
            </a:b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is found to be 10,5 Ohm.</a:t>
            </a:r>
          </a:p>
          <a:p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This value is used for the time simulation to determine the value of the current trajectory.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AAE6ED-85E4-9761-CB34-80472352B9C6}"/>
              </a:ext>
            </a:extLst>
          </p:cNvPr>
          <p:cNvCxnSpPr>
            <a:cxnSpLocks/>
          </p:cNvCxnSpPr>
          <p:nvPr/>
        </p:nvCxnSpPr>
        <p:spPr>
          <a:xfrm>
            <a:off x="2203704" y="3508319"/>
            <a:ext cx="0" cy="296563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5CC533-D380-11EB-C905-710055187C85}"/>
              </a:ext>
            </a:extLst>
          </p:cNvPr>
          <p:cNvCxnSpPr>
            <a:cxnSpLocks/>
          </p:cNvCxnSpPr>
          <p:nvPr/>
        </p:nvCxnSpPr>
        <p:spPr>
          <a:xfrm>
            <a:off x="3182112" y="7443216"/>
            <a:ext cx="420624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86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3386</TotalTime>
  <Words>197</Words>
  <Application>Microsoft Macintosh PowerPoint</Application>
  <PresentationFormat>Letter Paper (8.5x11 in)</PresentationFormat>
  <Paragraphs>51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Andale Mono</vt:lpstr>
      <vt:lpstr>Aptos</vt:lpstr>
      <vt:lpstr>Arial</vt:lpstr>
      <vt:lpstr>Avenir Medium</vt:lpstr>
      <vt:lpstr>Wingdings</vt:lpstr>
      <vt:lpstr>Office Theme</vt:lpstr>
      <vt:lpstr>Acausality A single component for all causalities</vt:lpstr>
      <vt:lpstr>Bi-causality All variables known to compute the parameter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Coic, Clement</dc:creator>
  <cp:lastModifiedBy>Coic, Clement</cp:lastModifiedBy>
  <cp:revision>23</cp:revision>
  <dcterms:created xsi:type="dcterms:W3CDTF">2024-11-12T14:59:45Z</dcterms:created>
  <dcterms:modified xsi:type="dcterms:W3CDTF">2024-12-11T09:15:36Z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6dbec8-95a8-4638-9f5f-bd076536645c_Enabled">
    <vt:lpwstr>true</vt:lpwstr>
  </property>
  <property fmtid="{D5CDD505-2E9C-101B-9397-08002B2CF9AE}" pid="3" name="MSIP_Label_ff6dbec8-95a8-4638-9f5f-bd076536645c_SetDate">
    <vt:lpwstr>2024-11-12T15:01:04Z</vt:lpwstr>
  </property>
  <property fmtid="{D5CDD505-2E9C-101B-9397-08002B2CF9AE}" pid="4" name="MSIP_Label_ff6dbec8-95a8-4638-9f5f-bd076536645c_Method">
    <vt:lpwstr>Standard</vt:lpwstr>
  </property>
  <property fmtid="{D5CDD505-2E9C-101B-9397-08002B2CF9AE}" pid="5" name="MSIP_Label_ff6dbec8-95a8-4638-9f5f-bd076536645c_Name">
    <vt:lpwstr>Restricted - Default</vt:lpwstr>
  </property>
  <property fmtid="{D5CDD505-2E9C-101B-9397-08002B2CF9AE}" pid="6" name="MSIP_Label_ff6dbec8-95a8-4638-9f5f-bd076536645c_SiteId">
    <vt:lpwstr>5dbf1add-202a-4b8d-815b-bf0fb024e033</vt:lpwstr>
  </property>
  <property fmtid="{D5CDD505-2E9C-101B-9397-08002B2CF9AE}" pid="7" name="MSIP_Label_ff6dbec8-95a8-4638-9f5f-bd076536645c_ActionId">
    <vt:lpwstr>75566e21-c5af-417f-a99b-a057db519887</vt:lpwstr>
  </property>
  <property fmtid="{D5CDD505-2E9C-101B-9397-08002B2CF9AE}" pid="8" name="MSIP_Label_ff6dbec8-95a8-4638-9f5f-bd076536645c_ContentBits">
    <vt:lpwstr>0</vt:lpwstr>
  </property>
</Properties>
</file>