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9" r:id="rId3"/>
    <p:sldId id="260" r:id="rId4"/>
    <p:sldId id="261" r:id="rId5"/>
    <p:sldId id="262" r:id="rId6"/>
    <p:sldId id="263" r:id="rId7"/>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A99D"/>
    <a:srgbClr val="FFE7AD"/>
    <a:srgbClr val="FFF1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92"/>
    <p:restoredTop sz="94699"/>
  </p:normalViewPr>
  <p:slideViewPr>
    <p:cSldViewPr snapToGrid="0" showGuides="1">
      <p:cViewPr varScale="1">
        <p:scale>
          <a:sx n="149" d="100"/>
          <a:sy n="149" d="100"/>
        </p:scale>
        <p:origin x="6328" y="34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23402-3862-954A-B3E3-799EDE0B7777}" type="datetimeFigureOut">
              <a:rPr lang="en-US" smtClean="0"/>
              <a:t>12/3/24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DB410-BABE-4748-8F41-980A918281FF}" type="slidenum">
              <a:rPr lang="en-US" smtClean="0"/>
              <a:t>‹#›</a:t>
            </a:fld>
            <a:endParaRPr lang="en-US"/>
          </a:p>
        </p:txBody>
      </p:sp>
    </p:spTree>
    <p:extLst>
      <p:ext uri="{BB962C8B-B14F-4D97-AF65-F5344CB8AC3E}">
        <p14:creationId xmlns:p14="http://schemas.microsoft.com/office/powerpoint/2010/main" val="309529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E409F-B2EA-2C2F-F4A0-AFB5AF39AE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E16621-6805-674D-B016-36F24F3842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B7428F-C26C-ED0D-639D-7173AD3553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C3E373-B968-B132-30BF-1F6275773315}"/>
              </a:ext>
            </a:extLst>
          </p:cNvPr>
          <p:cNvSpPr>
            <a:spLocks noGrp="1"/>
          </p:cNvSpPr>
          <p:nvPr>
            <p:ph type="sldNum" sz="quarter" idx="5"/>
          </p:nvPr>
        </p:nvSpPr>
        <p:spPr/>
        <p:txBody>
          <a:bodyPr/>
          <a:lstStyle/>
          <a:p>
            <a:fld id="{A063712B-AB55-1440-B2C3-7D8A7D9087EA}" type="slidenum">
              <a:rPr lang="en-US" smtClean="0"/>
              <a:t>2</a:t>
            </a:fld>
            <a:endParaRPr lang="en-US"/>
          </a:p>
        </p:txBody>
      </p:sp>
    </p:spTree>
    <p:extLst>
      <p:ext uri="{BB962C8B-B14F-4D97-AF65-F5344CB8AC3E}">
        <p14:creationId xmlns:p14="http://schemas.microsoft.com/office/powerpoint/2010/main" val="4086309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C8B84-43A1-463A-2C89-836C1DCF24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EDB39A-D0A6-4CBF-2BF8-979FC07912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0B08CC-0946-8FBE-12C3-B86D8349BA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0E3E61-B772-B488-08FD-C471822D45FE}"/>
              </a:ext>
            </a:extLst>
          </p:cNvPr>
          <p:cNvSpPr>
            <a:spLocks noGrp="1"/>
          </p:cNvSpPr>
          <p:nvPr>
            <p:ph type="sldNum" sz="quarter" idx="5"/>
          </p:nvPr>
        </p:nvSpPr>
        <p:spPr/>
        <p:txBody>
          <a:bodyPr/>
          <a:lstStyle/>
          <a:p>
            <a:fld id="{A063712B-AB55-1440-B2C3-7D8A7D9087EA}" type="slidenum">
              <a:rPr lang="en-US" smtClean="0"/>
              <a:t>3</a:t>
            </a:fld>
            <a:endParaRPr lang="en-US"/>
          </a:p>
        </p:txBody>
      </p:sp>
    </p:spTree>
    <p:extLst>
      <p:ext uri="{BB962C8B-B14F-4D97-AF65-F5344CB8AC3E}">
        <p14:creationId xmlns:p14="http://schemas.microsoft.com/office/powerpoint/2010/main" val="2342920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8658F-AD55-3D36-E5DD-032E9F1345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1A07BA-CCFD-EE97-6F73-9E6AAFFE2E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9E256D-B401-07AB-5469-4D1ACC212A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468D5A-D82B-6701-7C79-5B85BFB46C7F}"/>
              </a:ext>
            </a:extLst>
          </p:cNvPr>
          <p:cNvSpPr>
            <a:spLocks noGrp="1"/>
          </p:cNvSpPr>
          <p:nvPr>
            <p:ph type="sldNum" sz="quarter" idx="5"/>
          </p:nvPr>
        </p:nvSpPr>
        <p:spPr/>
        <p:txBody>
          <a:bodyPr/>
          <a:lstStyle/>
          <a:p>
            <a:fld id="{A063712B-AB55-1440-B2C3-7D8A7D9087EA}" type="slidenum">
              <a:rPr lang="en-US" smtClean="0"/>
              <a:t>4</a:t>
            </a:fld>
            <a:endParaRPr lang="en-US"/>
          </a:p>
        </p:txBody>
      </p:sp>
    </p:spTree>
    <p:extLst>
      <p:ext uri="{BB962C8B-B14F-4D97-AF65-F5344CB8AC3E}">
        <p14:creationId xmlns:p14="http://schemas.microsoft.com/office/powerpoint/2010/main" val="411971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56438-EE79-C48F-9F96-ED5046AE44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9B70D6-C7EA-9862-997F-0016CE3240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7167C3-D093-2440-ED98-F0834B9AFD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FFB8CA-64CE-2601-F7C9-C07C22F140E5}"/>
              </a:ext>
            </a:extLst>
          </p:cNvPr>
          <p:cNvSpPr>
            <a:spLocks noGrp="1"/>
          </p:cNvSpPr>
          <p:nvPr>
            <p:ph type="sldNum" sz="quarter" idx="5"/>
          </p:nvPr>
        </p:nvSpPr>
        <p:spPr/>
        <p:txBody>
          <a:bodyPr/>
          <a:lstStyle/>
          <a:p>
            <a:fld id="{A063712B-AB55-1440-B2C3-7D8A7D9087EA}" type="slidenum">
              <a:rPr lang="en-US" smtClean="0"/>
              <a:t>5</a:t>
            </a:fld>
            <a:endParaRPr lang="en-US"/>
          </a:p>
        </p:txBody>
      </p:sp>
    </p:spTree>
    <p:extLst>
      <p:ext uri="{BB962C8B-B14F-4D97-AF65-F5344CB8AC3E}">
        <p14:creationId xmlns:p14="http://schemas.microsoft.com/office/powerpoint/2010/main" val="1483770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2851796416"/>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12/1/24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206122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3"/>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3"/>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12/1/24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104224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12/1/24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pic>
        <p:nvPicPr>
          <p:cNvPr id="7" name="Picture 6" descr="A black circle with white lines and dots&#10;&#10;Description automatically generated">
            <a:extLst>
              <a:ext uri="{FF2B5EF4-FFF2-40B4-BE49-F238E27FC236}">
                <a16:creationId xmlns:a16="http://schemas.microsoft.com/office/drawing/2014/main" id="{A14712EC-FF87-8A19-1129-516106A29D0E}"/>
              </a:ext>
            </a:extLst>
          </p:cNvPr>
          <p:cNvPicPr>
            <a:picLocks noChangeAspect="1"/>
          </p:cNvPicPr>
          <p:nvPr userDrawn="1"/>
        </p:nvPicPr>
        <p:blipFill>
          <a:blip r:embed="rId2">
            <a:clrChange>
              <a:clrFrom>
                <a:srgbClr val="FEFEFE"/>
              </a:clrFrom>
              <a:clrTo>
                <a:srgbClr val="FEFEFE">
                  <a:alpha val="0"/>
                </a:srgbClr>
              </a:clrTo>
            </a:clrChange>
          </a:blip>
          <a:stretch>
            <a:fillRect/>
          </a:stretch>
        </p:blipFill>
        <p:spPr>
          <a:xfrm>
            <a:off x="5839115" y="0"/>
            <a:ext cx="1018885" cy="1018885"/>
          </a:xfrm>
          <a:prstGeom prst="rect">
            <a:avLst/>
          </a:prstGeom>
        </p:spPr>
      </p:pic>
    </p:spTree>
    <p:extLst>
      <p:ext uri="{BB962C8B-B14F-4D97-AF65-F5344CB8AC3E}">
        <p14:creationId xmlns:p14="http://schemas.microsoft.com/office/powerpoint/2010/main" val="4845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12/1/24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178494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12/1/24</a:t>
            </a:fld>
            <a:endParaRPr lang="en-US"/>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a:p>
        </p:txBody>
      </p:sp>
      <p:sp>
        <p:nvSpPr>
          <p:cNvPr id="7" name="Slide Number Placeholder 6"/>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35942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5"/>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12/1/24</a:t>
            </a:fld>
            <a:endParaRPr lang="en-US"/>
          </a:p>
        </p:txBody>
      </p:sp>
      <p:sp>
        <p:nvSpPr>
          <p:cNvPr id="8" name="Footer Placeholder 7"/>
          <p:cNvSpPr>
            <a:spLocks noGrp="1"/>
          </p:cNvSpPr>
          <p:nvPr>
            <p:ph type="ftr" sz="quarter" idx="11"/>
          </p:nvPr>
        </p:nvSpPr>
        <p:spPr>
          <a:xfrm>
            <a:off x="2271713" y="8475136"/>
            <a:ext cx="2314575" cy="486833"/>
          </a:xfrm>
          <a:prstGeom prst="rect">
            <a:avLst/>
          </a:prstGeom>
        </p:spPr>
        <p:txBody>
          <a:bodyPr/>
          <a:lstStyle/>
          <a:p>
            <a:endParaRPr lang="en-US"/>
          </a:p>
        </p:txBody>
      </p:sp>
      <p:sp>
        <p:nvSpPr>
          <p:cNvPr id="9" name="Slide Number Placeholder 8"/>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108357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12/1/24</a:t>
            </a:fld>
            <a:endParaRPr lang="en-US"/>
          </a:p>
        </p:txBody>
      </p:sp>
      <p:sp>
        <p:nvSpPr>
          <p:cNvPr id="4" name="Footer Placeholder 3"/>
          <p:cNvSpPr>
            <a:spLocks noGrp="1"/>
          </p:cNvSpPr>
          <p:nvPr>
            <p:ph type="ftr" sz="quarter" idx="11"/>
          </p:nvPr>
        </p:nvSpPr>
        <p:spPr>
          <a:xfrm>
            <a:off x="2271713" y="8475136"/>
            <a:ext cx="2314575" cy="486833"/>
          </a:xfrm>
          <a:prstGeom prst="rect">
            <a:avLst/>
          </a:prstGeom>
        </p:spPr>
        <p:txBody>
          <a:bodyPr/>
          <a:lstStyle/>
          <a:p>
            <a:endParaRPr lang="en-US"/>
          </a:p>
        </p:txBody>
      </p:sp>
      <p:sp>
        <p:nvSpPr>
          <p:cNvPr id="5" name="Slide Number Placeholder 4"/>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1666716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12/1/24</a:t>
            </a:fld>
            <a:endParaRPr lang="en-US"/>
          </a:p>
        </p:txBody>
      </p:sp>
      <p:sp>
        <p:nvSpPr>
          <p:cNvPr id="3" name="Footer Placeholder 2"/>
          <p:cNvSpPr>
            <a:spLocks noGrp="1"/>
          </p:cNvSpPr>
          <p:nvPr>
            <p:ph type="ftr" sz="quarter" idx="11"/>
          </p:nvPr>
        </p:nvSpPr>
        <p:spPr>
          <a:xfrm>
            <a:off x="2271713" y="8475136"/>
            <a:ext cx="2314575" cy="486833"/>
          </a:xfrm>
          <a:prstGeom prst="rect">
            <a:avLst/>
          </a:prstGeom>
        </p:spPr>
        <p:txBody>
          <a:bodyPr/>
          <a:lstStyle/>
          <a:p>
            <a:endParaRPr lang="en-US"/>
          </a:p>
        </p:txBody>
      </p:sp>
      <p:sp>
        <p:nvSpPr>
          <p:cNvPr id="4" name="Slide Number Placeholder 3"/>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37899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8"/>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12/1/24</a:t>
            </a:fld>
            <a:endParaRPr lang="en-US"/>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a:p>
        </p:txBody>
      </p:sp>
      <p:sp>
        <p:nvSpPr>
          <p:cNvPr id="7" name="Slide Number Placeholder 6"/>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3982424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8"/>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12/1/24</a:t>
            </a:fld>
            <a:endParaRPr lang="en-US"/>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a:p>
        </p:txBody>
      </p:sp>
      <p:sp>
        <p:nvSpPr>
          <p:cNvPr id="7" name="Slide Number Placeholder 6"/>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402548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FFE7AD"/>
            </a:gs>
            <a:gs pos="0">
              <a:srgbClr val="FFF1DA"/>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5"/>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34166ADA-B88C-CB0B-61B3-B27F8EDBBE34}"/>
              </a:ext>
            </a:extLst>
          </p:cNvPr>
          <p:cNvSpPr txBox="1"/>
          <p:nvPr userDrawn="1"/>
        </p:nvSpPr>
        <p:spPr>
          <a:xfrm>
            <a:off x="471486" y="8537556"/>
            <a:ext cx="2479531" cy="369332"/>
          </a:xfrm>
          <a:prstGeom prst="rect">
            <a:avLst/>
          </a:prstGeom>
          <a:noFill/>
        </p:spPr>
        <p:txBody>
          <a:bodyPr wrap="square" rtlCol="0">
            <a:spAutoFit/>
          </a:bodyPr>
          <a:lstStyle/>
          <a:p>
            <a:r>
              <a:rPr lang="en-US" b="0" i="0" dirty="0">
                <a:ln>
                  <a:noFill/>
                </a:ln>
                <a:solidFill>
                  <a:srgbClr val="A1A99D"/>
                </a:solidFill>
                <a:latin typeface="Andale Mono" panose="020B0509000000000004" pitchFamily="49" charset="0"/>
                <a:cs typeface="Al Bayan Plain" pitchFamily="2" charset="-78"/>
              </a:rPr>
              <a:t>Dr. Clément Coïc</a:t>
            </a:r>
          </a:p>
        </p:txBody>
      </p:sp>
      <p:pic>
        <p:nvPicPr>
          <p:cNvPr id="4" name="Picture 4" descr="Use links below to save image.">
            <a:extLst>
              <a:ext uri="{FF2B5EF4-FFF2-40B4-BE49-F238E27FC236}">
                <a16:creationId xmlns:a16="http://schemas.microsoft.com/office/drawing/2014/main" id="{BF258610-414C-BB00-4777-FE5638E889A6}"/>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t="33256" b="31292"/>
          <a:stretch/>
        </p:blipFill>
        <p:spPr bwMode="auto">
          <a:xfrm>
            <a:off x="2728913" y="8291509"/>
            <a:ext cx="3657600" cy="731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40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800" rtl="0" eaLnBrk="1" latinLnBrk="0" hangingPunct="1">
        <a:lnSpc>
          <a:spcPct val="90000"/>
        </a:lnSpc>
        <a:spcBef>
          <a:spcPct val="0"/>
        </a:spcBef>
        <a:buNone/>
        <a:defRPr sz="3300" b="0" i="0" kern="1200">
          <a:solidFill>
            <a:schemeClr val="tx1"/>
          </a:solidFill>
          <a:latin typeface="Avenir Medium" panose="02000503020000020003"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8B4B-7A91-7344-4EAA-E6C008BB9561}"/>
              </a:ext>
            </a:extLst>
          </p:cNvPr>
          <p:cNvSpPr>
            <a:spLocks noGrp="1"/>
          </p:cNvSpPr>
          <p:nvPr>
            <p:ph type="ctrTitle"/>
          </p:nvPr>
        </p:nvSpPr>
        <p:spPr>
          <a:xfrm>
            <a:off x="514350" y="764964"/>
            <a:ext cx="5829300" cy="3183467"/>
          </a:xfrm>
        </p:spPr>
        <p:txBody>
          <a:bodyPr>
            <a:normAutofit/>
          </a:bodyPr>
          <a:lstStyle/>
          <a:p>
            <a:r>
              <a:rPr lang="en-US" dirty="0"/>
              <a:t>Why aren’t block diagrams well suited for behavioral modeling?</a:t>
            </a:r>
            <a:endParaRPr lang="en-US" sz="3100" dirty="0"/>
          </a:p>
        </p:txBody>
      </p:sp>
      <p:pic>
        <p:nvPicPr>
          <p:cNvPr id="4" name="Picture 3" descr="A diagram of a mathematical equation&#10;&#10;Description automatically generated">
            <a:extLst>
              <a:ext uri="{FF2B5EF4-FFF2-40B4-BE49-F238E27FC236}">
                <a16:creationId xmlns:a16="http://schemas.microsoft.com/office/drawing/2014/main" id="{5CE101A1-1224-83FF-7D80-9BFA78476784}"/>
              </a:ext>
            </a:extLst>
          </p:cNvPr>
          <p:cNvPicPr>
            <a:picLocks noChangeAspect="1"/>
          </p:cNvPicPr>
          <p:nvPr/>
        </p:nvPicPr>
        <p:blipFill>
          <a:blip r:embed="rId2"/>
          <a:stretch>
            <a:fillRect/>
          </a:stretch>
        </p:blipFill>
        <p:spPr>
          <a:xfrm>
            <a:off x="257175" y="4780669"/>
            <a:ext cx="6343650" cy="2368541"/>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237624EC-C154-F747-E304-4E382FF1747C}"/>
              </a:ext>
            </a:extLst>
          </p:cNvPr>
          <p:cNvSpPr txBox="1"/>
          <p:nvPr/>
        </p:nvSpPr>
        <p:spPr>
          <a:xfrm>
            <a:off x="257175" y="7481455"/>
            <a:ext cx="6343650" cy="646331"/>
          </a:xfrm>
          <a:prstGeom prst="rect">
            <a:avLst/>
          </a:prstGeom>
          <a:noFill/>
        </p:spPr>
        <p:txBody>
          <a:bodyPr wrap="square">
            <a:spAutoFit/>
          </a:bodyPr>
          <a:lstStyle/>
          <a:p>
            <a:pPr algn="ctr"/>
            <a:r>
              <a:rPr lang="en-US" i="1" dirty="0">
                <a:solidFill>
                  <a:schemeClr val="bg1">
                    <a:lumMod val="50000"/>
                  </a:schemeClr>
                </a:solidFill>
              </a:rPr>
              <a:t>There are already several assumptions in this block diagram.</a:t>
            </a:r>
            <a:br>
              <a:rPr lang="en-US" i="1" dirty="0">
                <a:solidFill>
                  <a:schemeClr val="bg1">
                    <a:lumMod val="50000"/>
                  </a:schemeClr>
                </a:solidFill>
              </a:rPr>
            </a:br>
            <a:r>
              <a:rPr lang="en-US" i="1" dirty="0">
                <a:solidFill>
                  <a:schemeClr val="bg1">
                    <a:lumMod val="50000"/>
                  </a:schemeClr>
                </a:solidFill>
              </a:rPr>
              <a:t>Can you spot them?</a:t>
            </a:r>
          </a:p>
        </p:txBody>
      </p:sp>
    </p:spTree>
    <p:extLst>
      <p:ext uri="{BB962C8B-B14F-4D97-AF65-F5344CB8AC3E}">
        <p14:creationId xmlns:p14="http://schemas.microsoft.com/office/powerpoint/2010/main" val="28706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AFB33-61B9-7402-1FC7-1012596CA517}"/>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5D041D84-A2CF-9CF7-6275-7A2FE3938789}"/>
              </a:ext>
            </a:extLst>
          </p:cNvPr>
          <p:cNvSpPr txBox="1">
            <a:spLocks/>
          </p:cNvSpPr>
          <p:nvPr/>
        </p:nvSpPr>
        <p:spPr>
          <a:xfrm>
            <a:off x="249383" y="685956"/>
            <a:ext cx="6350922" cy="760765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4763"/>
            <a:r>
              <a:rPr lang="en-US" b="1" dirty="0"/>
              <a:t>What are block diagrams?</a:t>
            </a:r>
          </a:p>
          <a:p>
            <a:pPr marL="4763"/>
            <a:endParaRPr lang="en-US" sz="1100" b="1" dirty="0"/>
          </a:p>
          <a:p>
            <a:pPr marL="4763"/>
            <a:r>
              <a:rPr lang="en-US" dirty="0"/>
              <a:t>Block diagrams are, as the name indicates… </a:t>
            </a:r>
            <a:br>
              <a:rPr lang="en-US" dirty="0"/>
            </a:br>
            <a:r>
              <a:rPr lang="en-US" dirty="0"/>
              <a:t>diagrams made of blocks.</a:t>
            </a:r>
          </a:p>
          <a:p>
            <a:pPr marL="4763"/>
            <a:r>
              <a:rPr lang="en-US" dirty="0"/>
              <a:t>For the scope of modeling physical systems, the blocks contain usually mathematical expressions – in pure algebraic form, in s-transform (Laplace) or z-transform.</a:t>
            </a:r>
          </a:p>
          <a:p>
            <a:pPr marL="4763"/>
            <a:endParaRPr lang="en-US" dirty="0"/>
          </a:p>
          <a:p>
            <a:pPr marL="4763"/>
            <a:endParaRPr lang="en-US" dirty="0"/>
          </a:p>
          <a:p>
            <a:pPr marL="4763"/>
            <a:endParaRPr lang="en-US" dirty="0"/>
          </a:p>
          <a:p>
            <a:pPr marL="4763"/>
            <a:endParaRPr lang="en-US" dirty="0"/>
          </a:p>
          <a:p>
            <a:pPr marL="4763"/>
            <a:endParaRPr lang="en-US" dirty="0"/>
          </a:p>
          <a:p>
            <a:pPr marL="4763"/>
            <a:r>
              <a:rPr lang="en-US" dirty="0"/>
              <a:t>Above is a block diagram from Simulink and below in </a:t>
            </a:r>
            <a:r>
              <a:rPr lang="en-US" dirty="0" err="1"/>
              <a:t>Modelica</a:t>
            </a:r>
            <a:r>
              <a:rPr lang="en-US" dirty="0"/>
              <a:t>.</a:t>
            </a:r>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r>
              <a:rPr lang="en-US" dirty="0"/>
              <a:t>Each line carries one variable, and the arrow indicates the flow of information for which the block is defined. This means that the output of the gain is equal to the input times the gain.</a:t>
            </a:r>
          </a:p>
          <a:p>
            <a:pPr marL="4763"/>
            <a:endParaRPr lang="en-US" dirty="0"/>
          </a:p>
        </p:txBody>
      </p:sp>
      <p:pic>
        <p:nvPicPr>
          <p:cNvPr id="3" name="Picture 2" descr="A diagram of a block diagram&#10;&#10;Description automatically generated">
            <a:extLst>
              <a:ext uri="{FF2B5EF4-FFF2-40B4-BE49-F238E27FC236}">
                <a16:creationId xmlns:a16="http://schemas.microsoft.com/office/drawing/2014/main" id="{3FCE83D2-A02E-B500-22E1-1675DCF5CE16}"/>
              </a:ext>
            </a:extLst>
          </p:cNvPr>
          <p:cNvPicPr>
            <a:picLocks noChangeAspect="1"/>
          </p:cNvPicPr>
          <p:nvPr/>
        </p:nvPicPr>
        <p:blipFill>
          <a:blip r:embed="rId3"/>
          <a:stretch>
            <a:fillRect/>
          </a:stretch>
        </p:blipFill>
        <p:spPr>
          <a:xfrm>
            <a:off x="1358899" y="3056774"/>
            <a:ext cx="4140200" cy="1168400"/>
          </a:xfrm>
          <a:prstGeom prst="rect">
            <a:avLst/>
          </a:prstGeom>
          <a:ln>
            <a:noFill/>
          </a:ln>
          <a:effectLst>
            <a:outerShdw blurRad="292100" dist="139700" dir="2700000" algn="tl" rotWithShape="0">
              <a:srgbClr val="333333">
                <a:alpha val="65000"/>
              </a:srgbClr>
            </a:outerShdw>
          </a:effectLst>
        </p:spPr>
      </p:pic>
      <p:pic>
        <p:nvPicPr>
          <p:cNvPr id="5" name="Picture 4" descr="A diagram of a diagram&#10;&#10;Description automatically generated">
            <a:extLst>
              <a:ext uri="{FF2B5EF4-FFF2-40B4-BE49-F238E27FC236}">
                <a16:creationId xmlns:a16="http://schemas.microsoft.com/office/drawing/2014/main" id="{8AE110BF-21B2-3E56-45E4-B330471ECEB5}"/>
              </a:ext>
            </a:extLst>
          </p:cNvPr>
          <p:cNvPicPr>
            <a:picLocks noChangeAspect="1"/>
          </p:cNvPicPr>
          <p:nvPr/>
        </p:nvPicPr>
        <p:blipFill>
          <a:blip r:embed="rId4"/>
          <a:stretch>
            <a:fillRect/>
          </a:stretch>
        </p:blipFill>
        <p:spPr>
          <a:xfrm>
            <a:off x="1354744" y="4918827"/>
            <a:ext cx="4140200" cy="2109456"/>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80C28A74-69C3-6C39-BD3F-D6A4D3FD7E47}"/>
              </a:ext>
            </a:extLst>
          </p:cNvPr>
          <p:cNvSpPr txBox="1"/>
          <p:nvPr/>
        </p:nvSpPr>
        <p:spPr>
          <a:xfrm>
            <a:off x="249383" y="220133"/>
            <a:ext cx="6350922" cy="369332"/>
          </a:xfrm>
          <a:prstGeom prst="rect">
            <a:avLst/>
          </a:prstGeom>
          <a:noFill/>
        </p:spPr>
        <p:txBody>
          <a:bodyPr wrap="square" rtlCol="0">
            <a:spAutoFit/>
          </a:bodyPr>
          <a:lstStyle/>
          <a:p>
            <a:r>
              <a:rPr lang="en-US" i="1" dirty="0">
                <a:solidFill>
                  <a:schemeClr val="accent1"/>
                </a:solidFill>
              </a:rPr>
              <a:t>Reminder from last write up – skip if you have read it or know </a:t>
            </a:r>
            <a:r>
              <a:rPr lang="en-US" dirty="0">
                <a:solidFill>
                  <a:schemeClr val="accent1"/>
                </a:solidFill>
                <a:sym typeface="Wingdings" pitchFamily="2" charset="2"/>
              </a:rPr>
              <a:t>🙂</a:t>
            </a:r>
            <a:endParaRPr lang="en-US" dirty="0">
              <a:solidFill>
                <a:schemeClr val="accent1"/>
              </a:solidFill>
            </a:endParaRPr>
          </a:p>
        </p:txBody>
      </p:sp>
    </p:spTree>
    <p:extLst>
      <p:ext uri="{BB962C8B-B14F-4D97-AF65-F5344CB8AC3E}">
        <p14:creationId xmlns:p14="http://schemas.microsoft.com/office/powerpoint/2010/main" val="248861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FE22E-B0A5-6B27-F182-7B647A0578FF}"/>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6BF865C2-A597-E13D-7A8B-920423293BBA}"/>
              </a:ext>
            </a:extLst>
          </p:cNvPr>
          <p:cNvSpPr txBox="1">
            <a:spLocks/>
          </p:cNvSpPr>
          <p:nvPr/>
        </p:nvSpPr>
        <p:spPr>
          <a:xfrm>
            <a:off x="220133" y="685956"/>
            <a:ext cx="6366934" cy="760765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4763"/>
            <a:r>
              <a:rPr lang="en-US" b="1" dirty="0"/>
              <a:t>The basic problem of modeling physical systems </a:t>
            </a:r>
            <a:br>
              <a:rPr lang="en-US" b="1" dirty="0"/>
            </a:br>
            <a:r>
              <a:rPr lang="en-US" b="1" dirty="0"/>
              <a:t>with block diagrams</a:t>
            </a:r>
          </a:p>
          <a:p>
            <a:pPr marL="4763"/>
            <a:endParaRPr lang="en-US" sz="1100" b="1" dirty="0"/>
          </a:p>
          <a:p>
            <a:pPr marL="4763"/>
            <a:r>
              <a:rPr lang="en-US" dirty="0"/>
              <a:t>When modeling a physical systems, a strong focus shall be made on </a:t>
            </a:r>
            <a:r>
              <a:rPr lang="en-US" u="sng" dirty="0"/>
              <a:t>ensuring energy conservation</a:t>
            </a:r>
            <a:r>
              <a:rPr lang="en-US" dirty="0"/>
              <a:t>.</a:t>
            </a:r>
          </a:p>
          <a:p>
            <a:pPr marL="4763"/>
            <a:r>
              <a:rPr lang="en-US" dirty="0"/>
              <a:t>Energy is the time integral of the power and power typically comes from the product between two variables - often referred to as effort and flow.</a:t>
            </a:r>
          </a:p>
          <a:p>
            <a:pPr marL="4763"/>
            <a:r>
              <a:rPr lang="en-US" dirty="0"/>
              <a:t>And here is the basic problem, the arrows in flow diagrams carry only one variable, while power and energy conservation require two variables. And often, I see block diagram models that forget one of the two variables.</a:t>
            </a:r>
          </a:p>
          <a:p>
            <a:pPr marL="4763"/>
            <a:r>
              <a:rPr lang="en-US" dirty="0"/>
              <a:t>However, it is perfectly feasible.</a:t>
            </a:r>
          </a:p>
          <a:p>
            <a:pPr marL="4763"/>
            <a:r>
              <a:rPr lang="en-US" dirty="0"/>
              <a:t>This block diagram below is the same as in the first page, slightly reorganized to show both effort and flow variables. </a:t>
            </a:r>
            <a:br>
              <a:rPr lang="en-US" dirty="0"/>
            </a:br>
            <a:r>
              <a:rPr lang="en-US" dirty="0"/>
              <a:t>It is a model of a mass suspended with a spring-damper on which an external force applies.</a:t>
            </a:r>
          </a:p>
        </p:txBody>
      </p:sp>
      <p:pic>
        <p:nvPicPr>
          <p:cNvPr id="2" name="Picture 1">
            <a:extLst>
              <a:ext uri="{FF2B5EF4-FFF2-40B4-BE49-F238E27FC236}">
                <a16:creationId xmlns:a16="http://schemas.microsoft.com/office/drawing/2014/main" id="{D2B0FCAB-6E73-623A-0D91-200BCD834C53}"/>
              </a:ext>
            </a:extLst>
          </p:cNvPr>
          <p:cNvPicPr>
            <a:picLocks noChangeAspect="1"/>
          </p:cNvPicPr>
          <p:nvPr/>
        </p:nvPicPr>
        <p:blipFill>
          <a:blip r:embed="rId3"/>
          <a:srcRect/>
          <a:stretch/>
        </p:blipFill>
        <p:spPr>
          <a:xfrm>
            <a:off x="1858954" y="5710493"/>
            <a:ext cx="3140091" cy="20852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482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630B4-4CF6-61B8-476F-8342B891BC8B}"/>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6F87D9C3-280A-98ED-E1CE-03326013C33A}"/>
              </a:ext>
            </a:extLst>
          </p:cNvPr>
          <p:cNvSpPr txBox="1">
            <a:spLocks/>
          </p:cNvSpPr>
          <p:nvPr/>
        </p:nvSpPr>
        <p:spPr>
          <a:xfrm>
            <a:off x="220133" y="685955"/>
            <a:ext cx="6366934" cy="8099121"/>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4763"/>
            <a:r>
              <a:rPr lang="en-US" b="1" dirty="0"/>
              <a:t>The second issue</a:t>
            </a:r>
            <a:endParaRPr lang="en-US" sz="1100" b="1" dirty="0"/>
          </a:p>
          <a:p>
            <a:pPr marL="4763"/>
            <a:r>
              <a:rPr lang="en-US" dirty="0"/>
              <a:t>Block diagrams represent a given sequencing of the equations modeling a system.</a:t>
            </a:r>
          </a:p>
          <a:p>
            <a:pPr marL="4763"/>
            <a:r>
              <a:rPr lang="en-US" dirty="0"/>
              <a:t>As soon as we add or remove components, the sequencing of the equations for solving can largely differ and requires a (partial) rewriting of the block diagram model.</a:t>
            </a:r>
          </a:p>
          <a:p>
            <a:pPr marL="4763"/>
            <a:r>
              <a:rPr lang="en-US" dirty="0"/>
              <a:t>Below is a simple example where we consider the inertia of the mass of the previous example negligible.</a:t>
            </a:r>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r>
              <a:rPr lang="en-US" dirty="0"/>
              <a:t>Inertia modeled			Inertia neglected</a:t>
            </a:r>
          </a:p>
          <a:p>
            <a:pPr marL="4763"/>
            <a:endParaRPr lang="en-US" dirty="0"/>
          </a:p>
          <a:p>
            <a:pPr marL="4763"/>
            <a:r>
              <a:rPr lang="en-US" dirty="0"/>
              <a:t>We see that the damper is now the one providing the relationship between effort and flow – </a:t>
            </a:r>
            <a:br>
              <a:rPr lang="en-US" dirty="0"/>
            </a:br>
            <a:r>
              <a:rPr lang="en-US" dirty="0"/>
              <a:t>i.e. between Force and speed.</a:t>
            </a:r>
          </a:p>
          <a:p>
            <a:pPr marL="4763"/>
            <a:endParaRPr lang="en-US" dirty="0"/>
          </a:p>
          <a:p>
            <a:pPr marL="4763"/>
            <a:r>
              <a:rPr lang="en-US" dirty="0"/>
              <a:t>Going from one to the other, I made a mistake on purpose. </a:t>
            </a:r>
            <a:br>
              <a:rPr lang="en-US" dirty="0"/>
            </a:br>
            <a:r>
              <a:rPr lang="en-US" dirty="0"/>
              <a:t>Can you spot it? 🧐</a:t>
            </a:r>
          </a:p>
          <a:p>
            <a:pPr marL="4763"/>
            <a:r>
              <a:rPr lang="en-US" dirty="0"/>
              <a:t>It is easy to make this type of mistakes in practice!</a:t>
            </a:r>
          </a:p>
        </p:txBody>
      </p:sp>
      <p:pic>
        <p:nvPicPr>
          <p:cNvPr id="3" name="Picture 2">
            <a:extLst>
              <a:ext uri="{FF2B5EF4-FFF2-40B4-BE49-F238E27FC236}">
                <a16:creationId xmlns:a16="http://schemas.microsoft.com/office/drawing/2014/main" id="{82EAEB9D-9741-D516-F1C2-DB4DDB05794C}"/>
              </a:ext>
            </a:extLst>
          </p:cNvPr>
          <p:cNvPicPr>
            <a:picLocks noChangeAspect="1"/>
          </p:cNvPicPr>
          <p:nvPr/>
        </p:nvPicPr>
        <p:blipFill>
          <a:blip r:embed="rId3"/>
          <a:srcRect/>
          <a:stretch/>
        </p:blipFill>
        <p:spPr>
          <a:xfrm>
            <a:off x="225672" y="3283489"/>
            <a:ext cx="3140091" cy="2085217"/>
          </a:xfrm>
          <a:prstGeom prst="rect">
            <a:avLst/>
          </a:prstGeom>
          <a:ln>
            <a:noFill/>
          </a:ln>
          <a:effectLst>
            <a:outerShdw blurRad="292100" dist="139700" dir="2700000" algn="tl" rotWithShape="0">
              <a:srgbClr val="333333">
                <a:alpha val="65000"/>
              </a:srgbClr>
            </a:outerShdw>
          </a:effectLst>
        </p:spPr>
      </p:pic>
      <p:pic>
        <p:nvPicPr>
          <p:cNvPr id="13" name="Picture 12" descr="A diagram of a flow diagram&#10;&#10;Description automatically generated">
            <a:extLst>
              <a:ext uri="{FF2B5EF4-FFF2-40B4-BE49-F238E27FC236}">
                <a16:creationId xmlns:a16="http://schemas.microsoft.com/office/drawing/2014/main" id="{BF920F48-58F5-FBC3-312F-0A94554079A6}"/>
              </a:ext>
            </a:extLst>
          </p:cNvPr>
          <p:cNvPicPr>
            <a:picLocks noChangeAspect="1"/>
          </p:cNvPicPr>
          <p:nvPr/>
        </p:nvPicPr>
        <p:blipFill>
          <a:blip r:embed="rId4"/>
          <a:stretch>
            <a:fillRect/>
          </a:stretch>
        </p:blipFill>
        <p:spPr>
          <a:xfrm>
            <a:off x="3675140" y="3283488"/>
            <a:ext cx="2665788" cy="20852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4747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CF14C-B1AF-704E-84DD-D740CF9C6525}"/>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F0DD1BA9-71BC-54F1-E371-9E51852C0E72}"/>
              </a:ext>
            </a:extLst>
          </p:cNvPr>
          <p:cNvSpPr txBox="1">
            <a:spLocks/>
          </p:cNvSpPr>
          <p:nvPr/>
        </p:nvSpPr>
        <p:spPr>
          <a:xfrm>
            <a:off x="220133" y="685956"/>
            <a:ext cx="6366934" cy="760765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4763"/>
            <a:r>
              <a:rPr lang="en-US" b="1" dirty="0"/>
              <a:t>The second issue – a more illustrative example</a:t>
            </a:r>
            <a:endParaRPr lang="en-US" sz="1100" b="1" dirty="0"/>
          </a:p>
        </p:txBody>
      </p:sp>
      <p:pic>
        <p:nvPicPr>
          <p:cNvPr id="4" name="Picture 3">
            <a:extLst>
              <a:ext uri="{FF2B5EF4-FFF2-40B4-BE49-F238E27FC236}">
                <a16:creationId xmlns:a16="http://schemas.microsoft.com/office/drawing/2014/main" id="{FF062CC6-8C85-120E-BFBB-CA9274E6B43A}"/>
              </a:ext>
            </a:extLst>
          </p:cNvPr>
          <p:cNvPicPr>
            <a:picLocks noChangeAspect="1" noChangeArrowheads="1"/>
          </p:cNvPicPr>
          <p:nvPr/>
        </p:nvPicPr>
        <p:blipFill>
          <a:blip r:embed="rId3" cstate="print">
            <a:clrChange>
              <a:clrFrom>
                <a:srgbClr val="000000">
                  <a:alpha val="0"/>
                </a:srgbClr>
              </a:clrFrom>
              <a:clrTo>
                <a:srgbClr val="000000">
                  <a:alpha val="0"/>
                </a:srgbClr>
              </a:clrTo>
            </a:clrChange>
          </a:blip>
          <a:srcRect l="4692" t="16859" r="25674" b="40501"/>
          <a:stretch>
            <a:fillRect/>
          </a:stretch>
        </p:blipFill>
        <p:spPr bwMode="auto">
          <a:xfrm>
            <a:off x="220133" y="2061926"/>
            <a:ext cx="3326380" cy="1528441"/>
          </a:xfrm>
          <a:prstGeom prst="rect">
            <a:avLst/>
          </a:prstGeom>
          <a:noFill/>
          <a:ln w="9525">
            <a:noFill/>
            <a:miter lim="800000"/>
            <a:headEnd/>
            <a:tailEnd/>
          </a:ln>
        </p:spPr>
      </p:pic>
      <p:pic>
        <p:nvPicPr>
          <p:cNvPr id="2" name="Picture 1">
            <a:extLst>
              <a:ext uri="{FF2B5EF4-FFF2-40B4-BE49-F238E27FC236}">
                <a16:creationId xmlns:a16="http://schemas.microsoft.com/office/drawing/2014/main" id="{23DC4A4B-3A26-3D87-BBE2-EC1647DC9D37}"/>
              </a:ext>
            </a:extLst>
          </p:cNvPr>
          <p:cNvPicPr>
            <a:picLocks noChangeAspect="1" noChangeArrowheads="1"/>
          </p:cNvPicPr>
          <p:nvPr/>
        </p:nvPicPr>
        <p:blipFill rotWithShape="1">
          <a:blip r:embed="rId4" cstate="print">
            <a:clrChange>
              <a:clrFrom>
                <a:srgbClr val="FFFFFF"/>
              </a:clrFrom>
              <a:clrTo>
                <a:srgbClr val="FFFFFF">
                  <a:alpha val="0"/>
                </a:srgbClr>
              </a:clrTo>
            </a:clrChange>
          </a:blip>
          <a:srcRect b="10876"/>
          <a:stretch/>
        </p:blipFill>
        <p:spPr bwMode="auto">
          <a:xfrm>
            <a:off x="2921886" y="1190388"/>
            <a:ext cx="4034391" cy="1528441"/>
          </a:xfrm>
          <a:prstGeom prst="rect">
            <a:avLst/>
          </a:prstGeom>
          <a:noFill/>
          <a:ln w="9525">
            <a:noFill/>
            <a:miter lim="800000"/>
            <a:headEnd/>
            <a:tailEnd/>
          </a:ln>
        </p:spPr>
      </p:pic>
      <p:pic>
        <p:nvPicPr>
          <p:cNvPr id="5" name="Picture 8">
            <a:extLst>
              <a:ext uri="{FF2B5EF4-FFF2-40B4-BE49-F238E27FC236}">
                <a16:creationId xmlns:a16="http://schemas.microsoft.com/office/drawing/2014/main" id="{BFF85A25-5AA0-2C79-666B-918F74C04752}"/>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157" y="6154246"/>
            <a:ext cx="6862157" cy="1780024"/>
          </a:xfrm>
          <a:prstGeom prst="rect">
            <a:avLst/>
          </a:prstGeom>
          <a:noFill/>
          <a:ln w="9525">
            <a:noFill/>
            <a:miter lim="800000"/>
            <a:headEnd/>
            <a:tailEnd/>
          </a:ln>
        </p:spPr>
      </p:pic>
      <p:sp>
        <p:nvSpPr>
          <p:cNvPr id="8" name="Left-Right Arrow 7">
            <a:extLst>
              <a:ext uri="{FF2B5EF4-FFF2-40B4-BE49-F238E27FC236}">
                <a16:creationId xmlns:a16="http://schemas.microsoft.com/office/drawing/2014/main" id="{6AE5CB1E-ACC7-3FA0-536A-B45B289DA212}"/>
              </a:ext>
            </a:extLst>
          </p:cNvPr>
          <p:cNvSpPr/>
          <p:nvPr/>
        </p:nvSpPr>
        <p:spPr>
          <a:xfrm rot="20425043">
            <a:off x="2803021" y="2307364"/>
            <a:ext cx="427289" cy="12818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3AB8382-F3FB-016F-460C-F65355D97AC8}"/>
              </a:ext>
            </a:extLst>
          </p:cNvPr>
          <p:cNvGrpSpPr/>
          <p:nvPr/>
        </p:nvGrpSpPr>
        <p:grpSpPr>
          <a:xfrm>
            <a:off x="220133" y="4677283"/>
            <a:ext cx="3514607" cy="1362655"/>
            <a:chOff x="270933" y="4572000"/>
            <a:chExt cx="3514607" cy="1362655"/>
          </a:xfrm>
        </p:grpSpPr>
        <p:pic>
          <p:nvPicPr>
            <p:cNvPr id="7" name="Picture 3">
              <a:extLst>
                <a:ext uri="{FF2B5EF4-FFF2-40B4-BE49-F238E27FC236}">
                  <a16:creationId xmlns:a16="http://schemas.microsoft.com/office/drawing/2014/main" id="{DBEE60D5-FBF4-C05A-EB3E-EB7EA458527B}"/>
                </a:ext>
              </a:extLst>
            </p:cNvPr>
            <p:cNvPicPr>
              <a:picLocks noChangeAspect="1" noChangeArrowheads="1"/>
            </p:cNvPicPr>
            <p:nvPr/>
          </p:nvPicPr>
          <p:blipFill>
            <a:blip r:embed="rId6" cstate="print"/>
            <a:srcRect/>
            <a:stretch>
              <a:fillRect/>
            </a:stretch>
          </p:blipFill>
          <p:spPr bwMode="auto">
            <a:xfrm>
              <a:off x="270933" y="4572000"/>
              <a:ext cx="3514607" cy="1362655"/>
            </a:xfrm>
            <a:prstGeom prst="rect">
              <a:avLst/>
            </a:prstGeom>
            <a:noFill/>
          </p:spPr>
        </p:pic>
        <p:sp>
          <p:nvSpPr>
            <p:cNvPr id="9" name="Rounded Rectangle 8">
              <a:extLst>
                <a:ext uri="{FF2B5EF4-FFF2-40B4-BE49-F238E27FC236}">
                  <a16:creationId xmlns:a16="http://schemas.microsoft.com/office/drawing/2014/main" id="{A43F59C9-B2B7-1DEA-AB29-4117FCA725D5}"/>
                </a:ext>
              </a:extLst>
            </p:cNvPr>
            <p:cNvSpPr/>
            <p:nvPr/>
          </p:nvSpPr>
          <p:spPr>
            <a:xfrm>
              <a:off x="2819534" y="5110385"/>
              <a:ext cx="445539" cy="516259"/>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71E99A57-2D6E-EE31-2B8F-99252A283238}"/>
              </a:ext>
            </a:extLst>
          </p:cNvPr>
          <p:cNvCxnSpPr>
            <a:cxnSpLocks/>
            <a:stCxn id="4" idx="2"/>
            <a:endCxn id="9" idx="0"/>
          </p:cNvCxnSpPr>
          <p:nvPr/>
        </p:nvCxnSpPr>
        <p:spPr>
          <a:xfrm>
            <a:off x="1883323" y="3590367"/>
            <a:ext cx="1108181" cy="16253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ounded Rectangle 14">
            <a:extLst>
              <a:ext uri="{FF2B5EF4-FFF2-40B4-BE49-F238E27FC236}">
                <a16:creationId xmlns:a16="http://schemas.microsoft.com/office/drawing/2014/main" id="{7B4345BD-09A9-34B2-C732-09CAC2F7458F}"/>
              </a:ext>
            </a:extLst>
          </p:cNvPr>
          <p:cNvSpPr/>
          <p:nvPr/>
        </p:nvSpPr>
        <p:spPr>
          <a:xfrm>
            <a:off x="2793895" y="6270313"/>
            <a:ext cx="3128341" cy="808090"/>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836B345-B084-E64B-DE33-7681905BF1DB}"/>
              </a:ext>
            </a:extLst>
          </p:cNvPr>
          <p:cNvSpPr txBox="1"/>
          <p:nvPr/>
        </p:nvSpPr>
        <p:spPr>
          <a:xfrm>
            <a:off x="1066447" y="3803663"/>
            <a:ext cx="2059536" cy="523220"/>
          </a:xfrm>
          <a:prstGeom prst="rect">
            <a:avLst/>
          </a:prstGeom>
          <a:noFill/>
        </p:spPr>
        <p:txBody>
          <a:bodyPr wrap="square" rtlCol="0">
            <a:spAutoFit/>
          </a:bodyPr>
          <a:lstStyle/>
          <a:p>
            <a:r>
              <a:rPr lang="en-US" sz="1400" dirty="0"/>
              <a:t>Only adding      flexibility to the shaft…</a:t>
            </a:r>
          </a:p>
        </p:txBody>
      </p:sp>
      <p:sp>
        <p:nvSpPr>
          <p:cNvPr id="17" name="Left-Right Arrow 16">
            <a:extLst>
              <a:ext uri="{FF2B5EF4-FFF2-40B4-BE49-F238E27FC236}">
                <a16:creationId xmlns:a16="http://schemas.microsoft.com/office/drawing/2014/main" id="{8980E870-FFC8-8107-D080-C13B46233B2A}"/>
              </a:ext>
            </a:extLst>
          </p:cNvPr>
          <p:cNvSpPr/>
          <p:nvPr/>
        </p:nvSpPr>
        <p:spPr>
          <a:xfrm rot="3680504">
            <a:off x="2239531" y="6155515"/>
            <a:ext cx="427289" cy="12818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764DBCF-0011-6F1D-E290-B971C9C83666}"/>
              </a:ext>
            </a:extLst>
          </p:cNvPr>
          <p:cNvSpPr txBox="1"/>
          <p:nvPr/>
        </p:nvSpPr>
        <p:spPr>
          <a:xfrm>
            <a:off x="3905612" y="3959484"/>
            <a:ext cx="2941331" cy="1600438"/>
          </a:xfrm>
          <a:prstGeom prst="rect">
            <a:avLst/>
          </a:prstGeom>
          <a:noFill/>
        </p:spPr>
        <p:txBody>
          <a:bodyPr wrap="square" rtlCol="0">
            <a:spAutoFit/>
          </a:bodyPr>
          <a:lstStyle/>
          <a:p>
            <a:r>
              <a:rPr lang="en-US" sz="1400" dirty="0"/>
              <a:t>… leads to large changes on the block diagram model:</a:t>
            </a:r>
          </a:p>
          <a:p>
            <a:r>
              <a:rPr lang="en-US" sz="1400" dirty="0"/>
              <a:t>- Inertias can no more be lumped</a:t>
            </a:r>
          </a:p>
          <a:p>
            <a:r>
              <a:rPr lang="en-US" sz="1400" dirty="0"/>
              <a:t>- EMF can no more be lumped with the gear box ratio</a:t>
            </a:r>
          </a:p>
          <a:p>
            <a:r>
              <a:rPr lang="en-US" sz="1400" dirty="0"/>
              <a:t>- needs to add the new stiffness and damping effects</a:t>
            </a:r>
          </a:p>
        </p:txBody>
      </p:sp>
    </p:spTree>
    <p:extLst>
      <p:ext uri="{BB962C8B-B14F-4D97-AF65-F5344CB8AC3E}">
        <p14:creationId xmlns:p14="http://schemas.microsoft.com/office/powerpoint/2010/main" val="229960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D20E1-1F18-996E-6C81-A8586E874C1C}"/>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9C93A273-B769-FE14-3C2E-92B972BDB56D}"/>
              </a:ext>
            </a:extLst>
          </p:cNvPr>
          <p:cNvSpPr txBox="1">
            <a:spLocks/>
          </p:cNvSpPr>
          <p:nvPr/>
        </p:nvSpPr>
        <p:spPr>
          <a:xfrm>
            <a:off x="376015" y="704244"/>
            <a:ext cx="6110243" cy="811566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b="1" dirty="0"/>
              <a:t>Why aren’t block diagrams well suited </a:t>
            </a:r>
            <a:br>
              <a:rPr lang="en-US" b="1" dirty="0"/>
            </a:br>
            <a:r>
              <a:rPr lang="en-US" b="1" dirty="0"/>
              <a:t>for behavioral modeling?</a:t>
            </a:r>
          </a:p>
          <a:p>
            <a:endParaRPr lang="en-US" sz="1100" b="1" dirty="0"/>
          </a:p>
          <a:p>
            <a:r>
              <a:rPr lang="en-US" dirty="0"/>
              <a:t>Block diagram models are more likely to contain errors as:</a:t>
            </a:r>
          </a:p>
          <a:p>
            <a:r>
              <a:rPr lang="en-US" dirty="0"/>
              <a:t> 1. It is easy to forget representing all equations of energy conservation – often visible on “scientific papers”.</a:t>
            </a:r>
          </a:p>
          <a:p>
            <a:r>
              <a:rPr lang="en-US" dirty="0"/>
              <a:t>2. Doing manually the tedious symbolic manipulation can lead to error - as voluntarily on page 4.</a:t>
            </a:r>
          </a:p>
          <a:p>
            <a:r>
              <a:rPr lang="en-US" dirty="0"/>
              <a:t>3. A new scenario or adding a physical effect can lead to fundamental rewriting of the model – consider the ask to set the speed and no more the force on the mass in the initial model. How would it change?</a:t>
            </a:r>
          </a:p>
          <a:p>
            <a:endParaRPr lang="en-US" dirty="0"/>
          </a:p>
          <a:p>
            <a:r>
              <a:rPr lang="en-US" dirty="0"/>
              <a:t>However, it is possible and if it is the only choice you have, it is better than nothing!</a:t>
            </a:r>
          </a:p>
          <a:p>
            <a:r>
              <a:rPr lang="en-US" b="0" i="0" dirty="0">
                <a:effectLst/>
                <a:latin typeface="-apple-system"/>
              </a:rPr>
              <a:t>I always say: “You can do everything with every tool, it is just a matter of time, money and effort.”</a:t>
            </a:r>
          </a:p>
          <a:p>
            <a:r>
              <a:rPr lang="en-US" sz="1400" i="1" dirty="0">
                <a:latin typeface="-apple-system"/>
              </a:rPr>
              <a:t>(Modeling physical system with block diagram is typical a high effort task.)</a:t>
            </a:r>
            <a:endParaRPr lang="en-US" sz="1400" i="1" dirty="0"/>
          </a:p>
          <a:p>
            <a:endParaRPr lang="en-US" dirty="0"/>
          </a:p>
          <a:p>
            <a:r>
              <a:rPr lang="en-US" dirty="0"/>
              <a:t>❓Can you answer the questions in the different pages? 🧐</a:t>
            </a:r>
          </a:p>
          <a:p>
            <a:r>
              <a:rPr lang="en-US" dirty="0"/>
              <a:t>…</a:t>
            </a:r>
          </a:p>
          <a:p>
            <a:pPr algn="ctr"/>
            <a:r>
              <a:rPr lang="en-US" i="1" dirty="0"/>
              <a:t>Comment if you need any further clarifications or insights.</a:t>
            </a:r>
          </a:p>
          <a:p>
            <a:pPr algn="ctr"/>
            <a:endParaRPr lang="en-US" i="1" dirty="0"/>
          </a:p>
          <a:p>
            <a:pPr algn="ctr"/>
            <a:r>
              <a:rPr lang="en-US" sz="5400" i="1" dirty="0"/>
              <a:t>👇</a:t>
            </a:r>
            <a:endParaRPr lang="en-US" dirty="0"/>
          </a:p>
        </p:txBody>
      </p:sp>
    </p:spTree>
    <p:extLst>
      <p:ext uri="{BB962C8B-B14F-4D97-AF65-F5344CB8AC3E}">
        <p14:creationId xmlns:p14="http://schemas.microsoft.com/office/powerpoint/2010/main" val="12250617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2768</TotalTime>
  <Words>669</Words>
  <Application>Microsoft Macintosh PowerPoint</Application>
  <PresentationFormat>Letter Paper (8.5x11 in)</PresentationFormat>
  <Paragraphs>71</Paragraphs>
  <Slides>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Andale Mono</vt:lpstr>
      <vt:lpstr>Aptos</vt:lpstr>
      <vt:lpstr>Arial</vt:lpstr>
      <vt:lpstr>Avenir Medium</vt:lpstr>
      <vt:lpstr>Wingdings</vt:lpstr>
      <vt:lpstr>Office Theme</vt:lpstr>
      <vt:lpstr>Why aren’t block diagrams well suited for behavioral modeling?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Coic, Clement</dc:creator>
  <cp:lastModifiedBy>Coic, Clement</cp:lastModifiedBy>
  <cp:revision>12</cp:revision>
  <dcterms:created xsi:type="dcterms:W3CDTF">2024-11-12T14:59:45Z</dcterms:created>
  <dcterms:modified xsi:type="dcterms:W3CDTF">2024-12-03T15:59:36Z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f6dbec8-95a8-4638-9f5f-bd076536645c_Enabled">
    <vt:lpwstr>true</vt:lpwstr>
  </property>
  <property fmtid="{D5CDD505-2E9C-101B-9397-08002B2CF9AE}" pid="3" name="MSIP_Label_ff6dbec8-95a8-4638-9f5f-bd076536645c_SetDate">
    <vt:lpwstr>2024-11-12T15:01:04Z</vt:lpwstr>
  </property>
  <property fmtid="{D5CDD505-2E9C-101B-9397-08002B2CF9AE}" pid="4" name="MSIP_Label_ff6dbec8-95a8-4638-9f5f-bd076536645c_Method">
    <vt:lpwstr>Standard</vt:lpwstr>
  </property>
  <property fmtid="{D5CDD505-2E9C-101B-9397-08002B2CF9AE}" pid="5" name="MSIP_Label_ff6dbec8-95a8-4638-9f5f-bd076536645c_Name">
    <vt:lpwstr>Restricted - Default</vt:lpwstr>
  </property>
  <property fmtid="{D5CDD505-2E9C-101B-9397-08002B2CF9AE}" pid="6" name="MSIP_Label_ff6dbec8-95a8-4638-9f5f-bd076536645c_SiteId">
    <vt:lpwstr>5dbf1add-202a-4b8d-815b-bf0fb024e033</vt:lpwstr>
  </property>
  <property fmtid="{D5CDD505-2E9C-101B-9397-08002B2CF9AE}" pid="7" name="MSIP_Label_ff6dbec8-95a8-4638-9f5f-bd076536645c_ActionId">
    <vt:lpwstr>75566e21-c5af-417f-a99b-a057db519887</vt:lpwstr>
  </property>
  <property fmtid="{D5CDD505-2E9C-101B-9397-08002B2CF9AE}" pid="8" name="MSIP_Label_ff6dbec8-95a8-4638-9f5f-bd076536645c_ContentBits">
    <vt:lpwstr>0</vt:lpwstr>
  </property>
</Properties>
</file>