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6" r:id="rId3"/>
    <p:sldId id="265" r:id="rId4"/>
    <p:sldId id="264" r:id="rId5"/>
    <p:sldId id="260" r:id="rId6"/>
    <p:sldId id="263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99D"/>
    <a:srgbClr val="FFE7AD"/>
    <a:srgbClr val="FFF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1"/>
    <p:restoredTop sz="94618"/>
  </p:normalViewPr>
  <p:slideViewPr>
    <p:cSldViewPr snapToGrid="0" showGuides="1">
      <p:cViewPr varScale="1">
        <p:scale>
          <a:sx n="149" d="100"/>
          <a:sy n="149" d="100"/>
        </p:scale>
        <p:origin x="6544" y="3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23402-3862-954A-B3E3-799EDE0B777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B410-BABE-4748-8F41-980A9182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4CF93-F075-F58E-8FF6-B2222776A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D3C4D-7131-9063-F5F6-246CE0C11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EC5BB-DE7C-5225-8BA3-F3D92F3EA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13BF0-6680-3396-A167-BF3A314FD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F3808-2A50-4FA0-1507-62A03A620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A9096-1120-7219-F2B2-6ACB78E06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DFB47-0AE7-73A1-1D83-5D2C35135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CBC65-8F88-FA6B-27F5-420929622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8B84-43A1-463A-2C89-836C1DCF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DB39A-D0A6-4CBF-2BF8-979FC07912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B08CC-0946-8FBE-12C3-B86D8349B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E3E61-B772-B488-08FD-C471822D4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96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circle with white lines and dots&#10;&#10;Description automatically generated">
            <a:extLst>
              <a:ext uri="{FF2B5EF4-FFF2-40B4-BE49-F238E27FC236}">
                <a16:creationId xmlns:a16="http://schemas.microsoft.com/office/drawing/2014/main" id="{A14712EC-FF87-8A19-1129-516106A29D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115" y="0"/>
            <a:ext cx="1018885" cy="10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7AD"/>
            </a:gs>
            <a:gs pos="0">
              <a:srgbClr val="FFF1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66ADA-B88C-CB0B-61B3-B27F8EDBBE34}"/>
              </a:ext>
            </a:extLst>
          </p:cNvPr>
          <p:cNvSpPr txBox="1"/>
          <p:nvPr userDrawn="1"/>
        </p:nvSpPr>
        <p:spPr>
          <a:xfrm>
            <a:off x="471486" y="8537556"/>
            <a:ext cx="2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n>
                  <a:noFill/>
                </a:ln>
                <a:solidFill>
                  <a:srgbClr val="A1A99D"/>
                </a:solidFill>
                <a:latin typeface="Andale Mono" panose="020B0509000000000004" pitchFamily="49" charset="0"/>
                <a:cs typeface="Al Bayan Plain" pitchFamily="2" charset="-78"/>
              </a:rPr>
              <a:t>Dr. Clément Coïc</a:t>
            </a:r>
          </a:p>
        </p:txBody>
      </p:sp>
      <p:pic>
        <p:nvPicPr>
          <p:cNvPr id="4" name="Picture 4" descr="Use links below to save image.">
            <a:extLst>
              <a:ext uri="{FF2B5EF4-FFF2-40B4-BE49-F238E27FC236}">
                <a16:creationId xmlns:a16="http://schemas.microsoft.com/office/drawing/2014/main" id="{BF258610-414C-BB00-4777-FE5638E889A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6" b="31292"/>
          <a:stretch/>
        </p:blipFill>
        <p:spPr bwMode="auto">
          <a:xfrm>
            <a:off x="2728913" y="8291509"/>
            <a:ext cx="3657600" cy="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8B4B-7A91-7344-4EAA-E6C008BB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764964"/>
            <a:ext cx="5829300" cy="3183467"/>
          </a:xfrm>
        </p:spPr>
        <p:txBody>
          <a:bodyPr>
            <a:normAutofit/>
          </a:bodyPr>
          <a:lstStyle/>
          <a:p>
            <a:r>
              <a:rPr lang="en-US" dirty="0"/>
              <a:t>Can you spot the modeling assumptions?</a:t>
            </a:r>
            <a:endParaRPr lang="en-US" sz="3100" dirty="0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5CE101A1-1224-83FF-7D80-9BFA7847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780669"/>
            <a:ext cx="6343650" cy="2368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6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4E767-7C2E-1FD8-50D0-638DA8D4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2FEB43E3-AA4B-7A20-03BD-D4C5927EBF8C}"/>
              </a:ext>
            </a:extLst>
          </p:cNvPr>
          <p:cNvSpPr txBox="1">
            <a:spLocks/>
          </p:cNvSpPr>
          <p:nvPr/>
        </p:nvSpPr>
        <p:spPr>
          <a:xfrm>
            <a:off x="220133" y="685956"/>
            <a:ext cx="6366934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Can you spot the model assumptions?</a:t>
            </a:r>
          </a:p>
          <a:p>
            <a:pPr marL="4763"/>
            <a:endParaRPr lang="en-US" sz="1100" b="1" dirty="0"/>
          </a:p>
          <a:p>
            <a:pPr marL="4763"/>
            <a:r>
              <a:rPr lang="en-US" dirty="0"/>
              <a:t>The model is basically correct. Below is a comparison with a Simscape model and the mass position are identical.</a:t>
            </a:r>
          </a:p>
          <a:p>
            <a:pPr marL="4763"/>
            <a:r>
              <a:rPr lang="en-US" dirty="0"/>
              <a:t>And there are still some strong assumptions.</a:t>
            </a: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9826C1A9-83F8-73C2-98F2-0CF09627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567" y="2317969"/>
            <a:ext cx="5067300" cy="535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90CB1D60-2EED-57B7-D794-20E737218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0207"/>
            <a:ext cx="3206976" cy="218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01EC-3FAB-AB99-CA0C-4437212AC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EA8A9F0-EB9F-3013-0A8E-02CCF0643B47}"/>
              </a:ext>
            </a:extLst>
          </p:cNvPr>
          <p:cNvSpPr txBox="1">
            <a:spLocks/>
          </p:cNvSpPr>
          <p:nvPr/>
        </p:nvSpPr>
        <p:spPr>
          <a:xfrm>
            <a:off x="220133" y="685956"/>
            <a:ext cx="6366934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Can you spot the model assumptions?</a:t>
            </a:r>
          </a:p>
          <a:p>
            <a:pPr marL="4763"/>
            <a:endParaRPr lang="en-US" sz="1100" b="1" dirty="0"/>
          </a:p>
          <a:p>
            <a:pPr marL="4763"/>
            <a:r>
              <a:rPr lang="en-US" dirty="0"/>
              <a:t>This is quite an open question so there are many answers… </a:t>
            </a:r>
            <a:br>
              <a:rPr lang="en-US" dirty="0"/>
            </a:br>
            <a:r>
              <a:rPr lang="en-US" dirty="0"/>
              <a:t>To list only a few: </a:t>
            </a:r>
            <a:br>
              <a:rPr lang="en-US" dirty="0"/>
            </a:br>
            <a:r>
              <a:rPr lang="en-US" dirty="0"/>
              <a:t>1. initial elongation of the spring is 0.</a:t>
            </a:r>
            <a:br>
              <a:rPr lang="en-US" dirty="0"/>
            </a:br>
            <a:r>
              <a:rPr lang="en-US" dirty="0"/>
              <a:t>2. The mass is suspended to a fixed ground (non-moving)</a:t>
            </a:r>
            <a:br>
              <a:rPr lang="en-US" dirty="0"/>
            </a:br>
            <a:r>
              <a:rPr lang="en-US" dirty="0"/>
              <a:t>3. Inertial effect of the mass is modeled but not gravity.</a:t>
            </a:r>
            <a:br>
              <a:rPr lang="en-US" dirty="0"/>
            </a:br>
            <a:r>
              <a:rPr lang="en-US" dirty="0"/>
              <a:t>4. There are no end stops to the motion.</a:t>
            </a:r>
          </a:p>
          <a:p>
            <a:pPr marL="4763"/>
            <a:r>
              <a:rPr lang="en-US" dirty="0"/>
              <a:t>Regarding the initial elongation, below would be the model with a spring initial elongation of 1 meter:</a:t>
            </a:r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D7EFD74F-108B-1522-68C2-D3408F74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67" y="3464439"/>
            <a:ext cx="4602108" cy="4760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179CD964-1A64-3792-91B1-CD0B16A88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48015"/>
            <a:ext cx="3149676" cy="2292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33F1F-2B97-7B09-0C0F-900646A44876}"/>
              </a:ext>
            </a:extLst>
          </p:cNvPr>
          <p:cNvCxnSpPr/>
          <p:nvPr/>
        </p:nvCxnSpPr>
        <p:spPr>
          <a:xfrm flipH="1">
            <a:off x="4708733" y="6417892"/>
            <a:ext cx="179461" cy="19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7F27C5-D446-7B69-AB93-9D5BAE4B7A57}"/>
              </a:ext>
            </a:extLst>
          </p:cNvPr>
          <p:cNvSpPr txBox="1"/>
          <p:nvPr/>
        </p:nvSpPr>
        <p:spPr>
          <a:xfrm>
            <a:off x="4180556" y="5709426"/>
            <a:ext cx="1649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accent1"/>
                </a:solidFill>
              </a:rPr>
              <a:t>This sensor as a different initial position – hence the different Simscape result.</a:t>
            </a:r>
          </a:p>
        </p:txBody>
      </p:sp>
    </p:spTree>
    <p:extLst>
      <p:ext uri="{BB962C8B-B14F-4D97-AF65-F5344CB8AC3E}">
        <p14:creationId xmlns:p14="http://schemas.microsoft.com/office/powerpoint/2010/main" val="1262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FE87-78B5-242F-66D4-8665A3761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C0E2-EADD-0BF8-72B8-7F2EB0510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764965"/>
            <a:ext cx="5829300" cy="2085218"/>
          </a:xfrm>
        </p:spPr>
        <p:txBody>
          <a:bodyPr>
            <a:normAutofit/>
          </a:bodyPr>
          <a:lstStyle/>
          <a:p>
            <a:r>
              <a:rPr lang="en-US" dirty="0"/>
              <a:t>Can you spot </a:t>
            </a:r>
            <a:br>
              <a:rPr lang="en-US" dirty="0"/>
            </a:br>
            <a:r>
              <a:rPr lang="en-US" dirty="0"/>
              <a:t>the error?</a:t>
            </a:r>
            <a:endParaRPr lang="en-US" sz="3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E604F-B336-6367-A0B9-0F442DDA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672" y="3420225"/>
            <a:ext cx="3140091" cy="2085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diagram of a flow diagram&#10;&#10;Description automatically generated">
            <a:extLst>
              <a:ext uri="{FF2B5EF4-FFF2-40B4-BE49-F238E27FC236}">
                <a16:creationId xmlns:a16="http://schemas.microsoft.com/office/drawing/2014/main" id="{2686103B-2240-6D98-DD6A-04179427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62" y="6069421"/>
            <a:ext cx="2665788" cy="2085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2908CB-D10B-0C58-63FB-EF882C1E914A}"/>
              </a:ext>
            </a:extLst>
          </p:cNvPr>
          <p:cNvCxnSpPr>
            <a:cxnSpLocks/>
          </p:cNvCxnSpPr>
          <p:nvPr/>
        </p:nvCxnSpPr>
        <p:spPr>
          <a:xfrm>
            <a:off x="3365763" y="5505442"/>
            <a:ext cx="368466" cy="58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FC6967-4843-9092-6CA1-55E6102F7BA1}"/>
              </a:ext>
            </a:extLst>
          </p:cNvPr>
          <p:cNvSpPr txBox="1"/>
          <p:nvPr/>
        </p:nvSpPr>
        <p:spPr>
          <a:xfrm>
            <a:off x="3549996" y="5471259"/>
            <a:ext cx="19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3"/>
            <a:r>
              <a:rPr lang="en-US" dirty="0"/>
              <a:t>Inertia neglected</a:t>
            </a:r>
          </a:p>
        </p:txBody>
      </p:sp>
    </p:spTree>
    <p:extLst>
      <p:ext uri="{BB962C8B-B14F-4D97-AF65-F5344CB8AC3E}">
        <p14:creationId xmlns:p14="http://schemas.microsoft.com/office/powerpoint/2010/main" val="41650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FE22E-B0A5-6B27-F182-7B647A05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BF865C2-A597-E13D-7A8B-920423293BBA}"/>
              </a:ext>
            </a:extLst>
          </p:cNvPr>
          <p:cNvSpPr txBox="1">
            <a:spLocks/>
          </p:cNvSpPr>
          <p:nvPr/>
        </p:nvSpPr>
        <p:spPr>
          <a:xfrm>
            <a:off x="220133" y="685956"/>
            <a:ext cx="6366934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Can you spot the error?</a:t>
            </a:r>
          </a:p>
          <a:p>
            <a:pPr marL="4763"/>
            <a:endParaRPr lang="en-US" sz="1100" b="1" dirty="0"/>
          </a:p>
          <a:p>
            <a:pPr marL="4763"/>
            <a:r>
              <a:rPr lang="en-US" dirty="0"/>
              <a:t>Yes! The value of the viscous frictions are not consistent.</a:t>
            </a:r>
          </a:p>
          <a:p>
            <a:pPr marL="4763"/>
            <a:r>
              <a:rPr lang="en-US" dirty="0"/>
              <a:t>When neglecting the inertia, we need to change the causality of the damper characteristic equation to avoid derivation / ensure integration on the spring equation.</a:t>
            </a:r>
          </a:p>
          <a:p>
            <a:pPr marL="4763"/>
            <a:r>
              <a:rPr lang="en-US" dirty="0"/>
              <a:t>The damper characteristic changes from resistance to conductance and should thus be 1/42.</a:t>
            </a:r>
          </a:p>
          <a:p>
            <a:pPr marL="4763"/>
            <a:r>
              <a:rPr lang="en-US" sz="1600" i="1" dirty="0"/>
              <a:t>(Analogy with electrical domain going from U=R*I to I=U/R )</a:t>
            </a:r>
          </a:p>
          <a:p>
            <a:pPr marL="4763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24170-EFD4-2D57-6654-6F306593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672" y="3420225"/>
            <a:ext cx="3140091" cy="2085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diagram of a flow diagram&#10;&#10;Description automatically generated">
            <a:extLst>
              <a:ext uri="{FF2B5EF4-FFF2-40B4-BE49-F238E27FC236}">
                <a16:creationId xmlns:a16="http://schemas.microsoft.com/office/drawing/2014/main" id="{1D16E506-3CC5-E476-DFF1-E4AA36252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62" y="6069421"/>
            <a:ext cx="2665788" cy="2085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12D454-2BEF-1C88-0959-749E1808FDFF}"/>
              </a:ext>
            </a:extLst>
          </p:cNvPr>
          <p:cNvCxnSpPr>
            <a:cxnSpLocks/>
          </p:cNvCxnSpPr>
          <p:nvPr/>
        </p:nvCxnSpPr>
        <p:spPr>
          <a:xfrm>
            <a:off x="3365763" y="5505442"/>
            <a:ext cx="368466" cy="58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F27C41-CEFC-EFA6-D805-64BD78D52AAD}"/>
              </a:ext>
            </a:extLst>
          </p:cNvPr>
          <p:cNvSpPr txBox="1"/>
          <p:nvPr/>
        </p:nvSpPr>
        <p:spPr>
          <a:xfrm>
            <a:off x="3549996" y="5471259"/>
            <a:ext cx="19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3"/>
            <a:r>
              <a:rPr lang="en-US" dirty="0"/>
              <a:t>Inertia neglected</a:t>
            </a:r>
          </a:p>
        </p:txBody>
      </p:sp>
    </p:spTree>
    <p:extLst>
      <p:ext uri="{BB962C8B-B14F-4D97-AF65-F5344CB8AC3E}">
        <p14:creationId xmlns:p14="http://schemas.microsoft.com/office/powerpoint/2010/main" val="263482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D20E1-1F18-996E-6C81-A8586E87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C93A273-B769-FE14-3C2E-92B972BDB56D}"/>
              </a:ext>
            </a:extLst>
          </p:cNvPr>
          <p:cNvSpPr txBox="1">
            <a:spLocks/>
          </p:cNvSpPr>
          <p:nvPr/>
        </p:nvSpPr>
        <p:spPr>
          <a:xfrm>
            <a:off x="376015" y="704244"/>
            <a:ext cx="6110243" cy="811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What’s next?</a:t>
            </a:r>
          </a:p>
          <a:p>
            <a:endParaRPr lang="en-US" sz="1100" b="1" dirty="0"/>
          </a:p>
          <a:p>
            <a:r>
              <a:rPr lang="en-US" dirty="0"/>
              <a:t>Let me know which topics are of your interest and that I should cover in the near future.</a:t>
            </a:r>
          </a:p>
          <a:p>
            <a:endParaRPr lang="en-US" dirty="0"/>
          </a:p>
          <a:p>
            <a:r>
              <a:rPr lang="en-US" dirty="0"/>
              <a:t>Also, can you find more assumptions?</a:t>
            </a:r>
          </a:p>
          <a:p>
            <a:r>
              <a:rPr lang="en-US" dirty="0"/>
              <a:t>Would you know how to implement the block diagram if the listed assumptions should be modeled?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pPr algn="ctr"/>
            <a:r>
              <a:rPr lang="en-US" i="1" dirty="0"/>
              <a:t>Comment if you need any further clarifications or insights.</a:t>
            </a:r>
          </a:p>
          <a:p>
            <a:pPr algn="ctr"/>
            <a:endParaRPr lang="en-US" i="1" dirty="0"/>
          </a:p>
          <a:p>
            <a:pPr algn="ctr"/>
            <a:r>
              <a:rPr lang="en-US" sz="5400" i="1" dirty="0"/>
              <a:t>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6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2808</TotalTime>
  <Words>304</Words>
  <Application>Microsoft Macintosh PowerPoint</Application>
  <PresentationFormat>Letter Paper (8.5x11 in)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Aptos</vt:lpstr>
      <vt:lpstr>Arial</vt:lpstr>
      <vt:lpstr>Avenir Medium</vt:lpstr>
      <vt:lpstr>Office Theme</vt:lpstr>
      <vt:lpstr>Can you spot the modeling assumptions?</vt:lpstr>
      <vt:lpstr>PowerPoint Presentation</vt:lpstr>
      <vt:lpstr>PowerPoint Presentation</vt:lpstr>
      <vt:lpstr>Can you spot  the error?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Coic, Clement</dc:creator>
  <cp:lastModifiedBy>Coic, Clement</cp:lastModifiedBy>
  <cp:revision>14</cp:revision>
  <dcterms:created xsi:type="dcterms:W3CDTF">2024-11-12T14:59:45Z</dcterms:created>
  <dcterms:modified xsi:type="dcterms:W3CDTF">2024-12-05T14:09:06Z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2024-11-12T15:01:04Z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75566e21-c5af-417f-a99b-a057db519887</vt:lpwstr>
  </property>
  <property fmtid="{D5CDD505-2E9C-101B-9397-08002B2CF9AE}" pid="8" name="MSIP_Label_ff6dbec8-95a8-4638-9f5f-bd076536645c_ContentBits">
    <vt:lpwstr>0</vt:lpwstr>
  </property>
</Properties>
</file>