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56" r:id="rId2"/>
    <p:sldId id="266" r:id="rId3"/>
    <p:sldId id="267" r:id="rId4"/>
    <p:sldId id="268" r:id="rId5"/>
    <p:sldId id="269" r:id="rId6"/>
    <p:sldId id="270" r:id="rId7"/>
    <p:sldId id="271" r:id="rId8"/>
    <p:sldId id="263" r:id="rId9"/>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A99D"/>
    <a:srgbClr val="FFE7AD"/>
    <a:srgbClr val="FFF1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574"/>
    <p:restoredTop sz="94638"/>
  </p:normalViewPr>
  <p:slideViewPr>
    <p:cSldViewPr snapToGrid="0" showGuides="1">
      <p:cViewPr varScale="1">
        <p:scale>
          <a:sx n="76" d="100"/>
          <a:sy n="76" d="100"/>
        </p:scale>
        <p:origin x="3976" y="360"/>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723402-3862-954A-B3E3-799EDE0B7777}" type="datetimeFigureOut">
              <a:rPr lang="en-US" smtClean="0"/>
              <a:t>12/7/24</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7DB410-BABE-4748-8F41-980A918281FF}" type="slidenum">
              <a:rPr lang="en-US" smtClean="0"/>
              <a:t>‹#›</a:t>
            </a:fld>
            <a:endParaRPr lang="en-US"/>
          </a:p>
        </p:txBody>
      </p:sp>
    </p:spTree>
    <p:extLst>
      <p:ext uri="{BB962C8B-B14F-4D97-AF65-F5344CB8AC3E}">
        <p14:creationId xmlns:p14="http://schemas.microsoft.com/office/powerpoint/2010/main" val="309529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E4CF93-F075-F58E-8FF6-B2222776A2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3D3C4D-7131-9063-F5F6-246CE0C11F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DEC5BB-DE7C-5225-8BA3-F3D92F3EAE2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6413BF0-6680-3396-A167-BF3A314FDF79}"/>
              </a:ext>
            </a:extLst>
          </p:cNvPr>
          <p:cNvSpPr>
            <a:spLocks noGrp="1"/>
          </p:cNvSpPr>
          <p:nvPr>
            <p:ph type="sldNum" sz="quarter" idx="5"/>
          </p:nvPr>
        </p:nvSpPr>
        <p:spPr/>
        <p:txBody>
          <a:bodyPr/>
          <a:lstStyle/>
          <a:p>
            <a:fld id="{A063712B-AB55-1440-B2C3-7D8A7D9087EA}" type="slidenum">
              <a:rPr lang="en-US" smtClean="0"/>
              <a:t>2</a:t>
            </a:fld>
            <a:endParaRPr lang="en-US"/>
          </a:p>
        </p:txBody>
      </p:sp>
    </p:spTree>
    <p:extLst>
      <p:ext uri="{BB962C8B-B14F-4D97-AF65-F5344CB8AC3E}">
        <p14:creationId xmlns:p14="http://schemas.microsoft.com/office/powerpoint/2010/main" val="3715658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C286AA-EE85-DA43-EC96-4EB2C493D9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2D28A2-E4B4-66DD-0402-9862D44C11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2D54F1-381B-9839-C4B0-F315CF577CB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FDAC6EE-1258-E00F-BB81-D20C49F26AB1}"/>
              </a:ext>
            </a:extLst>
          </p:cNvPr>
          <p:cNvSpPr>
            <a:spLocks noGrp="1"/>
          </p:cNvSpPr>
          <p:nvPr>
            <p:ph type="sldNum" sz="quarter" idx="5"/>
          </p:nvPr>
        </p:nvSpPr>
        <p:spPr/>
        <p:txBody>
          <a:bodyPr/>
          <a:lstStyle/>
          <a:p>
            <a:fld id="{A063712B-AB55-1440-B2C3-7D8A7D9087EA}" type="slidenum">
              <a:rPr lang="en-US" smtClean="0"/>
              <a:t>3</a:t>
            </a:fld>
            <a:endParaRPr lang="en-US"/>
          </a:p>
        </p:txBody>
      </p:sp>
    </p:spTree>
    <p:extLst>
      <p:ext uri="{BB962C8B-B14F-4D97-AF65-F5344CB8AC3E}">
        <p14:creationId xmlns:p14="http://schemas.microsoft.com/office/powerpoint/2010/main" val="1045577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AF3C0-6889-ABA1-EF32-BF2BBD3F9F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E0460C-F4C1-2F9F-10B7-3BEDD97998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1EB198-177A-55E8-0597-8E5F79934C4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29B9F9D-5AD0-78AE-9B1D-5271EEF9E196}"/>
              </a:ext>
            </a:extLst>
          </p:cNvPr>
          <p:cNvSpPr>
            <a:spLocks noGrp="1"/>
          </p:cNvSpPr>
          <p:nvPr>
            <p:ph type="sldNum" sz="quarter" idx="5"/>
          </p:nvPr>
        </p:nvSpPr>
        <p:spPr/>
        <p:txBody>
          <a:bodyPr/>
          <a:lstStyle/>
          <a:p>
            <a:fld id="{A063712B-AB55-1440-B2C3-7D8A7D9087EA}" type="slidenum">
              <a:rPr lang="en-US" smtClean="0"/>
              <a:t>4</a:t>
            </a:fld>
            <a:endParaRPr lang="en-US"/>
          </a:p>
        </p:txBody>
      </p:sp>
    </p:spTree>
    <p:extLst>
      <p:ext uri="{BB962C8B-B14F-4D97-AF65-F5344CB8AC3E}">
        <p14:creationId xmlns:p14="http://schemas.microsoft.com/office/powerpoint/2010/main" val="1699519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16A2F3-ACF8-9882-6E1B-6579FF59CA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E91023-F754-3FFF-D239-2EE0920A93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7C5C6B-DB7E-696A-5F6B-26AF81F3E34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9E82C45-F5C6-BCE5-3032-AA3CE4072AE1}"/>
              </a:ext>
            </a:extLst>
          </p:cNvPr>
          <p:cNvSpPr>
            <a:spLocks noGrp="1"/>
          </p:cNvSpPr>
          <p:nvPr>
            <p:ph type="sldNum" sz="quarter" idx="5"/>
          </p:nvPr>
        </p:nvSpPr>
        <p:spPr/>
        <p:txBody>
          <a:bodyPr/>
          <a:lstStyle/>
          <a:p>
            <a:fld id="{A063712B-AB55-1440-B2C3-7D8A7D9087EA}" type="slidenum">
              <a:rPr lang="en-US" smtClean="0"/>
              <a:t>5</a:t>
            </a:fld>
            <a:endParaRPr lang="en-US"/>
          </a:p>
        </p:txBody>
      </p:sp>
    </p:spTree>
    <p:extLst>
      <p:ext uri="{BB962C8B-B14F-4D97-AF65-F5344CB8AC3E}">
        <p14:creationId xmlns:p14="http://schemas.microsoft.com/office/powerpoint/2010/main" val="3960626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CEDDBF-3E07-A243-54D6-DFE9C0586C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F3CC8F-6839-C354-465B-DB76095606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D6F841-CB44-0061-3616-EF4F1A2E19D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DE7E59C-576F-251A-221D-C8C71C136258}"/>
              </a:ext>
            </a:extLst>
          </p:cNvPr>
          <p:cNvSpPr>
            <a:spLocks noGrp="1"/>
          </p:cNvSpPr>
          <p:nvPr>
            <p:ph type="sldNum" sz="quarter" idx="5"/>
          </p:nvPr>
        </p:nvSpPr>
        <p:spPr/>
        <p:txBody>
          <a:bodyPr/>
          <a:lstStyle/>
          <a:p>
            <a:fld id="{A063712B-AB55-1440-B2C3-7D8A7D9087EA}" type="slidenum">
              <a:rPr lang="en-US" smtClean="0"/>
              <a:t>6</a:t>
            </a:fld>
            <a:endParaRPr lang="en-US"/>
          </a:p>
        </p:txBody>
      </p:sp>
    </p:spTree>
    <p:extLst>
      <p:ext uri="{BB962C8B-B14F-4D97-AF65-F5344CB8AC3E}">
        <p14:creationId xmlns:p14="http://schemas.microsoft.com/office/powerpoint/2010/main" val="3783322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60BA8D-40FA-AA9F-C12F-F831521D65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9EEF75-6018-5A1F-B59A-6A94501246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878A60-C760-ABDE-5C28-66E2B0B8979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96B8E27-7243-FECC-F35E-7492511D7B97}"/>
              </a:ext>
            </a:extLst>
          </p:cNvPr>
          <p:cNvSpPr>
            <a:spLocks noGrp="1"/>
          </p:cNvSpPr>
          <p:nvPr>
            <p:ph type="sldNum" sz="quarter" idx="5"/>
          </p:nvPr>
        </p:nvSpPr>
        <p:spPr/>
        <p:txBody>
          <a:bodyPr/>
          <a:lstStyle/>
          <a:p>
            <a:fld id="{A063712B-AB55-1440-B2C3-7D8A7D9087EA}" type="slidenum">
              <a:rPr lang="en-US" smtClean="0"/>
              <a:t>7</a:t>
            </a:fld>
            <a:endParaRPr lang="en-US"/>
          </a:p>
        </p:txBody>
      </p:sp>
    </p:spTree>
    <p:extLst>
      <p:ext uri="{BB962C8B-B14F-4D97-AF65-F5344CB8AC3E}">
        <p14:creationId xmlns:p14="http://schemas.microsoft.com/office/powerpoint/2010/main" val="2993933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Tree>
    <p:extLst>
      <p:ext uri="{BB962C8B-B14F-4D97-AF65-F5344CB8AC3E}">
        <p14:creationId xmlns:p14="http://schemas.microsoft.com/office/powerpoint/2010/main" val="2851796416"/>
      </p:ext>
    </p:extLst>
  </p:cSld>
  <p:clrMapOvr>
    <a:masterClrMapping/>
  </p:clrMapOvr>
  <p:extLst>
    <p:ext uri="{DCECCB84-F9BA-43D5-87BE-67443E8EF086}">
      <p15:sldGuideLst xmlns:p15="http://schemas.microsoft.com/office/powerpoint/2012/main">
        <p15:guide id="1" orient="horz" pos="2880" userDrawn="1">
          <p15:clr>
            <a:srgbClr val="FBAE40"/>
          </p15:clr>
        </p15:guide>
        <p15:guide id="2"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471487" y="8475136"/>
            <a:ext cx="1543050" cy="486833"/>
          </a:xfrm>
          <a:prstGeom prst="rect">
            <a:avLst/>
          </a:prstGeom>
        </p:spPr>
        <p:txBody>
          <a:bodyPr/>
          <a:lstStyle/>
          <a:p>
            <a:fld id="{7A424A82-6254-A245-A9F3-AFA90B39A0A2}" type="datetimeFigureOut">
              <a:rPr lang="en-US" smtClean="0"/>
              <a:t>12/7/24</a:t>
            </a:fld>
            <a:endParaRPr lang="en-US"/>
          </a:p>
        </p:txBody>
      </p:sp>
      <p:sp>
        <p:nvSpPr>
          <p:cNvPr id="5" name="Footer Placeholder 4"/>
          <p:cNvSpPr>
            <a:spLocks noGrp="1"/>
          </p:cNvSpPr>
          <p:nvPr>
            <p:ph type="ftr" sz="quarter" idx="11"/>
          </p:nvPr>
        </p:nvSpPr>
        <p:spPr>
          <a:xfrm>
            <a:off x="2271713" y="8475136"/>
            <a:ext cx="2314575" cy="486833"/>
          </a:xfrm>
          <a:prstGeom prst="rect">
            <a:avLst/>
          </a:prstGeom>
        </p:spPr>
        <p:txBody>
          <a:bodyPr/>
          <a:lstStyle/>
          <a:p>
            <a:endParaRPr lang="en-US"/>
          </a:p>
        </p:txBody>
      </p:sp>
      <p:sp>
        <p:nvSpPr>
          <p:cNvPr id="6" name="Slide Number Placeholder 5"/>
          <p:cNvSpPr>
            <a:spLocks noGrp="1"/>
          </p:cNvSpPr>
          <p:nvPr>
            <p:ph type="sldNum" sz="quarter" idx="12"/>
          </p:nvPr>
        </p:nvSpPr>
        <p:spPr>
          <a:xfrm>
            <a:off x="4843463" y="8475136"/>
            <a:ext cx="1543050" cy="486833"/>
          </a:xfrm>
          <a:prstGeom prst="rect">
            <a:avLst/>
          </a:prstGeom>
        </p:spPr>
        <p:txBody>
          <a:bodyPr/>
          <a:lstStyle/>
          <a:p>
            <a:fld id="{7FAC02F6-645B-1240-960B-7AB31413371C}" type="slidenum">
              <a:rPr lang="en-US" smtClean="0"/>
              <a:t>‹#›</a:t>
            </a:fld>
            <a:endParaRPr lang="en-US"/>
          </a:p>
        </p:txBody>
      </p:sp>
    </p:spTree>
    <p:extLst>
      <p:ext uri="{BB962C8B-B14F-4D97-AF65-F5344CB8AC3E}">
        <p14:creationId xmlns:p14="http://schemas.microsoft.com/office/powerpoint/2010/main" val="2061227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3"/>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3"/>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471487" y="8475136"/>
            <a:ext cx="1543050" cy="486833"/>
          </a:xfrm>
          <a:prstGeom prst="rect">
            <a:avLst/>
          </a:prstGeom>
        </p:spPr>
        <p:txBody>
          <a:bodyPr/>
          <a:lstStyle/>
          <a:p>
            <a:fld id="{7A424A82-6254-A245-A9F3-AFA90B39A0A2}" type="datetimeFigureOut">
              <a:rPr lang="en-US" smtClean="0"/>
              <a:t>12/7/24</a:t>
            </a:fld>
            <a:endParaRPr lang="en-US"/>
          </a:p>
        </p:txBody>
      </p:sp>
      <p:sp>
        <p:nvSpPr>
          <p:cNvPr id="5" name="Footer Placeholder 4"/>
          <p:cNvSpPr>
            <a:spLocks noGrp="1"/>
          </p:cNvSpPr>
          <p:nvPr>
            <p:ph type="ftr" sz="quarter" idx="11"/>
          </p:nvPr>
        </p:nvSpPr>
        <p:spPr>
          <a:xfrm>
            <a:off x="2271713" y="8475136"/>
            <a:ext cx="2314575" cy="486833"/>
          </a:xfrm>
          <a:prstGeom prst="rect">
            <a:avLst/>
          </a:prstGeom>
        </p:spPr>
        <p:txBody>
          <a:bodyPr/>
          <a:lstStyle/>
          <a:p>
            <a:endParaRPr lang="en-US"/>
          </a:p>
        </p:txBody>
      </p:sp>
      <p:sp>
        <p:nvSpPr>
          <p:cNvPr id="6" name="Slide Number Placeholder 5"/>
          <p:cNvSpPr>
            <a:spLocks noGrp="1"/>
          </p:cNvSpPr>
          <p:nvPr>
            <p:ph type="sldNum" sz="quarter" idx="12"/>
          </p:nvPr>
        </p:nvSpPr>
        <p:spPr>
          <a:xfrm>
            <a:off x="4843463" y="8475136"/>
            <a:ext cx="1543050" cy="486833"/>
          </a:xfrm>
          <a:prstGeom prst="rect">
            <a:avLst/>
          </a:prstGeom>
        </p:spPr>
        <p:txBody>
          <a:bodyPr/>
          <a:lstStyle/>
          <a:p>
            <a:fld id="{7FAC02F6-645B-1240-960B-7AB31413371C}" type="slidenum">
              <a:rPr lang="en-US" smtClean="0"/>
              <a:t>‹#›</a:t>
            </a:fld>
            <a:endParaRPr lang="en-US"/>
          </a:p>
        </p:txBody>
      </p:sp>
    </p:spTree>
    <p:extLst>
      <p:ext uri="{BB962C8B-B14F-4D97-AF65-F5344CB8AC3E}">
        <p14:creationId xmlns:p14="http://schemas.microsoft.com/office/powerpoint/2010/main" val="104224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471487" y="8475136"/>
            <a:ext cx="1543050" cy="486833"/>
          </a:xfrm>
          <a:prstGeom prst="rect">
            <a:avLst/>
          </a:prstGeom>
        </p:spPr>
        <p:txBody>
          <a:bodyPr/>
          <a:lstStyle/>
          <a:p>
            <a:fld id="{7A424A82-6254-A245-A9F3-AFA90B39A0A2}" type="datetimeFigureOut">
              <a:rPr lang="en-US" smtClean="0"/>
              <a:t>12/7/24</a:t>
            </a:fld>
            <a:endParaRPr lang="en-US"/>
          </a:p>
        </p:txBody>
      </p:sp>
      <p:sp>
        <p:nvSpPr>
          <p:cNvPr id="5" name="Footer Placeholder 4"/>
          <p:cNvSpPr>
            <a:spLocks noGrp="1"/>
          </p:cNvSpPr>
          <p:nvPr>
            <p:ph type="ftr" sz="quarter" idx="11"/>
          </p:nvPr>
        </p:nvSpPr>
        <p:spPr>
          <a:xfrm>
            <a:off x="2271713" y="8475136"/>
            <a:ext cx="2314575" cy="486833"/>
          </a:xfrm>
          <a:prstGeom prst="rect">
            <a:avLst/>
          </a:prstGeom>
        </p:spPr>
        <p:txBody>
          <a:bodyPr/>
          <a:lstStyle/>
          <a:p>
            <a:endParaRPr lang="en-US"/>
          </a:p>
        </p:txBody>
      </p:sp>
      <p:sp>
        <p:nvSpPr>
          <p:cNvPr id="6" name="Slide Number Placeholder 5"/>
          <p:cNvSpPr>
            <a:spLocks noGrp="1"/>
          </p:cNvSpPr>
          <p:nvPr>
            <p:ph type="sldNum" sz="quarter" idx="12"/>
          </p:nvPr>
        </p:nvSpPr>
        <p:spPr>
          <a:xfrm>
            <a:off x="4843463" y="8475136"/>
            <a:ext cx="1543050" cy="486833"/>
          </a:xfrm>
          <a:prstGeom prst="rect">
            <a:avLst/>
          </a:prstGeom>
        </p:spPr>
        <p:txBody>
          <a:bodyPr/>
          <a:lstStyle/>
          <a:p>
            <a:fld id="{7FAC02F6-645B-1240-960B-7AB31413371C}" type="slidenum">
              <a:rPr lang="en-US" smtClean="0"/>
              <a:t>‹#›</a:t>
            </a:fld>
            <a:endParaRPr lang="en-US"/>
          </a:p>
        </p:txBody>
      </p:sp>
      <p:pic>
        <p:nvPicPr>
          <p:cNvPr id="7" name="Picture 6" descr="A black circle with white lines and dots&#10;&#10;Description automatically generated">
            <a:extLst>
              <a:ext uri="{FF2B5EF4-FFF2-40B4-BE49-F238E27FC236}">
                <a16:creationId xmlns:a16="http://schemas.microsoft.com/office/drawing/2014/main" id="{A14712EC-FF87-8A19-1129-516106A29D0E}"/>
              </a:ext>
            </a:extLst>
          </p:cNvPr>
          <p:cNvPicPr>
            <a:picLocks noChangeAspect="1"/>
          </p:cNvPicPr>
          <p:nvPr userDrawn="1"/>
        </p:nvPicPr>
        <p:blipFill>
          <a:blip r:embed="rId2">
            <a:clrChange>
              <a:clrFrom>
                <a:srgbClr val="FEFEFE"/>
              </a:clrFrom>
              <a:clrTo>
                <a:srgbClr val="FEFEFE">
                  <a:alpha val="0"/>
                </a:srgbClr>
              </a:clrTo>
            </a:clrChange>
          </a:blip>
          <a:stretch>
            <a:fillRect/>
          </a:stretch>
        </p:blipFill>
        <p:spPr>
          <a:xfrm>
            <a:off x="5839115" y="0"/>
            <a:ext cx="1018885" cy="1018885"/>
          </a:xfrm>
          <a:prstGeom prst="rect">
            <a:avLst/>
          </a:prstGeom>
        </p:spPr>
      </p:pic>
    </p:spTree>
    <p:extLst>
      <p:ext uri="{BB962C8B-B14F-4D97-AF65-F5344CB8AC3E}">
        <p14:creationId xmlns:p14="http://schemas.microsoft.com/office/powerpoint/2010/main" val="48459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71487" y="8475136"/>
            <a:ext cx="1543050" cy="486833"/>
          </a:xfrm>
          <a:prstGeom prst="rect">
            <a:avLst/>
          </a:prstGeom>
        </p:spPr>
        <p:txBody>
          <a:bodyPr/>
          <a:lstStyle/>
          <a:p>
            <a:fld id="{7A424A82-6254-A245-A9F3-AFA90B39A0A2}" type="datetimeFigureOut">
              <a:rPr lang="en-US" smtClean="0"/>
              <a:t>12/7/24</a:t>
            </a:fld>
            <a:endParaRPr lang="en-US"/>
          </a:p>
        </p:txBody>
      </p:sp>
      <p:sp>
        <p:nvSpPr>
          <p:cNvPr id="5" name="Footer Placeholder 4"/>
          <p:cNvSpPr>
            <a:spLocks noGrp="1"/>
          </p:cNvSpPr>
          <p:nvPr>
            <p:ph type="ftr" sz="quarter" idx="11"/>
          </p:nvPr>
        </p:nvSpPr>
        <p:spPr>
          <a:xfrm>
            <a:off x="2271713" y="8475136"/>
            <a:ext cx="2314575" cy="486833"/>
          </a:xfrm>
          <a:prstGeom prst="rect">
            <a:avLst/>
          </a:prstGeom>
        </p:spPr>
        <p:txBody>
          <a:bodyPr/>
          <a:lstStyle/>
          <a:p>
            <a:endParaRPr lang="en-US"/>
          </a:p>
        </p:txBody>
      </p:sp>
      <p:sp>
        <p:nvSpPr>
          <p:cNvPr id="6" name="Slide Number Placeholder 5"/>
          <p:cNvSpPr>
            <a:spLocks noGrp="1"/>
          </p:cNvSpPr>
          <p:nvPr>
            <p:ph type="sldNum" sz="quarter" idx="12"/>
          </p:nvPr>
        </p:nvSpPr>
        <p:spPr>
          <a:xfrm>
            <a:off x="4843463" y="8475136"/>
            <a:ext cx="1543050" cy="486833"/>
          </a:xfrm>
          <a:prstGeom prst="rect">
            <a:avLst/>
          </a:prstGeom>
        </p:spPr>
        <p:txBody>
          <a:bodyPr/>
          <a:lstStyle/>
          <a:p>
            <a:fld id="{7FAC02F6-645B-1240-960B-7AB31413371C}" type="slidenum">
              <a:rPr lang="en-US" smtClean="0"/>
              <a:t>‹#›</a:t>
            </a:fld>
            <a:endParaRPr lang="en-US"/>
          </a:p>
        </p:txBody>
      </p:sp>
    </p:spTree>
    <p:extLst>
      <p:ext uri="{BB962C8B-B14F-4D97-AF65-F5344CB8AC3E}">
        <p14:creationId xmlns:p14="http://schemas.microsoft.com/office/powerpoint/2010/main" val="1784949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471487" y="8475136"/>
            <a:ext cx="1543050" cy="486833"/>
          </a:xfrm>
          <a:prstGeom prst="rect">
            <a:avLst/>
          </a:prstGeom>
        </p:spPr>
        <p:txBody>
          <a:bodyPr/>
          <a:lstStyle/>
          <a:p>
            <a:fld id="{7A424A82-6254-A245-A9F3-AFA90B39A0A2}" type="datetimeFigureOut">
              <a:rPr lang="en-US" smtClean="0"/>
              <a:t>12/7/24</a:t>
            </a:fld>
            <a:endParaRPr lang="en-US"/>
          </a:p>
        </p:txBody>
      </p:sp>
      <p:sp>
        <p:nvSpPr>
          <p:cNvPr id="6" name="Footer Placeholder 5"/>
          <p:cNvSpPr>
            <a:spLocks noGrp="1"/>
          </p:cNvSpPr>
          <p:nvPr>
            <p:ph type="ftr" sz="quarter" idx="11"/>
          </p:nvPr>
        </p:nvSpPr>
        <p:spPr>
          <a:xfrm>
            <a:off x="2271713" y="8475136"/>
            <a:ext cx="2314575" cy="486833"/>
          </a:xfrm>
          <a:prstGeom prst="rect">
            <a:avLst/>
          </a:prstGeom>
        </p:spPr>
        <p:txBody>
          <a:bodyPr/>
          <a:lstStyle/>
          <a:p>
            <a:endParaRPr lang="en-US"/>
          </a:p>
        </p:txBody>
      </p:sp>
      <p:sp>
        <p:nvSpPr>
          <p:cNvPr id="7" name="Slide Number Placeholder 6"/>
          <p:cNvSpPr>
            <a:spLocks noGrp="1"/>
          </p:cNvSpPr>
          <p:nvPr>
            <p:ph type="sldNum" sz="quarter" idx="12"/>
          </p:nvPr>
        </p:nvSpPr>
        <p:spPr>
          <a:xfrm>
            <a:off x="4843463" y="8475136"/>
            <a:ext cx="1543050" cy="486833"/>
          </a:xfrm>
          <a:prstGeom prst="rect">
            <a:avLst/>
          </a:prstGeom>
        </p:spPr>
        <p:txBody>
          <a:bodyPr/>
          <a:lstStyle/>
          <a:p>
            <a:fld id="{7FAC02F6-645B-1240-960B-7AB31413371C}" type="slidenum">
              <a:rPr lang="en-US" smtClean="0"/>
              <a:t>‹#›</a:t>
            </a:fld>
            <a:endParaRPr lang="en-US"/>
          </a:p>
        </p:txBody>
      </p:sp>
    </p:spTree>
    <p:extLst>
      <p:ext uri="{BB962C8B-B14F-4D97-AF65-F5344CB8AC3E}">
        <p14:creationId xmlns:p14="http://schemas.microsoft.com/office/powerpoint/2010/main" val="35942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5"/>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471487" y="8475136"/>
            <a:ext cx="1543050" cy="486833"/>
          </a:xfrm>
          <a:prstGeom prst="rect">
            <a:avLst/>
          </a:prstGeom>
        </p:spPr>
        <p:txBody>
          <a:bodyPr/>
          <a:lstStyle/>
          <a:p>
            <a:fld id="{7A424A82-6254-A245-A9F3-AFA90B39A0A2}" type="datetimeFigureOut">
              <a:rPr lang="en-US" smtClean="0"/>
              <a:t>12/7/24</a:t>
            </a:fld>
            <a:endParaRPr lang="en-US"/>
          </a:p>
        </p:txBody>
      </p:sp>
      <p:sp>
        <p:nvSpPr>
          <p:cNvPr id="8" name="Footer Placeholder 7"/>
          <p:cNvSpPr>
            <a:spLocks noGrp="1"/>
          </p:cNvSpPr>
          <p:nvPr>
            <p:ph type="ftr" sz="quarter" idx="11"/>
          </p:nvPr>
        </p:nvSpPr>
        <p:spPr>
          <a:xfrm>
            <a:off x="2271713" y="8475136"/>
            <a:ext cx="2314575" cy="486833"/>
          </a:xfrm>
          <a:prstGeom prst="rect">
            <a:avLst/>
          </a:prstGeom>
        </p:spPr>
        <p:txBody>
          <a:bodyPr/>
          <a:lstStyle/>
          <a:p>
            <a:endParaRPr lang="en-US"/>
          </a:p>
        </p:txBody>
      </p:sp>
      <p:sp>
        <p:nvSpPr>
          <p:cNvPr id="9" name="Slide Number Placeholder 8"/>
          <p:cNvSpPr>
            <a:spLocks noGrp="1"/>
          </p:cNvSpPr>
          <p:nvPr>
            <p:ph type="sldNum" sz="quarter" idx="12"/>
          </p:nvPr>
        </p:nvSpPr>
        <p:spPr>
          <a:xfrm>
            <a:off x="4843463" y="8475136"/>
            <a:ext cx="1543050" cy="486833"/>
          </a:xfrm>
          <a:prstGeom prst="rect">
            <a:avLst/>
          </a:prstGeom>
        </p:spPr>
        <p:txBody>
          <a:bodyPr/>
          <a:lstStyle/>
          <a:p>
            <a:fld id="{7FAC02F6-645B-1240-960B-7AB31413371C}" type="slidenum">
              <a:rPr lang="en-US" smtClean="0"/>
              <a:t>‹#›</a:t>
            </a:fld>
            <a:endParaRPr lang="en-US"/>
          </a:p>
        </p:txBody>
      </p:sp>
    </p:spTree>
    <p:extLst>
      <p:ext uri="{BB962C8B-B14F-4D97-AF65-F5344CB8AC3E}">
        <p14:creationId xmlns:p14="http://schemas.microsoft.com/office/powerpoint/2010/main" val="1083578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471487" y="8475136"/>
            <a:ext cx="1543050" cy="486833"/>
          </a:xfrm>
          <a:prstGeom prst="rect">
            <a:avLst/>
          </a:prstGeom>
        </p:spPr>
        <p:txBody>
          <a:bodyPr/>
          <a:lstStyle/>
          <a:p>
            <a:fld id="{7A424A82-6254-A245-A9F3-AFA90B39A0A2}" type="datetimeFigureOut">
              <a:rPr lang="en-US" smtClean="0"/>
              <a:t>12/7/24</a:t>
            </a:fld>
            <a:endParaRPr lang="en-US"/>
          </a:p>
        </p:txBody>
      </p:sp>
      <p:sp>
        <p:nvSpPr>
          <p:cNvPr id="4" name="Footer Placeholder 3"/>
          <p:cNvSpPr>
            <a:spLocks noGrp="1"/>
          </p:cNvSpPr>
          <p:nvPr>
            <p:ph type="ftr" sz="quarter" idx="11"/>
          </p:nvPr>
        </p:nvSpPr>
        <p:spPr>
          <a:xfrm>
            <a:off x="2271713" y="8475136"/>
            <a:ext cx="2314575" cy="486833"/>
          </a:xfrm>
          <a:prstGeom prst="rect">
            <a:avLst/>
          </a:prstGeom>
        </p:spPr>
        <p:txBody>
          <a:bodyPr/>
          <a:lstStyle/>
          <a:p>
            <a:endParaRPr lang="en-US"/>
          </a:p>
        </p:txBody>
      </p:sp>
      <p:sp>
        <p:nvSpPr>
          <p:cNvPr id="5" name="Slide Number Placeholder 4"/>
          <p:cNvSpPr>
            <a:spLocks noGrp="1"/>
          </p:cNvSpPr>
          <p:nvPr>
            <p:ph type="sldNum" sz="quarter" idx="12"/>
          </p:nvPr>
        </p:nvSpPr>
        <p:spPr>
          <a:xfrm>
            <a:off x="4843463" y="8475136"/>
            <a:ext cx="1543050" cy="486833"/>
          </a:xfrm>
          <a:prstGeom prst="rect">
            <a:avLst/>
          </a:prstGeom>
        </p:spPr>
        <p:txBody>
          <a:bodyPr/>
          <a:lstStyle/>
          <a:p>
            <a:fld id="{7FAC02F6-645B-1240-960B-7AB31413371C}" type="slidenum">
              <a:rPr lang="en-US" smtClean="0"/>
              <a:t>‹#›</a:t>
            </a:fld>
            <a:endParaRPr lang="en-US"/>
          </a:p>
        </p:txBody>
      </p:sp>
    </p:spTree>
    <p:extLst>
      <p:ext uri="{BB962C8B-B14F-4D97-AF65-F5344CB8AC3E}">
        <p14:creationId xmlns:p14="http://schemas.microsoft.com/office/powerpoint/2010/main" val="1666716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1487" y="8475136"/>
            <a:ext cx="1543050" cy="486833"/>
          </a:xfrm>
          <a:prstGeom prst="rect">
            <a:avLst/>
          </a:prstGeom>
        </p:spPr>
        <p:txBody>
          <a:bodyPr/>
          <a:lstStyle/>
          <a:p>
            <a:fld id="{7A424A82-6254-A245-A9F3-AFA90B39A0A2}" type="datetimeFigureOut">
              <a:rPr lang="en-US" smtClean="0"/>
              <a:t>12/7/24</a:t>
            </a:fld>
            <a:endParaRPr lang="en-US"/>
          </a:p>
        </p:txBody>
      </p:sp>
      <p:sp>
        <p:nvSpPr>
          <p:cNvPr id="3" name="Footer Placeholder 2"/>
          <p:cNvSpPr>
            <a:spLocks noGrp="1"/>
          </p:cNvSpPr>
          <p:nvPr>
            <p:ph type="ftr" sz="quarter" idx="11"/>
          </p:nvPr>
        </p:nvSpPr>
        <p:spPr>
          <a:xfrm>
            <a:off x="2271713" y="8475136"/>
            <a:ext cx="2314575" cy="486833"/>
          </a:xfrm>
          <a:prstGeom prst="rect">
            <a:avLst/>
          </a:prstGeom>
        </p:spPr>
        <p:txBody>
          <a:bodyPr/>
          <a:lstStyle/>
          <a:p>
            <a:endParaRPr lang="en-US"/>
          </a:p>
        </p:txBody>
      </p:sp>
      <p:sp>
        <p:nvSpPr>
          <p:cNvPr id="4" name="Slide Number Placeholder 3"/>
          <p:cNvSpPr>
            <a:spLocks noGrp="1"/>
          </p:cNvSpPr>
          <p:nvPr>
            <p:ph type="sldNum" sz="quarter" idx="12"/>
          </p:nvPr>
        </p:nvSpPr>
        <p:spPr>
          <a:xfrm>
            <a:off x="4843463" y="8475136"/>
            <a:ext cx="1543050" cy="486833"/>
          </a:xfrm>
          <a:prstGeom prst="rect">
            <a:avLst/>
          </a:prstGeom>
        </p:spPr>
        <p:txBody>
          <a:bodyPr/>
          <a:lstStyle/>
          <a:p>
            <a:fld id="{7FAC02F6-645B-1240-960B-7AB31413371C}" type="slidenum">
              <a:rPr lang="en-US" smtClean="0"/>
              <a:t>‹#›</a:t>
            </a:fld>
            <a:endParaRPr lang="en-US"/>
          </a:p>
        </p:txBody>
      </p:sp>
    </p:spTree>
    <p:extLst>
      <p:ext uri="{BB962C8B-B14F-4D97-AF65-F5344CB8AC3E}">
        <p14:creationId xmlns:p14="http://schemas.microsoft.com/office/powerpoint/2010/main" val="378998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8"/>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471487" y="8475136"/>
            <a:ext cx="1543050" cy="486833"/>
          </a:xfrm>
          <a:prstGeom prst="rect">
            <a:avLst/>
          </a:prstGeom>
        </p:spPr>
        <p:txBody>
          <a:bodyPr/>
          <a:lstStyle/>
          <a:p>
            <a:fld id="{7A424A82-6254-A245-A9F3-AFA90B39A0A2}" type="datetimeFigureOut">
              <a:rPr lang="en-US" smtClean="0"/>
              <a:t>12/7/24</a:t>
            </a:fld>
            <a:endParaRPr lang="en-US"/>
          </a:p>
        </p:txBody>
      </p:sp>
      <p:sp>
        <p:nvSpPr>
          <p:cNvPr id="6" name="Footer Placeholder 5"/>
          <p:cNvSpPr>
            <a:spLocks noGrp="1"/>
          </p:cNvSpPr>
          <p:nvPr>
            <p:ph type="ftr" sz="quarter" idx="11"/>
          </p:nvPr>
        </p:nvSpPr>
        <p:spPr>
          <a:xfrm>
            <a:off x="2271713" y="8475136"/>
            <a:ext cx="2314575" cy="486833"/>
          </a:xfrm>
          <a:prstGeom prst="rect">
            <a:avLst/>
          </a:prstGeom>
        </p:spPr>
        <p:txBody>
          <a:bodyPr/>
          <a:lstStyle/>
          <a:p>
            <a:endParaRPr lang="en-US"/>
          </a:p>
        </p:txBody>
      </p:sp>
      <p:sp>
        <p:nvSpPr>
          <p:cNvPr id="7" name="Slide Number Placeholder 6"/>
          <p:cNvSpPr>
            <a:spLocks noGrp="1"/>
          </p:cNvSpPr>
          <p:nvPr>
            <p:ph type="sldNum" sz="quarter" idx="12"/>
          </p:nvPr>
        </p:nvSpPr>
        <p:spPr>
          <a:xfrm>
            <a:off x="4843463" y="8475136"/>
            <a:ext cx="1543050" cy="486833"/>
          </a:xfrm>
          <a:prstGeom prst="rect">
            <a:avLst/>
          </a:prstGeom>
        </p:spPr>
        <p:txBody>
          <a:bodyPr/>
          <a:lstStyle/>
          <a:p>
            <a:fld id="{7FAC02F6-645B-1240-960B-7AB31413371C}" type="slidenum">
              <a:rPr lang="en-US" smtClean="0"/>
              <a:t>‹#›</a:t>
            </a:fld>
            <a:endParaRPr lang="en-US"/>
          </a:p>
        </p:txBody>
      </p:sp>
    </p:spTree>
    <p:extLst>
      <p:ext uri="{BB962C8B-B14F-4D97-AF65-F5344CB8AC3E}">
        <p14:creationId xmlns:p14="http://schemas.microsoft.com/office/powerpoint/2010/main" val="3982424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8"/>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471487" y="8475136"/>
            <a:ext cx="1543050" cy="486833"/>
          </a:xfrm>
          <a:prstGeom prst="rect">
            <a:avLst/>
          </a:prstGeom>
        </p:spPr>
        <p:txBody>
          <a:bodyPr/>
          <a:lstStyle/>
          <a:p>
            <a:fld id="{7A424A82-6254-A245-A9F3-AFA90B39A0A2}" type="datetimeFigureOut">
              <a:rPr lang="en-US" smtClean="0"/>
              <a:t>12/7/24</a:t>
            </a:fld>
            <a:endParaRPr lang="en-US"/>
          </a:p>
        </p:txBody>
      </p:sp>
      <p:sp>
        <p:nvSpPr>
          <p:cNvPr id="6" name="Footer Placeholder 5"/>
          <p:cNvSpPr>
            <a:spLocks noGrp="1"/>
          </p:cNvSpPr>
          <p:nvPr>
            <p:ph type="ftr" sz="quarter" idx="11"/>
          </p:nvPr>
        </p:nvSpPr>
        <p:spPr>
          <a:xfrm>
            <a:off x="2271713" y="8475136"/>
            <a:ext cx="2314575" cy="486833"/>
          </a:xfrm>
          <a:prstGeom prst="rect">
            <a:avLst/>
          </a:prstGeom>
        </p:spPr>
        <p:txBody>
          <a:bodyPr/>
          <a:lstStyle/>
          <a:p>
            <a:endParaRPr lang="en-US"/>
          </a:p>
        </p:txBody>
      </p:sp>
      <p:sp>
        <p:nvSpPr>
          <p:cNvPr id="7" name="Slide Number Placeholder 6"/>
          <p:cNvSpPr>
            <a:spLocks noGrp="1"/>
          </p:cNvSpPr>
          <p:nvPr>
            <p:ph type="sldNum" sz="quarter" idx="12"/>
          </p:nvPr>
        </p:nvSpPr>
        <p:spPr>
          <a:xfrm>
            <a:off x="4843463" y="8475136"/>
            <a:ext cx="1543050" cy="486833"/>
          </a:xfrm>
          <a:prstGeom prst="rect">
            <a:avLst/>
          </a:prstGeom>
        </p:spPr>
        <p:txBody>
          <a:bodyPr/>
          <a:lstStyle/>
          <a:p>
            <a:fld id="{7FAC02F6-645B-1240-960B-7AB31413371C}" type="slidenum">
              <a:rPr lang="en-US" smtClean="0"/>
              <a:t>‹#›</a:t>
            </a:fld>
            <a:endParaRPr lang="en-US"/>
          </a:p>
        </p:txBody>
      </p:sp>
    </p:spTree>
    <p:extLst>
      <p:ext uri="{BB962C8B-B14F-4D97-AF65-F5344CB8AC3E}">
        <p14:creationId xmlns:p14="http://schemas.microsoft.com/office/powerpoint/2010/main" val="4025488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rgbClr val="FFE7AD"/>
            </a:gs>
            <a:gs pos="0">
              <a:srgbClr val="FFF1DA"/>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5"/>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34166ADA-B88C-CB0B-61B3-B27F8EDBBE34}"/>
              </a:ext>
            </a:extLst>
          </p:cNvPr>
          <p:cNvSpPr txBox="1"/>
          <p:nvPr userDrawn="1"/>
        </p:nvSpPr>
        <p:spPr>
          <a:xfrm>
            <a:off x="471486" y="8537556"/>
            <a:ext cx="2479531" cy="369332"/>
          </a:xfrm>
          <a:prstGeom prst="rect">
            <a:avLst/>
          </a:prstGeom>
          <a:noFill/>
        </p:spPr>
        <p:txBody>
          <a:bodyPr wrap="square" rtlCol="0">
            <a:spAutoFit/>
          </a:bodyPr>
          <a:lstStyle/>
          <a:p>
            <a:r>
              <a:rPr lang="en-US" b="0" i="0" dirty="0">
                <a:ln>
                  <a:noFill/>
                </a:ln>
                <a:solidFill>
                  <a:srgbClr val="A1A99D"/>
                </a:solidFill>
                <a:latin typeface="Andale Mono" panose="020B0509000000000004" pitchFamily="49" charset="0"/>
                <a:cs typeface="Al Bayan Plain" pitchFamily="2" charset="-78"/>
              </a:rPr>
              <a:t>Dr. Clément Coïc</a:t>
            </a:r>
          </a:p>
        </p:txBody>
      </p:sp>
      <p:pic>
        <p:nvPicPr>
          <p:cNvPr id="4" name="Picture 4" descr="Use links below to save image.">
            <a:extLst>
              <a:ext uri="{FF2B5EF4-FFF2-40B4-BE49-F238E27FC236}">
                <a16:creationId xmlns:a16="http://schemas.microsoft.com/office/drawing/2014/main" id="{BF258610-414C-BB00-4777-FE5638E889A6}"/>
              </a:ext>
            </a:extLst>
          </p:cNvPr>
          <p:cNvPicPr>
            <a:picLocks noChangeAspect="1" noChangeArrowheads="1"/>
          </p:cNvPicPr>
          <p:nvPr userDrawn="1"/>
        </p:nvPicPr>
        <p:blipFill rotWithShape="1">
          <a:blip r:embed="rId13">
            <a:extLst>
              <a:ext uri="{28A0092B-C50C-407E-A947-70E740481C1C}">
                <a14:useLocalDpi xmlns:a14="http://schemas.microsoft.com/office/drawing/2010/main" val="0"/>
              </a:ext>
            </a:extLst>
          </a:blip>
          <a:srcRect t="33256" b="31292"/>
          <a:stretch/>
        </p:blipFill>
        <p:spPr bwMode="auto">
          <a:xfrm>
            <a:off x="2728913" y="8291509"/>
            <a:ext cx="3657600" cy="731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2400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685800" rtl="0" eaLnBrk="1" latinLnBrk="0" hangingPunct="1">
        <a:lnSpc>
          <a:spcPct val="90000"/>
        </a:lnSpc>
        <a:spcBef>
          <a:spcPct val="0"/>
        </a:spcBef>
        <a:buNone/>
        <a:defRPr sz="3300" b="0" i="0" kern="1200">
          <a:solidFill>
            <a:schemeClr val="tx1"/>
          </a:solidFill>
          <a:latin typeface="Avenir Medium" panose="02000503020000020003"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38B4B-7A91-7344-4EAA-E6C008BB9561}"/>
              </a:ext>
            </a:extLst>
          </p:cNvPr>
          <p:cNvSpPr>
            <a:spLocks noGrp="1"/>
          </p:cNvSpPr>
          <p:nvPr>
            <p:ph type="ctrTitle"/>
          </p:nvPr>
        </p:nvSpPr>
        <p:spPr>
          <a:xfrm>
            <a:off x="514350" y="764964"/>
            <a:ext cx="5829300" cy="3183467"/>
          </a:xfrm>
        </p:spPr>
        <p:txBody>
          <a:bodyPr>
            <a:normAutofit/>
          </a:bodyPr>
          <a:lstStyle/>
          <a:p>
            <a:r>
              <a:rPr lang="en-US" dirty="0"/>
              <a:t>Typical mistakes when modeling end stops with block diagrams</a:t>
            </a:r>
            <a:endParaRPr lang="en-US" sz="3100" dirty="0"/>
          </a:p>
        </p:txBody>
      </p:sp>
      <p:pic>
        <p:nvPicPr>
          <p:cNvPr id="4" name="Picture 3">
            <a:extLst>
              <a:ext uri="{FF2B5EF4-FFF2-40B4-BE49-F238E27FC236}">
                <a16:creationId xmlns:a16="http://schemas.microsoft.com/office/drawing/2014/main" id="{5CE101A1-1224-83FF-7D80-9BFA78476784}"/>
              </a:ext>
            </a:extLst>
          </p:cNvPr>
          <p:cNvPicPr>
            <a:picLocks noChangeAspect="1"/>
          </p:cNvPicPr>
          <p:nvPr/>
        </p:nvPicPr>
        <p:blipFill>
          <a:blip r:embed="rId2"/>
          <a:srcRect/>
          <a:stretch/>
        </p:blipFill>
        <p:spPr>
          <a:xfrm>
            <a:off x="257175" y="5090855"/>
            <a:ext cx="6343650" cy="17481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7067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54E767-7C2E-1FD8-50D0-638DA8D46D37}"/>
            </a:ext>
          </a:extLst>
        </p:cNvPr>
        <p:cNvGrpSpPr/>
        <p:nvPr/>
      </p:nvGrpSpPr>
      <p:grpSpPr>
        <a:xfrm>
          <a:off x="0" y="0"/>
          <a:ext cx="0" cy="0"/>
          <a:chOff x="0" y="0"/>
          <a:chExt cx="0" cy="0"/>
        </a:xfrm>
      </p:grpSpPr>
      <p:sp>
        <p:nvSpPr>
          <p:cNvPr id="6" name="Subtitle 2">
            <a:extLst>
              <a:ext uri="{FF2B5EF4-FFF2-40B4-BE49-F238E27FC236}">
                <a16:creationId xmlns:a16="http://schemas.microsoft.com/office/drawing/2014/main" id="{2FEB43E3-AA4B-7A20-03BD-D4C5927EBF8C}"/>
              </a:ext>
            </a:extLst>
          </p:cNvPr>
          <p:cNvSpPr txBox="1">
            <a:spLocks/>
          </p:cNvSpPr>
          <p:nvPr/>
        </p:nvSpPr>
        <p:spPr>
          <a:xfrm>
            <a:off x="0" y="685956"/>
            <a:ext cx="6858000" cy="7607652"/>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marL="4763"/>
            <a:r>
              <a:rPr lang="en-US" b="1" dirty="0"/>
              <a:t>Typical mistake when modeling end stops with block diagrams</a:t>
            </a:r>
          </a:p>
          <a:p>
            <a:pPr marL="4763"/>
            <a:endParaRPr lang="en-US" sz="1100" b="1" dirty="0"/>
          </a:p>
          <a:p>
            <a:pPr marL="4763"/>
            <a:r>
              <a:rPr lang="en-US" dirty="0"/>
              <a:t>I often see in scientific papers the modeling of end stops / hard stops with a saturation of the position signal.</a:t>
            </a:r>
          </a:p>
          <a:p>
            <a:pPr marL="4763"/>
            <a:r>
              <a:rPr lang="en-US" dirty="0"/>
              <a:t>Like this:</a:t>
            </a:r>
          </a:p>
          <a:p>
            <a:pPr marL="4763"/>
            <a:endParaRPr lang="en-US" dirty="0"/>
          </a:p>
          <a:p>
            <a:pPr marL="4763"/>
            <a:endParaRPr lang="en-US" dirty="0"/>
          </a:p>
          <a:p>
            <a:pPr marL="4763"/>
            <a:endParaRPr lang="en-US" dirty="0"/>
          </a:p>
          <a:p>
            <a:pPr marL="4763"/>
            <a:endParaRPr lang="en-US" dirty="0"/>
          </a:p>
          <a:p>
            <a:pPr marL="4763"/>
            <a:endParaRPr lang="en-US" dirty="0"/>
          </a:p>
          <a:p>
            <a:pPr marL="4763"/>
            <a:endParaRPr lang="en-US" dirty="0"/>
          </a:p>
          <a:p>
            <a:pPr marL="4763"/>
            <a:endParaRPr lang="en-US" dirty="0"/>
          </a:p>
          <a:p>
            <a:pPr marL="4763"/>
            <a:r>
              <a:rPr lang="en-US" dirty="0"/>
              <a:t>The model represents a physical mass on which applies an external force, a viscous friction and a stiffness. </a:t>
            </a:r>
          </a:p>
          <a:p>
            <a:pPr marL="4763"/>
            <a:r>
              <a:rPr lang="en-US" dirty="0"/>
              <a:t>It could typically be a suspended mass-spring-damper system.</a:t>
            </a:r>
          </a:p>
          <a:p>
            <a:pPr marL="4763"/>
            <a:r>
              <a:rPr lang="en-US" dirty="0"/>
              <a:t>And the translation of the mass is limited with a saturation.</a:t>
            </a:r>
          </a:p>
          <a:p>
            <a:pPr marL="4763"/>
            <a:endParaRPr lang="en-US" dirty="0"/>
          </a:p>
          <a:p>
            <a:pPr marL="4763"/>
            <a:r>
              <a:rPr lang="en-US" dirty="0">
                <a:solidFill>
                  <a:srgbClr val="C00000"/>
                </a:solidFill>
              </a:rPr>
              <a:t>Why is this a mistake to model the end stop this way?</a:t>
            </a:r>
          </a:p>
          <a:p>
            <a:pPr marL="4763"/>
            <a:endParaRPr lang="en-US" dirty="0">
              <a:solidFill>
                <a:srgbClr val="C00000"/>
              </a:solidFill>
            </a:endParaRPr>
          </a:p>
          <a:p>
            <a:pPr marL="4763"/>
            <a:r>
              <a:rPr lang="en-US" dirty="0"/>
              <a:t>Because the integrator keeps winding up even if the position is saturated.</a:t>
            </a:r>
          </a:p>
        </p:txBody>
      </p:sp>
      <p:pic>
        <p:nvPicPr>
          <p:cNvPr id="2" name="Picture 1">
            <a:extLst>
              <a:ext uri="{FF2B5EF4-FFF2-40B4-BE49-F238E27FC236}">
                <a16:creationId xmlns:a16="http://schemas.microsoft.com/office/drawing/2014/main" id="{D41E9232-2C4B-B8F9-A767-0C953B6E274A}"/>
              </a:ext>
            </a:extLst>
          </p:cNvPr>
          <p:cNvPicPr>
            <a:picLocks noChangeAspect="1"/>
          </p:cNvPicPr>
          <p:nvPr/>
        </p:nvPicPr>
        <p:blipFill>
          <a:blip r:embed="rId3"/>
          <a:srcRect/>
          <a:stretch/>
        </p:blipFill>
        <p:spPr>
          <a:xfrm>
            <a:off x="257175" y="2347655"/>
            <a:ext cx="6343650" cy="17481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2918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FC09C8-9D70-8E7C-3EBF-8293F474C0EA}"/>
            </a:ext>
          </a:extLst>
        </p:cNvPr>
        <p:cNvGrpSpPr/>
        <p:nvPr/>
      </p:nvGrpSpPr>
      <p:grpSpPr>
        <a:xfrm>
          <a:off x="0" y="0"/>
          <a:ext cx="0" cy="0"/>
          <a:chOff x="0" y="0"/>
          <a:chExt cx="0" cy="0"/>
        </a:xfrm>
      </p:grpSpPr>
      <p:sp>
        <p:nvSpPr>
          <p:cNvPr id="6" name="Subtitle 2">
            <a:extLst>
              <a:ext uri="{FF2B5EF4-FFF2-40B4-BE49-F238E27FC236}">
                <a16:creationId xmlns:a16="http://schemas.microsoft.com/office/drawing/2014/main" id="{5B93B740-4AC1-E88C-5A58-29C62B9729B7}"/>
              </a:ext>
            </a:extLst>
          </p:cNvPr>
          <p:cNvSpPr txBox="1">
            <a:spLocks/>
          </p:cNvSpPr>
          <p:nvPr/>
        </p:nvSpPr>
        <p:spPr>
          <a:xfrm>
            <a:off x="0" y="685956"/>
            <a:ext cx="6858000" cy="7607652"/>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marL="4763"/>
            <a:r>
              <a:rPr lang="en-US" b="1" dirty="0"/>
              <a:t>Typical mistake when modeling end stops with block diagrams</a:t>
            </a:r>
          </a:p>
          <a:p>
            <a:pPr marL="4763"/>
            <a:endParaRPr lang="en-US" sz="1100" b="1" dirty="0"/>
          </a:p>
          <a:p>
            <a:pPr marL="4763"/>
            <a:r>
              <a:rPr lang="en-US" dirty="0"/>
              <a:t>The integrator keeps winding up even if the position is saturated.</a:t>
            </a:r>
          </a:p>
          <a:p>
            <a:pPr marL="4763"/>
            <a:r>
              <a:rPr lang="en-US" dirty="0"/>
              <a:t>The forces on the mass might still cause the motion to continue in the same direction and this will be seen on the integrators (speed and position). Only the output of the position is saturated.</a:t>
            </a:r>
          </a:p>
          <a:p>
            <a:pPr marL="4763"/>
            <a:r>
              <a:rPr lang="en-US" dirty="0">
                <a:solidFill>
                  <a:srgbClr val="00B050"/>
                </a:solidFill>
              </a:rPr>
              <a:t>It is like if the mass would be continue moving and just the sensor would be blocked at a higher value.</a:t>
            </a:r>
          </a:p>
          <a:p>
            <a:pPr marL="4763"/>
            <a:r>
              <a:rPr lang="en-US" dirty="0"/>
              <a:t>This means that when the sum of forces will start inverting its direction, the mass will have to go back all the way it went further than the saturation before the sensor changes its value.</a:t>
            </a:r>
          </a:p>
          <a:p>
            <a:pPr marL="4763"/>
            <a:endParaRPr lang="en-US" dirty="0"/>
          </a:p>
          <a:p>
            <a:pPr marL="4763"/>
            <a:endParaRPr lang="en-US" dirty="0"/>
          </a:p>
          <a:p>
            <a:pPr marL="4763"/>
            <a:endParaRPr lang="en-US" dirty="0"/>
          </a:p>
          <a:p>
            <a:pPr marL="4763"/>
            <a:endParaRPr lang="en-US" dirty="0"/>
          </a:p>
          <a:p>
            <a:pPr marL="4763"/>
            <a:endParaRPr lang="en-US" dirty="0"/>
          </a:p>
          <a:p>
            <a:pPr marL="4763"/>
            <a:endParaRPr lang="en-US" dirty="0"/>
          </a:p>
          <a:p>
            <a:pPr marL="4763"/>
            <a:endParaRPr lang="en-US" dirty="0"/>
          </a:p>
          <a:p>
            <a:pPr marL="4763"/>
            <a:endParaRPr lang="en-US" dirty="0"/>
          </a:p>
          <a:p>
            <a:pPr marL="4763"/>
            <a:endParaRPr lang="en-US" dirty="0"/>
          </a:p>
          <a:p>
            <a:pPr marL="4763"/>
            <a:endParaRPr lang="en-US" dirty="0"/>
          </a:p>
          <a:p>
            <a:pPr marL="4763"/>
            <a:r>
              <a:rPr lang="en-US" dirty="0"/>
              <a:t>You see (yellow) how the position of </a:t>
            </a:r>
            <a:r>
              <a:rPr lang="en-US" b="1" dirty="0"/>
              <a:t>the mass even gets delayed </a:t>
            </a:r>
            <a:r>
              <a:rPr lang="en-US" dirty="0"/>
              <a:t>compared to the system </a:t>
            </a:r>
            <a:r>
              <a:rPr lang="en-US" u="sng" dirty="0"/>
              <a:t>without</a:t>
            </a:r>
            <a:r>
              <a:rPr lang="en-US" dirty="0"/>
              <a:t> end stops (</a:t>
            </a:r>
            <a:r>
              <a:rPr lang="en-US" dirty="0">
                <a:solidFill>
                  <a:srgbClr val="00B050"/>
                </a:solidFill>
              </a:rPr>
              <a:t>blue</a:t>
            </a:r>
            <a:r>
              <a:rPr lang="en-US" dirty="0"/>
              <a:t>), because of the reduction of counter-acting forces (spring and damper).</a:t>
            </a:r>
          </a:p>
        </p:txBody>
      </p:sp>
      <p:pic>
        <p:nvPicPr>
          <p:cNvPr id="5" name="Picture 4" descr="A graph of a wave&#10;&#10;Description automatically generated">
            <a:extLst>
              <a:ext uri="{FF2B5EF4-FFF2-40B4-BE49-F238E27FC236}">
                <a16:creationId xmlns:a16="http://schemas.microsoft.com/office/drawing/2014/main" id="{0F64B482-CFE3-3A48-9659-958476036C34}"/>
              </a:ext>
            </a:extLst>
          </p:cNvPr>
          <p:cNvPicPr>
            <a:picLocks noChangeAspect="1"/>
          </p:cNvPicPr>
          <p:nvPr/>
        </p:nvPicPr>
        <p:blipFill>
          <a:blip r:embed="rId3"/>
          <a:stretch>
            <a:fillRect/>
          </a:stretch>
        </p:blipFill>
        <p:spPr>
          <a:xfrm>
            <a:off x="1181100" y="4022017"/>
            <a:ext cx="4495800" cy="3262273"/>
          </a:xfrm>
          <a:prstGeom prst="rect">
            <a:avLst/>
          </a:prstGeom>
        </p:spPr>
      </p:pic>
    </p:spTree>
    <p:extLst>
      <p:ext uri="{BB962C8B-B14F-4D97-AF65-F5344CB8AC3E}">
        <p14:creationId xmlns:p14="http://schemas.microsoft.com/office/powerpoint/2010/main" val="2508102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09C257-534F-F00F-D367-9FFCEDAFECFA}"/>
            </a:ext>
          </a:extLst>
        </p:cNvPr>
        <p:cNvGrpSpPr/>
        <p:nvPr/>
      </p:nvGrpSpPr>
      <p:grpSpPr>
        <a:xfrm>
          <a:off x="0" y="0"/>
          <a:ext cx="0" cy="0"/>
          <a:chOff x="0" y="0"/>
          <a:chExt cx="0" cy="0"/>
        </a:xfrm>
      </p:grpSpPr>
      <p:sp>
        <p:nvSpPr>
          <p:cNvPr id="6" name="Subtitle 2">
            <a:extLst>
              <a:ext uri="{FF2B5EF4-FFF2-40B4-BE49-F238E27FC236}">
                <a16:creationId xmlns:a16="http://schemas.microsoft.com/office/drawing/2014/main" id="{9918AFD8-F7E2-666F-2EFE-B4321EC3AD27}"/>
              </a:ext>
            </a:extLst>
          </p:cNvPr>
          <p:cNvSpPr txBox="1">
            <a:spLocks/>
          </p:cNvSpPr>
          <p:nvPr/>
        </p:nvSpPr>
        <p:spPr>
          <a:xfrm>
            <a:off x="127000" y="685956"/>
            <a:ext cx="6604000" cy="7607652"/>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marL="4763"/>
            <a:r>
              <a:rPr lang="en-US" b="1" dirty="0"/>
              <a:t>What can I do then?</a:t>
            </a:r>
          </a:p>
          <a:p>
            <a:pPr marL="4763"/>
            <a:endParaRPr lang="en-US" sz="1100" b="1" dirty="0"/>
          </a:p>
          <a:p>
            <a:pPr marL="4763"/>
            <a:r>
              <a:rPr lang="en-US" dirty="0"/>
              <a:t>Well, a first correction could be to use a limited integrator instead of limiting the output of the integrator.</a:t>
            </a:r>
          </a:p>
          <a:p>
            <a:pPr marL="4763"/>
            <a:endParaRPr lang="en-US" dirty="0"/>
          </a:p>
          <a:p>
            <a:pPr marL="4763"/>
            <a:endParaRPr lang="en-US" dirty="0"/>
          </a:p>
          <a:p>
            <a:pPr marL="4763"/>
            <a:endParaRPr lang="en-US" dirty="0"/>
          </a:p>
          <a:p>
            <a:pPr marL="4763"/>
            <a:endParaRPr lang="en-US" dirty="0"/>
          </a:p>
          <a:p>
            <a:pPr marL="4763"/>
            <a:endParaRPr lang="en-US" dirty="0"/>
          </a:p>
          <a:p>
            <a:pPr marL="4763"/>
            <a:endParaRPr lang="en-US" dirty="0"/>
          </a:p>
          <a:p>
            <a:pPr marL="4763"/>
            <a:endParaRPr lang="en-US" dirty="0"/>
          </a:p>
          <a:p>
            <a:pPr marL="4763"/>
            <a:r>
              <a:rPr lang="en-US" dirty="0"/>
              <a:t>A limited integrator does not wind up when it reaches its limit. </a:t>
            </a:r>
            <a:br>
              <a:rPr lang="en-US" dirty="0"/>
            </a:br>
            <a:r>
              <a:rPr lang="en-US" dirty="0"/>
              <a:t>If the output is above the limit, the integral action is disabled.</a:t>
            </a:r>
          </a:p>
        </p:txBody>
      </p:sp>
      <p:pic>
        <p:nvPicPr>
          <p:cNvPr id="3" name="Picture 2" descr="A diagram of a mathematical algorithm&#10;&#10;Description automatically generated">
            <a:extLst>
              <a:ext uri="{FF2B5EF4-FFF2-40B4-BE49-F238E27FC236}">
                <a16:creationId xmlns:a16="http://schemas.microsoft.com/office/drawing/2014/main" id="{56685D60-4E1B-90E1-5960-91CAD83CF955}"/>
              </a:ext>
            </a:extLst>
          </p:cNvPr>
          <p:cNvPicPr>
            <a:picLocks noChangeAspect="1"/>
          </p:cNvPicPr>
          <p:nvPr/>
        </p:nvPicPr>
        <p:blipFill>
          <a:blip r:embed="rId3"/>
          <a:stretch>
            <a:fillRect/>
          </a:stretch>
        </p:blipFill>
        <p:spPr>
          <a:xfrm>
            <a:off x="342900" y="2109666"/>
            <a:ext cx="6172200" cy="1912351"/>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002EDDEF-7E36-896E-D76A-359BFF9E25EB}"/>
              </a:ext>
            </a:extLst>
          </p:cNvPr>
          <p:cNvPicPr>
            <a:picLocks noChangeAspect="1"/>
          </p:cNvPicPr>
          <p:nvPr/>
        </p:nvPicPr>
        <p:blipFill>
          <a:blip r:embed="rId4"/>
          <a:srcRect/>
          <a:stretch/>
        </p:blipFill>
        <p:spPr>
          <a:xfrm>
            <a:off x="1191656" y="4949117"/>
            <a:ext cx="4474688" cy="3262273"/>
          </a:xfrm>
          <a:prstGeom prst="rect">
            <a:avLst/>
          </a:prstGeom>
        </p:spPr>
      </p:pic>
    </p:spTree>
    <p:extLst>
      <p:ext uri="{BB962C8B-B14F-4D97-AF65-F5344CB8AC3E}">
        <p14:creationId xmlns:p14="http://schemas.microsoft.com/office/powerpoint/2010/main" val="2662205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DDCDDB-4BEF-F3B4-3388-453E1930F599}"/>
            </a:ext>
          </a:extLst>
        </p:cNvPr>
        <p:cNvGrpSpPr/>
        <p:nvPr/>
      </p:nvGrpSpPr>
      <p:grpSpPr>
        <a:xfrm>
          <a:off x="0" y="0"/>
          <a:ext cx="0" cy="0"/>
          <a:chOff x="0" y="0"/>
          <a:chExt cx="0" cy="0"/>
        </a:xfrm>
      </p:grpSpPr>
      <p:sp>
        <p:nvSpPr>
          <p:cNvPr id="6" name="Subtitle 2">
            <a:extLst>
              <a:ext uri="{FF2B5EF4-FFF2-40B4-BE49-F238E27FC236}">
                <a16:creationId xmlns:a16="http://schemas.microsoft.com/office/drawing/2014/main" id="{E00D03D9-D7C1-B0E8-7B63-1633655CFE76}"/>
              </a:ext>
            </a:extLst>
          </p:cNvPr>
          <p:cNvSpPr txBox="1">
            <a:spLocks/>
          </p:cNvSpPr>
          <p:nvPr/>
        </p:nvSpPr>
        <p:spPr>
          <a:xfrm>
            <a:off x="127000" y="685956"/>
            <a:ext cx="6604000" cy="7607652"/>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marL="4763"/>
            <a:r>
              <a:rPr lang="en-US" b="1" dirty="0"/>
              <a:t>Is the limited integrator the solution?</a:t>
            </a:r>
          </a:p>
          <a:p>
            <a:pPr marL="4763"/>
            <a:endParaRPr lang="en-US" sz="1100" b="1" dirty="0"/>
          </a:p>
          <a:p>
            <a:pPr marL="4763"/>
            <a:r>
              <a:rPr lang="en-US" dirty="0"/>
              <a:t>It is better and yet still very incorrect.</a:t>
            </a:r>
          </a:p>
          <a:p>
            <a:pPr marL="4763"/>
            <a:r>
              <a:rPr lang="en-US" dirty="0"/>
              <a:t>It is better as the behavior (yellow) is already more realistic – motion inverts before the system without end stops (</a:t>
            </a:r>
            <a:r>
              <a:rPr lang="en-US" dirty="0">
                <a:solidFill>
                  <a:srgbClr val="0070C0"/>
                </a:solidFill>
              </a:rPr>
              <a:t>blue</a:t>
            </a:r>
            <a:r>
              <a:rPr lang="en-US" dirty="0"/>
              <a:t>).</a:t>
            </a:r>
          </a:p>
          <a:p>
            <a:pPr marL="4763"/>
            <a:endParaRPr lang="en-US" dirty="0"/>
          </a:p>
          <a:p>
            <a:pPr marL="4763"/>
            <a:endParaRPr lang="en-US" dirty="0"/>
          </a:p>
          <a:p>
            <a:pPr marL="4763"/>
            <a:endParaRPr lang="en-US" dirty="0"/>
          </a:p>
          <a:p>
            <a:pPr marL="4763"/>
            <a:endParaRPr lang="en-US" dirty="0"/>
          </a:p>
          <a:p>
            <a:pPr marL="4763"/>
            <a:endParaRPr lang="en-US" dirty="0"/>
          </a:p>
          <a:p>
            <a:pPr marL="4763"/>
            <a:endParaRPr lang="en-US" dirty="0"/>
          </a:p>
          <a:p>
            <a:pPr marL="4763"/>
            <a:endParaRPr lang="en-US" dirty="0"/>
          </a:p>
          <a:p>
            <a:pPr marL="4763"/>
            <a:endParaRPr lang="en-US" dirty="0"/>
          </a:p>
          <a:p>
            <a:pPr marL="4763"/>
            <a:endParaRPr lang="en-US" dirty="0"/>
          </a:p>
          <a:p>
            <a:pPr marL="4763"/>
            <a:endParaRPr lang="en-US" dirty="0"/>
          </a:p>
          <a:p>
            <a:pPr marL="4763"/>
            <a:r>
              <a:rPr lang="en-US" dirty="0"/>
              <a:t>It is still incorrect because the acceleration and speed are not affected by this modeling of the end stop.</a:t>
            </a:r>
          </a:p>
          <a:p>
            <a:pPr marL="4763"/>
            <a:r>
              <a:rPr lang="en-US" dirty="0"/>
              <a:t>The position is no more the integral of the speed, it is the limited integral of the speed. That is wrong.</a:t>
            </a:r>
          </a:p>
          <a:p>
            <a:pPr marL="4763"/>
            <a:r>
              <a:rPr lang="en-US" dirty="0"/>
              <a:t>And so is the damper force which is function of the speed.</a:t>
            </a:r>
          </a:p>
        </p:txBody>
      </p:sp>
      <p:pic>
        <p:nvPicPr>
          <p:cNvPr id="4" name="Picture 3">
            <a:extLst>
              <a:ext uri="{FF2B5EF4-FFF2-40B4-BE49-F238E27FC236}">
                <a16:creationId xmlns:a16="http://schemas.microsoft.com/office/drawing/2014/main" id="{E780E11C-8157-918A-A0D8-27B5E604DFC8}"/>
              </a:ext>
            </a:extLst>
          </p:cNvPr>
          <p:cNvPicPr>
            <a:picLocks noChangeAspect="1"/>
          </p:cNvPicPr>
          <p:nvPr/>
        </p:nvPicPr>
        <p:blipFill>
          <a:blip r:embed="rId3"/>
          <a:srcRect/>
          <a:stretch/>
        </p:blipFill>
        <p:spPr>
          <a:xfrm>
            <a:off x="1191656" y="2282117"/>
            <a:ext cx="4474688" cy="3262273"/>
          </a:xfrm>
          <a:prstGeom prst="rect">
            <a:avLst/>
          </a:prstGeom>
        </p:spPr>
      </p:pic>
    </p:spTree>
    <p:extLst>
      <p:ext uri="{BB962C8B-B14F-4D97-AF65-F5344CB8AC3E}">
        <p14:creationId xmlns:p14="http://schemas.microsoft.com/office/powerpoint/2010/main" val="1060106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4F282A-2562-DE1D-58EA-973C37027981}"/>
            </a:ext>
          </a:extLst>
        </p:cNvPr>
        <p:cNvGrpSpPr/>
        <p:nvPr/>
      </p:nvGrpSpPr>
      <p:grpSpPr>
        <a:xfrm>
          <a:off x="0" y="0"/>
          <a:ext cx="0" cy="0"/>
          <a:chOff x="0" y="0"/>
          <a:chExt cx="0" cy="0"/>
        </a:xfrm>
      </p:grpSpPr>
      <p:sp>
        <p:nvSpPr>
          <p:cNvPr id="6" name="Subtitle 2">
            <a:extLst>
              <a:ext uri="{FF2B5EF4-FFF2-40B4-BE49-F238E27FC236}">
                <a16:creationId xmlns:a16="http://schemas.microsoft.com/office/drawing/2014/main" id="{6585E2C1-42BB-DF74-3F83-FFB2D7000296}"/>
              </a:ext>
            </a:extLst>
          </p:cNvPr>
          <p:cNvSpPr txBox="1">
            <a:spLocks/>
          </p:cNvSpPr>
          <p:nvPr/>
        </p:nvSpPr>
        <p:spPr>
          <a:xfrm>
            <a:off x="127000" y="685956"/>
            <a:ext cx="6604000" cy="7607652"/>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marL="4763"/>
            <a:r>
              <a:rPr lang="en-US" b="1" dirty="0"/>
              <a:t>So, what should I do?</a:t>
            </a:r>
          </a:p>
          <a:p>
            <a:pPr marL="4763"/>
            <a:endParaRPr lang="en-US" sz="1100" b="1" dirty="0"/>
          </a:p>
          <a:p>
            <a:pPr marL="4763"/>
            <a:r>
              <a:rPr lang="en-US" dirty="0"/>
              <a:t>It is not that trivial to model end stops with block diagrams:</a:t>
            </a:r>
          </a:p>
          <a:p>
            <a:pPr marL="4763"/>
            <a:r>
              <a:rPr lang="en-US" dirty="0"/>
              <a:t>You might want to limit the first integrator (from acceleration to speed) to 0 when the second one is limited.</a:t>
            </a:r>
          </a:p>
          <a:p>
            <a:pPr marL="4763"/>
            <a:r>
              <a:rPr lang="en-US" dirty="0"/>
              <a:t>If your tool does not have a variable limit integrator, then you will need to code it with blocks yourself.</a:t>
            </a:r>
          </a:p>
          <a:p>
            <a:pPr marL="4763"/>
            <a:r>
              <a:rPr lang="en-US" dirty="0" err="1"/>
              <a:t>Matlab</a:t>
            </a:r>
            <a:r>
              <a:rPr lang="en-US" dirty="0"/>
              <a:t> Simulink has a Second Order Integrator which allows to limit position and speed and take care of this.</a:t>
            </a:r>
          </a:p>
          <a:p>
            <a:pPr marL="4763"/>
            <a:r>
              <a:rPr lang="en-US" dirty="0"/>
              <a:t>The image below shows how the acceleration, speed and position result with the use of this block. </a:t>
            </a:r>
          </a:p>
          <a:p>
            <a:pPr marL="4763"/>
            <a:r>
              <a:rPr lang="en-US" dirty="0"/>
              <a:t>Abrupt changes of acceleration and speed when the limits in position are reached are expected.</a:t>
            </a:r>
          </a:p>
          <a:p>
            <a:pPr marL="4763"/>
            <a:endParaRPr lang="en-US" dirty="0"/>
          </a:p>
          <a:p>
            <a:pPr marL="4763"/>
            <a:endParaRPr lang="en-US" dirty="0"/>
          </a:p>
        </p:txBody>
      </p:sp>
      <p:pic>
        <p:nvPicPr>
          <p:cNvPr id="2" name="Picture 1">
            <a:extLst>
              <a:ext uri="{FF2B5EF4-FFF2-40B4-BE49-F238E27FC236}">
                <a16:creationId xmlns:a16="http://schemas.microsoft.com/office/drawing/2014/main" id="{A7D99CA6-140D-720E-2265-45072095B8EC}"/>
              </a:ext>
            </a:extLst>
          </p:cNvPr>
          <p:cNvPicPr>
            <a:picLocks noChangeAspect="1"/>
          </p:cNvPicPr>
          <p:nvPr/>
        </p:nvPicPr>
        <p:blipFill>
          <a:blip r:embed="rId3"/>
          <a:srcRect/>
          <a:stretch/>
        </p:blipFill>
        <p:spPr>
          <a:xfrm>
            <a:off x="1023435" y="4724400"/>
            <a:ext cx="4811129" cy="3421633"/>
          </a:xfrm>
          <a:prstGeom prst="rect">
            <a:avLst/>
          </a:prstGeom>
        </p:spPr>
      </p:pic>
    </p:spTree>
    <p:extLst>
      <p:ext uri="{BB962C8B-B14F-4D97-AF65-F5344CB8AC3E}">
        <p14:creationId xmlns:p14="http://schemas.microsoft.com/office/powerpoint/2010/main" val="3763270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222F05-525C-5F0F-19A3-460C2569B294}"/>
            </a:ext>
          </a:extLst>
        </p:cNvPr>
        <p:cNvGrpSpPr/>
        <p:nvPr/>
      </p:nvGrpSpPr>
      <p:grpSpPr>
        <a:xfrm>
          <a:off x="0" y="0"/>
          <a:ext cx="0" cy="0"/>
          <a:chOff x="0" y="0"/>
          <a:chExt cx="0" cy="0"/>
        </a:xfrm>
      </p:grpSpPr>
      <p:sp>
        <p:nvSpPr>
          <p:cNvPr id="6" name="Subtitle 2">
            <a:extLst>
              <a:ext uri="{FF2B5EF4-FFF2-40B4-BE49-F238E27FC236}">
                <a16:creationId xmlns:a16="http://schemas.microsoft.com/office/drawing/2014/main" id="{81D31351-3910-39CF-1379-7C7D7A6107A9}"/>
              </a:ext>
            </a:extLst>
          </p:cNvPr>
          <p:cNvSpPr txBox="1">
            <a:spLocks/>
          </p:cNvSpPr>
          <p:nvPr/>
        </p:nvSpPr>
        <p:spPr>
          <a:xfrm>
            <a:off x="127000" y="685956"/>
            <a:ext cx="6604000" cy="7607652"/>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marL="4763"/>
            <a:r>
              <a:rPr lang="en-US" b="1" dirty="0"/>
              <a:t>Can I still do better?</a:t>
            </a:r>
          </a:p>
          <a:p>
            <a:pPr marL="4763"/>
            <a:endParaRPr lang="en-US" sz="1100" b="1" dirty="0"/>
          </a:p>
          <a:p>
            <a:pPr marL="4763"/>
            <a:r>
              <a:rPr lang="en-US" dirty="0"/>
              <a:t>Modeling end stops in both a physical and numerical sound manner is almost an art.</a:t>
            </a:r>
          </a:p>
          <a:p>
            <a:pPr marL="4763"/>
            <a:r>
              <a:rPr lang="en-US" dirty="0"/>
              <a:t>It helps to model the stiffness and damping of the end stop. </a:t>
            </a:r>
            <a:br>
              <a:rPr lang="en-US" dirty="0"/>
            </a:br>
            <a:r>
              <a:rPr lang="en-US" dirty="0"/>
              <a:t>And these apply only when in contact.</a:t>
            </a:r>
            <a:br>
              <a:rPr lang="en-US" dirty="0"/>
            </a:br>
            <a:r>
              <a:rPr lang="en-US" dirty="0"/>
              <a:t>And it is more even complex </a:t>
            </a:r>
            <a:r>
              <a:rPr lang="en-US" dirty="0">
                <a:sym typeface="Wingdings" pitchFamily="2" charset="2"/>
              </a:rPr>
              <a:t>🙂</a:t>
            </a:r>
          </a:p>
          <a:p>
            <a:pPr marL="4763"/>
            <a:r>
              <a:rPr lang="en-US" dirty="0">
                <a:sym typeface="Wingdings" pitchFamily="2" charset="2"/>
              </a:rPr>
              <a:t>So, to cut it short, using pre-made components helps a lot.</a:t>
            </a:r>
            <a:br>
              <a:rPr lang="en-US" dirty="0">
                <a:sym typeface="Wingdings" pitchFamily="2" charset="2"/>
              </a:rPr>
            </a:br>
            <a:r>
              <a:rPr lang="en-US" dirty="0">
                <a:sym typeface="Wingdings" pitchFamily="2" charset="2"/>
              </a:rPr>
              <a:t> Below is the comparison of the position using both the Second-Order Limited (yellow) and a Simscape model (</a:t>
            </a:r>
            <a:r>
              <a:rPr lang="en-US" dirty="0">
                <a:solidFill>
                  <a:srgbClr val="0070C0"/>
                </a:solidFill>
                <a:sym typeface="Wingdings" pitchFamily="2" charset="2"/>
              </a:rPr>
              <a:t>blue</a:t>
            </a:r>
            <a:r>
              <a:rPr lang="en-US" dirty="0">
                <a:sym typeface="Wingdings" pitchFamily="2" charset="2"/>
              </a:rPr>
              <a:t>).</a:t>
            </a:r>
            <a:br>
              <a:rPr lang="en-US" dirty="0">
                <a:sym typeface="Wingdings" pitchFamily="2" charset="2"/>
              </a:rPr>
            </a:br>
            <a:r>
              <a:rPr lang="en-US" dirty="0">
                <a:sym typeface="Wingdings" pitchFamily="2" charset="2"/>
              </a:rPr>
              <a:t>You see the difference in modeling fidelities.</a:t>
            </a:r>
          </a:p>
        </p:txBody>
      </p:sp>
      <p:pic>
        <p:nvPicPr>
          <p:cNvPr id="5" name="Picture 4" descr="A diagram of a machine&#10;&#10;Description automatically generated">
            <a:extLst>
              <a:ext uri="{FF2B5EF4-FFF2-40B4-BE49-F238E27FC236}">
                <a16:creationId xmlns:a16="http://schemas.microsoft.com/office/drawing/2014/main" id="{47DB7C84-CE55-EC05-644A-1037282CDD9C}"/>
              </a:ext>
            </a:extLst>
          </p:cNvPr>
          <p:cNvPicPr>
            <a:picLocks noChangeAspect="1"/>
          </p:cNvPicPr>
          <p:nvPr/>
        </p:nvPicPr>
        <p:blipFill>
          <a:blip r:embed="rId3"/>
          <a:stretch>
            <a:fillRect/>
          </a:stretch>
        </p:blipFill>
        <p:spPr>
          <a:xfrm>
            <a:off x="0" y="3835400"/>
            <a:ext cx="4508489" cy="4458208"/>
          </a:xfrm>
          <a:prstGeom prst="rect">
            <a:avLst/>
          </a:prstGeom>
        </p:spPr>
      </p:pic>
      <p:pic>
        <p:nvPicPr>
          <p:cNvPr id="8" name="Picture 7" descr="A graph of a wave&#10;&#10;Description automatically generated">
            <a:extLst>
              <a:ext uri="{FF2B5EF4-FFF2-40B4-BE49-F238E27FC236}">
                <a16:creationId xmlns:a16="http://schemas.microsoft.com/office/drawing/2014/main" id="{4449B9EB-4592-D73B-4BF5-83DDC24E5FA9}"/>
              </a:ext>
            </a:extLst>
          </p:cNvPr>
          <p:cNvPicPr>
            <a:picLocks noChangeAspect="1"/>
          </p:cNvPicPr>
          <p:nvPr/>
        </p:nvPicPr>
        <p:blipFill>
          <a:blip r:embed="rId4"/>
          <a:stretch>
            <a:fillRect/>
          </a:stretch>
        </p:blipFill>
        <p:spPr>
          <a:xfrm>
            <a:off x="3284527" y="4812110"/>
            <a:ext cx="3446473" cy="2504788"/>
          </a:xfrm>
          <a:prstGeom prst="rect">
            <a:avLst/>
          </a:prstGeom>
        </p:spPr>
      </p:pic>
    </p:spTree>
    <p:extLst>
      <p:ext uri="{BB962C8B-B14F-4D97-AF65-F5344CB8AC3E}">
        <p14:creationId xmlns:p14="http://schemas.microsoft.com/office/powerpoint/2010/main" val="349176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3D20E1-1F18-996E-6C81-A8586E874C1C}"/>
            </a:ext>
          </a:extLst>
        </p:cNvPr>
        <p:cNvGrpSpPr/>
        <p:nvPr/>
      </p:nvGrpSpPr>
      <p:grpSpPr>
        <a:xfrm>
          <a:off x="0" y="0"/>
          <a:ext cx="0" cy="0"/>
          <a:chOff x="0" y="0"/>
          <a:chExt cx="0" cy="0"/>
        </a:xfrm>
      </p:grpSpPr>
      <p:sp>
        <p:nvSpPr>
          <p:cNvPr id="6" name="Subtitle 2">
            <a:extLst>
              <a:ext uri="{FF2B5EF4-FFF2-40B4-BE49-F238E27FC236}">
                <a16:creationId xmlns:a16="http://schemas.microsoft.com/office/drawing/2014/main" id="{9C93A273-B769-FE14-3C2E-92B972BDB56D}"/>
              </a:ext>
            </a:extLst>
          </p:cNvPr>
          <p:cNvSpPr txBox="1">
            <a:spLocks/>
          </p:cNvSpPr>
          <p:nvPr/>
        </p:nvSpPr>
        <p:spPr>
          <a:xfrm>
            <a:off x="376015" y="704244"/>
            <a:ext cx="6110243" cy="811566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en-US" b="1" dirty="0"/>
              <a:t>Summary</a:t>
            </a:r>
          </a:p>
          <a:p>
            <a:endParaRPr lang="en-US" sz="1100" b="1" dirty="0"/>
          </a:p>
          <a:p>
            <a:r>
              <a:rPr lang="en-US" dirty="0"/>
              <a:t>Einstein said something along the lines of: </a:t>
            </a:r>
            <a:br>
              <a:rPr lang="en-US" dirty="0"/>
            </a:br>
            <a:r>
              <a:rPr lang="en-US" dirty="0"/>
              <a:t>“Everything should be as simple as possible,</a:t>
            </a:r>
            <a:br>
              <a:rPr lang="en-US" dirty="0"/>
            </a:br>
            <a:r>
              <a:rPr lang="en-US" dirty="0"/>
              <a:t>But not simpler”</a:t>
            </a:r>
          </a:p>
          <a:p>
            <a:endParaRPr lang="en-US" dirty="0"/>
          </a:p>
          <a:p>
            <a:r>
              <a:rPr lang="en-US" dirty="0"/>
              <a:t>You should choose the right fidelity when modeling an end stop in a mechanical system. However, limiting the output of the integrator is a bad choice.</a:t>
            </a:r>
          </a:p>
          <a:p>
            <a:r>
              <a:rPr lang="en-US" dirty="0"/>
              <a:t>Prefer pre-made blocks or, even better, component-based models like in </a:t>
            </a:r>
            <a:r>
              <a:rPr lang="en-US" dirty="0" err="1"/>
              <a:t>Amesim</a:t>
            </a:r>
            <a:r>
              <a:rPr lang="en-US" dirty="0"/>
              <a:t>, </a:t>
            </a:r>
            <a:r>
              <a:rPr lang="en-US" dirty="0" err="1"/>
              <a:t>Modelica</a:t>
            </a:r>
            <a:r>
              <a:rPr lang="en-US" dirty="0"/>
              <a:t> or Simscape.</a:t>
            </a:r>
          </a:p>
          <a:p>
            <a:endParaRPr lang="en-US" dirty="0"/>
          </a:p>
          <a:p>
            <a:r>
              <a:rPr lang="en-US" dirty="0"/>
              <a:t>It is better to leverage the verified models build in tools than re-inventing the wheel. </a:t>
            </a:r>
          </a:p>
          <a:p>
            <a:r>
              <a:rPr lang="en-US" dirty="0"/>
              <a:t>And again, if you have to use block diagrams for this, </a:t>
            </a:r>
            <a:br>
              <a:rPr lang="en-US" dirty="0"/>
            </a:br>
            <a:r>
              <a:rPr lang="en-US" dirty="0"/>
              <a:t>take care of these advices. 🙂</a:t>
            </a:r>
          </a:p>
          <a:p>
            <a:endParaRPr lang="en-US" dirty="0"/>
          </a:p>
          <a:p>
            <a:r>
              <a:rPr lang="en-US" dirty="0"/>
              <a:t>…</a:t>
            </a:r>
          </a:p>
          <a:p>
            <a:pPr algn="ctr"/>
            <a:endParaRPr lang="en-US" i="1" dirty="0"/>
          </a:p>
          <a:p>
            <a:pPr algn="ctr"/>
            <a:r>
              <a:rPr lang="en-US" i="1" dirty="0"/>
              <a:t>Let me know if you need any further clarifications or insights.</a:t>
            </a:r>
          </a:p>
          <a:p>
            <a:pPr algn="ctr"/>
            <a:endParaRPr lang="en-US" i="1" dirty="0"/>
          </a:p>
          <a:p>
            <a:pPr algn="ctr"/>
            <a:r>
              <a:rPr lang="en-US" sz="5400" i="1" dirty="0"/>
              <a:t>👇</a:t>
            </a:r>
            <a:endParaRPr lang="en-US" dirty="0"/>
          </a:p>
        </p:txBody>
      </p:sp>
    </p:spTree>
    <p:extLst>
      <p:ext uri="{BB962C8B-B14F-4D97-AF65-F5344CB8AC3E}">
        <p14:creationId xmlns:p14="http://schemas.microsoft.com/office/powerpoint/2010/main" val="12250617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2906</TotalTime>
  <Words>764</Words>
  <Application>Microsoft Macintosh PowerPoint</Application>
  <PresentationFormat>Letter Paper (8.5x11 in)</PresentationFormat>
  <Paragraphs>98</Paragraphs>
  <Slides>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Andale Mono</vt:lpstr>
      <vt:lpstr>Aptos</vt:lpstr>
      <vt:lpstr>Arial</vt:lpstr>
      <vt:lpstr>Avenir Medium</vt:lpstr>
      <vt:lpstr>Wingdings</vt:lpstr>
      <vt:lpstr>Office Theme</vt:lpstr>
      <vt:lpstr>Typical mistakes when modeling end stops with block 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Coic, Clement</dc:creator>
  <cp:lastModifiedBy>Coic, Clement</cp:lastModifiedBy>
  <cp:revision>17</cp:revision>
  <dcterms:created xsi:type="dcterms:W3CDTF">2024-11-12T14:59:45Z</dcterms:created>
  <dcterms:modified xsi:type="dcterms:W3CDTF">2024-12-07T21:08:11Z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f6dbec8-95a8-4638-9f5f-bd076536645c_Enabled">
    <vt:lpwstr>true</vt:lpwstr>
  </property>
  <property fmtid="{D5CDD505-2E9C-101B-9397-08002B2CF9AE}" pid="3" name="MSIP_Label_ff6dbec8-95a8-4638-9f5f-bd076536645c_SetDate">
    <vt:lpwstr>2024-11-12T15:01:04Z</vt:lpwstr>
  </property>
  <property fmtid="{D5CDD505-2E9C-101B-9397-08002B2CF9AE}" pid="4" name="MSIP_Label_ff6dbec8-95a8-4638-9f5f-bd076536645c_Method">
    <vt:lpwstr>Standard</vt:lpwstr>
  </property>
  <property fmtid="{D5CDD505-2E9C-101B-9397-08002B2CF9AE}" pid="5" name="MSIP_Label_ff6dbec8-95a8-4638-9f5f-bd076536645c_Name">
    <vt:lpwstr>Restricted - Default</vt:lpwstr>
  </property>
  <property fmtid="{D5CDD505-2E9C-101B-9397-08002B2CF9AE}" pid="6" name="MSIP_Label_ff6dbec8-95a8-4638-9f5f-bd076536645c_SiteId">
    <vt:lpwstr>5dbf1add-202a-4b8d-815b-bf0fb024e033</vt:lpwstr>
  </property>
  <property fmtid="{D5CDD505-2E9C-101B-9397-08002B2CF9AE}" pid="7" name="MSIP_Label_ff6dbec8-95a8-4638-9f5f-bd076536645c_ActionId">
    <vt:lpwstr>75566e21-c5af-417f-a99b-a057db519887</vt:lpwstr>
  </property>
  <property fmtid="{D5CDD505-2E9C-101B-9397-08002B2CF9AE}" pid="8" name="MSIP_Label_ff6dbec8-95a8-4638-9f5f-bd076536645c_ContentBits">
    <vt:lpwstr>0</vt:lpwstr>
  </property>
</Properties>
</file>