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6" r:id="rId6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A99D"/>
    <a:srgbClr val="05B050"/>
    <a:srgbClr val="FFE7AD"/>
    <a:srgbClr val="FFF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7"/>
    <p:restoredTop sz="94710"/>
  </p:normalViewPr>
  <p:slideViewPr>
    <p:cSldViewPr snapToGrid="0" showGuides="1">
      <p:cViewPr>
        <p:scale>
          <a:sx n="90" d="100"/>
          <a:sy n="90" d="100"/>
        </p:scale>
        <p:origin x="3160" y="21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9E241-5CB5-E74B-95A3-DBF309592D7B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BD62D-7CD1-4443-BD1D-B225A5279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39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0EFAD-0CA0-DEBA-A6FE-D8D263627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013F49-DA72-B327-6719-C896196818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5119F2-8897-8615-D13C-8F8D96C3C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F247C-98F6-4A91-4CA9-67CF902283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FC8DB-8977-9A4D-91A0-2706DA2C6D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1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7964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2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3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3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black circle with white lines and dots&#10;&#10;Description automatically generated">
            <a:extLst>
              <a:ext uri="{FF2B5EF4-FFF2-40B4-BE49-F238E27FC236}">
                <a16:creationId xmlns:a16="http://schemas.microsoft.com/office/drawing/2014/main" id="{A14712EC-FF87-8A19-1129-516106A29D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39115" y="0"/>
            <a:ext cx="1018885" cy="101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4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5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7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1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8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2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8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E7AD"/>
            </a:gs>
            <a:gs pos="0">
              <a:srgbClr val="FFF1D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5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166ADA-B88C-CB0B-61B3-B27F8EDBBE34}"/>
              </a:ext>
            </a:extLst>
          </p:cNvPr>
          <p:cNvSpPr txBox="1"/>
          <p:nvPr userDrawn="1"/>
        </p:nvSpPr>
        <p:spPr>
          <a:xfrm>
            <a:off x="471486" y="8537556"/>
            <a:ext cx="247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ln>
                  <a:noFill/>
                </a:ln>
                <a:solidFill>
                  <a:srgbClr val="A1A99D"/>
                </a:solidFill>
                <a:latin typeface="Andale Mono" panose="020B0509000000000004" pitchFamily="49" charset="0"/>
                <a:cs typeface="Al Bayan Plain" pitchFamily="2" charset="-78"/>
              </a:rPr>
              <a:t>Dr. Clément Coïc</a:t>
            </a:r>
          </a:p>
        </p:txBody>
      </p:sp>
      <p:pic>
        <p:nvPicPr>
          <p:cNvPr id="4" name="Picture 4" descr="Use links below to save image.">
            <a:extLst>
              <a:ext uri="{FF2B5EF4-FFF2-40B4-BE49-F238E27FC236}">
                <a16:creationId xmlns:a16="http://schemas.microsoft.com/office/drawing/2014/main" id="{EBB63B7B-7CD1-7D72-C615-90D1022CBFF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56" b="31292"/>
          <a:stretch/>
        </p:blipFill>
        <p:spPr bwMode="auto">
          <a:xfrm>
            <a:off x="2728913" y="8291509"/>
            <a:ext cx="3657600" cy="73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4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tx1"/>
          </a:solidFill>
          <a:latin typeface="Avenir Medium" panose="02000503020000020003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38B4B-7A91-7344-4EAA-E6C008BB9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Need a signal derivative?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Integrate instead!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73FA1-88B0-8BDB-B9BC-3D1510ADA7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Why do we prefer integration to derivation?</a:t>
            </a:r>
          </a:p>
          <a:p>
            <a:pPr marL="342900" indent="-342900">
              <a:buAutoNum type="arabicPeriod"/>
            </a:pPr>
            <a:r>
              <a:rPr lang="en-US" dirty="0"/>
              <a:t>How to avoid derivation when you need the derivative of a signal?</a:t>
            </a:r>
          </a:p>
        </p:txBody>
      </p:sp>
      <p:pic>
        <p:nvPicPr>
          <p:cNvPr id="5" name="Picture 4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74BFE8CE-B64A-156B-597B-0DE9B098771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63435" y="6531615"/>
            <a:ext cx="4131129" cy="1203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42A526-1325-F401-A700-6CFE2E6EFEEE}"/>
              </a:ext>
            </a:extLst>
          </p:cNvPr>
          <p:cNvSpPr txBox="1"/>
          <p:nvPr/>
        </p:nvSpPr>
        <p:spPr>
          <a:xfrm>
            <a:off x="2955470" y="6871555"/>
            <a:ext cx="947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8706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C9557-2D4A-3147-CCA0-60C80F7C2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20A01F9-F500-2CBD-8918-019F18386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351" y="704245"/>
            <a:ext cx="5671298" cy="357505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Why do we prefer integration to derivation?</a:t>
            </a:r>
          </a:p>
          <a:p>
            <a:endParaRPr lang="en-US" sz="1100" b="1" dirty="0"/>
          </a:p>
          <a:p>
            <a:r>
              <a:rPr lang="en-US" u="sng" dirty="0"/>
              <a:t>Numerical</a:t>
            </a:r>
            <a:r>
              <a:rPr lang="en-US" dirty="0"/>
              <a:t> derivation introduces a lot of </a:t>
            </a:r>
            <a:r>
              <a:rPr lang="en-US" u="sng" dirty="0"/>
              <a:t>noise</a:t>
            </a:r>
            <a:r>
              <a:rPr lang="en-US" dirty="0"/>
              <a:t>, especially for numerical signals </a:t>
            </a:r>
            <a:br>
              <a:rPr lang="en-US" dirty="0"/>
            </a:br>
            <a:r>
              <a:rPr lang="en-US" dirty="0"/>
              <a:t>(discretized through time and value range [quantized])</a:t>
            </a:r>
          </a:p>
          <a:p>
            <a:endParaRPr lang="en-US" dirty="0"/>
          </a:p>
          <a:p>
            <a:r>
              <a:rPr lang="en-US" dirty="0"/>
              <a:t>Consider a quantized sine signal. The </a:t>
            </a:r>
            <a:r>
              <a:rPr lang="en-US" u="sng" dirty="0"/>
              <a:t>analytical</a:t>
            </a:r>
            <a:r>
              <a:rPr lang="en-US" dirty="0"/>
              <a:t> integral of the sine with a “-1” gain is a cosine (+ initial condition) and the derivative is also a cosine.</a:t>
            </a:r>
          </a:p>
          <a:p>
            <a:r>
              <a:rPr lang="en-US" dirty="0"/>
              <a:t>However, the simulation below shows that, while the </a:t>
            </a:r>
            <a:r>
              <a:rPr lang="en-US" dirty="0">
                <a:solidFill>
                  <a:srgbClr val="0070C0"/>
                </a:solidFill>
              </a:rPr>
              <a:t>ideal cosine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integral</a:t>
            </a:r>
            <a:r>
              <a:rPr lang="en-US" dirty="0"/>
              <a:t> overlap, the </a:t>
            </a:r>
            <a:r>
              <a:rPr lang="en-US" dirty="0">
                <a:solidFill>
                  <a:schemeClr val="accent6"/>
                </a:solidFill>
              </a:rPr>
              <a:t>derivative</a:t>
            </a:r>
            <a:r>
              <a:rPr lang="en-US" dirty="0"/>
              <a:t> is noisy.</a:t>
            </a:r>
          </a:p>
          <a:p>
            <a:r>
              <a:rPr lang="en-US" dirty="0"/>
              <a:t>This is due to the steps the quantization introduces for which the </a:t>
            </a:r>
            <a:r>
              <a:rPr lang="en-US" u="sng" dirty="0"/>
              <a:t>numerical</a:t>
            </a:r>
            <a:r>
              <a:rPr lang="en-US" dirty="0"/>
              <a:t> derivatives tend to infinite.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B878E3-10E6-4C72-C0F4-33CAF04A3EFB}"/>
              </a:ext>
            </a:extLst>
          </p:cNvPr>
          <p:cNvCxnSpPr/>
          <p:nvPr/>
        </p:nvCxnSpPr>
        <p:spPr>
          <a:xfrm>
            <a:off x="3002797" y="1127935"/>
            <a:ext cx="852406" cy="0"/>
          </a:xfrm>
          <a:prstGeom prst="line">
            <a:avLst/>
          </a:prstGeom>
          <a:ln>
            <a:solidFill>
              <a:srgbClr val="A1A9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186BB5-56F1-92BB-497F-C0BAF187F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08357"/>
            <a:ext cx="6858000" cy="357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79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437C9-3D16-9526-2986-D18AAF718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96C6B7E-61F2-04BB-E368-E3DF72A91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50" y="423094"/>
            <a:ext cx="6057900" cy="4033156"/>
          </a:xfrm>
        </p:spPr>
        <p:txBody>
          <a:bodyPr>
            <a:normAutofit/>
          </a:bodyPr>
          <a:lstStyle/>
          <a:p>
            <a:r>
              <a:rPr lang="en-US" b="1" dirty="0"/>
              <a:t>How to avoid derivation </a:t>
            </a:r>
            <a:br>
              <a:rPr lang="en-US" b="1" dirty="0"/>
            </a:br>
            <a:r>
              <a:rPr lang="en-US" b="1" dirty="0"/>
              <a:t>when you need the derivative of a signal?</a:t>
            </a:r>
          </a:p>
          <a:p>
            <a:endParaRPr lang="en-US" sz="1100" dirty="0"/>
          </a:p>
          <a:p>
            <a:r>
              <a:rPr lang="en-US" dirty="0"/>
              <a:t>As derivative introduce noise, it will be needed to filter the output for the derivate to be useful.</a:t>
            </a:r>
          </a:p>
          <a:p>
            <a:r>
              <a:rPr lang="en-US" dirty="0"/>
              <a:t>Apply an acceptable </a:t>
            </a:r>
            <a:r>
              <a:rPr lang="en-US" u="sng" dirty="0"/>
              <a:t>filter to the input</a:t>
            </a:r>
            <a:r>
              <a:rPr lang="en-US" dirty="0"/>
              <a:t> instead! </a:t>
            </a:r>
            <a:br>
              <a:rPr lang="en-US" dirty="0"/>
            </a:br>
            <a:r>
              <a:rPr lang="en-US" dirty="0"/>
              <a:t>You will get the derivative “for free”</a:t>
            </a:r>
          </a:p>
          <a:p>
            <a:endParaRPr lang="en-US" dirty="0"/>
          </a:p>
          <a:p>
            <a:r>
              <a:rPr lang="en-US" dirty="0"/>
              <a:t>Let’s assume you have the values of a position sensor as discretized data, in yellow below.</a:t>
            </a:r>
            <a:br>
              <a:rPr lang="en-US" dirty="0"/>
            </a:br>
            <a:r>
              <a:rPr lang="en-US" dirty="0"/>
              <a:t>However, you need the acceleration values for your model. Instead of a double derivation, apply a second order filter to your position data. The output of the filter is…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filtered position</a:t>
            </a:r>
            <a:r>
              <a:rPr lang="en-US" dirty="0"/>
              <a:t> (in blue)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46FA93-DFAC-5498-1FE8-CDAEAE777355}"/>
              </a:ext>
            </a:extLst>
          </p:cNvPr>
          <p:cNvCxnSpPr/>
          <p:nvPr/>
        </p:nvCxnSpPr>
        <p:spPr>
          <a:xfrm>
            <a:off x="3002797" y="1127935"/>
            <a:ext cx="852406" cy="0"/>
          </a:xfrm>
          <a:prstGeom prst="line">
            <a:avLst/>
          </a:prstGeom>
          <a:ln>
            <a:solidFill>
              <a:srgbClr val="A1A9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2E0E9D-A4D6-C401-9743-7A4732A74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0" y="4584796"/>
            <a:ext cx="6858000" cy="343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1C0A85C-04E1-1BFC-EE46-BEEC4EAC21FE}"/>
              </a:ext>
            </a:extLst>
          </p:cNvPr>
          <p:cNvCxnSpPr/>
          <p:nvPr/>
        </p:nvCxnSpPr>
        <p:spPr>
          <a:xfrm>
            <a:off x="3002797" y="2576700"/>
            <a:ext cx="852406" cy="0"/>
          </a:xfrm>
          <a:prstGeom prst="line">
            <a:avLst/>
          </a:prstGeom>
          <a:ln>
            <a:solidFill>
              <a:srgbClr val="A1A9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81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EB9B7-1F88-4AD3-6826-D0CAD8B4F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DC648A-2626-D05F-5362-2578E9C1CF6C}"/>
              </a:ext>
            </a:extLst>
          </p:cNvPr>
          <p:cNvCxnSpPr/>
          <p:nvPr/>
        </p:nvCxnSpPr>
        <p:spPr>
          <a:xfrm>
            <a:off x="3002797" y="1127935"/>
            <a:ext cx="852406" cy="0"/>
          </a:xfrm>
          <a:prstGeom prst="line">
            <a:avLst/>
          </a:prstGeom>
          <a:ln>
            <a:solidFill>
              <a:srgbClr val="A1A9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E2FA83-9744-F4F6-E362-E488D726B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200025" y="4923134"/>
            <a:ext cx="6457950" cy="2741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5097C-EA32-DA68-CB49-39469F9C05C0}"/>
              </a:ext>
            </a:extLst>
          </p:cNvPr>
          <p:cNvCxnSpPr/>
          <p:nvPr/>
        </p:nvCxnSpPr>
        <p:spPr>
          <a:xfrm>
            <a:off x="3002797" y="5176157"/>
            <a:ext cx="311903" cy="76744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80E05B5-5752-56C0-78BE-729D39BAE2AC}"/>
              </a:ext>
            </a:extLst>
          </p:cNvPr>
          <p:cNvSpPr txBox="1"/>
          <p:nvPr/>
        </p:nvSpPr>
        <p:spPr>
          <a:xfrm>
            <a:off x="5020733" y="4933202"/>
            <a:ext cx="1437217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filtered position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7BF7AA-BC8C-19E7-DAAD-4EFF3E187BFB}"/>
              </a:ext>
            </a:extLst>
          </p:cNvPr>
          <p:cNvSpPr txBox="1"/>
          <p:nvPr/>
        </p:nvSpPr>
        <p:spPr>
          <a:xfrm>
            <a:off x="3583516" y="4933766"/>
            <a:ext cx="1437217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filtered speed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779328-154B-11AA-7415-1AC543F5B560}"/>
              </a:ext>
            </a:extLst>
          </p:cNvPr>
          <p:cNvSpPr txBox="1"/>
          <p:nvPr/>
        </p:nvSpPr>
        <p:spPr>
          <a:xfrm>
            <a:off x="2078665" y="4933202"/>
            <a:ext cx="1554593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filtered acceleration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5A81D0D-022F-82E0-94AC-632431BAE702}"/>
              </a:ext>
            </a:extLst>
          </p:cNvPr>
          <p:cNvCxnSpPr/>
          <p:nvPr/>
        </p:nvCxnSpPr>
        <p:spPr>
          <a:xfrm>
            <a:off x="4284921" y="5210201"/>
            <a:ext cx="0" cy="7333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CC21D0-9CCB-A1F5-4EC6-98AF2C984EDA}"/>
              </a:ext>
            </a:extLst>
          </p:cNvPr>
          <p:cNvCxnSpPr>
            <a:stCxn id="12" idx="2"/>
          </p:cNvCxnSpPr>
          <p:nvPr/>
        </p:nvCxnSpPr>
        <p:spPr>
          <a:xfrm flipH="1">
            <a:off x="5358809" y="5210201"/>
            <a:ext cx="380533" cy="770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ubtitle 2">
            <a:extLst>
              <a:ext uri="{FF2B5EF4-FFF2-40B4-BE49-F238E27FC236}">
                <a16:creationId xmlns:a16="http://schemas.microsoft.com/office/drawing/2014/main" id="{82660006-BF87-6AC0-CC47-880CC58386C5}"/>
              </a:ext>
            </a:extLst>
          </p:cNvPr>
          <p:cNvSpPr txBox="1">
            <a:spLocks/>
          </p:cNvSpPr>
          <p:nvPr/>
        </p:nvSpPr>
        <p:spPr>
          <a:xfrm>
            <a:off x="400050" y="423094"/>
            <a:ext cx="6057900" cy="4499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How to avoid derivation </a:t>
            </a:r>
            <a:br>
              <a:rPr lang="en-US" b="1" dirty="0"/>
            </a:br>
            <a:r>
              <a:rPr lang="en-US" b="1" dirty="0"/>
              <a:t>when you need the derivative of a signal?</a:t>
            </a:r>
          </a:p>
          <a:p>
            <a:endParaRPr lang="en-US" sz="1100" dirty="0"/>
          </a:p>
          <a:p>
            <a:r>
              <a:rPr lang="en-US" dirty="0"/>
              <a:t>As derivative introduce noise, it will be needed to filter the output for the derivate to be useful.</a:t>
            </a:r>
          </a:p>
          <a:p>
            <a:r>
              <a:rPr lang="en-US" dirty="0"/>
              <a:t>Apply the </a:t>
            </a:r>
            <a:r>
              <a:rPr lang="en-US" u="sng" dirty="0"/>
              <a:t>filter to the input</a:t>
            </a:r>
            <a:r>
              <a:rPr lang="en-US" dirty="0"/>
              <a:t> instead! </a:t>
            </a:r>
            <a:br>
              <a:rPr lang="en-US" dirty="0"/>
            </a:br>
            <a:r>
              <a:rPr lang="en-US" dirty="0"/>
              <a:t>You will get the derivative “for free”</a:t>
            </a:r>
          </a:p>
          <a:p>
            <a:endParaRPr lang="en-US" dirty="0"/>
          </a:p>
          <a:p>
            <a:r>
              <a:rPr lang="en-US" dirty="0"/>
              <a:t>The output of the filter is the </a:t>
            </a:r>
            <a:r>
              <a:rPr lang="en-US" dirty="0">
                <a:solidFill>
                  <a:srgbClr val="0070C0"/>
                </a:solidFill>
              </a:rPr>
              <a:t>filtered position</a:t>
            </a:r>
            <a:r>
              <a:rPr lang="en-US" dirty="0"/>
              <a:t>.</a:t>
            </a:r>
          </a:p>
          <a:p>
            <a:r>
              <a:rPr lang="en-US" dirty="0"/>
              <a:t>So, going backward on the canonical form of the filter, </a:t>
            </a:r>
            <a:br>
              <a:rPr lang="en-US" dirty="0"/>
            </a:br>
            <a:r>
              <a:rPr lang="en-US" dirty="0"/>
              <a:t>the input of the integrals are the </a:t>
            </a:r>
            <a:r>
              <a:rPr lang="en-US" dirty="0">
                <a:solidFill>
                  <a:srgbClr val="C00000"/>
                </a:solidFill>
              </a:rPr>
              <a:t>filtered speed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the </a:t>
            </a:r>
            <a:r>
              <a:rPr lang="en-US" dirty="0">
                <a:solidFill>
                  <a:srgbClr val="00B050"/>
                </a:solidFill>
              </a:rPr>
              <a:t>filtered acceleration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You got the second derivative without derivation! 😉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BC1FC5-A941-4F94-0F38-1CB11331AF8E}"/>
              </a:ext>
            </a:extLst>
          </p:cNvPr>
          <p:cNvCxnSpPr/>
          <p:nvPr/>
        </p:nvCxnSpPr>
        <p:spPr>
          <a:xfrm>
            <a:off x="3002797" y="2576700"/>
            <a:ext cx="852406" cy="0"/>
          </a:xfrm>
          <a:prstGeom prst="line">
            <a:avLst/>
          </a:prstGeom>
          <a:ln>
            <a:solidFill>
              <a:srgbClr val="A1A9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390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2F9F1-A814-A738-C052-7AACF0E8F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2653-4DF6-F8BC-D25B-55A29E504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81386"/>
            <a:ext cx="6858000" cy="50279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A1A99D"/>
                </a:solidFill>
              </a:rPr>
              <a:t>Need a signal derivative? Integrate instead!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CC8455-B14D-6D66-4C8D-99A2F1020753}"/>
              </a:ext>
            </a:extLst>
          </p:cNvPr>
          <p:cNvSpPr txBox="1"/>
          <p:nvPr/>
        </p:nvSpPr>
        <p:spPr>
          <a:xfrm>
            <a:off x="983381" y="5750838"/>
            <a:ext cx="4891237" cy="5932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3200" b="1" dirty="0">
                <a:solidFill>
                  <a:srgbClr val="7A162C"/>
                </a:solidFill>
              </a:rPr>
              <a:t>Missing something?</a:t>
            </a:r>
            <a:endParaRPr lang="en-DE" sz="2000">
              <a:solidFill>
                <a:srgbClr val="7A162C"/>
              </a:solidFill>
            </a:endParaRPr>
          </a:p>
        </p:txBody>
      </p:sp>
      <p:sp>
        <p:nvSpPr>
          <p:cNvPr id="3" name="Content Placeholder 12">
            <a:extLst>
              <a:ext uri="{FF2B5EF4-FFF2-40B4-BE49-F238E27FC236}">
                <a16:creationId xmlns:a16="http://schemas.microsoft.com/office/drawing/2014/main" id="{4D2BD56C-9A2D-6002-0EB6-7E0827DF4468}"/>
              </a:ext>
            </a:extLst>
          </p:cNvPr>
          <p:cNvSpPr txBox="1">
            <a:spLocks/>
          </p:cNvSpPr>
          <p:nvPr/>
        </p:nvSpPr>
        <p:spPr>
          <a:xfrm>
            <a:off x="243417" y="2169041"/>
            <a:ext cx="6371165" cy="540842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16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6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spcBef>
                <a:spcPts val="16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❌  Numerical derivation introduces noise</a:t>
            </a:r>
          </a:p>
          <a:p>
            <a:r>
              <a:rPr lang="en-US" dirty="0"/>
              <a:t>✅  Numerical integration is preferred, when possible</a:t>
            </a:r>
          </a:p>
          <a:p>
            <a:endParaRPr lang="en-US" dirty="0"/>
          </a:p>
          <a:p>
            <a:r>
              <a:rPr lang="en-US" dirty="0"/>
              <a:t>A step-by-step process to avoid derivation:</a:t>
            </a:r>
          </a:p>
          <a:p>
            <a:pPr marL="501750" lvl="2" indent="-285750"/>
            <a:r>
              <a:rPr lang="en-US" dirty="0"/>
              <a:t>Define the order of derivation you need </a:t>
            </a:r>
            <a:r>
              <a:rPr lang="en-US" dirty="0">
                <a:sym typeface="Wingdings" pitchFamily="2" charset="2"/>
              </a:rPr>
              <a:t> order </a:t>
            </a:r>
            <a:r>
              <a:rPr lang="en-US" b="1" i="1" dirty="0">
                <a:sym typeface="Wingdings" pitchFamily="2" charset="2"/>
              </a:rPr>
              <a:t>N</a:t>
            </a:r>
            <a:endParaRPr lang="en-US" b="1" i="1" dirty="0"/>
          </a:p>
          <a:p>
            <a:pPr marL="501750" lvl="2" indent="-285750"/>
            <a:r>
              <a:rPr lang="en-US" dirty="0"/>
              <a:t>Understand the dynamics of your signal</a:t>
            </a:r>
          </a:p>
          <a:p>
            <a:pPr marL="501750" lvl="2" indent="-285750"/>
            <a:r>
              <a:rPr lang="en-US" dirty="0"/>
              <a:t>Filter your signal to an acceptable dynamics with a </a:t>
            </a:r>
            <a:r>
              <a:rPr lang="en-US" b="1" i="1" dirty="0"/>
              <a:t>N</a:t>
            </a:r>
            <a:r>
              <a:rPr lang="en-US" dirty="0"/>
              <a:t>-order filter in canonical form</a:t>
            </a:r>
          </a:p>
          <a:p>
            <a:pPr marL="501750" lvl="2" indent="-285750"/>
            <a:r>
              <a:rPr lang="en-US" dirty="0"/>
              <a:t>The output of the filter is your filtered signal</a:t>
            </a:r>
          </a:p>
          <a:p>
            <a:pPr marL="501750" lvl="2" indent="-285750"/>
            <a:r>
              <a:rPr lang="en-US" dirty="0"/>
              <a:t>Go backward on the integrators to find the derivative of interest</a:t>
            </a:r>
          </a:p>
          <a:p>
            <a:pPr lvl="2" indent="0" algn="ctr">
              <a:buNone/>
            </a:pPr>
            <a:r>
              <a:rPr lang="en-US" dirty="0">
                <a:solidFill>
                  <a:srgbClr val="A1A99D"/>
                </a:solidFill>
              </a:rPr>
              <a:t>(Other methods exist!)</a:t>
            </a:r>
          </a:p>
          <a:p>
            <a:endParaRPr lang="en-US" dirty="0"/>
          </a:p>
          <a:p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i="1" dirty="0"/>
              <a:t>Comment if you need any further clarification or insights.</a:t>
            </a:r>
          </a:p>
          <a:p>
            <a:pPr algn="ctr"/>
            <a:endParaRPr lang="en-US" i="1" dirty="0"/>
          </a:p>
          <a:p>
            <a:pPr algn="ctr"/>
            <a:r>
              <a:rPr lang="en-US" sz="5400" i="1" dirty="0"/>
              <a:t>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83E70-631F-FC8D-280F-E7795EDAD834}"/>
              </a:ext>
            </a:extLst>
          </p:cNvPr>
          <p:cNvSpPr txBox="1"/>
          <p:nvPr/>
        </p:nvSpPr>
        <p:spPr>
          <a:xfrm>
            <a:off x="983380" y="1229985"/>
            <a:ext cx="4891237" cy="5932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3200" b="1" dirty="0">
                <a:solidFill>
                  <a:srgbClr val="7A162C"/>
                </a:solidFill>
              </a:rPr>
              <a:t>Conclusion</a:t>
            </a:r>
            <a:endParaRPr lang="en-DE" sz="2000">
              <a:solidFill>
                <a:srgbClr val="7A16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70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453</Words>
  <Application>Microsoft Macintosh PowerPoint</Application>
  <PresentationFormat>Letter Paper (8.5x11 in)</PresentationFormat>
  <Paragraphs>51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Andale Mono</vt:lpstr>
      <vt:lpstr>Aptos</vt:lpstr>
      <vt:lpstr>Arial</vt:lpstr>
      <vt:lpstr>Avenir Medium</vt:lpstr>
      <vt:lpstr>Wingdings</vt:lpstr>
      <vt:lpstr>Office Theme</vt:lpstr>
      <vt:lpstr>Need a signal derivative?  Integrate instead!</vt:lpstr>
      <vt:lpstr>PowerPoint Presentation</vt:lpstr>
      <vt:lpstr>PowerPoint Presentation</vt:lpstr>
      <vt:lpstr>PowerPoint Presentation</vt:lpstr>
      <vt:lpstr>Need a signal derivative? Integrate instead!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Coic, Clement</dc:creator>
  <cp:lastModifiedBy>Coic, Clement</cp:lastModifiedBy>
  <cp:revision>6</cp:revision>
  <dcterms:created xsi:type="dcterms:W3CDTF">2024-11-12T14:59:45Z</dcterms:created>
  <dcterms:modified xsi:type="dcterms:W3CDTF">2024-11-17T20:45:48Z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6dbec8-95a8-4638-9f5f-bd076536645c_Enabled">
    <vt:lpwstr>true</vt:lpwstr>
  </property>
  <property fmtid="{D5CDD505-2E9C-101B-9397-08002B2CF9AE}" pid="3" name="MSIP_Label_ff6dbec8-95a8-4638-9f5f-bd076536645c_SetDate">
    <vt:lpwstr>2024-11-12T15:01:04Z</vt:lpwstr>
  </property>
  <property fmtid="{D5CDD505-2E9C-101B-9397-08002B2CF9AE}" pid="4" name="MSIP_Label_ff6dbec8-95a8-4638-9f5f-bd076536645c_Method">
    <vt:lpwstr>Standard</vt:lpwstr>
  </property>
  <property fmtid="{D5CDD505-2E9C-101B-9397-08002B2CF9AE}" pid="5" name="MSIP_Label_ff6dbec8-95a8-4638-9f5f-bd076536645c_Name">
    <vt:lpwstr>Restricted - Default</vt:lpwstr>
  </property>
  <property fmtid="{D5CDD505-2E9C-101B-9397-08002B2CF9AE}" pid="6" name="MSIP_Label_ff6dbec8-95a8-4638-9f5f-bd076536645c_SiteId">
    <vt:lpwstr>5dbf1add-202a-4b8d-815b-bf0fb024e033</vt:lpwstr>
  </property>
  <property fmtid="{D5CDD505-2E9C-101B-9397-08002B2CF9AE}" pid="7" name="MSIP_Label_ff6dbec8-95a8-4638-9f5f-bd076536645c_ActionId">
    <vt:lpwstr>75566e21-c5af-417f-a99b-a057db519887</vt:lpwstr>
  </property>
  <property fmtid="{D5CDD505-2E9C-101B-9397-08002B2CF9AE}" pid="8" name="MSIP_Label_ff6dbec8-95a8-4638-9f5f-bd076536645c_ContentBits">
    <vt:lpwstr>0</vt:lpwstr>
  </property>
</Properties>
</file>