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7" r:id="rId8"/>
    <p:sldId id="268" r:id="rId9"/>
    <p:sldId id="266" r:id="rId10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62C"/>
    <a:srgbClr val="009999"/>
    <a:srgbClr val="A1A99D"/>
    <a:srgbClr val="FFE7AD"/>
    <a:srgbClr val="FFF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0"/>
    <p:restoredTop sz="94720"/>
  </p:normalViewPr>
  <p:slideViewPr>
    <p:cSldViewPr snapToGrid="0" showGuides="1">
      <p:cViewPr varScale="1">
        <p:scale>
          <a:sx n="150" d="100"/>
          <a:sy n="150" d="100"/>
        </p:scale>
        <p:origin x="5024" y="320"/>
      </p:cViewPr>
      <p:guideLst>
        <p:guide orient="horz" pos="28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C1B5F-4E9B-4645-B5C7-8846C2647DB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FC8DB-8977-9A4D-91A0-2706DA2C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1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FC8DB-8977-9A4D-91A0-2706DA2C6D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C8859-0C8D-E73E-EC44-50CEDF1FB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CB61D8-7184-D773-512C-E20A3DBB1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0ED8AC-6F19-6DCB-09F2-E6A14AED7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9CCE1-A3AD-E052-A6CE-B1B008C9D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FC8DB-8977-9A4D-91A0-2706DA2C6D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8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2EB68-F922-B65D-A69F-1DFEA025A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8AD9E-012B-A982-AED1-A09F5BCC0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F8DB3-7924-0313-1472-DB703F151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D13A2-919C-69CA-B21F-8B2AE2332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FC8DB-8977-9A4D-91A0-2706DA2C6D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3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19E33-7362-C867-F692-7CC853B4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45D98-55B6-65EE-3C28-820A60E2C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87240-4278-8743-113B-6F60ED131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75128-D38A-36CB-D9C3-8CBB3E12A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FC8DB-8977-9A4D-91A0-2706DA2C6D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6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423EB-40B0-3DA1-F23B-157F34C8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776B33-3635-0A32-8897-5D8187366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ADACD6-2879-0C9C-EFD0-F2143D1F4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A351C-1410-094A-452A-D497DD308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FC8DB-8977-9A4D-91A0-2706DA2C6D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9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68C69-D89B-9F72-D6EA-C871ADAE4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9939C7-5959-5221-9EEE-DE3CD0D68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95729-F7C4-F4A8-5EF9-6BBF39A3A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ED87B-F5B1-A005-0284-E3A8744E8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FC8DB-8977-9A4D-91A0-2706DA2C6D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89DA8-B270-1E5A-A0FB-7B34D2E9F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6D4237-52D2-475D-4C93-95020D457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74F0F7-F113-7A4A-514E-131B4BA1D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D2CE7-C2A8-3299-87DC-86FB8CD5F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FC8DB-8977-9A4D-91A0-2706DA2C6D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3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E8337-AF77-33D5-8440-F8DC10014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277DC-CF42-00AA-7E14-76C585E77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B191B-7991-41E1-547C-F4462BB4A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E212B-AAA8-BC9A-842D-E8CCD8533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FC8DB-8977-9A4D-91A0-2706DA2C6D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0EFAD-0CA0-DEBA-A6FE-D8D263627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013F49-DA72-B327-6719-C89619681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119F2-8897-8615-D13C-8F8D96C3C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F247C-98F6-4A91-4CA9-67CF9022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FC8DB-8977-9A4D-91A0-2706DA2C6D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96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circle with white lines and dots&#10;&#10;Description automatically generated">
            <a:extLst>
              <a:ext uri="{FF2B5EF4-FFF2-40B4-BE49-F238E27FC236}">
                <a16:creationId xmlns:a16="http://schemas.microsoft.com/office/drawing/2014/main" id="{A14712EC-FF87-8A19-1129-516106A29D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9115" y="0"/>
            <a:ext cx="1018885" cy="10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E7AD"/>
            </a:gs>
            <a:gs pos="0">
              <a:srgbClr val="FFF1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66ADA-B88C-CB0B-61B3-B27F8EDBBE34}"/>
              </a:ext>
            </a:extLst>
          </p:cNvPr>
          <p:cNvSpPr txBox="1"/>
          <p:nvPr userDrawn="1"/>
        </p:nvSpPr>
        <p:spPr>
          <a:xfrm>
            <a:off x="471486" y="8537556"/>
            <a:ext cx="24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n>
                  <a:noFill/>
                </a:ln>
                <a:solidFill>
                  <a:srgbClr val="A1A99D"/>
                </a:solidFill>
                <a:latin typeface="Andale Mono" panose="020B0509000000000004" pitchFamily="49" charset="0"/>
                <a:cs typeface="Al Bayan Plain" pitchFamily="2" charset="-78"/>
              </a:rPr>
              <a:t>Dr. Clément Coïc</a:t>
            </a:r>
          </a:p>
        </p:txBody>
      </p:sp>
      <p:pic>
        <p:nvPicPr>
          <p:cNvPr id="1028" name="Picture 4" descr="Use links below to save image.">
            <a:extLst>
              <a:ext uri="{FF2B5EF4-FFF2-40B4-BE49-F238E27FC236}">
                <a16:creationId xmlns:a16="http://schemas.microsoft.com/office/drawing/2014/main" id="{8B0C8209-F87A-6054-FC27-804EC2CED95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56" b="31292"/>
          <a:stretch/>
        </p:blipFill>
        <p:spPr bwMode="auto">
          <a:xfrm>
            <a:off x="2728913" y="8291509"/>
            <a:ext cx="3657600" cy="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sp-standard.org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fmi-standard.org/docs/3.0.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mi-standard.org/tools/" TargetMode="External"/><Relationship Id="rId5" Type="http://schemas.openxmlformats.org/officeDocument/2006/relationships/hyperlink" Target="https://fmi-standard.org/" TargetMode="Externa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mi-standard.org/too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2015.international.conference.modelica.org/proceedings/html/submissions/ecp1511823_SchmittAndresZieglerDiehl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8B4B-7A91-7344-4EAA-E6C008BB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38545"/>
            <a:ext cx="5829300" cy="1789157"/>
          </a:xfrm>
        </p:spPr>
        <p:txBody>
          <a:bodyPr/>
          <a:lstStyle/>
          <a:p>
            <a:r>
              <a:rPr lang="en-US" dirty="0"/>
              <a:t>Understanding FMI</a:t>
            </a:r>
            <a:br>
              <a:rPr lang="en-US" dirty="0"/>
            </a:br>
            <a:r>
              <a:rPr lang="en-US" dirty="0"/>
              <a:t>CS and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73FA1-88B0-8BDB-B9BC-3D1510AD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880927"/>
            <a:ext cx="5143500" cy="2207683"/>
          </a:xfrm>
        </p:spPr>
        <p:txBody>
          <a:bodyPr/>
          <a:lstStyle/>
          <a:p>
            <a:r>
              <a:rPr lang="en-US" dirty="0"/>
              <a:t>Overview, comparison and lessons learned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CD70BEC-E4B4-B0CA-00C9-B4BF78521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250" y="4558632"/>
            <a:ext cx="3005844" cy="1059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B69A4-3B77-36D0-2E72-529A38F0A2E8}"/>
              </a:ext>
            </a:extLst>
          </p:cNvPr>
          <p:cNvSpPr txBox="1"/>
          <p:nvPr/>
        </p:nvSpPr>
        <p:spPr>
          <a:xfrm>
            <a:off x="4122549" y="6338807"/>
            <a:ext cx="22211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500" dirty="0"/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28706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14C53-0976-9DEA-FE08-5BFD8B0FD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C958-C614-A806-3431-A91A51FE2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1386"/>
            <a:ext cx="6858000" cy="502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A1A99D"/>
                </a:solidFill>
              </a:rPr>
              <a:t>Understanding FMI – Co-Simulation &amp; Model Exchange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B5A60B8-019E-6B71-1D5E-33F2B21C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7211" y="1505467"/>
            <a:ext cx="2103577" cy="741788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3F7C278-19EC-EDDE-874A-D5A78F5CE543}"/>
              </a:ext>
            </a:extLst>
          </p:cNvPr>
          <p:cNvSpPr txBox="1">
            <a:spLocks/>
          </p:cNvSpPr>
          <p:nvPr/>
        </p:nvSpPr>
        <p:spPr>
          <a:xfrm>
            <a:off x="1926078" y="3009011"/>
            <a:ext cx="3005844" cy="48619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Goal</a:t>
            </a:r>
          </a:p>
          <a:p>
            <a:pPr algn="ctr"/>
            <a:endParaRPr lang="en-US" sz="1000" dirty="0"/>
          </a:p>
          <a:p>
            <a:pPr algn="ctr"/>
            <a:r>
              <a:rPr lang="en-US" b="0" dirty="0"/>
              <a:t>To enable cross-tool exchange of dynamic simulation models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Mindset</a:t>
            </a:r>
          </a:p>
          <a:p>
            <a:pPr algn="ctr"/>
            <a:endParaRPr lang="en-US" sz="1000" dirty="0"/>
          </a:p>
          <a:p>
            <a:pPr algn="ctr"/>
            <a:r>
              <a:rPr lang="en-US" b="0" dirty="0"/>
              <a:t>Open and broad adoption while protecting IP</a:t>
            </a:r>
            <a:br>
              <a:rPr lang="en-US" dirty="0"/>
            </a:br>
            <a:r>
              <a:rPr lang="en-US" sz="1200" b="0" i="1" dirty="0"/>
              <a:t>(Many tool vendors contributed to the FMI specification – initially during the </a:t>
            </a:r>
            <a:r>
              <a:rPr lang="en-US" sz="1200" b="0" i="1" dirty="0" err="1"/>
              <a:t>Modelisar</a:t>
            </a:r>
            <a:r>
              <a:rPr lang="en-US" sz="1200" b="0" i="1" dirty="0"/>
              <a:t> ITEA 2 European project. Anyone can join the project and contribute.)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Bonus</a:t>
            </a:r>
          </a:p>
          <a:p>
            <a:pPr algn="ctr"/>
            <a:endParaRPr lang="en-US" sz="1000" dirty="0"/>
          </a:p>
          <a:p>
            <a:pPr algn="ctr"/>
            <a:r>
              <a:rPr lang="en-US" b="0" dirty="0"/>
              <a:t>Also used for model export </a:t>
            </a:r>
            <a:br>
              <a:rPr lang="en-US" b="0" dirty="0"/>
            </a:br>
            <a:r>
              <a:rPr lang="en-US" b="0" dirty="0"/>
              <a:t>on real-time target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9FC151-96AD-496F-1CCE-16B294CBF856}"/>
              </a:ext>
            </a:extLst>
          </p:cNvPr>
          <p:cNvCxnSpPr/>
          <p:nvPr/>
        </p:nvCxnSpPr>
        <p:spPr>
          <a:xfrm>
            <a:off x="2992442" y="3348622"/>
            <a:ext cx="852406" cy="0"/>
          </a:xfrm>
          <a:prstGeom prst="line">
            <a:avLst/>
          </a:prstGeom>
          <a:ln>
            <a:solidFill>
              <a:srgbClr val="A1A9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EE96F7-7A2D-851E-0477-835F87711323}"/>
              </a:ext>
            </a:extLst>
          </p:cNvPr>
          <p:cNvCxnSpPr/>
          <p:nvPr/>
        </p:nvCxnSpPr>
        <p:spPr>
          <a:xfrm>
            <a:off x="2992442" y="4616907"/>
            <a:ext cx="852406" cy="0"/>
          </a:xfrm>
          <a:prstGeom prst="line">
            <a:avLst/>
          </a:prstGeom>
          <a:ln>
            <a:solidFill>
              <a:srgbClr val="A1A9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A8A366-BA0F-2E49-B188-DAAA6BDA608C}"/>
              </a:ext>
            </a:extLst>
          </p:cNvPr>
          <p:cNvCxnSpPr/>
          <p:nvPr/>
        </p:nvCxnSpPr>
        <p:spPr>
          <a:xfrm>
            <a:off x="2992442" y="6603927"/>
            <a:ext cx="852406" cy="0"/>
          </a:xfrm>
          <a:prstGeom prst="line">
            <a:avLst/>
          </a:prstGeom>
          <a:ln>
            <a:solidFill>
              <a:srgbClr val="A1A9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694B1CF3-66EA-7AC0-5080-0E71DEDA91E5}"/>
              </a:ext>
            </a:extLst>
          </p:cNvPr>
          <p:cNvSpPr txBox="1">
            <a:spLocks/>
          </p:cNvSpPr>
          <p:nvPr/>
        </p:nvSpPr>
        <p:spPr>
          <a:xfrm>
            <a:off x="107608" y="6965434"/>
            <a:ext cx="2025991" cy="149099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Useful links 🔗</a:t>
            </a:r>
          </a:p>
          <a:p>
            <a:pPr marL="285750" indent="-285750"/>
            <a:r>
              <a:rPr lang="en-US" sz="1400" dirty="0">
                <a:hlinkClick r:id="rId5"/>
              </a:rPr>
              <a:t>FMI website</a:t>
            </a:r>
            <a:endParaRPr lang="en-US" sz="1400" dirty="0"/>
          </a:p>
          <a:p>
            <a:pPr marL="285750" indent="-285750"/>
            <a:r>
              <a:rPr lang="en-US" sz="1400" dirty="0">
                <a:hlinkClick r:id="rId6"/>
              </a:rPr>
              <a:t>Tools support</a:t>
            </a:r>
            <a:endParaRPr lang="en-US" sz="1400" dirty="0"/>
          </a:p>
          <a:p>
            <a:pPr marL="285750" indent="-285750"/>
            <a:r>
              <a:rPr lang="en-US" sz="1400" dirty="0">
                <a:hlinkClick r:id="rId7"/>
              </a:rPr>
              <a:t>Specification (3.0.1)</a:t>
            </a:r>
            <a:endParaRPr lang="en-US" sz="1400" dirty="0"/>
          </a:p>
          <a:p>
            <a:pPr marL="285750" indent="-285750"/>
            <a:r>
              <a:rPr lang="en-US" sz="1400" dirty="0">
                <a:hlinkClick r:id="rId8"/>
              </a:rPr>
              <a:t>SSP website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269982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 build="p"/>
      <p:bldP spid="31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ECD0-7AC9-8F5B-8F9F-49F7DB8BF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5131DDD-5AEF-54D2-E9C7-BA29865D2362}"/>
              </a:ext>
            </a:extLst>
          </p:cNvPr>
          <p:cNvSpPr txBox="1"/>
          <p:nvPr/>
        </p:nvSpPr>
        <p:spPr>
          <a:xfrm>
            <a:off x="2132884" y="1017815"/>
            <a:ext cx="1549847" cy="1677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7A162C"/>
                </a:solidFill>
              </a:rPr>
              <a:t>model packaged complying with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7A162C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7A162C"/>
                </a:solidFill>
              </a:rPr>
              <a:t>the FMI standard specification</a:t>
            </a:r>
            <a:endParaRPr lang="en-DE" sz="1400" dirty="0">
              <a:solidFill>
                <a:srgbClr val="7A162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4B2C7-C9F0-5A4B-3110-2F7A7F71D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1386"/>
            <a:ext cx="6858000" cy="502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A1A99D"/>
                </a:solidFill>
              </a:rPr>
              <a:t>Understanding FMI – Co-Simulation &amp; Model Exchange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AC9BE8F-FAC9-5610-A976-6CAA73BC2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93" y="1505467"/>
            <a:ext cx="2103577" cy="741788"/>
          </a:xfrm>
          <a:prstGeom prst="rect">
            <a:avLst/>
          </a:prstGeom>
        </p:spPr>
      </p:pic>
      <p:sp>
        <p:nvSpPr>
          <p:cNvPr id="12" name="Arrow: Right 22">
            <a:extLst>
              <a:ext uri="{FF2B5EF4-FFF2-40B4-BE49-F238E27FC236}">
                <a16:creationId xmlns:a16="http://schemas.microsoft.com/office/drawing/2014/main" id="{8B6179CC-7550-1ADC-63C0-863CA9F1972D}"/>
              </a:ext>
            </a:extLst>
          </p:cNvPr>
          <p:cNvSpPr/>
          <p:nvPr/>
        </p:nvSpPr>
        <p:spPr>
          <a:xfrm>
            <a:off x="2373657" y="1732997"/>
            <a:ext cx="1240794" cy="272131"/>
          </a:xfrm>
          <a:prstGeom prst="rightArrow">
            <a:avLst/>
          </a:prstGeom>
          <a:solidFill>
            <a:srgbClr val="7A1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084ED-F5B6-2560-C3DE-1F522ECCCEDF}"/>
              </a:ext>
            </a:extLst>
          </p:cNvPr>
          <p:cNvSpPr txBox="1"/>
          <p:nvPr/>
        </p:nvSpPr>
        <p:spPr>
          <a:xfrm>
            <a:off x="2791013" y="4778514"/>
            <a:ext cx="2546019" cy="707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A162C"/>
                </a:solidFill>
              </a:rPr>
              <a:t>composed of FMUs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A162C"/>
                </a:solidFill>
              </a:rPr>
              <a:t>and parametrization</a:t>
            </a:r>
            <a:endParaRPr lang="en-DE" sz="1400" dirty="0">
              <a:solidFill>
                <a:srgbClr val="7A162C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EDF797-2C08-A808-6977-6524F18C00DB}"/>
              </a:ext>
            </a:extLst>
          </p:cNvPr>
          <p:cNvGrpSpPr/>
          <p:nvPr/>
        </p:nvGrpSpPr>
        <p:grpSpPr>
          <a:xfrm>
            <a:off x="226558" y="5181601"/>
            <a:ext cx="3202442" cy="2702469"/>
            <a:chOff x="6851904" y="1528473"/>
            <a:chExt cx="2218944" cy="1900527"/>
          </a:xfrm>
        </p:grpSpPr>
        <p:sp>
          <p:nvSpPr>
            <p:cNvPr id="18" name="Rectangle: Rounded Corners 29">
              <a:extLst>
                <a:ext uri="{FF2B5EF4-FFF2-40B4-BE49-F238E27FC236}">
                  <a16:creationId xmlns:a16="http://schemas.microsoft.com/office/drawing/2014/main" id="{A867153F-0DC1-3018-CC7B-00860A2B7AC3}"/>
                </a:ext>
              </a:extLst>
            </p:cNvPr>
            <p:cNvSpPr/>
            <p:nvPr/>
          </p:nvSpPr>
          <p:spPr>
            <a:xfrm>
              <a:off x="6851904" y="1956816"/>
              <a:ext cx="2218944" cy="1472184"/>
            </a:xfrm>
            <a:prstGeom prst="roundRect">
              <a:avLst/>
            </a:prstGeom>
            <a:solidFill>
              <a:srgbClr val="C8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009999"/>
                  </a:solidFill>
                </a:rPr>
                <a:t>ZIP</a:t>
              </a:r>
            </a:p>
            <a:p>
              <a:r>
                <a:rPr lang="en-US" sz="1600" dirty="0">
                  <a:solidFill>
                    <a:srgbClr val="009999"/>
                  </a:solidFill>
                </a:rPr>
                <a:t>Container</a:t>
              </a:r>
              <a:endParaRPr lang="en-DE" sz="1600" dirty="0">
                <a:solidFill>
                  <a:srgbClr val="009999"/>
                </a:solidFill>
              </a:endParaRPr>
            </a:p>
          </p:txBody>
        </p:sp>
        <p:sp>
          <p:nvSpPr>
            <p:cNvPr id="19" name="Rectangle: Rounded Corners 30">
              <a:extLst>
                <a:ext uri="{FF2B5EF4-FFF2-40B4-BE49-F238E27FC236}">
                  <a16:creationId xmlns:a16="http://schemas.microsoft.com/office/drawing/2014/main" id="{D2412788-4FE5-CED5-A327-4F6A72A8B08A}"/>
                </a:ext>
              </a:extLst>
            </p:cNvPr>
            <p:cNvSpPr/>
            <p:nvPr/>
          </p:nvSpPr>
          <p:spPr>
            <a:xfrm>
              <a:off x="7046975" y="2600234"/>
              <a:ext cx="915108" cy="734278"/>
            </a:xfrm>
            <a:prstGeom prst="round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rgbClr val="C8E6E6"/>
                  </a:solidFill>
                </a:rPr>
                <a:t>XML</a:t>
              </a:r>
            </a:p>
            <a:p>
              <a:r>
                <a:rPr lang="en-US" sz="1400" dirty="0">
                  <a:solidFill>
                    <a:srgbClr val="C8E6E6"/>
                  </a:solidFill>
                </a:rPr>
                <a:t>System Structure Definition</a:t>
              </a:r>
              <a:endParaRPr lang="en-DE" sz="1400" dirty="0">
                <a:solidFill>
                  <a:srgbClr val="C8E6E6"/>
                </a:solidFill>
              </a:endParaRPr>
            </a:p>
          </p:txBody>
        </p:sp>
        <p:sp>
          <p:nvSpPr>
            <p:cNvPr id="20" name="Rectangle: Rounded Corners 31">
              <a:extLst>
                <a:ext uri="{FF2B5EF4-FFF2-40B4-BE49-F238E27FC236}">
                  <a16:creationId xmlns:a16="http://schemas.microsoft.com/office/drawing/2014/main" id="{9A1894F0-97F6-B90A-3149-D5F6BA526AA2}"/>
                </a:ext>
              </a:extLst>
            </p:cNvPr>
            <p:cNvSpPr/>
            <p:nvPr/>
          </p:nvSpPr>
          <p:spPr>
            <a:xfrm>
              <a:off x="8054975" y="2600234"/>
              <a:ext cx="907497" cy="743630"/>
            </a:xfrm>
            <a:prstGeom prst="round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rgbClr val="C8E6E6"/>
                  </a:solidFill>
                </a:rPr>
                <a:t>Model(s)</a:t>
              </a:r>
            </a:p>
            <a:p>
              <a:r>
                <a:rPr lang="en-US" sz="1400" dirty="0">
                  <a:solidFill>
                    <a:srgbClr val="C8E6E6"/>
                  </a:solidFill>
                </a:rPr>
                <a:t>FMU(s)</a:t>
              </a:r>
              <a:endParaRPr lang="en-DE" sz="1400" dirty="0">
                <a:solidFill>
                  <a:srgbClr val="C8E6E6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2CD682-B3C3-FCC7-BBFB-E3079CAB106F}"/>
                </a:ext>
              </a:extLst>
            </p:cNvPr>
            <p:cNvSpPr txBox="1"/>
            <p:nvPr/>
          </p:nvSpPr>
          <p:spPr>
            <a:xfrm>
              <a:off x="7046975" y="1528473"/>
              <a:ext cx="915108" cy="4425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4000" b="1" i="1" dirty="0">
                  <a:solidFill>
                    <a:srgbClr val="7A162C"/>
                  </a:solidFill>
                </a:rPr>
                <a:t>SSP</a:t>
              </a:r>
              <a:endParaRPr lang="en-DE" sz="4000" b="1" i="1" dirty="0">
                <a:solidFill>
                  <a:srgbClr val="7A162C"/>
                </a:solidFill>
              </a:endParaRPr>
            </a:p>
          </p:txBody>
        </p:sp>
      </p:grpSp>
      <p:pic>
        <p:nvPicPr>
          <p:cNvPr id="22" name="Picture 4" descr="Windows Mac Linux Logo Transparent PNG - 879x298 - Free Download on NicePNG">
            <a:extLst>
              <a:ext uri="{FF2B5EF4-FFF2-40B4-BE49-F238E27FC236}">
                <a16:creationId xmlns:a16="http://schemas.microsoft.com/office/drawing/2014/main" id="{62316026-2026-87D5-DA5C-B677A119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77" y="6279620"/>
            <a:ext cx="1384044" cy="553616"/>
          </a:xfrm>
          <a:prstGeom prst="rect">
            <a:avLst/>
          </a:prstGeom>
          <a:noFill/>
          <a:ln>
            <a:solidFill>
              <a:srgbClr val="0099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9637B1C-000D-9E3E-AB79-8506E729DF84}"/>
              </a:ext>
            </a:extLst>
          </p:cNvPr>
          <p:cNvGrpSpPr/>
          <p:nvPr/>
        </p:nvGrpSpPr>
        <p:grpSpPr>
          <a:xfrm>
            <a:off x="3471797" y="1552927"/>
            <a:ext cx="3244675" cy="3019580"/>
            <a:chOff x="6851904" y="1566914"/>
            <a:chExt cx="2218944" cy="1862086"/>
          </a:xfrm>
        </p:grpSpPr>
        <p:sp>
          <p:nvSpPr>
            <p:cNvPr id="24" name="Rectangle: Rounded Corners 2">
              <a:extLst>
                <a:ext uri="{FF2B5EF4-FFF2-40B4-BE49-F238E27FC236}">
                  <a16:creationId xmlns:a16="http://schemas.microsoft.com/office/drawing/2014/main" id="{F09F88B6-62BE-9C00-F4FF-3788BC9F254B}"/>
                </a:ext>
              </a:extLst>
            </p:cNvPr>
            <p:cNvSpPr/>
            <p:nvPr/>
          </p:nvSpPr>
          <p:spPr>
            <a:xfrm>
              <a:off x="6851904" y="1956816"/>
              <a:ext cx="2218944" cy="1472184"/>
            </a:xfrm>
            <a:prstGeom prst="roundRect">
              <a:avLst/>
            </a:prstGeom>
            <a:solidFill>
              <a:srgbClr val="C8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009999"/>
                  </a:solidFill>
                </a:rPr>
                <a:t>ZIP</a:t>
              </a:r>
              <a:endParaRPr lang="en-US" b="1" dirty="0">
                <a:solidFill>
                  <a:srgbClr val="009999"/>
                </a:solidFill>
              </a:endParaRPr>
            </a:p>
            <a:p>
              <a:r>
                <a:rPr lang="en-US" sz="1600" dirty="0">
                  <a:solidFill>
                    <a:srgbClr val="009999"/>
                  </a:solidFill>
                </a:rPr>
                <a:t>Container</a:t>
              </a:r>
              <a:endParaRPr lang="en-DE" sz="1100" dirty="0">
                <a:solidFill>
                  <a:srgbClr val="009999"/>
                </a:solidFill>
              </a:endParaRPr>
            </a:p>
          </p:txBody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63FDE376-80A9-B80E-D233-7CBB018058D3}"/>
                </a:ext>
              </a:extLst>
            </p:cNvPr>
            <p:cNvSpPr/>
            <p:nvPr/>
          </p:nvSpPr>
          <p:spPr>
            <a:xfrm>
              <a:off x="7059168" y="2683555"/>
              <a:ext cx="788543" cy="650957"/>
            </a:xfrm>
            <a:prstGeom prst="round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rgbClr val="C8E6E6"/>
                  </a:solidFill>
                </a:rPr>
                <a:t>XML</a:t>
              </a:r>
              <a:endParaRPr lang="en-US" sz="1050" b="1" dirty="0">
                <a:solidFill>
                  <a:srgbClr val="C8E6E6"/>
                </a:solidFill>
              </a:endParaRPr>
            </a:p>
            <a:p>
              <a:r>
                <a:rPr lang="en-US" sz="1400" dirty="0">
                  <a:solidFill>
                    <a:srgbClr val="C8E6E6"/>
                  </a:solidFill>
                </a:rPr>
                <a:t>Interface definitions</a:t>
              </a:r>
              <a:endParaRPr lang="en-DE" sz="1400" dirty="0">
                <a:solidFill>
                  <a:srgbClr val="C8E6E6"/>
                </a:solidFill>
              </a:endParaRPr>
            </a:p>
          </p:txBody>
        </p:sp>
        <p:sp>
          <p:nvSpPr>
            <p:cNvPr id="26" name="Rectangle: Rounded Corners 7">
              <a:extLst>
                <a:ext uri="{FF2B5EF4-FFF2-40B4-BE49-F238E27FC236}">
                  <a16:creationId xmlns:a16="http://schemas.microsoft.com/office/drawing/2014/main" id="{ABBD7D2F-1935-0185-CAE3-0A852B0B5FD6}"/>
                </a:ext>
              </a:extLst>
            </p:cNvPr>
            <p:cNvSpPr/>
            <p:nvPr/>
          </p:nvSpPr>
          <p:spPr>
            <a:xfrm>
              <a:off x="8054975" y="2692908"/>
              <a:ext cx="808609" cy="650956"/>
            </a:xfrm>
            <a:prstGeom prst="round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rgbClr val="C8E6E6"/>
                  </a:solidFill>
                </a:rPr>
                <a:t>Model</a:t>
              </a:r>
            </a:p>
            <a:p>
              <a:r>
                <a:rPr lang="en-US" sz="1400" dirty="0">
                  <a:solidFill>
                    <a:srgbClr val="C8E6E6"/>
                  </a:solidFill>
                </a:rPr>
                <a:t>Source-code or Binary </a:t>
              </a:r>
              <a:endParaRPr lang="en-DE" sz="1400" dirty="0">
                <a:solidFill>
                  <a:srgbClr val="C8E6E6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75642D-810F-ECF2-31BC-18E57E52E684}"/>
                </a:ext>
              </a:extLst>
            </p:cNvPr>
            <p:cNvSpPr txBox="1"/>
            <p:nvPr/>
          </p:nvSpPr>
          <p:spPr>
            <a:xfrm>
              <a:off x="7046976" y="1566914"/>
              <a:ext cx="939564" cy="4041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4000" b="1" i="1" dirty="0">
                  <a:solidFill>
                    <a:srgbClr val="7A162C"/>
                  </a:solidFill>
                </a:rPr>
                <a:t>FMU</a:t>
              </a:r>
              <a:endParaRPr lang="en-DE" sz="4000" b="1" i="1" dirty="0">
                <a:solidFill>
                  <a:srgbClr val="7A162C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223F59-4CE9-412C-D326-25CCBA9BDEBF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flipH="1">
            <a:off x="5822199" y="4434450"/>
            <a:ext cx="1" cy="1845170"/>
          </a:xfrm>
          <a:prstGeom prst="straightConnector1">
            <a:avLst/>
          </a:prstGeom>
          <a:ln w="12700" cap="rnd">
            <a:solidFill>
              <a:srgbClr val="00999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2">
            <a:extLst>
              <a:ext uri="{FF2B5EF4-FFF2-40B4-BE49-F238E27FC236}">
                <a16:creationId xmlns:a16="http://schemas.microsoft.com/office/drawing/2014/main" id="{1ACDA096-7A28-2E40-B0D8-BD52888CDD8F}"/>
              </a:ext>
            </a:extLst>
          </p:cNvPr>
          <p:cNvSpPr/>
          <p:nvPr/>
        </p:nvSpPr>
        <p:spPr>
          <a:xfrm rot="9426311">
            <a:off x="1663125" y="4783835"/>
            <a:ext cx="1828800" cy="272131"/>
          </a:xfrm>
          <a:prstGeom prst="rightArrow">
            <a:avLst/>
          </a:prstGeom>
          <a:solidFill>
            <a:srgbClr val="7A1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83572-7C2A-04A1-9F18-E6A4275D0B10}"/>
              </a:ext>
            </a:extLst>
          </p:cNvPr>
          <p:cNvSpPr txBox="1"/>
          <p:nvPr/>
        </p:nvSpPr>
        <p:spPr>
          <a:xfrm>
            <a:off x="1461747" y="4384254"/>
            <a:ext cx="1669699" cy="384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A162C"/>
                </a:solidFill>
              </a:rPr>
              <a:t>System assembly</a:t>
            </a:r>
          </a:p>
        </p:txBody>
      </p:sp>
    </p:spTree>
    <p:extLst>
      <p:ext uri="{BB962C8B-B14F-4D97-AF65-F5344CB8AC3E}">
        <p14:creationId xmlns:p14="http://schemas.microsoft.com/office/powerpoint/2010/main" val="16871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064E-6 0 L -0.55701 -0.00069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0" y="-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 animBg="1"/>
      <p:bldP spid="12" grpId="1" animBg="1"/>
      <p:bldP spid="16" grpId="0"/>
      <p:bldP spid="16" grpId="1"/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A0766-9225-555F-6730-63B023783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7991-8A62-0C91-4D2C-E263F145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1386"/>
            <a:ext cx="6858000" cy="502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A1A99D"/>
                </a:solidFill>
              </a:rPr>
              <a:t>Understanding FMI – Co-Simulation &amp; Model Exchange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3BA563-6BB1-5617-54B4-27EF64F58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956" y="4163006"/>
            <a:ext cx="2103577" cy="741788"/>
          </a:xfrm>
          <a:prstGeom prst="rect">
            <a:avLst/>
          </a:prstGeom>
        </p:spPr>
      </p:pic>
      <p:sp>
        <p:nvSpPr>
          <p:cNvPr id="6" name="Arrow: Right 22">
            <a:extLst>
              <a:ext uri="{FF2B5EF4-FFF2-40B4-BE49-F238E27FC236}">
                <a16:creationId xmlns:a16="http://schemas.microsoft.com/office/drawing/2014/main" id="{98F8BBCE-A0E2-2E32-570F-A12EA931E28A}"/>
              </a:ext>
            </a:extLst>
          </p:cNvPr>
          <p:cNvSpPr/>
          <p:nvPr/>
        </p:nvSpPr>
        <p:spPr>
          <a:xfrm rot="16200000">
            <a:off x="1185543" y="3088477"/>
            <a:ext cx="914400" cy="272131"/>
          </a:xfrm>
          <a:prstGeom prst="rightArrow">
            <a:avLst/>
          </a:prstGeom>
          <a:solidFill>
            <a:srgbClr val="7A1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Arrow: Right 22">
            <a:extLst>
              <a:ext uri="{FF2B5EF4-FFF2-40B4-BE49-F238E27FC236}">
                <a16:creationId xmlns:a16="http://schemas.microsoft.com/office/drawing/2014/main" id="{624C5935-A4C1-BB08-EAA9-3FE15FB18DBB}"/>
              </a:ext>
            </a:extLst>
          </p:cNvPr>
          <p:cNvSpPr/>
          <p:nvPr/>
        </p:nvSpPr>
        <p:spPr>
          <a:xfrm rot="5400000">
            <a:off x="1185542" y="5830285"/>
            <a:ext cx="914400" cy="272131"/>
          </a:xfrm>
          <a:prstGeom prst="rightArrow">
            <a:avLst/>
          </a:prstGeom>
          <a:solidFill>
            <a:srgbClr val="7A1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FD3B1E-8561-824E-6EC1-D3DC0B88A3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28"/>
          <a:stretch/>
        </p:blipFill>
        <p:spPr>
          <a:xfrm>
            <a:off x="3810260" y="1228458"/>
            <a:ext cx="2743200" cy="2590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D7483A-C529-4839-991D-A813C4086B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577" t="1543" r="4226"/>
          <a:stretch/>
        </p:blipFill>
        <p:spPr>
          <a:xfrm>
            <a:off x="3810260" y="4794253"/>
            <a:ext cx="2743200" cy="3413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24FE1-4BC8-A227-6B50-6367270A5B9B}"/>
              </a:ext>
            </a:extLst>
          </p:cNvPr>
          <p:cNvSpPr txBox="1"/>
          <p:nvPr/>
        </p:nvSpPr>
        <p:spPr>
          <a:xfrm>
            <a:off x="304539" y="1228458"/>
            <a:ext cx="3820893" cy="14144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i="1" dirty="0">
                <a:solidFill>
                  <a:srgbClr val="7A162C"/>
                </a:solidFill>
              </a:rPr>
              <a:t>Model Exchange </a:t>
            </a:r>
            <a:r>
              <a:rPr lang="en-US" sz="2800" b="1" dirty="0">
                <a:solidFill>
                  <a:srgbClr val="7A162C"/>
                </a:solidFill>
              </a:rPr>
              <a:t>(ME)</a:t>
            </a:r>
            <a:endParaRPr lang="en-US" sz="3200" b="1" dirty="0">
              <a:solidFill>
                <a:srgbClr val="7A162C"/>
              </a:solidFill>
            </a:endParaRPr>
          </a:p>
          <a:p>
            <a:r>
              <a:rPr lang="en-US" sz="2000" dirty="0">
                <a:solidFill>
                  <a:srgbClr val="7A162C"/>
                </a:solidFill>
              </a:rPr>
              <a:t>Solver not include</a:t>
            </a:r>
            <a:br>
              <a:rPr lang="en-US" sz="2000" dirty="0">
                <a:solidFill>
                  <a:srgbClr val="7A162C"/>
                </a:solidFill>
              </a:rPr>
            </a:br>
            <a:r>
              <a:rPr lang="en-US" sz="2000" dirty="0">
                <a:solidFill>
                  <a:srgbClr val="7A162C"/>
                </a:solidFill>
              </a:rPr>
              <a:t>Derivatives at the interfaces</a:t>
            </a:r>
          </a:p>
          <a:p>
            <a:r>
              <a:rPr lang="en-US" sz="2000" dirty="0">
                <a:solidFill>
                  <a:srgbClr val="7A162C"/>
                </a:solidFill>
              </a:rPr>
              <a:t>Requires integration</a:t>
            </a:r>
            <a:endParaRPr lang="en-DE" sz="2000">
              <a:solidFill>
                <a:srgbClr val="7A162C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CE1F7-A116-BD5F-3F05-25DAA333FED8}"/>
              </a:ext>
            </a:extLst>
          </p:cNvPr>
          <p:cNvSpPr txBox="1"/>
          <p:nvPr/>
        </p:nvSpPr>
        <p:spPr>
          <a:xfrm>
            <a:off x="304540" y="6501127"/>
            <a:ext cx="3820892" cy="14144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i="1" dirty="0">
                <a:solidFill>
                  <a:srgbClr val="7A162C"/>
                </a:solidFill>
              </a:rPr>
              <a:t>Co-Simulation </a:t>
            </a:r>
            <a:r>
              <a:rPr lang="en-US" sz="2800" b="1" dirty="0">
                <a:solidFill>
                  <a:srgbClr val="7A162C"/>
                </a:solidFill>
              </a:rPr>
              <a:t>(CS)</a:t>
            </a:r>
            <a:endParaRPr lang="en-US" sz="3200" b="1" dirty="0">
              <a:solidFill>
                <a:srgbClr val="7A162C"/>
              </a:solidFill>
            </a:endParaRPr>
          </a:p>
          <a:p>
            <a:r>
              <a:rPr lang="en-US" sz="2000" dirty="0">
                <a:solidFill>
                  <a:srgbClr val="7A162C"/>
                </a:solidFill>
              </a:rPr>
              <a:t>Solver included</a:t>
            </a:r>
            <a:br>
              <a:rPr lang="en-US" sz="2000" dirty="0">
                <a:solidFill>
                  <a:srgbClr val="7A162C"/>
                </a:solidFill>
              </a:rPr>
            </a:br>
            <a:r>
              <a:rPr lang="en-US" sz="2000" dirty="0">
                <a:solidFill>
                  <a:srgbClr val="7A162C"/>
                </a:solidFill>
              </a:rPr>
              <a:t>Can be coupled</a:t>
            </a:r>
          </a:p>
          <a:p>
            <a:r>
              <a:rPr lang="en-US" sz="2000" dirty="0">
                <a:solidFill>
                  <a:srgbClr val="7A162C"/>
                </a:solidFill>
              </a:rPr>
              <a:t>Can be directly simulated</a:t>
            </a:r>
            <a:endParaRPr lang="en-DE" sz="2000">
              <a:solidFill>
                <a:srgbClr val="7A16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19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67A5C-B58A-7DF7-59C4-FCF386489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1F46-EEF8-135F-7BC6-8754B6344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1386"/>
            <a:ext cx="6858000" cy="502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A1A99D"/>
                </a:solidFill>
              </a:rPr>
              <a:t>Understanding FMI – Co-Simulation &amp; Model Exchange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1F614-FBF0-3BCC-865D-3F3A6E18ECFA}"/>
              </a:ext>
            </a:extLst>
          </p:cNvPr>
          <p:cNvSpPr txBox="1"/>
          <p:nvPr/>
        </p:nvSpPr>
        <p:spPr>
          <a:xfrm>
            <a:off x="304539" y="1228458"/>
            <a:ext cx="4891237" cy="14144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dirty="0">
                <a:solidFill>
                  <a:srgbClr val="7A162C"/>
                </a:solidFill>
              </a:rPr>
              <a:t>When to use CS or ME?</a:t>
            </a:r>
            <a:endParaRPr lang="en-DE" sz="2000">
              <a:solidFill>
                <a:srgbClr val="7A162C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63D978-F3C6-92C9-EB27-C1E6A4F0E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01543"/>
              </p:ext>
            </p:extLst>
          </p:nvPr>
        </p:nvGraphicFramePr>
        <p:xfrm>
          <a:off x="178851" y="2266101"/>
          <a:ext cx="6500298" cy="46009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99945">
                  <a:extLst>
                    <a:ext uri="{9D8B030D-6E8A-4147-A177-3AD203B41FA5}">
                      <a16:colId xmlns:a16="http://schemas.microsoft.com/office/drawing/2014/main" val="3231938850"/>
                    </a:ext>
                  </a:extLst>
                </a:gridCol>
                <a:gridCol w="843516">
                  <a:extLst>
                    <a:ext uri="{9D8B030D-6E8A-4147-A177-3AD203B41FA5}">
                      <a16:colId xmlns:a16="http://schemas.microsoft.com/office/drawing/2014/main" val="1123326353"/>
                    </a:ext>
                  </a:extLst>
                </a:gridCol>
                <a:gridCol w="926674">
                  <a:extLst>
                    <a:ext uri="{9D8B030D-6E8A-4147-A177-3AD203B41FA5}">
                      <a16:colId xmlns:a16="http://schemas.microsoft.com/office/drawing/2014/main" val="765956087"/>
                    </a:ext>
                  </a:extLst>
                </a:gridCol>
                <a:gridCol w="2830163">
                  <a:extLst>
                    <a:ext uri="{9D8B030D-6E8A-4147-A177-3AD203B41FA5}">
                      <a16:colId xmlns:a16="http://schemas.microsoft.com/office/drawing/2014/main" val="1088215034"/>
                    </a:ext>
                  </a:extLst>
                </a:gridCol>
              </a:tblGrid>
              <a:tr h="483081">
                <a:tc>
                  <a:txBody>
                    <a:bodyPr/>
                    <a:lstStyle/>
                    <a:p>
                      <a:r>
                        <a:rPr lang="en-US" dirty="0"/>
                        <a:t>Particular cases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545262"/>
                  </a:ext>
                </a:extLst>
              </a:tr>
              <a:tr h="483081">
                <a:tc>
                  <a:txBody>
                    <a:bodyPr/>
                    <a:lstStyle/>
                    <a:p>
                      <a:r>
                        <a:rPr lang="en-US" dirty="0"/>
                        <a:t>Importing tool support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🔗Tools support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 tools support all types of FMU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489163"/>
                  </a:ext>
                </a:extLst>
              </a:tr>
              <a:tr h="483081">
                <a:tc>
                  <a:txBody>
                    <a:bodyPr/>
                    <a:lstStyle/>
                    <a:p>
                      <a:r>
                        <a:rPr lang="en-US" dirty="0"/>
                        <a:t>Solver availability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✅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E.g. Finite Element solver might not be available in system simulation tool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132024"/>
                  </a:ext>
                </a:extLst>
              </a:tr>
              <a:tr h="483081">
                <a:tc>
                  <a:txBody>
                    <a:bodyPr/>
                    <a:lstStyle/>
                    <a:p>
                      <a:r>
                        <a:rPr lang="en-US" dirty="0"/>
                        <a:t>Model coupling with different dynamics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✅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might be preferrable not to make all models run at the highest dynamics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211609"/>
                  </a:ext>
                </a:extLst>
              </a:tr>
              <a:tr h="483081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  <a:r>
                        <a:rPr lang="en-US" dirty="0" err="1"/>
                        <a:t>numerics</a:t>
                      </a:r>
                      <a:r>
                        <a:rPr lang="en-US" dirty="0"/>
                        <a:t> require specific solver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✅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ODE vs DAE, also each solver has its stability region. Locking solver in FMU.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192793"/>
                  </a:ext>
                </a:extLst>
              </a:tr>
              <a:tr h="483081">
                <a:tc>
                  <a:txBody>
                    <a:bodyPr/>
                    <a:lstStyle/>
                    <a:p>
                      <a:r>
                        <a:rPr lang="en-US" dirty="0"/>
                        <a:t>Model includes sample data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ODE so not an exposed interface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80716"/>
                  </a:ext>
                </a:extLst>
              </a:tr>
              <a:tr h="483081">
                <a:tc>
                  <a:txBody>
                    <a:bodyPr/>
                    <a:lstStyle/>
                    <a:p>
                      <a:r>
                        <a:rPr lang="en-US" dirty="0"/>
                        <a:t>Direct feedthrough in model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❌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allowed for CS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33663"/>
                  </a:ext>
                </a:extLst>
              </a:tr>
              <a:tr h="483081">
                <a:tc>
                  <a:txBody>
                    <a:bodyPr/>
                    <a:lstStyle/>
                    <a:p>
                      <a:r>
                        <a:rPr lang="en-US" dirty="0"/>
                        <a:t>Unsure about usage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 is more flexible yet let robust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A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98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52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0E46A-4791-B6B7-4B4C-DAB45373F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EE8E-80C4-D47A-6347-C1BA56F7A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1386"/>
            <a:ext cx="6858000" cy="502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A1A99D"/>
                </a:solidFill>
              </a:rPr>
              <a:t>Understanding FMI – Co-Simulation &amp; Model Exchange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94F0F-0963-62CE-7607-A76539693C8A}"/>
              </a:ext>
            </a:extLst>
          </p:cNvPr>
          <p:cNvSpPr txBox="1"/>
          <p:nvPr/>
        </p:nvSpPr>
        <p:spPr>
          <a:xfrm>
            <a:off x="304539" y="1228458"/>
            <a:ext cx="4891237" cy="593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dirty="0">
                <a:solidFill>
                  <a:srgbClr val="7A162C"/>
                </a:solidFill>
              </a:rPr>
              <a:t>Lessons learned.           🔎</a:t>
            </a:r>
            <a:endParaRPr lang="en-DE" sz="2000">
              <a:solidFill>
                <a:srgbClr val="7A162C"/>
              </a:solidFill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DBACFA6-800B-11E8-B01D-FFED60B6C8CE}"/>
              </a:ext>
            </a:extLst>
          </p:cNvPr>
          <p:cNvSpPr txBox="1">
            <a:spLocks/>
          </p:cNvSpPr>
          <p:nvPr/>
        </p:nvSpPr>
        <p:spPr>
          <a:xfrm>
            <a:off x="256823" y="2048540"/>
            <a:ext cx="6344353" cy="61881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Few “Top-Level” parameters can be modified. </a:t>
            </a:r>
          </a:p>
          <a:p>
            <a:pPr marL="501750" lvl="2" indent="-285750"/>
            <a:r>
              <a:rPr lang="en-US" dirty="0"/>
              <a:t>In </a:t>
            </a:r>
            <a:r>
              <a:rPr lang="en-US" dirty="0" err="1"/>
              <a:t>modelDescription.xml</a:t>
            </a:r>
            <a:r>
              <a:rPr lang="en-US" dirty="0"/>
              <a:t>, search for </a:t>
            </a:r>
            <a:r>
              <a:rPr lang="en-US" sz="1400" dirty="0">
                <a:latin typeface="American Typewriter" panose="02090604020004020304" pitchFamily="18" charset="77"/>
              </a:rPr>
              <a:t>causality = parameter</a:t>
            </a:r>
            <a:r>
              <a:rPr lang="en-US" dirty="0"/>
              <a:t> and </a:t>
            </a:r>
            <a:r>
              <a:rPr lang="en-US" sz="1400" dirty="0">
                <a:latin typeface="American Typewriter" panose="02090604020004020304" pitchFamily="18" charset="77"/>
              </a:rPr>
              <a:t>variability = fixed </a:t>
            </a:r>
            <a:r>
              <a:rPr lang="en-US" dirty="0"/>
              <a:t>or </a:t>
            </a:r>
            <a:r>
              <a:rPr lang="en-US" sz="1400" dirty="0">
                <a:latin typeface="American Typewriter" panose="02090604020004020304" pitchFamily="18" charset="77"/>
              </a:rPr>
              <a:t>tunable</a:t>
            </a:r>
            <a:r>
              <a:rPr lang="en-US" dirty="0"/>
              <a:t>. </a:t>
            </a:r>
          </a:p>
          <a:p>
            <a:pPr marL="501750" lvl="2" indent="-285750"/>
            <a:r>
              <a:rPr lang="en-US" dirty="0"/>
              <a:t>Make sure to propagate the parameters of interest at top level before exporting your model as an FMU.</a:t>
            </a:r>
          </a:p>
          <a:p>
            <a:pPr marL="501750" lvl="2" indent="-285750"/>
            <a:r>
              <a:rPr lang="en-US" dirty="0"/>
              <a:t>Some parameters might become </a:t>
            </a:r>
            <a:r>
              <a:rPr lang="en-US" sz="1400" dirty="0">
                <a:latin typeface="American Typewriter" panose="02090604020004020304" pitchFamily="18" charset="77"/>
              </a:rPr>
              <a:t>Structural</a:t>
            </a:r>
            <a:r>
              <a:rPr lang="en-US" dirty="0"/>
              <a:t>, which means you cannot change them anymore after compilation – even if at top-level. Typically, this happens for conditions to </a:t>
            </a:r>
            <a:r>
              <a:rPr lang="en-US" sz="1400" dirty="0">
                <a:latin typeface="American Typewriter" panose="02090604020004020304" pitchFamily="18" charset="77"/>
              </a:rPr>
              <a:t>if-statements</a:t>
            </a:r>
            <a:r>
              <a:rPr lang="en-US" dirty="0"/>
              <a:t> or to structural changes (could be the size of vectors, conditional connect statement, etc.).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Some parameters can be pointing to an external file </a:t>
            </a:r>
          </a:p>
          <a:p>
            <a:pPr marL="501750" lvl="2" indent="-285750"/>
            <a:r>
              <a:rPr lang="en-US" dirty="0"/>
              <a:t>Needs to be set up before FMU generation</a:t>
            </a:r>
          </a:p>
          <a:p>
            <a:pPr marL="501750" lvl="2" indent="-285750"/>
            <a:r>
              <a:rPr lang="en-US" dirty="0">
                <a:hlinkClick r:id="rId3"/>
              </a:rPr>
              <a:t>How to do it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A model in a tool might not give the same result than its FMU in the same tool</a:t>
            </a:r>
          </a:p>
          <a:p>
            <a:pPr marL="501750" lvl="2" indent="-285750"/>
            <a:r>
              <a:rPr lang="en-US" dirty="0"/>
              <a:t>Especially true if the inputs are not connected </a:t>
            </a:r>
            <a:r>
              <a:rPr lang="en-US" dirty="0">
                <a:sym typeface="Wingdings" panose="05000000000000000000" pitchFamily="2" charset="2"/>
              </a:rPr>
              <a:t> FMI standard specifies that unconnected inputs are set to </a:t>
            </a:r>
            <a:r>
              <a:rPr lang="en-US" sz="1400" dirty="0">
                <a:latin typeface="American Typewriter" panose="02090604020004020304" pitchFamily="18" charset="77"/>
                <a:sym typeface="Wingdings" panose="05000000000000000000" pitchFamily="2" charset="2"/>
              </a:rPr>
              <a:t>0</a:t>
            </a:r>
            <a:endParaRPr lang="en-US" sz="1400" dirty="0">
              <a:latin typeface="American Typewriter" panose="02090604020004020304" pitchFamily="18" charset="77"/>
            </a:endParaRPr>
          </a:p>
          <a:p>
            <a:pPr marL="501750" lvl="2" indent="-285750"/>
            <a:r>
              <a:rPr lang="en-US" dirty="0"/>
              <a:t>Especially true if the inputs are not differentiable </a:t>
            </a:r>
            <a:r>
              <a:rPr lang="en-US" dirty="0">
                <a:sym typeface="Wingdings" panose="05000000000000000000" pitchFamily="2" charset="2"/>
              </a:rPr>
              <a:t> a tool might be able to smoothen inputs while the FMU might not</a:t>
            </a:r>
          </a:p>
          <a:p>
            <a:pPr marL="501750" lvl="2" indent="-285750"/>
            <a:r>
              <a:rPr lang="en-US" dirty="0">
                <a:sym typeface="Wingdings" panose="05000000000000000000" pitchFamily="2" charset="2"/>
              </a:rPr>
              <a:t>The solver might not be the same by default when running an FMU versus an embedded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7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F024-2C63-908C-1063-66DE16565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41AE-1366-12D1-AAD8-4A70EA0AC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1386"/>
            <a:ext cx="6858000" cy="502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A1A99D"/>
                </a:solidFill>
              </a:rPr>
              <a:t>Understanding FMI – Co-Simulation &amp; Model Exchange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D4E85-5E30-203A-850A-DE6F8EED19C6}"/>
              </a:ext>
            </a:extLst>
          </p:cNvPr>
          <p:cNvSpPr txBox="1"/>
          <p:nvPr/>
        </p:nvSpPr>
        <p:spPr>
          <a:xfrm>
            <a:off x="304539" y="1228458"/>
            <a:ext cx="4891237" cy="593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dirty="0">
                <a:solidFill>
                  <a:srgbClr val="7A162C"/>
                </a:solidFill>
              </a:rPr>
              <a:t>Lessons learned.           🔎</a:t>
            </a:r>
            <a:endParaRPr lang="en-DE" sz="2000">
              <a:solidFill>
                <a:srgbClr val="7A162C"/>
              </a:solidFill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9944A19E-FC67-0B4E-B545-024FFE3CFE36}"/>
              </a:ext>
            </a:extLst>
          </p:cNvPr>
          <p:cNvSpPr txBox="1">
            <a:spLocks/>
          </p:cNvSpPr>
          <p:nvPr/>
        </p:nvSpPr>
        <p:spPr>
          <a:xfrm>
            <a:off x="256823" y="2048540"/>
            <a:ext cx="6344353" cy="61881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Different tools can give slightly different results for edge cases</a:t>
            </a:r>
          </a:p>
          <a:p>
            <a:pPr marL="501750" lvl="2" indent="-285750"/>
            <a:r>
              <a:rPr lang="en-US" dirty="0">
                <a:sym typeface="Wingdings" panose="05000000000000000000" pitchFamily="2" charset="2"/>
              </a:rPr>
              <a:t>The solver might not be the same by default. And even a given solver might be implemented differently.</a:t>
            </a:r>
          </a:p>
          <a:p>
            <a:pPr marL="501750" lvl="2" indent="-285750"/>
            <a:r>
              <a:rPr lang="en-US" dirty="0"/>
              <a:t>A tool might be constrained by its modeling language. </a:t>
            </a:r>
          </a:p>
          <a:p>
            <a:pPr marL="501750" lvl="2" indent="-285750"/>
            <a:r>
              <a:rPr lang="en-US" dirty="0"/>
              <a:t>Precision / Accuracy might be different…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Co-Simulation means discretized inputs</a:t>
            </a:r>
          </a:p>
          <a:p>
            <a:pPr marL="501750" lvl="2" indent="-285750"/>
            <a:r>
              <a:rPr lang="en-US" dirty="0"/>
              <a:t>FMUs exchange data at each communication step and values are hold in between</a:t>
            </a:r>
          </a:p>
          <a:p>
            <a:pPr marL="501750" lvl="2" indent="-285750"/>
            <a:r>
              <a:rPr lang="en-US" dirty="0"/>
              <a:t>The FMU sees steps at every changing input, hence discontinuous.</a:t>
            </a:r>
          </a:p>
          <a:p>
            <a:pPr marL="501750" lvl="2" indent="-285750"/>
            <a:r>
              <a:rPr lang="en-US" dirty="0"/>
              <a:t>Be cautious that your model does not require a derivative of the input. </a:t>
            </a:r>
          </a:p>
          <a:p>
            <a:pPr marL="216000" lvl="2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FMUs can require tool-vendor license calls</a:t>
            </a:r>
          </a:p>
          <a:p>
            <a:pPr marL="501750" lvl="2" indent="-285750"/>
            <a:r>
              <a:rPr lang="en-US" dirty="0"/>
              <a:t>Based on vendor implementation, it could also require an installation of the tool on the target</a:t>
            </a:r>
          </a:p>
          <a:p>
            <a:pPr marL="501750" lvl="2" indent="-285750"/>
            <a:r>
              <a:rPr lang="en-US" dirty="0"/>
              <a:t>Based on the vendor, the license call can be removed for a fee</a:t>
            </a:r>
          </a:p>
          <a:p>
            <a:pPr marL="501750" lvl="2" indent="-285750"/>
            <a:r>
              <a:rPr lang="en-US" dirty="0"/>
              <a:t>Some vendors do not require a license, and some add legal (EULA) limitation</a:t>
            </a:r>
          </a:p>
        </p:txBody>
      </p:sp>
    </p:spTree>
    <p:extLst>
      <p:ext uri="{BB962C8B-B14F-4D97-AF65-F5344CB8AC3E}">
        <p14:creationId xmlns:p14="http://schemas.microsoft.com/office/powerpoint/2010/main" val="73762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A4AF7-3384-C5C8-9F1A-485B19515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583C-60C7-4804-048E-3FB6CEDE4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1386"/>
            <a:ext cx="6858000" cy="502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A1A99D"/>
                </a:solidFill>
              </a:rPr>
              <a:t>Understanding FMI – Co-Simulation &amp; Model Exchange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DE1C7-82AD-1377-E7E2-290898827DBE}"/>
              </a:ext>
            </a:extLst>
          </p:cNvPr>
          <p:cNvSpPr txBox="1"/>
          <p:nvPr/>
        </p:nvSpPr>
        <p:spPr>
          <a:xfrm>
            <a:off x="304539" y="1228458"/>
            <a:ext cx="4891237" cy="593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dirty="0">
                <a:solidFill>
                  <a:srgbClr val="7A162C"/>
                </a:solidFill>
              </a:rPr>
              <a:t>Lessons learned.           🔎</a:t>
            </a:r>
            <a:endParaRPr lang="en-DE" sz="2000">
              <a:solidFill>
                <a:srgbClr val="7A162C"/>
              </a:solidFill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CC0329E3-18BB-322D-8F51-53D426F02268}"/>
              </a:ext>
            </a:extLst>
          </p:cNvPr>
          <p:cNvSpPr txBox="1">
            <a:spLocks/>
          </p:cNvSpPr>
          <p:nvPr/>
        </p:nvSpPr>
        <p:spPr>
          <a:xfrm>
            <a:off x="256823" y="2048540"/>
            <a:ext cx="6344353" cy="61881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FMUs is not the response to everything</a:t>
            </a:r>
          </a:p>
          <a:p>
            <a:pPr marL="501750" lvl="2" indent="-285750"/>
            <a:r>
              <a:rPr lang="en-US" dirty="0"/>
              <a:t>The model is compiled or in source code</a:t>
            </a:r>
          </a:p>
          <a:p>
            <a:pPr marL="501750" lvl="2" indent="-285750"/>
            <a:r>
              <a:rPr lang="en-US" dirty="0"/>
              <a:t>The model causality is fixed </a:t>
            </a:r>
            <a:br>
              <a:rPr lang="en-US" dirty="0"/>
            </a:br>
            <a:r>
              <a:rPr lang="en-US" dirty="0"/>
              <a:t>(You would need two different FMUs for V=R*I and I=V/R)</a:t>
            </a:r>
          </a:p>
          <a:p>
            <a:pPr marL="501750" lvl="2" indent="-285750"/>
            <a:r>
              <a:rPr lang="en-US" dirty="0"/>
              <a:t>Hard or impossible to modify with the model afterwards</a:t>
            </a:r>
          </a:p>
          <a:p>
            <a:pPr marL="501750" lvl="2" indent="-285750"/>
            <a:r>
              <a:rPr lang="en-US" dirty="0"/>
              <a:t>Hard to understand what a model does (correlation used, fidelity, etc.) as it is not necessarily possible to look inside</a:t>
            </a:r>
          </a:p>
          <a:p>
            <a:pPr marL="501750" lvl="2" indent="-285750"/>
            <a:r>
              <a:rPr lang="en-US" dirty="0"/>
              <a:t>No structural changes can be done, e.g. add a friction between two elements.</a:t>
            </a:r>
          </a:p>
          <a:p>
            <a:pPr marL="216000" lvl="2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An assembly of FMUs has its limitations</a:t>
            </a:r>
          </a:p>
          <a:p>
            <a:pPr marL="501750" lvl="2" indent="-285750"/>
            <a:r>
              <a:rPr lang="en-US" dirty="0"/>
              <a:t>The model structure level cannot be optimized (e.g. two resistances in a row cannot be lumped into one equivalent)</a:t>
            </a:r>
          </a:p>
          <a:p>
            <a:pPr marL="501750" lvl="2" indent="-285750"/>
            <a:r>
              <a:rPr lang="en-US" dirty="0"/>
              <a:t>Algebraic FMUs can create numerical issues</a:t>
            </a:r>
            <a:br>
              <a:rPr lang="en-US" dirty="0"/>
            </a:br>
            <a:r>
              <a:rPr lang="en-US" dirty="0"/>
              <a:t>(requiring additional non-linear solvers)</a:t>
            </a:r>
          </a:p>
          <a:p>
            <a:pPr marL="501750" lvl="2" indent="-285750"/>
            <a:r>
              <a:rPr lang="en-US" dirty="0"/>
              <a:t>Communication between FMUs can create discontinuities</a:t>
            </a:r>
          </a:p>
          <a:p>
            <a:pPr marL="216000" lvl="2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Recommendations</a:t>
            </a:r>
          </a:p>
          <a:p>
            <a:pPr marL="501750" lvl="2" indent="-285750"/>
            <a:r>
              <a:rPr lang="en-US" dirty="0"/>
              <a:t>Stay in modeling tool as long as possible to benefit from the tool flexibility and features</a:t>
            </a:r>
          </a:p>
          <a:p>
            <a:pPr marL="501750" lvl="2" indent="-285750"/>
            <a:r>
              <a:rPr lang="en-US" dirty="0"/>
              <a:t>Export in the right format (CS/ME) when needed to interface with other models from another tool or dynamics</a:t>
            </a:r>
          </a:p>
          <a:p>
            <a:pPr marL="501750" lvl="2" indent="-285750"/>
            <a:r>
              <a:rPr lang="en-US" dirty="0"/>
              <a:t>When possible, stick to one FMU imported in another environment rather than integrating two FMUs together.</a:t>
            </a:r>
          </a:p>
        </p:txBody>
      </p:sp>
    </p:spTree>
    <p:extLst>
      <p:ext uri="{BB962C8B-B14F-4D97-AF65-F5344CB8AC3E}">
        <p14:creationId xmlns:p14="http://schemas.microsoft.com/office/powerpoint/2010/main" val="232839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2F9F1-A814-A738-C052-7AACF0E8F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2653-4DF6-F8BC-D25B-55A29E504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1386"/>
            <a:ext cx="6858000" cy="502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A1A99D"/>
                </a:solidFill>
              </a:rPr>
              <a:t>Understanding FMI – Co-Simulation &amp; Model Exchange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C8455-B14D-6D66-4C8D-99A2F1020753}"/>
              </a:ext>
            </a:extLst>
          </p:cNvPr>
          <p:cNvSpPr txBox="1"/>
          <p:nvPr/>
        </p:nvSpPr>
        <p:spPr>
          <a:xfrm>
            <a:off x="983381" y="5750838"/>
            <a:ext cx="4891237" cy="593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200" b="1" dirty="0">
                <a:solidFill>
                  <a:srgbClr val="7A162C"/>
                </a:solidFill>
              </a:rPr>
              <a:t>Missing something?</a:t>
            </a:r>
            <a:endParaRPr lang="en-DE" sz="2000">
              <a:solidFill>
                <a:srgbClr val="7A162C"/>
              </a:solidFill>
            </a:endParaRP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4D2BD56C-9A2D-6002-0EB6-7E0827DF4468}"/>
              </a:ext>
            </a:extLst>
          </p:cNvPr>
          <p:cNvSpPr txBox="1">
            <a:spLocks/>
          </p:cNvSpPr>
          <p:nvPr/>
        </p:nvSpPr>
        <p:spPr>
          <a:xfrm>
            <a:off x="243417" y="2169041"/>
            <a:ext cx="6371165" cy="54084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FMI is </a:t>
            </a:r>
            <a:r>
              <a:rPr lang="en-US" dirty="0">
                <a:solidFill>
                  <a:schemeClr val="accent6"/>
                </a:solidFill>
              </a:rPr>
              <a:t>great</a:t>
            </a:r>
            <a:r>
              <a:rPr lang="en-US" dirty="0"/>
              <a:t>:</a:t>
            </a:r>
          </a:p>
          <a:p>
            <a:pPr marL="501750" lvl="2" indent="-285750"/>
            <a:r>
              <a:rPr lang="en-US" dirty="0"/>
              <a:t>For coupling models that are coming from different tools</a:t>
            </a:r>
          </a:p>
          <a:p>
            <a:pPr marL="501750" lvl="2" indent="-285750"/>
            <a:r>
              <a:rPr lang="en-US" dirty="0"/>
              <a:t>For coupling models that have different dynamics</a:t>
            </a:r>
          </a:p>
          <a:p>
            <a:pPr marL="501750" lvl="2" indent="-285750"/>
            <a:r>
              <a:rPr lang="en-US" dirty="0"/>
              <a:t>For sharing models as “black-box”</a:t>
            </a:r>
          </a:p>
          <a:p>
            <a:endParaRPr lang="en-US" dirty="0"/>
          </a:p>
          <a:p>
            <a:r>
              <a:rPr lang="en-US" dirty="0"/>
              <a:t>FMI brings some </a:t>
            </a:r>
            <a:r>
              <a:rPr lang="en-US" dirty="0">
                <a:solidFill>
                  <a:srgbClr val="C00000"/>
                </a:solidFill>
              </a:rPr>
              <a:t>limitations</a:t>
            </a:r>
            <a:r>
              <a:rPr lang="en-US" dirty="0"/>
              <a:t>:</a:t>
            </a:r>
          </a:p>
          <a:p>
            <a:pPr marL="501750" lvl="2" indent="-285750"/>
            <a:r>
              <a:rPr lang="en-US" dirty="0"/>
              <a:t>On model usage – acausal vs. causal</a:t>
            </a:r>
          </a:p>
          <a:p>
            <a:pPr marL="501750" lvl="2" indent="-285750"/>
            <a:r>
              <a:rPr lang="en-US" dirty="0"/>
              <a:t>On model evolution – such as structure or parametrization </a:t>
            </a:r>
          </a:p>
          <a:p>
            <a:pPr marL="501750" lvl="2" indent="-285750"/>
            <a:r>
              <a:rPr lang="en-US" dirty="0"/>
              <a:t>On model coupling stability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i="1" dirty="0"/>
              <a:t>Comment if you need any further clarification or insights.</a:t>
            </a:r>
          </a:p>
          <a:p>
            <a:pPr algn="ctr"/>
            <a:endParaRPr lang="en-US" i="1" dirty="0"/>
          </a:p>
          <a:p>
            <a:pPr algn="ctr"/>
            <a:r>
              <a:rPr lang="en-US" sz="5400" i="1" dirty="0"/>
              <a:t>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83E70-631F-FC8D-280F-E7795EDAD834}"/>
              </a:ext>
            </a:extLst>
          </p:cNvPr>
          <p:cNvSpPr txBox="1"/>
          <p:nvPr/>
        </p:nvSpPr>
        <p:spPr>
          <a:xfrm>
            <a:off x="983380" y="1229985"/>
            <a:ext cx="4891237" cy="593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200" b="1" dirty="0">
                <a:solidFill>
                  <a:srgbClr val="7A162C"/>
                </a:solidFill>
              </a:rPr>
              <a:t>Conclusion</a:t>
            </a:r>
            <a:endParaRPr lang="en-DE" sz="2000">
              <a:solidFill>
                <a:srgbClr val="7A16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0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953</Words>
  <Application>Microsoft Macintosh PowerPoint</Application>
  <PresentationFormat>Letter Paper (8.5x11 in)</PresentationFormat>
  <Paragraphs>160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American Typewriter</vt:lpstr>
      <vt:lpstr>Andale Mono</vt:lpstr>
      <vt:lpstr>Aptos</vt:lpstr>
      <vt:lpstr>Arial</vt:lpstr>
      <vt:lpstr>Avenir Medium</vt:lpstr>
      <vt:lpstr>Wingdings</vt:lpstr>
      <vt:lpstr>Office Theme</vt:lpstr>
      <vt:lpstr>Understanding FMI CS and ME</vt:lpstr>
      <vt:lpstr>Understanding FMI – Co-Simulation &amp; Model Exchange</vt:lpstr>
      <vt:lpstr>Understanding FMI – Co-Simulation &amp; Model Exchange</vt:lpstr>
      <vt:lpstr>Understanding FMI – Co-Simulation &amp; Model Exchange</vt:lpstr>
      <vt:lpstr>Understanding FMI – Co-Simulation &amp; Model Exchange</vt:lpstr>
      <vt:lpstr>Understanding FMI – Co-Simulation &amp; Model Exchange</vt:lpstr>
      <vt:lpstr>Understanding FMI – Co-Simulation &amp; Model Exchange</vt:lpstr>
      <vt:lpstr>Understanding FMI – Co-Simulation &amp; Model Exchange</vt:lpstr>
      <vt:lpstr>Understanding FMI – Co-Simulation &amp; Model Exchange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Coic, Clement</dc:creator>
  <cp:lastModifiedBy>Coic, Clement</cp:lastModifiedBy>
  <cp:revision>8</cp:revision>
  <dcterms:created xsi:type="dcterms:W3CDTF">2024-11-12T14:59:45Z</dcterms:created>
  <dcterms:modified xsi:type="dcterms:W3CDTF">2024-11-12T16:51:28Z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2024-11-12T15:01:04Z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75566e21-c5af-417f-a99b-a057db519887</vt:lpwstr>
  </property>
  <property fmtid="{D5CDD505-2E9C-101B-9397-08002B2CF9AE}" pid="8" name="MSIP_Label_ff6dbec8-95a8-4638-9f5f-bd076536645c_ContentBits">
    <vt:lpwstr>0</vt:lpwstr>
  </property>
</Properties>
</file>