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D5F"/>
    <a:srgbClr val="091057"/>
    <a:srgbClr val="024CAA"/>
    <a:srgbClr val="EC8305"/>
    <a:srgbClr val="FFEB55"/>
    <a:srgbClr val="D8D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B4488-372A-4F69-9178-9AA7F1E86D58}" v="50" dt="2024-10-13T16:26:50.2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BF26-AEDD-DF52-FBDB-4A8559315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2852C-BBA7-0496-1A40-999806A8C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DB6-6C94-AF1B-0460-DAEE8FF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65AC3-68C2-EB21-33ED-DA97CDC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en-US" dirty="0"/>
              <a:t>DRGENZ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5336-965B-F0EF-DBAC-2D62A7D1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E1B036-BAA6-782D-C6F8-4BAAA981D0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5" y="6414406"/>
            <a:ext cx="270609" cy="270609"/>
          </a:xfrm>
          <a:prstGeom prst="rect">
            <a:avLst/>
          </a:prstGeom>
        </p:spPr>
      </p:pic>
      <p:pic>
        <p:nvPicPr>
          <p:cNvPr id="10" name="Picture 9" descr="A red circle with a white play button&#10;&#10;Description automatically generated">
            <a:extLst>
              <a:ext uri="{FF2B5EF4-FFF2-40B4-BE49-F238E27FC236}">
                <a16:creationId xmlns:a16="http://schemas.microsoft.com/office/drawing/2014/main" id="{B9D1C37E-D451-76A9-3A4C-7422D39BB4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75" y="6414406"/>
            <a:ext cx="270609" cy="27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088-1DA8-9E66-BF83-DB6C0022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F2D3A-5A45-38FF-CC76-8AA7D0092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5A277-21C5-4F7E-3CC1-9D87050D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921C-D774-0A6A-D860-7BD4D26C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AB42-1F53-0134-D2D8-13D20C0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17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BCDEC-2612-0B14-C787-505755235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4C660-99C3-743C-41DC-355A86F3C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8F9D0-A517-C4AF-C48F-C3F2C246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48E45-9966-DA18-8CF7-49C337C4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9A17-1617-361A-370C-AE77949E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99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2B9F-2060-A8D9-3381-EDEAAD4A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2CD9-626A-7CB3-1301-64FCE66B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78A0F-CCB9-595C-13AC-7B4D0157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2BE6-4188-F706-EB76-3F7E8150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/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ED58-78FF-AC59-9CEB-A7EA8BF1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675481-93D8-A11C-229F-40250ADB1C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475" y="6414406"/>
            <a:ext cx="270609" cy="270609"/>
          </a:xfrm>
          <a:prstGeom prst="rect">
            <a:avLst/>
          </a:prstGeom>
        </p:spPr>
      </p:pic>
      <p:pic>
        <p:nvPicPr>
          <p:cNvPr id="8" name="Picture 7" descr="A red circle with a white play button&#10;&#10;Description automatically generated">
            <a:extLst>
              <a:ext uri="{FF2B5EF4-FFF2-40B4-BE49-F238E27FC236}">
                <a16:creationId xmlns:a16="http://schemas.microsoft.com/office/drawing/2014/main" id="{5BABC376-8455-11CA-93D6-8E5DF5CF80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75" y="6414406"/>
            <a:ext cx="270609" cy="2706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5C0CB9-A29B-D754-3F9E-F42F9FE731E4}"/>
              </a:ext>
            </a:extLst>
          </p:cNvPr>
          <p:cNvSpPr/>
          <p:nvPr userDrawn="1"/>
        </p:nvSpPr>
        <p:spPr>
          <a:xfrm>
            <a:off x="4828579" y="6327913"/>
            <a:ext cx="2198916" cy="443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chemeClr val="tx1"/>
                </a:solidFill>
              </a:rPr>
              <a:t>DRGENZ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9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BF72-9BF9-7404-9941-40DEA6C0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13DF-04C4-D8D5-096A-D11DB3AC7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DDCA-1F2D-FDDE-3783-B82C571FA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10C4-739B-475C-0224-B9AE27C7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F54EC-E597-FC85-80C7-7590F0D2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03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FCB-9928-5065-2E02-E6241C58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2EFB-FDC6-9248-BC0B-C15636B3E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F020B-3FC4-F28E-CC51-E0A25B45B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EA59-8143-ABD9-0698-292E8A44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A3CFB-9B7F-886B-4D08-A6A33F1E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91C5-5738-8760-F2A8-B1DD5F2A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56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5665-F669-5FDA-6F4E-5C843C50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A781C-1010-D95C-5E16-2B83A15C5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5184E-5EAB-CF21-CCF0-02B9F1797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79507-0E4A-C6D5-9112-0A4462B5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82AE-C67A-4D60-9FAB-D73EFDBC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F1ED4-0A92-8478-5A23-9C0DC2D9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D10ECF-495D-F81F-9092-2D9B0067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DF4DE-0089-7CC4-3F5A-E512244B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6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9C684-5EB6-8A86-CFB6-7D7D67CB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964C6-D787-4968-0E3A-6614DC118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CBFC9-379F-FCB4-3EF1-B9E27AAA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AE849-E66B-00BC-A354-54979546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0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464FE-14F6-78B6-ECDE-603FEAAE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2E7D5-5F09-C933-E6C4-92F1D7A2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5D752-18F2-F0C5-8B37-E3E093F4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27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BC4F-3088-4992-71BB-81F3A8D4D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687E-3CA3-8358-D2AC-4E3C55743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7C948-EA62-622C-7C64-54444F19C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AEF8-21D2-90B8-159B-599D3255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8B9A7-696D-F049-8267-80BA02057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225E8-66DC-B45E-2B9F-FA617140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2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A2E1-0E24-8560-EA9D-F720A138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8D059-1772-787E-7C10-503D5C13F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0223F-9E2B-2B9A-D8E5-0F495C6A9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5FE7-479E-627C-43EF-26084E3D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7DDDE-FE27-3B46-BB75-5AB62657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467D-BFBA-CC56-571E-6893BAC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23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FC737-6BE7-92D1-AB52-965D4FB0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96AA-06A2-A7DF-B2FA-C3A11C679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9A2AE-89CE-92D8-EB35-E7D9E4010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9B85-96C8-4C35-B14D-2DE62E6705A8}" type="datetimeFigureOut">
              <a:rPr lang="en-GB" smtClean="0"/>
              <a:t>13/10/2024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5666B-068D-60E7-DB13-E6E447872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550F-5EBD-9D91-942F-655B6E6DE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0F86-830A-4BBC-9219-BDA0FCFD62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73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A6A4D-BD24-551C-97F9-93C8C257C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  <a:latin typeface="Century" panose="02040604050505020304" pitchFamily="18" charset="0"/>
              </a:rPr>
              <a:t>The ADDIE Model pt 1.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B819-1793-B2D4-6B64-92EDE6B6D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824" y="4550154"/>
            <a:ext cx="10005951" cy="1072776"/>
          </a:xfrm>
        </p:spPr>
        <p:txBody>
          <a:bodyPr anchor="ctr">
            <a:normAutofit/>
          </a:bodyPr>
          <a:lstStyle/>
          <a:p>
            <a:pPr algn="l"/>
            <a:r>
              <a:rPr lang="en-GB" sz="4800" b="1" dirty="0"/>
              <a:t>Dr GENZ</a:t>
            </a:r>
          </a:p>
        </p:txBody>
      </p:sp>
    </p:spTree>
    <p:extLst>
      <p:ext uri="{BB962C8B-B14F-4D97-AF65-F5344CB8AC3E}">
        <p14:creationId xmlns:p14="http://schemas.microsoft.com/office/powerpoint/2010/main" val="25239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D037A-9AF5-F51C-E9A0-36AD8919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8C5B-5BFD-ECC1-41A4-9E22A5B9E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5. Analyze the Learning Environment</a:t>
            </a:r>
            <a:endParaRPr lang="en-GB" sz="40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844D-1928-B1B4-5FE0-57BDFCAD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70" y="1825625"/>
            <a:ext cx="6973529" cy="4351338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4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Evaluate delivery options</a:t>
            </a:r>
            <a:r>
              <a:rPr lang="en-NG" sz="24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Determine whether in-person, online, or blended learning methods are most suitable.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4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Assess technology and resources</a:t>
            </a:r>
            <a:r>
              <a:rPr lang="en-NG" sz="24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Understand what digital tools, platforms, or physical spaces are available for the training.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4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Account for time and logistics</a:t>
            </a:r>
            <a:r>
              <a:rPr lang="en-NG" sz="24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Factor in employees' availability and workplace conditions to ensure training is flexible and feasible.</a:t>
            </a:r>
          </a:p>
        </p:txBody>
      </p:sp>
      <p:pic>
        <p:nvPicPr>
          <p:cNvPr id="5" name="Picture 4" descr="A desk with chairs and a whiteboard&#10;&#10;Description automatically generated">
            <a:extLst>
              <a:ext uri="{FF2B5EF4-FFF2-40B4-BE49-F238E27FC236}">
                <a16:creationId xmlns:a16="http://schemas.microsoft.com/office/drawing/2014/main" id="{970AD32E-1E83-B2A9-BD2D-85EEE9443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947" y="2353088"/>
            <a:ext cx="2558126" cy="255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DCA4D-C556-92CF-F2B2-AAED201E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D3F-688E-4AB6-4941-76D93F51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Constraints and Resources</a:t>
            </a:r>
            <a:endParaRPr lang="en-GB" sz="40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70DF-7488-FC3A-F023-A8A828067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70" y="1825625"/>
            <a:ext cx="6973529" cy="4351338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Budget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Determine how much financial resources are available for designing and delivering the training.</a:t>
            </a: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Timeframe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Set a realistic schedule for developing, rolling out, and completing the training.</a:t>
            </a: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Expert availability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Identify any subject matter experts or trainers needed to contribute to the program.</a:t>
            </a:r>
          </a:p>
        </p:txBody>
      </p:sp>
      <p:pic>
        <p:nvPicPr>
          <p:cNvPr id="6" name="Picture 5" descr="A hand with a hand and a coin&#10;&#10;Description automatically generated with medium confidence">
            <a:extLst>
              <a:ext uri="{FF2B5EF4-FFF2-40B4-BE49-F238E27FC236}">
                <a16:creationId xmlns:a16="http://schemas.microsoft.com/office/drawing/2014/main" id="{441E7AD6-2037-D0E9-E932-7331A26DA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443" y="2462077"/>
            <a:ext cx="2449136" cy="24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32C9-BD45-C77B-57B8-F3D3FD406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6F0B-474D-480A-97C1-EA0A788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Document the Findings</a:t>
            </a:r>
            <a:endParaRPr lang="en-GB" sz="40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9B09-0089-DEEF-17AD-08E5A691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70" y="1825625"/>
            <a:ext cx="6973529" cy="4351338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Summarize key insights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Capture details about the problem, learners, environment, objectives, constraints, and resources.</a:t>
            </a: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findings to guide design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This information will serve as the foundation for the next phase (Design Phase) to ensure the training is tailored to the needs and context of the learners and organization.</a:t>
            </a:r>
          </a:p>
        </p:txBody>
      </p:sp>
      <p:pic>
        <p:nvPicPr>
          <p:cNvPr id="5" name="Picture 4" descr="A computer screen with hands and a pencil&#10;&#10;Description automatically generated">
            <a:extLst>
              <a:ext uri="{FF2B5EF4-FFF2-40B4-BE49-F238E27FC236}">
                <a16:creationId xmlns:a16="http://schemas.microsoft.com/office/drawing/2014/main" id="{5E47C272-6FEA-27A0-ACAC-EFD8C6E70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79" y="2415560"/>
            <a:ext cx="2698956" cy="2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9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uiz with a question mark&#10;&#10;Description automatically generated">
            <a:extLst>
              <a:ext uri="{FF2B5EF4-FFF2-40B4-BE49-F238E27FC236}">
                <a16:creationId xmlns:a16="http://schemas.microsoft.com/office/drawing/2014/main" id="{29AD75E5-3E92-2CF1-891A-7937867E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2" y="1566092"/>
            <a:ext cx="2696192" cy="2696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8F3385-84DC-3B4A-1ADA-5EE874C20411}"/>
              </a:ext>
            </a:extLst>
          </p:cNvPr>
          <p:cNvSpPr txBox="1"/>
          <p:nvPr/>
        </p:nvSpPr>
        <p:spPr>
          <a:xfrm>
            <a:off x="3864077" y="1702749"/>
            <a:ext cx="8081503" cy="326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The ADDIE model can be used to 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an effective training program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all types of organizations?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 </a:t>
            </a:r>
            <a:r>
              <a:rPr lang="en-NG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n-GB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</a:t>
            </a:r>
            <a:r>
              <a:rPr lang="en-NG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alse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How many k</a:t>
            </a:r>
            <a:r>
              <a:rPr lang="en-NG" sz="2000" b="1" kern="100" dirty="0" err="1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steps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involved in the analysis phase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the ADDIE model?</a:t>
            </a:r>
          </a:p>
        </p:txBody>
      </p:sp>
    </p:spTree>
    <p:extLst>
      <p:ext uri="{BB962C8B-B14F-4D97-AF65-F5344CB8AC3E}">
        <p14:creationId xmlns:p14="http://schemas.microsoft.com/office/powerpoint/2010/main" val="223439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63556-B955-1ABD-668F-A7A21BDC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uiz with a question mark&#10;&#10;Description automatically generated">
            <a:extLst>
              <a:ext uri="{FF2B5EF4-FFF2-40B4-BE49-F238E27FC236}">
                <a16:creationId xmlns:a16="http://schemas.microsoft.com/office/drawing/2014/main" id="{1AB23156-9C98-46E8-75EB-35AA1A904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2" y="1566092"/>
            <a:ext cx="2696192" cy="2696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8BC163-78BD-AD1C-4FF3-246643351584}"/>
              </a:ext>
            </a:extLst>
          </p:cNvPr>
          <p:cNvSpPr txBox="1"/>
          <p:nvPr/>
        </p:nvSpPr>
        <p:spPr>
          <a:xfrm>
            <a:off x="3864077" y="1702749"/>
            <a:ext cx="8081503" cy="372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The ADDIE model can be used to 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an effective training program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all types of organizations?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kern="100" dirty="0">
                <a:solidFill>
                  <a:schemeClr val="accent6"/>
                </a:solidFill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 </a:t>
            </a:r>
            <a:r>
              <a:rPr lang="en-NG" sz="2000" b="1" kern="100" dirty="0">
                <a:solidFill>
                  <a:schemeClr val="accent6"/>
                </a:solidFill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True</a:t>
            </a:r>
            <a:r>
              <a:rPr lang="en-GB" sz="2000" b="1" kern="10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</a:t>
            </a:r>
            <a:r>
              <a:rPr lang="en-NG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alse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000" b="1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GB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How many k</a:t>
            </a:r>
            <a:r>
              <a:rPr lang="en-NG" sz="2000" b="1" kern="100" dirty="0" err="1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ey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steps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en-NG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involved in the analysis phase</a:t>
            </a:r>
            <a:r>
              <a:rPr lang="en-US" sz="20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of the ADDIE model?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kern="100" dirty="0">
                <a:solidFill>
                  <a:schemeClr val="accent6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 Steps</a:t>
            </a:r>
          </a:p>
        </p:txBody>
      </p:sp>
    </p:spTree>
    <p:extLst>
      <p:ext uri="{BB962C8B-B14F-4D97-AF65-F5344CB8AC3E}">
        <p14:creationId xmlns:p14="http://schemas.microsoft.com/office/powerpoint/2010/main" val="3151074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00DC146A-5D82-FBF6-DA9C-0E2D89E66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96" y="1867051"/>
            <a:ext cx="1532452" cy="1532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185984-8894-5DAA-97BA-70845F0D5065}"/>
              </a:ext>
            </a:extLst>
          </p:cNvPr>
          <p:cNvSpPr/>
          <p:nvPr/>
        </p:nvSpPr>
        <p:spPr>
          <a:xfrm>
            <a:off x="4997935" y="3399503"/>
            <a:ext cx="1783175" cy="560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pc="300" dirty="0">
                <a:ln>
                  <a:solidFill>
                    <a:srgbClr val="C00000"/>
                  </a:solidFill>
                </a:ln>
              </a:rPr>
              <a:t>DRGENZ</a:t>
            </a:r>
            <a:endParaRPr lang="en-GB" sz="2400" b="1" spc="30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CC5A-B8E7-43AA-030A-A2E8FA185CAC}"/>
              </a:ext>
            </a:extLst>
          </p:cNvPr>
          <p:cNvSpPr/>
          <p:nvPr/>
        </p:nvSpPr>
        <p:spPr>
          <a:xfrm>
            <a:off x="1162664" y="3429000"/>
            <a:ext cx="9453716" cy="1312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Gerogia"/>
              </a:rPr>
              <a:t>Like and Subscribe for Part 2</a:t>
            </a:r>
            <a:endParaRPr lang="en-GB" sz="2200" b="1" dirty="0">
              <a:solidFill>
                <a:srgbClr val="C00000"/>
              </a:solidFill>
              <a:latin typeface="Gerogia"/>
            </a:endParaRPr>
          </a:p>
        </p:txBody>
      </p:sp>
    </p:spTree>
    <p:extLst>
      <p:ext uri="{BB962C8B-B14F-4D97-AF65-F5344CB8AC3E}">
        <p14:creationId xmlns:p14="http://schemas.microsoft.com/office/powerpoint/2010/main" val="82824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5871-F5BA-22AF-8BE1-F926DC92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" panose="02040604050505020304" pitchFamily="18" charset="0"/>
              </a:rPr>
              <a:t>Learning Objectives for the Module</a:t>
            </a:r>
            <a:endParaRPr lang="en-GB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9050-92A0-4B2B-EC88-2FB8DB59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GB" sz="2800" dirty="0"/>
              <a:t>B</a:t>
            </a:r>
            <a:r>
              <a:rPr lang="en-NG" sz="2800" dirty="0"/>
              <a:t>y the end of the lesson, you should be able to: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GB" sz="2800" dirty="0"/>
              <a:t>Explain the analysis phase of the ADDIE instructional model</a:t>
            </a:r>
          </a:p>
          <a:p>
            <a:pPr marL="342900" indent="-342900" algn="l">
              <a:lnSpc>
                <a:spcPct val="200000"/>
              </a:lnSpc>
              <a:buAutoNum type="arabicPeriod"/>
            </a:pPr>
            <a:r>
              <a:rPr lang="en-GB" sz="2800" dirty="0"/>
              <a:t>Describe the purpose of the analysis phase in the ADDIE model and how it contributes to effective instructional design.</a:t>
            </a:r>
          </a:p>
        </p:txBody>
      </p:sp>
    </p:spTree>
    <p:extLst>
      <p:ext uri="{BB962C8B-B14F-4D97-AF65-F5344CB8AC3E}">
        <p14:creationId xmlns:p14="http://schemas.microsoft.com/office/powerpoint/2010/main" val="368647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99A1-AB54-402E-CEA7-189EFA80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6" y="277600"/>
            <a:ext cx="10515600" cy="72665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entury" panose="02040604050505020304" pitchFamily="18" charset="0"/>
              </a:rPr>
              <a:t>What is ADDIE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0518F-EFD2-4EB9-162C-783C3B0B68F5}"/>
              </a:ext>
            </a:extLst>
          </p:cNvPr>
          <p:cNvSpPr/>
          <p:nvPr/>
        </p:nvSpPr>
        <p:spPr>
          <a:xfrm>
            <a:off x="382884" y="1510497"/>
            <a:ext cx="1983600" cy="1705510"/>
          </a:xfrm>
          <a:prstGeom prst="rect">
            <a:avLst/>
          </a:prstGeom>
          <a:solidFill>
            <a:srgbClr val="640D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835B07-6387-2DE6-B3C1-15EC0537DC0F}"/>
              </a:ext>
            </a:extLst>
          </p:cNvPr>
          <p:cNvSpPr/>
          <p:nvPr/>
        </p:nvSpPr>
        <p:spPr>
          <a:xfrm>
            <a:off x="382883" y="3390471"/>
            <a:ext cx="1983600" cy="452260"/>
          </a:xfrm>
          <a:prstGeom prst="rect">
            <a:avLst/>
          </a:prstGeom>
          <a:solidFill>
            <a:srgbClr val="640D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821842-3157-35C0-D632-71136683A985}"/>
              </a:ext>
            </a:extLst>
          </p:cNvPr>
          <p:cNvSpPr/>
          <p:nvPr/>
        </p:nvSpPr>
        <p:spPr>
          <a:xfrm>
            <a:off x="2764774" y="1510497"/>
            <a:ext cx="1984624" cy="1705510"/>
          </a:xfrm>
          <a:prstGeom prst="rect">
            <a:avLst/>
          </a:prstGeom>
          <a:solidFill>
            <a:srgbClr val="024CA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24A85C-8452-6C3A-E8FB-BFAE709363D2}"/>
              </a:ext>
            </a:extLst>
          </p:cNvPr>
          <p:cNvSpPr/>
          <p:nvPr/>
        </p:nvSpPr>
        <p:spPr>
          <a:xfrm>
            <a:off x="2764773" y="3390471"/>
            <a:ext cx="1984624" cy="452260"/>
          </a:xfrm>
          <a:prstGeom prst="rect">
            <a:avLst/>
          </a:prstGeom>
          <a:solidFill>
            <a:srgbClr val="024CA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Design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1E5ADC-0EF3-3891-68C5-E13B855386AB}"/>
              </a:ext>
            </a:extLst>
          </p:cNvPr>
          <p:cNvSpPr/>
          <p:nvPr/>
        </p:nvSpPr>
        <p:spPr>
          <a:xfrm>
            <a:off x="5262249" y="1510497"/>
            <a:ext cx="1983600" cy="170551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3D8445-8F98-0616-53F4-D818F8212691}"/>
              </a:ext>
            </a:extLst>
          </p:cNvPr>
          <p:cNvSpPr/>
          <p:nvPr/>
        </p:nvSpPr>
        <p:spPr>
          <a:xfrm>
            <a:off x="5262248" y="3390471"/>
            <a:ext cx="1983600" cy="452260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Development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220EA0-C74A-143A-364F-3327309369D0}"/>
              </a:ext>
            </a:extLst>
          </p:cNvPr>
          <p:cNvSpPr/>
          <p:nvPr/>
        </p:nvSpPr>
        <p:spPr>
          <a:xfrm>
            <a:off x="7655268" y="1510497"/>
            <a:ext cx="1983600" cy="1705510"/>
          </a:xfrm>
          <a:prstGeom prst="rect">
            <a:avLst/>
          </a:prstGeom>
          <a:solidFill>
            <a:srgbClr val="09105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4B64B3-1AA8-9ABE-7DF7-8148A404ED5F}"/>
              </a:ext>
            </a:extLst>
          </p:cNvPr>
          <p:cNvSpPr/>
          <p:nvPr/>
        </p:nvSpPr>
        <p:spPr>
          <a:xfrm>
            <a:off x="7655267" y="3390471"/>
            <a:ext cx="1983600" cy="452260"/>
          </a:xfrm>
          <a:prstGeom prst="rect">
            <a:avLst/>
          </a:prstGeom>
          <a:solidFill>
            <a:srgbClr val="09105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340DA4-8D92-24D8-F65E-61410F01AAA0}"/>
              </a:ext>
            </a:extLst>
          </p:cNvPr>
          <p:cNvSpPr/>
          <p:nvPr/>
        </p:nvSpPr>
        <p:spPr>
          <a:xfrm>
            <a:off x="9961814" y="1510497"/>
            <a:ext cx="1983600" cy="170551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B28C4-BF85-BE15-4EBF-A135DC541B8D}"/>
              </a:ext>
            </a:extLst>
          </p:cNvPr>
          <p:cNvSpPr/>
          <p:nvPr/>
        </p:nvSpPr>
        <p:spPr>
          <a:xfrm>
            <a:off x="9961813" y="3390471"/>
            <a:ext cx="1983600" cy="45226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Evaluation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DDAEF4-07FC-BF84-85AA-F1DB05902C36}"/>
              </a:ext>
            </a:extLst>
          </p:cNvPr>
          <p:cNvSpPr/>
          <p:nvPr/>
        </p:nvSpPr>
        <p:spPr>
          <a:xfrm>
            <a:off x="606174" y="4571804"/>
            <a:ext cx="3698697" cy="1551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Created in the 1970’s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2176DE-E75B-17AE-9C4D-459C2075CDCA}"/>
              </a:ext>
            </a:extLst>
          </p:cNvPr>
          <p:cNvSpPr/>
          <p:nvPr/>
        </p:nvSpPr>
        <p:spPr>
          <a:xfrm>
            <a:off x="7423071" y="4602822"/>
            <a:ext cx="4522342" cy="1551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anose="020405020504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Centre for Educational Technology at Florida State University </a:t>
            </a:r>
          </a:p>
        </p:txBody>
      </p:sp>
      <p:pic>
        <p:nvPicPr>
          <p:cNvPr id="16" name="Graphic 15" descr="Schoolhouse with solid fill">
            <a:extLst>
              <a:ext uri="{FF2B5EF4-FFF2-40B4-BE49-F238E27FC236}">
                <a16:creationId xmlns:a16="http://schemas.microsoft.com/office/drawing/2014/main" id="{0A59B7E8-B9C1-EB71-E142-176F987A1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8670" y="4921124"/>
            <a:ext cx="852758" cy="852758"/>
          </a:xfrm>
          <a:prstGeom prst="rect">
            <a:avLst/>
          </a:prstGeom>
        </p:spPr>
      </p:pic>
      <p:pic>
        <p:nvPicPr>
          <p:cNvPr id="18" name="Graphic 17" descr="Monthly calendar with solid fill">
            <a:extLst>
              <a:ext uri="{FF2B5EF4-FFF2-40B4-BE49-F238E27FC236}">
                <a16:creationId xmlns:a16="http://schemas.microsoft.com/office/drawing/2014/main" id="{D16F5BCE-27A1-8CC0-A1C8-EAC68E483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8" y="5026486"/>
            <a:ext cx="600938" cy="6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8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2BB441-8245-DC2F-029B-99488EEFE930}"/>
              </a:ext>
            </a:extLst>
          </p:cNvPr>
          <p:cNvSpPr txBox="1"/>
          <p:nvPr/>
        </p:nvSpPr>
        <p:spPr>
          <a:xfrm>
            <a:off x="456933" y="1141002"/>
            <a:ext cx="11608943" cy="4575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Georgia" panose="020405020504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A step-by-step process for creating effective educational and training programs.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000" dirty="0">
              <a:latin typeface="Georgia" panose="02040502050405020303" pitchFamily="18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Georgia" panose="020405020504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It was initially designed for the U.S. military to improve the effectiveness of training programs</a:t>
            </a: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2000" dirty="0">
              <a:latin typeface="Georgia" panose="02040502050405020303" pitchFamily="18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marL="342900" indent="-342900">
              <a:lnSpc>
                <a:spcPct val="25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latin typeface="Georgia" panose="02040502050405020303" pitchFamily="18" charset="0"/>
                <a:ea typeface="Cascadia Mono" panose="020B0609020000020004" pitchFamily="49" charset="0"/>
                <a:cs typeface="Cascadia Mono" panose="020B0609020000020004" pitchFamily="49" charset="0"/>
              </a:rPr>
              <a:t>Over time, the ADDIE model became widely adopted in various fields, including education, corporate training, and instructional design.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7BC2E0-614A-C992-966D-169A3DCD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86" y="277600"/>
            <a:ext cx="10515600" cy="726650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entury" panose="02040604050505020304" pitchFamily="18" charset="0"/>
              </a:rPr>
              <a:t>What is ADDIE</a:t>
            </a:r>
          </a:p>
        </p:txBody>
      </p:sp>
      <p:pic>
        <p:nvPicPr>
          <p:cNvPr id="10" name="Graphic 9" descr="Books on shelf with solid fill">
            <a:extLst>
              <a:ext uri="{FF2B5EF4-FFF2-40B4-BE49-F238E27FC236}">
                <a16:creationId xmlns:a16="http://schemas.microsoft.com/office/drawing/2014/main" id="{5A097017-4F9F-E372-539A-F7DBA2A4E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190" y="1324199"/>
            <a:ext cx="555171" cy="555171"/>
          </a:xfrm>
          <a:prstGeom prst="rect">
            <a:avLst/>
          </a:prstGeom>
        </p:spPr>
      </p:pic>
      <p:pic>
        <p:nvPicPr>
          <p:cNvPr id="11" name="Graphic 10" descr="Books on shelf with solid fill">
            <a:extLst>
              <a:ext uri="{FF2B5EF4-FFF2-40B4-BE49-F238E27FC236}">
                <a16:creationId xmlns:a16="http://schemas.microsoft.com/office/drawing/2014/main" id="{5671BC9B-1136-956C-B881-E607CEF7D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189" y="2873829"/>
            <a:ext cx="555171" cy="555171"/>
          </a:xfrm>
          <a:prstGeom prst="rect">
            <a:avLst/>
          </a:prstGeom>
        </p:spPr>
      </p:pic>
      <p:pic>
        <p:nvPicPr>
          <p:cNvPr id="12" name="Graphic 11" descr="Books on shelf with solid fill">
            <a:extLst>
              <a:ext uri="{FF2B5EF4-FFF2-40B4-BE49-F238E27FC236}">
                <a16:creationId xmlns:a16="http://schemas.microsoft.com/office/drawing/2014/main" id="{E6E9F427-F9C6-701B-6EBC-4E514A473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680" y="4400208"/>
            <a:ext cx="555171" cy="55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98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CED56F-077A-DCC4-EA38-322FF94D5363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flipH="1">
            <a:off x="6767536" y="1931680"/>
            <a:ext cx="4146" cy="41473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483C2-BC96-AC8E-94B2-AF01CC840F74}"/>
              </a:ext>
            </a:extLst>
          </p:cNvPr>
          <p:cNvSpPr/>
          <p:nvPr/>
        </p:nvSpPr>
        <p:spPr>
          <a:xfrm>
            <a:off x="7144642" y="1310249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E47311-2D44-D5CE-3B1C-503674CC0C21}"/>
              </a:ext>
            </a:extLst>
          </p:cNvPr>
          <p:cNvSpPr/>
          <p:nvPr/>
        </p:nvSpPr>
        <p:spPr>
          <a:xfrm>
            <a:off x="7144642" y="2105456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814CD-FC25-8868-D106-0C26A246FBFC}"/>
              </a:ext>
            </a:extLst>
          </p:cNvPr>
          <p:cNvSpPr/>
          <p:nvPr/>
        </p:nvSpPr>
        <p:spPr>
          <a:xfrm>
            <a:off x="7144642" y="2900663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91984E-C59F-B4A1-D92D-4746B1EA52F6}"/>
              </a:ext>
            </a:extLst>
          </p:cNvPr>
          <p:cNvSpPr/>
          <p:nvPr/>
        </p:nvSpPr>
        <p:spPr>
          <a:xfrm>
            <a:off x="7144642" y="3695870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A54B0B-2A8C-9A61-5D77-3806FDFD2603}"/>
              </a:ext>
            </a:extLst>
          </p:cNvPr>
          <p:cNvSpPr/>
          <p:nvPr/>
        </p:nvSpPr>
        <p:spPr>
          <a:xfrm>
            <a:off x="7144642" y="4491077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A6B4A-7B19-8743-0289-67D845163025}"/>
              </a:ext>
            </a:extLst>
          </p:cNvPr>
          <p:cNvSpPr/>
          <p:nvPr/>
        </p:nvSpPr>
        <p:spPr>
          <a:xfrm>
            <a:off x="7144642" y="5286284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11858C-3535-24E8-39C5-0ED505FF81EB}"/>
              </a:ext>
            </a:extLst>
          </p:cNvPr>
          <p:cNvSpPr/>
          <p:nvPr/>
        </p:nvSpPr>
        <p:spPr>
          <a:xfrm>
            <a:off x="7144642" y="6081491"/>
            <a:ext cx="4506250" cy="621431"/>
          </a:xfrm>
          <a:prstGeom prst="rect">
            <a:avLst/>
          </a:prstGeom>
          <a:gradFill flip="none" rotWithShape="1">
            <a:gsLst>
              <a:gs pos="0">
                <a:srgbClr val="640D5F">
                  <a:tint val="66000"/>
                  <a:satMod val="160000"/>
                </a:srgbClr>
              </a:gs>
              <a:gs pos="50000">
                <a:srgbClr val="640D5F">
                  <a:tint val="44500"/>
                  <a:satMod val="160000"/>
                </a:srgbClr>
              </a:gs>
              <a:gs pos="100000">
                <a:srgbClr val="640D5F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62C30-EA46-6948-26F2-74869E5FE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4" y="236702"/>
            <a:ext cx="3892282" cy="81203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640D5F"/>
                </a:solidFill>
                <a:latin typeface="Century" panose="02040604050505020304" pitchFamily="18" charset="0"/>
              </a:rPr>
              <a:t>Analysis Phase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88417-CAA5-BCD1-E210-0E0BA2D62573}"/>
              </a:ext>
            </a:extLst>
          </p:cNvPr>
          <p:cNvSpPr txBox="1"/>
          <p:nvPr/>
        </p:nvSpPr>
        <p:spPr>
          <a:xfrm>
            <a:off x="702537" y="4136797"/>
            <a:ext cx="4529280" cy="1882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kern="100" dirty="0"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</a:t>
            </a:r>
            <a:r>
              <a:rPr lang="en-NG" sz="2000" kern="100" dirty="0" err="1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stematically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understanding the problem, audience, and learning context to create an effective training program.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59528E-94FD-D751-3D37-18055712E093}"/>
              </a:ext>
            </a:extLst>
          </p:cNvPr>
          <p:cNvSpPr/>
          <p:nvPr/>
        </p:nvSpPr>
        <p:spPr>
          <a:xfrm>
            <a:off x="7124092" y="1201838"/>
            <a:ext cx="4773382" cy="5498574"/>
          </a:xfrm>
          <a:prstGeom prst="rect">
            <a:avLst/>
          </a:prstGeom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lvl="0">
              <a:lnSpc>
                <a:spcPct val="250000"/>
              </a:lnSpc>
            </a:pPr>
            <a:r>
              <a:rPr lang="en-NG" sz="2000" dirty="0">
                <a:latin typeface="Georgia" panose="02040502050405020303" pitchFamily="18" charset="0"/>
              </a:rPr>
              <a:t>Identify the Problem or Need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>
                <a:latin typeface="Georgia" panose="02040502050405020303" pitchFamily="18" charset="0"/>
              </a:rPr>
              <a:t>Conduct a Needs Assessment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>
                <a:latin typeface="Georgia" panose="02040502050405020303" pitchFamily="18" charset="0"/>
              </a:rPr>
              <a:t>Define Learning Objectives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 err="1">
                <a:latin typeface="Georgia" panose="02040502050405020303" pitchFamily="18" charset="0"/>
              </a:rPr>
              <a:t>Analy</a:t>
            </a:r>
            <a:r>
              <a:rPr lang="en-US" sz="2000" dirty="0">
                <a:latin typeface="Georgia" panose="02040502050405020303" pitchFamily="18" charset="0"/>
              </a:rPr>
              <a:t>s</a:t>
            </a:r>
            <a:r>
              <a:rPr lang="en-NG" sz="2000" dirty="0">
                <a:latin typeface="Georgia" panose="02040502050405020303" pitchFamily="18" charset="0"/>
              </a:rPr>
              <a:t>e the Learners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 err="1">
                <a:latin typeface="Georgia" panose="02040502050405020303" pitchFamily="18" charset="0"/>
              </a:rPr>
              <a:t>Analy</a:t>
            </a:r>
            <a:r>
              <a:rPr lang="en-US" sz="2000" dirty="0">
                <a:latin typeface="Georgia" panose="02040502050405020303" pitchFamily="18" charset="0"/>
              </a:rPr>
              <a:t>s</a:t>
            </a:r>
            <a:r>
              <a:rPr lang="en-NG" sz="2000" dirty="0">
                <a:latin typeface="Georgia" panose="02040502050405020303" pitchFamily="18" charset="0"/>
              </a:rPr>
              <a:t>e the Learning Environment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>
                <a:latin typeface="Georgia" panose="02040502050405020303" pitchFamily="18" charset="0"/>
              </a:rPr>
              <a:t>Identify Constraints and Resources</a:t>
            </a:r>
            <a:endParaRPr lang="en-US" sz="2000" dirty="0">
              <a:latin typeface="Georgia" panose="02040502050405020303" pitchFamily="18" charset="0"/>
            </a:endParaRPr>
          </a:p>
          <a:p>
            <a:pPr lvl="0">
              <a:lnSpc>
                <a:spcPct val="250000"/>
              </a:lnSpc>
            </a:pPr>
            <a:r>
              <a:rPr lang="en-NG" sz="2000" dirty="0">
                <a:latin typeface="Georgia" panose="02040502050405020303" pitchFamily="18" charset="0"/>
              </a:rPr>
              <a:t>Document the Analysis Findings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FA68D3-8045-BCE5-6378-35A7DEA4EF5C}"/>
              </a:ext>
            </a:extLst>
          </p:cNvPr>
          <p:cNvSpPr/>
          <p:nvPr/>
        </p:nvSpPr>
        <p:spPr>
          <a:xfrm>
            <a:off x="1975378" y="1238908"/>
            <a:ext cx="1983600" cy="1705510"/>
          </a:xfrm>
          <a:prstGeom prst="rect">
            <a:avLst/>
          </a:prstGeom>
          <a:solidFill>
            <a:srgbClr val="640D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00" dirty="0">
                <a:latin typeface="Georgia" panose="02040502050405020303" pitchFamily="18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D2274-027F-09FE-465E-1B411CC542BA}"/>
              </a:ext>
            </a:extLst>
          </p:cNvPr>
          <p:cNvSpPr/>
          <p:nvPr/>
        </p:nvSpPr>
        <p:spPr>
          <a:xfrm>
            <a:off x="1975377" y="3118882"/>
            <a:ext cx="1983600" cy="452260"/>
          </a:xfrm>
          <a:prstGeom prst="rect">
            <a:avLst/>
          </a:prstGeom>
          <a:solidFill>
            <a:srgbClr val="640D5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latin typeface="Georgia" panose="02040502050405020303" pitchFamily="18" charset="0"/>
              </a:rPr>
              <a:t>Analysis</a:t>
            </a:r>
          </a:p>
        </p:txBody>
      </p:sp>
      <p:pic>
        <p:nvPicPr>
          <p:cNvPr id="5" name="Content Placeholder 4" descr="Research with solid fill">
            <a:extLst>
              <a:ext uri="{FF2B5EF4-FFF2-40B4-BE49-F238E27FC236}">
                <a16:creationId xmlns:a16="http://schemas.microsoft.com/office/drawing/2014/main" id="{A84A436E-7BA6-CC1D-7171-53F2CBC08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47296" y="3118882"/>
            <a:ext cx="439640" cy="447374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90C06B-2EF5-D935-9C5F-2708E6B36E0F}"/>
              </a:ext>
            </a:extLst>
          </p:cNvPr>
          <p:cNvSpPr/>
          <p:nvPr/>
        </p:nvSpPr>
        <p:spPr>
          <a:xfrm>
            <a:off x="6476818" y="1310249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63E1E0-3C15-3E0B-8821-E7725ADDBDB9}"/>
              </a:ext>
            </a:extLst>
          </p:cNvPr>
          <p:cNvSpPr/>
          <p:nvPr/>
        </p:nvSpPr>
        <p:spPr>
          <a:xfrm>
            <a:off x="6476818" y="2101735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10759-AE02-56E6-71A8-1DB46009EA91}"/>
              </a:ext>
            </a:extLst>
          </p:cNvPr>
          <p:cNvSpPr/>
          <p:nvPr/>
        </p:nvSpPr>
        <p:spPr>
          <a:xfrm>
            <a:off x="6474745" y="2893221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B3516A-747A-1C9B-AE8F-9F6E9C51AA8C}"/>
              </a:ext>
            </a:extLst>
          </p:cNvPr>
          <p:cNvSpPr/>
          <p:nvPr/>
        </p:nvSpPr>
        <p:spPr>
          <a:xfrm>
            <a:off x="6474745" y="3694981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BA5BEB-46F7-A54F-BF08-0494D3951847}"/>
              </a:ext>
            </a:extLst>
          </p:cNvPr>
          <p:cNvSpPr/>
          <p:nvPr/>
        </p:nvSpPr>
        <p:spPr>
          <a:xfrm>
            <a:off x="6472672" y="4496741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05AB5-C805-192E-CFFB-3B575CAD97DC}"/>
              </a:ext>
            </a:extLst>
          </p:cNvPr>
          <p:cNvSpPr/>
          <p:nvPr/>
        </p:nvSpPr>
        <p:spPr>
          <a:xfrm>
            <a:off x="6472672" y="5298501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BBA32D-166B-8F47-676C-4054E3695F3B}"/>
              </a:ext>
            </a:extLst>
          </p:cNvPr>
          <p:cNvSpPr/>
          <p:nvPr/>
        </p:nvSpPr>
        <p:spPr>
          <a:xfrm>
            <a:off x="6472672" y="6078981"/>
            <a:ext cx="589728" cy="621431"/>
          </a:xfrm>
          <a:prstGeom prst="rect">
            <a:avLst/>
          </a:prstGeom>
          <a:solidFill>
            <a:srgbClr val="640D5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Georgia" panose="02040502050405020303" pitchFamily="18" charset="0"/>
              </a:rPr>
              <a:t>7</a:t>
            </a:r>
          </a:p>
        </p:txBody>
      </p:sp>
      <p:pic>
        <p:nvPicPr>
          <p:cNvPr id="28" name="Content Placeholder 4" descr="Research with solid fill">
            <a:extLst>
              <a:ext uri="{FF2B5EF4-FFF2-40B4-BE49-F238E27FC236}">
                <a16:creationId xmlns:a16="http://schemas.microsoft.com/office/drawing/2014/main" id="{AFAE9C9D-1A8E-1A00-5D3C-1C5E8AF3C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0604" y="402116"/>
            <a:ext cx="439640" cy="4473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528A041-D6C9-0100-C011-A39FBE82C9E7}"/>
              </a:ext>
            </a:extLst>
          </p:cNvPr>
          <p:cNvSpPr/>
          <p:nvPr/>
        </p:nvSpPr>
        <p:spPr>
          <a:xfrm>
            <a:off x="6390480" y="678094"/>
            <a:ext cx="1284317" cy="560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GB" sz="2000" dirty="0">
                <a:solidFill>
                  <a:srgbClr val="640D5F"/>
                </a:solidFill>
                <a:latin typeface="Georgia" panose="02040502050405020303" pitchFamily="18" charset="0"/>
              </a:rPr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819795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D5DF4-82A6-2D53-215B-53657E5F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entury" panose="02040604050505020304" pitchFamily="18" charset="0"/>
              </a:rPr>
              <a:t>Step 1: Identify the Problem or Need</a:t>
            </a:r>
            <a:endParaRPr lang="en-GB" sz="4000" b="1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EA68-EA31-336A-EFC6-77F07CEE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065" y="1557953"/>
            <a:ext cx="7155426" cy="44862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200" b="1" kern="100">
                <a:solidFill>
                  <a:srgbClr val="091057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Determine the performance gap</a:t>
            </a:r>
            <a:r>
              <a:rPr lang="en-NG" sz="2200" kern="100">
                <a:solidFill>
                  <a:srgbClr val="091057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NG" sz="2200" kern="10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what is currently happening vs. what should be happening.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200" b="1" kern="100">
                <a:solidFill>
                  <a:srgbClr val="091057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Collect Data</a:t>
            </a:r>
            <a:r>
              <a:rPr lang="en-NG" sz="2200" kern="10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Use surveys, interviews, or performance reports to clarify the issue.</a:t>
            </a:r>
          </a:p>
          <a:p>
            <a:pPr algn="just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200" b="1" kern="100">
                <a:solidFill>
                  <a:srgbClr val="091057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Define The Need for Training</a:t>
            </a:r>
            <a:r>
              <a:rPr lang="en-NG" sz="2200" kern="10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Establish whether training is the right solution to address the problem.</a:t>
            </a:r>
          </a:p>
          <a:p>
            <a:endParaRPr lang="en-GB" dirty="0"/>
          </a:p>
        </p:txBody>
      </p:sp>
      <p:pic>
        <p:nvPicPr>
          <p:cNvPr id="7" name="Picture 6" descr="A cartoon of a child looking through a magnifying glass&#10;&#10;Description automatically generated">
            <a:extLst>
              <a:ext uri="{FF2B5EF4-FFF2-40B4-BE49-F238E27FC236}">
                <a16:creationId xmlns:a16="http://schemas.microsoft.com/office/drawing/2014/main" id="{7EB47970-E41A-8EAD-C032-EC1EC4EF39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35" y="2212257"/>
            <a:ext cx="2168013" cy="21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0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AB62-6312-2F7A-ABFC-441C0937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2. Conduct a Needs Assessment</a:t>
            </a:r>
            <a:endParaRPr lang="en-GB" sz="4000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5EC2-98EC-F96D-58CF-0993FF1D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839" y="1690688"/>
            <a:ext cx="7917426" cy="435133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000" b="1" kern="100" dirty="0">
                <a:solidFill>
                  <a:srgbClr val="640D5F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Gather input from stakeholders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Consult with management, employees, and customers to gather multiple perspectives.</a:t>
            </a:r>
          </a:p>
          <a:p>
            <a:pPr lvl="0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000" b="1" kern="100" dirty="0">
                <a:solidFill>
                  <a:srgbClr val="640D5F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 current skills and knowledge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Evaluate what learners already know and what gaps exist.</a:t>
            </a:r>
          </a:p>
          <a:p>
            <a:pPr lvl="0">
              <a:lnSpc>
                <a:spcPct val="200000"/>
              </a:lnSpc>
              <a:spcAft>
                <a:spcPts val="800"/>
              </a:spcAft>
              <a:buSzPct val="1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tabLst>
                <a:tab pos="457200" algn="l"/>
              </a:tabLst>
            </a:pPr>
            <a:r>
              <a:rPr lang="en-NG" sz="2000" b="1" kern="100" dirty="0">
                <a:solidFill>
                  <a:srgbClr val="640D5F"/>
                </a:solidFill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Review performance metrics</a:t>
            </a:r>
            <a:r>
              <a:rPr lang="en-NG" sz="20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Examine relevant data like sales, customer satisfaction scores, or productivity metrics to pinpoint where improvement is needed.</a:t>
            </a:r>
          </a:p>
        </p:txBody>
      </p:sp>
      <p:pic>
        <p:nvPicPr>
          <p:cNvPr id="5" name="Picture 4" descr="A clipboard with a magnifying glass and check marks&#10;&#10;Description automatically generated">
            <a:extLst>
              <a:ext uri="{FF2B5EF4-FFF2-40B4-BE49-F238E27FC236}">
                <a16:creationId xmlns:a16="http://schemas.microsoft.com/office/drawing/2014/main" id="{C2C654D0-D8DC-CFE0-B550-EA0767A4F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55" y="2572911"/>
            <a:ext cx="2087580" cy="20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3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13B6-8684-CFA5-DD5F-74F51098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Determine Learning Objectives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1AAC6-9D9B-64AF-B39C-89B31EF6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70" y="1825625"/>
            <a:ext cx="6973529" cy="4351338"/>
          </a:xfrm>
        </p:spPr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 clear, measurable goals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Based on the needs assessment, outline what learners should achieve after the training.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Align objectives with business outcomes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Ensure that learning objectives contribute to improving performance metrics and solving the identified problem.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cartoon of a dart board&#10;&#10;Description automatically generated">
            <a:extLst>
              <a:ext uri="{FF2B5EF4-FFF2-40B4-BE49-F238E27FC236}">
                <a16:creationId xmlns:a16="http://schemas.microsoft.com/office/drawing/2014/main" id="{4EEACF65-C260-FDB8-770C-8B1B40ECC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33" y="2619013"/>
            <a:ext cx="2100472" cy="21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11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E5B7F-614F-0376-B8D6-72B358555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C47E-5FF6-6A02-938D-C85C1B89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</a:t>
            </a:r>
            <a:r>
              <a:rPr lang="en-US" sz="4000" b="1" kern="100" dirty="0"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NG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4000" b="1" kern="100" dirty="0">
                <a:effectLst/>
                <a:latin typeface="Century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 the Learners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8DA7B-C24A-2BD7-6A2F-63F05BC8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270" y="1825625"/>
            <a:ext cx="6973529" cy="435133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the target audience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Gather information on learners' demographics, skill levels, and job roles.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Assess learning preferences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Determine if employees prefer hands-on, visual, auditory, or other types of learning experiences.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NG" sz="22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Identify motivational factors</a:t>
            </a:r>
            <a:r>
              <a:rPr lang="en-NG" sz="22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Understand what drives the learners, and how the training can be made relevant and engaging to them.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868D7B-00B2-20B9-4277-3C0AABC84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86" y="2192134"/>
            <a:ext cx="2379866" cy="23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06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5DD330B-28A6-4AFD-911A-5D4271BA2C65}" vid="{FF2170B1-DF5A-4073-BFEB-2A320C81A7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Genz Theme</Template>
  <TotalTime>132</TotalTime>
  <Words>725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Century</vt:lpstr>
      <vt:lpstr>Georgia</vt:lpstr>
      <vt:lpstr>Gerogia</vt:lpstr>
      <vt:lpstr>Symbol</vt:lpstr>
      <vt:lpstr>Wingdings</vt:lpstr>
      <vt:lpstr>Office Theme</vt:lpstr>
      <vt:lpstr>The ADDIE Model pt 1.</vt:lpstr>
      <vt:lpstr>Learning Objectives for the Module</vt:lpstr>
      <vt:lpstr>What is ADDIE</vt:lpstr>
      <vt:lpstr>What is ADDIE</vt:lpstr>
      <vt:lpstr>Analysis Phase</vt:lpstr>
      <vt:lpstr>Step 1: Identify the Problem or Need</vt:lpstr>
      <vt:lpstr>STEP 2. Conduct a Needs Assessment</vt:lpstr>
      <vt:lpstr>STEP 3. Determine Learning Objectives</vt:lpstr>
      <vt:lpstr>STEP 4. Analyze the Learners</vt:lpstr>
      <vt:lpstr>Step 5. Analyze the Learning Environment</vt:lpstr>
      <vt:lpstr>Step 6. Identify Constraints and Resources</vt:lpstr>
      <vt:lpstr>Step 7. Document the Findings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ADDIE Model pt 1.</dc:title>
  <dc:creator>Ossai-Chidi, Linus SPDC-SHR/NGO</dc:creator>
  <cp:lastModifiedBy>SEGURIDAD DE DINERO</cp:lastModifiedBy>
  <cp:revision>2</cp:revision>
  <dcterms:created xsi:type="dcterms:W3CDTF">2024-10-10T21:30:48Z</dcterms:created>
  <dcterms:modified xsi:type="dcterms:W3CDTF">2024-10-13T16:45:10Z</dcterms:modified>
</cp:coreProperties>
</file>