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6195" autoAdjust="0"/>
  </p:normalViewPr>
  <p:slideViewPr>
    <p:cSldViewPr snapToGrid="0">
      <p:cViewPr varScale="1">
        <p:scale>
          <a:sx n="70" d="100"/>
          <a:sy n="70"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759D0-6F85-4A0D-A2FB-99BEE0A0099C}" type="datetimeFigureOut">
              <a:rPr lang="en-US" smtClean="0"/>
              <a:t>10/20/2016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7FC10-3B4A-469B-B4F4-73660881715A}" type="slidenum">
              <a:rPr lang="en-US" smtClean="0"/>
              <a:t>‹#›</a:t>
            </a:fld>
            <a:endParaRPr lang="en-US"/>
          </a:p>
        </p:txBody>
      </p:sp>
    </p:spTree>
    <p:extLst>
      <p:ext uri="{BB962C8B-B14F-4D97-AF65-F5344CB8AC3E}">
        <p14:creationId xmlns:p14="http://schemas.microsoft.com/office/powerpoint/2010/main" val="266504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recipe is needed to bake a cake.</a:t>
            </a:r>
          </a:p>
          <a:p>
            <a:r>
              <a:rPr lang="en-US" sz="1200" b="0" i="0" kern="1200" dirty="0" smtClean="0">
                <a:solidFill>
                  <a:schemeClr val="tx1"/>
                </a:solidFill>
                <a:effectLst/>
                <a:latin typeface="+mn-lt"/>
                <a:ea typeface="+mn-ea"/>
                <a:cs typeface="+mn-cs"/>
              </a:rPr>
              <a:t>The main difference between a recipe (class) and a cake (an instance or an object of this class) is obvious.</a:t>
            </a:r>
          </a:p>
          <a:p>
            <a:r>
              <a:rPr lang="en-US" sz="1200" b="0" i="0" kern="1200" dirty="0" smtClean="0">
                <a:solidFill>
                  <a:schemeClr val="tx1"/>
                </a:solidFill>
                <a:effectLst/>
                <a:latin typeface="+mn-lt"/>
                <a:ea typeface="+mn-ea"/>
                <a:cs typeface="+mn-cs"/>
              </a:rPr>
              <a:t>If you bake a cake you need ingredients and instructions to bake the cake. </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3</a:t>
            </a:fld>
            <a:endParaRPr lang="en-US"/>
          </a:p>
        </p:txBody>
      </p:sp>
    </p:spTree>
    <p:extLst>
      <p:ext uri="{BB962C8B-B14F-4D97-AF65-F5344CB8AC3E}">
        <p14:creationId xmlns:p14="http://schemas.microsoft.com/office/powerpoint/2010/main" val="225154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avoided the expression "object" in the previous sentence and used "thing" instead, because an object is used as an expression in OOP as well as to denote an instance of a class. </a:t>
            </a:r>
          </a:p>
          <a:p>
            <a:r>
              <a:rPr lang="en-US" sz="1200" b="0" i="0" kern="1200" dirty="0" smtClean="0">
                <a:solidFill>
                  <a:schemeClr val="tx1"/>
                </a:solidFill>
                <a:effectLst/>
                <a:latin typeface="+mn-lt"/>
                <a:ea typeface="+mn-ea"/>
                <a:cs typeface="+mn-cs"/>
              </a:rPr>
              <a:t>With the expression "real-life" thing we have concepts (classes) like "bank account" or "account holder" in mind. The abstract characteristics of a "thing" include its attributes and properties and the thing's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i.e. the methods and operations of this thing. </a:t>
            </a:r>
          </a:p>
          <a:p>
            <a:r>
              <a:rPr lang="en-US" sz="1200" b="0" i="0" kern="1200" dirty="0" smtClean="0">
                <a:solidFill>
                  <a:schemeClr val="tx1"/>
                </a:solidFill>
                <a:effectLst/>
                <a:latin typeface="+mn-lt"/>
                <a:ea typeface="+mn-ea"/>
                <a:cs typeface="+mn-cs"/>
              </a:rPr>
              <a:t>In our illustration we show an example of two classes "Account" and "Account Holder". The data of the "Account Holder" consists for example of the Holder Surname and Prename, </a:t>
            </a:r>
            <a:r>
              <a:rPr lang="en-US" sz="1200" b="0" i="0" kern="1200" dirty="0" err="1" smtClean="0">
                <a:solidFill>
                  <a:schemeClr val="tx1"/>
                </a:solidFill>
                <a:effectLst/>
                <a:latin typeface="+mn-lt"/>
                <a:ea typeface="+mn-ea"/>
                <a:cs typeface="+mn-cs"/>
              </a:rPr>
              <a:t>Adress</a:t>
            </a:r>
            <a:r>
              <a:rPr lang="en-US" sz="1200" b="0" i="0" kern="1200" dirty="0" smtClean="0">
                <a:solidFill>
                  <a:schemeClr val="tx1"/>
                </a:solidFill>
                <a:effectLst/>
                <a:latin typeface="+mn-lt"/>
                <a:ea typeface="+mn-ea"/>
                <a:cs typeface="+mn-cs"/>
              </a:rPr>
              <a:t>, Profession, and Birthday. Methods are "Change of Residence" and "Change of Profession". This model is not complete, because we need more data and above all more methods like e.g. setting and getting the birthday of an account holder. </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4</a:t>
            </a:fld>
            <a:endParaRPr lang="en-US"/>
          </a:p>
        </p:txBody>
      </p:sp>
    </p:spTree>
    <p:extLst>
      <p:ext uri="{BB962C8B-B14F-4D97-AF65-F5344CB8AC3E}">
        <p14:creationId xmlns:p14="http://schemas.microsoft.com/office/powerpoint/2010/main" val="311238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They are nearly synonymous, i.e. abstraction is achieved though encapsulation.</a:t>
            </a:r>
          </a:p>
          <a:p>
            <a:r>
              <a:rPr lang="en-US" sz="1200" b="0" i="0" kern="1200" dirty="0" smtClean="0">
                <a:solidFill>
                  <a:schemeClr val="tx1"/>
                </a:solidFill>
                <a:effectLst/>
                <a:latin typeface="+mn-lt"/>
                <a:ea typeface="+mn-ea"/>
                <a:cs typeface="+mn-cs"/>
              </a:rPr>
              <a:t>Access to this data is typically only achieved through special methods: Getters and Setters. By using solely get() and set() methods, we can make sure that the internal data cannot be accidentally set into an inconsistent or invalid state.</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5</a:t>
            </a:fld>
            <a:endParaRPr lang="en-US"/>
          </a:p>
        </p:txBody>
      </p:sp>
    </p:spTree>
    <p:extLst>
      <p:ext uri="{BB962C8B-B14F-4D97-AF65-F5344CB8AC3E}">
        <p14:creationId xmlns:p14="http://schemas.microsoft.com/office/powerpoint/2010/main" val="155231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Classes can inherit other classes.</a:t>
            </a:r>
          </a:p>
          <a:p>
            <a:r>
              <a:rPr lang="en-US" sz="1200" b="0" i="0" kern="1200" dirty="0" smtClean="0">
                <a:solidFill>
                  <a:schemeClr val="tx1"/>
                </a:solidFill>
                <a:effectLst/>
                <a:latin typeface="+mn-lt"/>
                <a:ea typeface="+mn-ea"/>
                <a:cs typeface="+mn-cs"/>
              </a:rPr>
              <a:t>If we have a closer look at our previous example about the class account, we can see that this model can satisfy the needs of a real bank. Banks have normally different kinds of accounts, e.g. Savings Accounts, Giro Accounts and others. Though these different account types are quite different, they have nevertheless many properties and methods in common. E.g. each account has and needs an account number, a holder and a balance. Furthermore it </a:t>
            </a:r>
            <a:r>
              <a:rPr lang="en-US" sz="1200" b="0" i="0" kern="1200" dirty="0" err="1" smtClean="0">
                <a:solidFill>
                  <a:schemeClr val="tx1"/>
                </a:solidFill>
                <a:effectLst/>
                <a:latin typeface="+mn-lt"/>
                <a:ea typeface="+mn-ea"/>
                <a:cs typeface="+mn-cs"/>
              </a:rPr>
              <a:t>mus</a:t>
            </a:r>
            <a:r>
              <a:rPr lang="en-US" sz="1200" b="0" i="0" kern="1200" dirty="0" smtClean="0">
                <a:solidFill>
                  <a:schemeClr val="tx1"/>
                </a:solidFill>
                <a:effectLst/>
                <a:latin typeface="+mn-lt"/>
                <a:ea typeface="+mn-ea"/>
                <a:cs typeface="+mn-cs"/>
              </a:rPr>
              <a:t> be possible for each of them to deposit or withdraw money. </a:t>
            </a:r>
          </a:p>
          <a:p>
            <a:endParaRPr lang="en-US" sz="1200" b="0" i="0" kern="1200" dirty="0" smtClean="0">
              <a:solidFill>
                <a:schemeClr val="tx1"/>
              </a:solidFill>
              <a:effectLst/>
              <a:latin typeface="+mn-lt"/>
              <a:ea typeface="+mn-ea"/>
              <a:cs typeface="+mn-cs"/>
            </a:endParaRPr>
          </a:p>
          <a:p>
            <a:r>
              <a:rPr lang="en-US" dirty="0" smtClean="0"/>
              <a:t>class Account(object): </a:t>
            </a:r>
          </a:p>
          <a:p>
            <a:r>
              <a:rPr lang="en-US" baseline="0" dirty="0" smtClean="0"/>
              <a:t>           </a:t>
            </a:r>
            <a:r>
              <a:rPr lang="en-US" dirty="0" smtClean="0"/>
              <a:t>pass</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6</a:t>
            </a:fld>
            <a:endParaRPr lang="en-US"/>
          </a:p>
        </p:txBody>
      </p:sp>
    </p:spTree>
    <p:extLst>
      <p:ext uri="{BB962C8B-B14F-4D97-AF65-F5344CB8AC3E}">
        <p14:creationId xmlns:p14="http://schemas.microsoft.com/office/powerpoint/2010/main" val="343506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Account(object):</a:t>
            </a:r>
          </a:p>
          <a:p>
            <a:r>
              <a:rPr lang="en-US" dirty="0" smtClean="0"/>
              <a:t>	</a:t>
            </a:r>
            <a:r>
              <a:rPr lang="en-US" dirty="0" err="1" smtClean="0"/>
              <a:t>def</a:t>
            </a:r>
            <a:r>
              <a:rPr lang="en-US" dirty="0" smtClean="0"/>
              <a:t> transfer(self, target, amount): </a:t>
            </a:r>
          </a:p>
          <a:p>
            <a:r>
              <a:rPr lang="en-US" dirty="0" smtClean="0"/>
              <a:t>		pass </a:t>
            </a:r>
          </a:p>
          <a:p>
            <a:r>
              <a:rPr lang="en-US" dirty="0" smtClean="0"/>
              <a:t>	</a:t>
            </a:r>
            <a:r>
              <a:rPr lang="en-US" dirty="0" err="1" smtClean="0"/>
              <a:t>def</a:t>
            </a:r>
            <a:r>
              <a:rPr lang="en-US" dirty="0" smtClean="0"/>
              <a:t> deposit(self, amount): </a:t>
            </a:r>
          </a:p>
          <a:p>
            <a:r>
              <a:rPr lang="en-US" dirty="0" smtClean="0"/>
              <a:t>		pass </a:t>
            </a:r>
          </a:p>
          <a:p>
            <a:r>
              <a:rPr lang="en-US" dirty="0" smtClean="0"/>
              <a:t>	</a:t>
            </a:r>
            <a:r>
              <a:rPr lang="en-US" dirty="0" err="1" smtClean="0"/>
              <a:t>def</a:t>
            </a:r>
            <a:r>
              <a:rPr lang="en-US" dirty="0" smtClean="0"/>
              <a:t> withdraw(self, amount): </a:t>
            </a:r>
          </a:p>
          <a:p>
            <a:r>
              <a:rPr lang="en-US" dirty="0" smtClean="0"/>
              <a:t>		pass</a:t>
            </a:r>
          </a:p>
          <a:p>
            <a:r>
              <a:rPr lang="en-US" dirty="0" smtClean="0"/>
              <a:t>	</a:t>
            </a:r>
            <a:r>
              <a:rPr lang="en-US" dirty="0" err="1" smtClean="0"/>
              <a:t>def</a:t>
            </a:r>
            <a:r>
              <a:rPr lang="en-US" dirty="0" smtClean="0"/>
              <a:t> balance(self): </a:t>
            </a:r>
          </a:p>
          <a:p>
            <a:r>
              <a:rPr lang="en-US" dirty="0" smtClean="0"/>
              <a:t>		pass</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7</a:t>
            </a:fld>
            <a:endParaRPr lang="en-US"/>
          </a:p>
        </p:txBody>
      </p:sp>
    </p:spTree>
    <p:extLst>
      <p:ext uri="{BB962C8B-B14F-4D97-AF65-F5344CB8AC3E}">
        <p14:creationId xmlns:p14="http://schemas.microsoft.com/office/powerpoint/2010/main" val="1565373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name sounds also like a constructor "__</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__". But strictly speaking it would be wrong to call it a constructor, because a new instance is already "constructed" by the time the method __</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__ is called. </a:t>
            </a:r>
          </a:p>
          <a:p>
            <a:endParaRPr lang="en-US" sz="1200" b="0" i="0" kern="1200" dirty="0" smtClean="0">
              <a:solidFill>
                <a:schemeClr val="tx1"/>
              </a:solidFill>
              <a:effectLst/>
              <a:latin typeface="+mn-lt"/>
              <a:ea typeface="+mn-ea"/>
              <a:cs typeface="+mn-cs"/>
            </a:endParaRPr>
          </a:p>
          <a:p>
            <a:r>
              <a:rPr lang="en-US" dirty="0" err="1" smtClean="0"/>
              <a:t>def</a:t>
            </a:r>
            <a:r>
              <a:rPr lang="en-US" dirty="0" smtClean="0"/>
              <a:t> __</a:t>
            </a:r>
            <a:r>
              <a:rPr lang="en-US" dirty="0" err="1" smtClean="0"/>
              <a:t>init</a:t>
            </a:r>
            <a:r>
              <a:rPr lang="en-US" dirty="0" smtClean="0"/>
              <a:t>__(self, holder, number, </a:t>
            </a:r>
            <a:r>
              <a:rPr lang="en-US" dirty="0" err="1" smtClean="0"/>
              <a:t>balance,credit_line</a:t>
            </a:r>
            <a:r>
              <a:rPr lang="en-US" dirty="0" smtClean="0"/>
              <a:t>=1500): </a:t>
            </a:r>
          </a:p>
          <a:p>
            <a:r>
              <a:rPr lang="en-US" dirty="0" smtClean="0"/>
              <a:t>	</a:t>
            </a:r>
            <a:r>
              <a:rPr lang="en-US" dirty="0" err="1" smtClean="0"/>
              <a:t>self.Holder</a:t>
            </a:r>
            <a:r>
              <a:rPr lang="en-US" dirty="0" smtClean="0"/>
              <a:t> = holder </a:t>
            </a:r>
          </a:p>
          <a:p>
            <a:r>
              <a:rPr lang="en-US" dirty="0" smtClean="0"/>
              <a:t>	</a:t>
            </a:r>
            <a:r>
              <a:rPr lang="en-US" dirty="0" err="1" smtClean="0"/>
              <a:t>self.Number</a:t>
            </a:r>
            <a:r>
              <a:rPr lang="en-US" dirty="0" smtClean="0"/>
              <a:t> = number </a:t>
            </a:r>
          </a:p>
          <a:p>
            <a:r>
              <a:rPr lang="en-US" dirty="0" smtClean="0"/>
              <a:t>	</a:t>
            </a:r>
            <a:r>
              <a:rPr lang="en-US" dirty="0" err="1" smtClean="0"/>
              <a:t>self.Balance</a:t>
            </a:r>
            <a:r>
              <a:rPr lang="en-US" dirty="0" smtClean="0"/>
              <a:t> = balance </a:t>
            </a:r>
          </a:p>
          <a:p>
            <a:r>
              <a:rPr lang="en-US" dirty="0" smtClean="0"/>
              <a:t>	</a:t>
            </a:r>
            <a:r>
              <a:rPr lang="en-US" dirty="0" err="1" smtClean="0"/>
              <a:t>self.CreditLine</a:t>
            </a:r>
            <a:r>
              <a:rPr lang="en-US" dirty="0" smtClean="0"/>
              <a:t> = </a:t>
            </a:r>
            <a:r>
              <a:rPr lang="en-US" dirty="0" err="1" smtClean="0"/>
              <a:t>credit_line</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8</a:t>
            </a:fld>
            <a:endParaRPr lang="en-US"/>
          </a:p>
        </p:txBody>
      </p:sp>
    </p:spTree>
    <p:extLst>
      <p:ext uri="{BB962C8B-B14F-4D97-AF65-F5344CB8AC3E}">
        <p14:creationId xmlns:p14="http://schemas.microsoft.com/office/powerpoint/2010/main" val="30278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Greeting: </a:t>
            </a:r>
          </a:p>
          <a:p>
            <a:r>
              <a:rPr lang="en-US" dirty="0" smtClean="0"/>
              <a:t>	</a:t>
            </a:r>
            <a:r>
              <a:rPr lang="en-US" dirty="0" err="1" smtClean="0"/>
              <a:t>def</a:t>
            </a:r>
            <a:r>
              <a:rPr lang="en-US" dirty="0" smtClean="0"/>
              <a:t> __</a:t>
            </a:r>
            <a:r>
              <a:rPr lang="en-US" dirty="0" err="1" smtClean="0"/>
              <a:t>init</a:t>
            </a:r>
            <a:r>
              <a:rPr lang="en-US" dirty="0" smtClean="0"/>
              <a:t>__(self, name): </a:t>
            </a:r>
          </a:p>
          <a:p>
            <a:r>
              <a:rPr lang="en-US" dirty="0" smtClean="0"/>
              <a:t>		self.name = name </a:t>
            </a:r>
          </a:p>
          <a:p>
            <a:r>
              <a:rPr lang="en-US" dirty="0" smtClean="0"/>
              <a:t>	</a:t>
            </a:r>
            <a:r>
              <a:rPr lang="en-US" dirty="0" err="1" smtClean="0"/>
              <a:t>def</a:t>
            </a:r>
            <a:r>
              <a:rPr lang="en-US" dirty="0" smtClean="0"/>
              <a:t> __del__(self): </a:t>
            </a:r>
          </a:p>
          <a:p>
            <a:r>
              <a:rPr lang="en-US" dirty="0" smtClean="0"/>
              <a:t>		print "Destructor started" </a:t>
            </a:r>
          </a:p>
          <a:p>
            <a:r>
              <a:rPr lang="en-US" dirty="0" smtClean="0"/>
              <a:t>	</a:t>
            </a:r>
            <a:r>
              <a:rPr lang="en-US" dirty="0" err="1" smtClean="0"/>
              <a:t>def</a:t>
            </a:r>
            <a:r>
              <a:rPr lang="en-US" dirty="0" smtClean="0"/>
              <a:t> </a:t>
            </a:r>
            <a:r>
              <a:rPr lang="en-US" dirty="0" err="1" smtClean="0"/>
              <a:t>SayHello</a:t>
            </a:r>
            <a:r>
              <a:rPr lang="en-US" dirty="0" smtClean="0"/>
              <a:t>(self): </a:t>
            </a:r>
          </a:p>
          <a:p>
            <a:r>
              <a:rPr lang="en-US" dirty="0" smtClean="0"/>
              <a:t>		print "Hello", self.name</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9</a:t>
            </a:fld>
            <a:endParaRPr lang="en-US"/>
          </a:p>
        </p:txBody>
      </p:sp>
    </p:spTree>
    <p:extLst>
      <p:ext uri="{BB962C8B-B14F-4D97-AF65-F5344CB8AC3E}">
        <p14:creationId xmlns:p14="http://schemas.microsoft.com/office/powerpoint/2010/main" val="222544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least not directly, but they can be accessed through private name mangling.</a:t>
            </a:r>
          </a:p>
          <a:p>
            <a:endParaRPr lang="en-US" sz="1200" b="0" i="0" kern="1200" dirty="0" smtClean="0">
              <a:solidFill>
                <a:schemeClr val="tx1"/>
              </a:solidFill>
              <a:effectLst/>
              <a:latin typeface="+mn-lt"/>
              <a:ea typeface="+mn-ea"/>
              <a:cs typeface="+mn-cs"/>
            </a:endParaRPr>
          </a:p>
          <a:p>
            <a:r>
              <a:rPr lang="en-US" dirty="0" smtClean="0"/>
              <a:t>class Encapsulation(object): </a:t>
            </a:r>
          </a:p>
          <a:p>
            <a:r>
              <a:rPr lang="en-US" dirty="0" smtClean="0"/>
              <a:t>	</a:t>
            </a:r>
            <a:r>
              <a:rPr lang="en-US" dirty="0" err="1" smtClean="0"/>
              <a:t>def</a:t>
            </a:r>
            <a:r>
              <a:rPr lang="en-US" dirty="0" smtClean="0"/>
              <a:t> __</a:t>
            </a:r>
            <a:r>
              <a:rPr lang="en-US" dirty="0" err="1" smtClean="0"/>
              <a:t>init</a:t>
            </a:r>
            <a:r>
              <a:rPr lang="en-US" dirty="0" smtClean="0"/>
              <a:t>__(self, a, b, c): </a:t>
            </a:r>
          </a:p>
          <a:p>
            <a:r>
              <a:rPr lang="en-US" dirty="0" smtClean="0"/>
              <a:t>		</a:t>
            </a:r>
            <a:r>
              <a:rPr lang="en-US" dirty="0" err="1" smtClean="0"/>
              <a:t>self.public</a:t>
            </a:r>
            <a:r>
              <a:rPr lang="en-US" dirty="0" smtClean="0"/>
              <a:t> = a </a:t>
            </a:r>
          </a:p>
          <a:p>
            <a:r>
              <a:rPr lang="en-US" dirty="0" smtClean="0"/>
              <a:t>		</a:t>
            </a:r>
            <a:r>
              <a:rPr lang="en-US" dirty="0" err="1" smtClean="0"/>
              <a:t>self._protected</a:t>
            </a:r>
            <a:r>
              <a:rPr lang="en-US" dirty="0" smtClean="0"/>
              <a:t> = b </a:t>
            </a:r>
          </a:p>
          <a:p>
            <a:r>
              <a:rPr lang="en-US" dirty="0" smtClean="0"/>
              <a:t>		</a:t>
            </a:r>
            <a:r>
              <a:rPr lang="en-US" dirty="0" err="1" smtClean="0"/>
              <a:t>self.__private</a:t>
            </a:r>
            <a:r>
              <a:rPr lang="en-US" dirty="0" smtClean="0"/>
              <a:t> = c</a:t>
            </a:r>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10</a:t>
            </a:fld>
            <a:endParaRPr lang="en-US"/>
          </a:p>
        </p:txBody>
      </p:sp>
    </p:spTree>
    <p:extLst>
      <p:ext uri="{BB962C8B-B14F-4D97-AF65-F5344CB8AC3E}">
        <p14:creationId xmlns:p14="http://schemas.microsoft.com/office/powerpoint/2010/main" val="175764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7FC10-3B4A-469B-B4F4-73660881715A}" type="slidenum">
              <a:rPr lang="en-US" smtClean="0"/>
              <a:t>12</a:t>
            </a:fld>
            <a:endParaRPr lang="en-US"/>
          </a:p>
        </p:txBody>
      </p:sp>
    </p:spTree>
    <p:extLst>
      <p:ext uri="{BB962C8B-B14F-4D97-AF65-F5344CB8AC3E}">
        <p14:creationId xmlns:p14="http://schemas.microsoft.com/office/powerpoint/2010/main" val="2634980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10/20/2016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10/20/2016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OOP-Python</a:t>
            </a:r>
            <a:endParaRPr lang="en-US" dirty="0"/>
          </a:p>
        </p:txBody>
      </p:sp>
      <p:sp>
        <p:nvSpPr>
          <p:cNvPr id="3" name="Subtitle 2"/>
          <p:cNvSpPr>
            <a:spLocks noGrp="1"/>
          </p:cNvSpPr>
          <p:nvPr>
            <p:ph type="subTitle" idx="1"/>
          </p:nvPr>
        </p:nvSpPr>
        <p:spPr/>
        <p:txBody>
          <a:bodyPr>
            <a:normAutofit fontScale="77500" lnSpcReduction="20000"/>
          </a:bodyPr>
          <a:lstStyle/>
          <a:p>
            <a:pPr algn="ctr"/>
            <a:r>
              <a:rPr lang="en-US" dirty="0" smtClean="0">
                <a:solidFill>
                  <a:schemeClr val="bg1"/>
                </a:solidFill>
                <a:latin typeface="DeVinne Txt BT" panose="02020604070705020303" pitchFamily="18" charset="0"/>
              </a:rPr>
              <a:t>Some </a:t>
            </a:r>
            <a:r>
              <a:rPr lang="en-US" dirty="0">
                <a:solidFill>
                  <a:schemeClr val="bg1"/>
                </a:solidFill>
                <a:latin typeface="DeVinne Txt BT" panose="02020604070705020303" pitchFamily="18" charset="0"/>
              </a:rPr>
              <a:t>people consider OOP to be a modern programming paradigm, the roots go back to 1960s. The first programming language to use objects was </a:t>
            </a:r>
            <a:r>
              <a:rPr lang="en-US" dirty="0" err="1">
                <a:solidFill>
                  <a:schemeClr val="bg1"/>
                </a:solidFill>
                <a:latin typeface="DeVinne Txt BT" panose="02020604070705020303" pitchFamily="18" charset="0"/>
              </a:rPr>
              <a:t>Simula</a:t>
            </a:r>
            <a:r>
              <a:rPr lang="en-US" dirty="0">
                <a:solidFill>
                  <a:schemeClr val="bg1"/>
                </a:solidFill>
                <a:latin typeface="DeVinne Txt BT" panose="02020604070705020303" pitchFamily="18" charset="0"/>
              </a:rPr>
              <a:t> 67</a:t>
            </a:r>
            <a:r>
              <a:rPr lang="en-US" dirty="0" smtClean="0">
                <a:solidFill>
                  <a:schemeClr val="bg1"/>
                </a:solidFill>
                <a:latin typeface="DeVinne Txt BT" panose="02020604070705020303" pitchFamily="18" charset="0"/>
              </a:rPr>
              <a:t>.</a:t>
            </a:r>
          </a:p>
          <a:p>
            <a:pPr algn="ctr"/>
            <a:r>
              <a:rPr lang="en-US" dirty="0" smtClean="0">
                <a:solidFill>
                  <a:schemeClr val="bg1"/>
                </a:solidFill>
                <a:latin typeface="DeVinne Txt BT" panose="02020604070705020303" pitchFamily="18" charset="0"/>
              </a:rPr>
              <a:t> </a:t>
            </a:r>
            <a:r>
              <a:rPr lang="en-US" dirty="0">
                <a:solidFill>
                  <a:schemeClr val="bg1"/>
                </a:solidFill>
                <a:latin typeface="DeVinne Txt BT" panose="02020604070705020303" pitchFamily="18" charset="0"/>
              </a:rPr>
              <a:t>There are those who glorify OOP and think that anything which is not programmed in an object oriented way can't be good. On the other hand there are well known computer scientists and specialists who criticize </a:t>
            </a:r>
            <a:r>
              <a:rPr lang="en-US" dirty="0" smtClean="0">
                <a:solidFill>
                  <a:schemeClr val="bg1"/>
                </a:solidFill>
                <a:latin typeface="DeVinne Txt BT" panose="02020604070705020303" pitchFamily="18" charset="0"/>
              </a:rPr>
              <a:t>OOP.</a:t>
            </a:r>
            <a:endParaRPr lang="en-US" dirty="0">
              <a:solidFill>
                <a:schemeClr val="bg1"/>
              </a:solidFill>
              <a:latin typeface="DeVinne Txt BT" panose="02020604070705020303" pitchFamily="18" charset="0"/>
            </a:endParaRPr>
          </a:p>
        </p:txBody>
      </p:sp>
      <p:pic>
        <p:nvPicPr>
          <p:cNvPr id="6" name="Picture 5"/>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9112514" y="2931362"/>
            <a:ext cx="3079486" cy="961907"/>
          </a:xfrm>
          <a:prstGeom prst="rect">
            <a:avLst/>
          </a:prstGeom>
        </p:spPr>
      </p:pic>
    </p:spTree>
    <p:extLst>
      <p:ext uri="{BB962C8B-B14F-4D97-AF65-F5344CB8AC3E}">
        <p14:creationId xmlns:p14="http://schemas.microsoft.com/office/powerpoint/2010/main" val="296677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Encapsulation</a:t>
            </a:r>
            <a:endParaRPr lang="en-US" dirty="0"/>
          </a:p>
        </p:txBody>
      </p:sp>
      <p:sp>
        <p:nvSpPr>
          <p:cNvPr id="3" name="Content Placeholder 2"/>
          <p:cNvSpPr>
            <a:spLocks noGrp="1"/>
          </p:cNvSpPr>
          <p:nvPr>
            <p:ph idx="1"/>
          </p:nvPr>
        </p:nvSpPr>
        <p:spPr>
          <a:xfrm>
            <a:off x="680321" y="2336873"/>
            <a:ext cx="9613861" cy="4195902"/>
          </a:xfrm>
        </p:spPr>
        <p:txBody>
          <a:bodyPr>
            <a:normAutofit lnSpcReduction="10000"/>
          </a:bodyPr>
          <a:lstStyle/>
          <a:p>
            <a:r>
              <a:rPr lang="en-US" dirty="0">
                <a:solidFill>
                  <a:schemeClr val="bg1"/>
                </a:solidFill>
              </a:rPr>
              <a:t>If an identifier doesn't start with an underscore character "_" it can be accessed from outside, i.e. the value can be read and changed</a:t>
            </a:r>
            <a:r>
              <a:rPr lang="en-US" dirty="0" smtClean="0">
                <a:solidFill>
                  <a:schemeClr val="bg1"/>
                </a:solidFill>
              </a:rPr>
              <a:t>.</a:t>
            </a:r>
          </a:p>
          <a:p>
            <a:r>
              <a:rPr lang="en-US" dirty="0">
                <a:solidFill>
                  <a:schemeClr val="bg1"/>
                </a:solidFill>
              </a:rPr>
              <a:t>Data can be protected by making members private or protected</a:t>
            </a:r>
            <a:r>
              <a:rPr lang="en-US" dirty="0" smtClean="0">
                <a:solidFill>
                  <a:schemeClr val="bg1"/>
                </a:solidFill>
              </a:rPr>
              <a:t>.</a:t>
            </a:r>
          </a:p>
          <a:p>
            <a:r>
              <a:rPr lang="en-US" dirty="0">
                <a:solidFill>
                  <a:schemeClr val="bg1"/>
                </a:solidFill>
              </a:rPr>
              <a:t>Instance variable names starting with two underscore characters cannot be accessed from outside of the class</a:t>
            </a:r>
            <a:r>
              <a:rPr lang="en-US" dirty="0" smtClean="0">
                <a:solidFill>
                  <a:schemeClr val="bg1"/>
                </a:solidFill>
              </a:rPr>
              <a:t>.</a:t>
            </a:r>
          </a:p>
          <a:p>
            <a:r>
              <a:rPr lang="en-US" dirty="0" err="1" smtClean="0">
                <a:solidFill>
                  <a:schemeClr val="bg1"/>
                </a:solidFill>
              </a:rPr>
              <a:t>Ther</a:t>
            </a:r>
            <a:r>
              <a:rPr lang="en-US" dirty="0" smtClean="0">
                <a:solidFill>
                  <a:schemeClr val="bg1"/>
                </a:solidFill>
              </a:rPr>
              <a:t> private </a:t>
            </a:r>
            <a:r>
              <a:rPr lang="en-US" dirty="0">
                <a:solidFill>
                  <a:schemeClr val="bg1"/>
                </a:solidFill>
              </a:rPr>
              <a:t>data __A can be accessed by the following name construct: instance_name._</a:t>
            </a:r>
            <a:r>
              <a:rPr lang="en-US" dirty="0" err="1">
                <a:solidFill>
                  <a:schemeClr val="bg1"/>
                </a:solidFill>
              </a:rPr>
              <a:t>classname</a:t>
            </a:r>
            <a:r>
              <a:rPr lang="en-US" dirty="0">
                <a:solidFill>
                  <a:schemeClr val="bg1"/>
                </a:solidFill>
              </a:rPr>
              <a:t>__A</a:t>
            </a:r>
            <a:r>
              <a:rPr lang="en-US" dirty="0" smtClean="0">
                <a:solidFill>
                  <a:schemeClr val="bg1"/>
                </a:solidFill>
              </a:rPr>
              <a:t>.</a:t>
            </a:r>
          </a:p>
          <a:p>
            <a:r>
              <a:rPr lang="en-US" dirty="0">
                <a:solidFill>
                  <a:schemeClr val="bg1"/>
                </a:solidFill>
              </a:rPr>
              <a:t>If an identifier is only preceded by one underscore character, it is a protected member. Protected members can be accessed like public members from outside of class. </a:t>
            </a:r>
            <a:endParaRPr lang="en-US" dirty="0">
              <a:solidFill>
                <a:schemeClr val="bg1"/>
              </a:solidFill>
            </a:endParaRPr>
          </a:p>
        </p:txBody>
      </p:sp>
    </p:spTree>
    <p:extLst>
      <p:ext uri="{BB962C8B-B14F-4D97-AF65-F5344CB8AC3E}">
        <p14:creationId xmlns:p14="http://schemas.microsoft.com/office/powerpoint/2010/main" val="300845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Encapsulation..</a:t>
            </a:r>
            <a:endParaRPr lang="en-US" dirty="0"/>
          </a:p>
        </p:txBody>
      </p:sp>
      <p:sp>
        <p:nvSpPr>
          <p:cNvPr id="3" name="Content Placeholder 2"/>
          <p:cNvSpPr>
            <a:spLocks noGrp="1"/>
          </p:cNvSpPr>
          <p:nvPr>
            <p:ph idx="1"/>
          </p:nvPr>
        </p:nvSpPr>
        <p:spPr/>
        <p:txBody>
          <a:bodyPr/>
          <a:lstStyle/>
          <a:p>
            <a:r>
              <a:rPr lang="en-US" dirty="0">
                <a:solidFill>
                  <a:schemeClr val="bg1"/>
                </a:solidFill>
              </a:rPr>
              <a:t>The following table shows the different </a:t>
            </a:r>
            <a:r>
              <a:rPr lang="en-US" dirty="0" err="1">
                <a:solidFill>
                  <a:schemeClr val="bg1"/>
                </a:solidFill>
              </a:rPr>
              <a:t>behaviour</a:t>
            </a:r>
            <a:r>
              <a:rPr lang="en-US" dirty="0">
                <a:solidFill>
                  <a:schemeClr val="bg1"/>
                </a:solidFill>
              </a:rPr>
              <a:t>:</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07" y="3684093"/>
            <a:ext cx="7362825" cy="904875"/>
          </a:xfrm>
          <a:prstGeom prst="rect">
            <a:avLst/>
          </a:prstGeom>
        </p:spPr>
      </p:pic>
    </p:spTree>
    <p:extLst>
      <p:ext uri="{BB962C8B-B14F-4D97-AF65-F5344CB8AC3E}">
        <p14:creationId xmlns:p14="http://schemas.microsoft.com/office/powerpoint/2010/main" val="27945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a:t>
            </a:r>
            <a:endParaRPr lang="en-US" dirty="0"/>
          </a:p>
        </p:txBody>
      </p:sp>
      <p:sp>
        <p:nvSpPr>
          <p:cNvPr id="3" name="Content Placeholder 2"/>
          <p:cNvSpPr>
            <a:spLocks noGrp="1"/>
          </p:cNvSpPr>
          <p:nvPr>
            <p:ph idx="1"/>
          </p:nvPr>
        </p:nvSpPr>
        <p:spPr/>
        <p:txBody>
          <a:bodyPr/>
          <a:lstStyle/>
          <a:p>
            <a:r>
              <a:rPr lang="en-US" dirty="0">
                <a:solidFill>
                  <a:schemeClr val="bg1"/>
                </a:solidFill>
              </a:rPr>
              <a:t>The syntax for defining the classes (super-classes) from which a class inherits is very simple. The super-class is put in parenthesis behind the class name.</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89" y="3496755"/>
            <a:ext cx="3686175" cy="14859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714" y="3496755"/>
            <a:ext cx="5715000" cy="2609850"/>
          </a:xfrm>
          <a:prstGeom prst="rect">
            <a:avLst/>
          </a:prstGeom>
        </p:spPr>
      </p:pic>
    </p:spTree>
    <p:extLst>
      <p:ext uri="{BB962C8B-B14F-4D97-AF65-F5344CB8AC3E}">
        <p14:creationId xmlns:p14="http://schemas.microsoft.com/office/powerpoint/2010/main" val="347575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Topic……</a:t>
            </a:r>
            <a:endParaRPr lang="en-US" dirty="0"/>
          </a:p>
        </p:txBody>
      </p:sp>
      <p:sp>
        <p:nvSpPr>
          <p:cNvPr id="3" name="Content Placeholder 2"/>
          <p:cNvSpPr>
            <a:spLocks noGrp="1"/>
          </p:cNvSpPr>
          <p:nvPr>
            <p:ph idx="1"/>
          </p:nvPr>
        </p:nvSpPr>
        <p:spPr/>
        <p:txBody>
          <a:bodyPr/>
          <a:lstStyle/>
          <a:p>
            <a:r>
              <a:rPr lang="en-US" dirty="0" smtClean="0">
                <a:solidFill>
                  <a:schemeClr val="bg1"/>
                </a:solidFill>
              </a:rPr>
              <a:t>Polymorphism</a:t>
            </a:r>
            <a:endParaRPr lang="en-US" dirty="0">
              <a:solidFill>
                <a:schemeClr val="bg1"/>
              </a:solidFill>
            </a:endParaRPr>
          </a:p>
        </p:txBody>
      </p:sp>
    </p:spTree>
    <p:extLst>
      <p:ext uri="{BB962C8B-B14F-4D97-AF65-F5344CB8AC3E}">
        <p14:creationId xmlns:p14="http://schemas.microsoft.com/office/powerpoint/2010/main" val="215446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a:t>
            </a:r>
            <a:r>
              <a:rPr lang="en-US" b="1" dirty="0" smtClean="0"/>
              <a:t>Programming</a:t>
            </a:r>
            <a:endParaRPr lang="en-US" dirty="0"/>
          </a:p>
        </p:txBody>
      </p:sp>
      <p:sp>
        <p:nvSpPr>
          <p:cNvPr id="3" name="Content Placeholder 2"/>
          <p:cNvSpPr>
            <a:spLocks noGrp="1"/>
          </p:cNvSpPr>
          <p:nvPr>
            <p:ph idx="1"/>
          </p:nvPr>
        </p:nvSpPr>
        <p:spPr/>
        <p:txBody>
          <a:bodyPr/>
          <a:lstStyle/>
          <a:p>
            <a:r>
              <a:rPr lang="en-US" dirty="0">
                <a:solidFill>
                  <a:schemeClr val="bg1"/>
                </a:solidFill>
              </a:rPr>
              <a:t>An object oriented program is based on classes and there exists a collection of interacting objects, as opposed to the conventional model, in which a program consists of functions and routines</a:t>
            </a:r>
            <a:r>
              <a:rPr lang="en-US" dirty="0" smtClean="0">
                <a:solidFill>
                  <a:schemeClr val="bg1"/>
                </a:solidFill>
              </a:rPr>
              <a:t>.</a:t>
            </a:r>
          </a:p>
          <a:p>
            <a:r>
              <a:rPr lang="en-US" dirty="0">
                <a:solidFill>
                  <a:schemeClr val="bg1"/>
                </a:solidFill>
              </a:rPr>
              <a:t>In OOP, each object can receive messages, process data, and send messages to other objects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9398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 The Cake </a:t>
            </a:r>
            <a:r>
              <a:rPr lang="en-US" b="1" dirty="0" smtClean="0"/>
              <a:t>Class</a:t>
            </a:r>
            <a:endParaRPr lang="en-US" dirty="0"/>
          </a:p>
        </p:txBody>
      </p:sp>
      <p:sp>
        <p:nvSpPr>
          <p:cNvPr id="3" name="Content Placeholder 2"/>
          <p:cNvSpPr>
            <a:spLocks noGrp="1"/>
          </p:cNvSpPr>
          <p:nvPr>
            <p:ph idx="1"/>
          </p:nvPr>
        </p:nvSpPr>
        <p:spPr>
          <a:xfrm>
            <a:off x="680321" y="2336873"/>
            <a:ext cx="9613861" cy="4413308"/>
          </a:xfrm>
        </p:spPr>
        <p:txBody>
          <a:bodyPr>
            <a:normAutofit/>
          </a:bodyPr>
          <a:lstStyle/>
          <a:p>
            <a:r>
              <a:rPr lang="en-US" dirty="0">
                <a:solidFill>
                  <a:schemeClr val="bg1"/>
                </a:solidFill>
              </a:rPr>
              <a:t>A class definition can be compared to the recipe to bake a cake</a:t>
            </a:r>
            <a:r>
              <a:rPr lang="en-US" dirty="0" smtClean="0">
                <a:solidFill>
                  <a:schemeClr val="bg1"/>
                </a:solidFill>
              </a:rPr>
              <a:t>.</a:t>
            </a:r>
          </a:p>
          <a:p>
            <a:r>
              <a:rPr lang="en-US" dirty="0">
                <a:solidFill>
                  <a:schemeClr val="bg1"/>
                </a:solidFill>
              </a:rPr>
              <a:t>A cake can be eaten when it is baked, but you can't eat a recipe, unless you like the taste of printed paper</a:t>
            </a:r>
            <a:r>
              <a:rPr lang="en-US" dirty="0" smtClean="0">
                <a:solidFill>
                  <a:schemeClr val="bg1"/>
                </a:solidFill>
              </a:rPr>
              <a:t>.</a:t>
            </a:r>
          </a:p>
          <a:p>
            <a:r>
              <a:rPr lang="en-US" dirty="0">
                <a:solidFill>
                  <a:schemeClr val="bg1"/>
                </a:solidFill>
              </a:rPr>
              <a:t>Like baking a cake, an OOP program constructs objects according to the class definitions of the </a:t>
            </a:r>
            <a:r>
              <a:rPr lang="en-US" dirty="0" smtClean="0">
                <a:solidFill>
                  <a:schemeClr val="bg1"/>
                </a:solidFill>
              </a:rPr>
              <a:t>program.</a:t>
            </a:r>
          </a:p>
          <a:p>
            <a:endParaRPr lang="en-US" dirty="0">
              <a:solidFill>
                <a:schemeClr val="bg1"/>
              </a:solidFill>
            </a:endParaRPr>
          </a:p>
          <a:p>
            <a:endParaRPr lang="en-US" dirty="0" smtClean="0">
              <a:solidFill>
                <a:schemeClr val="bg1"/>
              </a:solidFill>
            </a:endParaRPr>
          </a:p>
          <a:p>
            <a:r>
              <a:rPr lang="en-US" dirty="0">
                <a:solidFill>
                  <a:schemeClr val="bg1"/>
                </a:solidFill>
              </a:rPr>
              <a:t>A class contains variables and methods</a:t>
            </a:r>
            <a:r>
              <a:rPr lang="en-US" dirty="0" smtClean="0">
                <a:solidFill>
                  <a:schemeClr val="bg1"/>
                </a:solidFill>
              </a:rPr>
              <a:t>.</a:t>
            </a:r>
          </a:p>
          <a:p>
            <a:r>
              <a:rPr lang="en-US" dirty="0">
                <a:solidFill>
                  <a:schemeClr val="bg1"/>
                </a:solidFill>
              </a:rPr>
              <a:t>A class also has to define all the necessary methods, which are needed to access the data. </a:t>
            </a:r>
            <a:endParaRPr lang="en-US" dirty="0" smtClean="0">
              <a:solidFill>
                <a:schemeClr val="bg1"/>
              </a:solidFill>
            </a:endParaRP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36524" y="3972530"/>
            <a:ext cx="2883200" cy="1825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1493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Objects, </a:t>
            </a:r>
            <a:r>
              <a:rPr lang="en-US" b="1" dirty="0" smtClean="0"/>
              <a:t>Instances</a:t>
            </a:r>
            <a:endParaRPr lang="en-US" dirty="0"/>
          </a:p>
        </p:txBody>
      </p:sp>
      <p:sp>
        <p:nvSpPr>
          <p:cNvPr id="3" name="Content Placeholder 2"/>
          <p:cNvSpPr>
            <a:spLocks noGrp="1"/>
          </p:cNvSpPr>
          <p:nvPr>
            <p:ph idx="1"/>
          </p:nvPr>
        </p:nvSpPr>
        <p:spPr/>
        <p:txBody>
          <a:bodyPr/>
          <a:lstStyle/>
          <a:p>
            <a:r>
              <a:rPr lang="en-US" dirty="0">
                <a:solidFill>
                  <a:schemeClr val="bg1"/>
                </a:solidFill>
              </a:rPr>
              <a:t>A class defines a data type, which contains variables, properties and </a:t>
            </a:r>
            <a:r>
              <a:rPr lang="en-US" dirty="0" smtClean="0">
                <a:solidFill>
                  <a:schemeClr val="bg1"/>
                </a:solidFill>
              </a:rPr>
              <a:t>methods.</a:t>
            </a:r>
          </a:p>
          <a:p>
            <a:r>
              <a:rPr lang="en-US" dirty="0" smtClean="0">
                <a:solidFill>
                  <a:schemeClr val="bg1"/>
                </a:solidFill>
              </a:rPr>
              <a:t>A </a:t>
            </a:r>
            <a:r>
              <a:rPr lang="en-US" dirty="0">
                <a:solidFill>
                  <a:schemeClr val="bg1"/>
                </a:solidFill>
              </a:rPr>
              <a:t>class describes the abstract characteristics of a real-life thing</a:t>
            </a:r>
            <a:r>
              <a:rPr lang="en-US" dirty="0" smtClean="0">
                <a:solidFill>
                  <a:schemeClr val="bg1"/>
                </a:solidFill>
              </a:rPr>
              <a:t>.</a:t>
            </a:r>
          </a:p>
          <a:p>
            <a:r>
              <a:rPr lang="en-US" dirty="0">
                <a:solidFill>
                  <a:schemeClr val="bg1"/>
                </a:solidFill>
              </a:rPr>
              <a:t>There can be instances and objects of classes. An instance is an object of a class created at run-time.</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336" y="4222963"/>
            <a:ext cx="3857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750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 of </a:t>
            </a:r>
            <a:r>
              <a:rPr lang="en-US" b="1" dirty="0" smtClean="0"/>
              <a:t>Data</a:t>
            </a:r>
            <a:endParaRPr lang="en-US" dirty="0"/>
          </a:p>
        </p:txBody>
      </p:sp>
      <p:sp>
        <p:nvSpPr>
          <p:cNvPr id="3" name="Content Placeholder 2"/>
          <p:cNvSpPr>
            <a:spLocks noGrp="1"/>
          </p:cNvSpPr>
          <p:nvPr>
            <p:ph idx="1"/>
          </p:nvPr>
        </p:nvSpPr>
        <p:spPr>
          <a:xfrm>
            <a:off x="680320" y="2336871"/>
            <a:ext cx="9613862" cy="4158195"/>
          </a:xfrm>
        </p:spPr>
        <p:txBody>
          <a:bodyPr>
            <a:normAutofit/>
          </a:bodyPr>
          <a:lstStyle/>
          <a:p>
            <a:r>
              <a:rPr lang="en-US" dirty="0" smtClean="0">
                <a:solidFill>
                  <a:schemeClr val="bg1"/>
                </a:solidFill>
              </a:rPr>
              <a:t>An important </a:t>
            </a:r>
            <a:r>
              <a:rPr lang="en-US" dirty="0">
                <a:solidFill>
                  <a:schemeClr val="bg1"/>
                </a:solidFill>
              </a:rPr>
              <a:t>advantage of OOP consists in the encapsulation of data</a:t>
            </a:r>
            <a:r>
              <a:rPr lang="en-US" dirty="0" smtClean="0">
                <a:solidFill>
                  <a:schemeClr val="bg1"/>
                </a:solidFill>
              </a:rPr>
              <a:t>.</a:t>
            </a:r>
          </a:p>
          <a:p>
            <a:r>
              <a:rPr lang="en-US" dirty="0">
                <a:solidFill>
                  <a:schemeClr val="bg1"/>
                </a:solidFill>
              </a:rPr>
              <a:t>The terms encapsulation and abstraction (also data hiding) are often used as synonyms</a:t>
            </a:r>
            <a:r>
              <a:rPr lang="en-US" dirty="0" smtClean="0">
                <a:solidFill>
                  <a:schemeClr val="bg1"/>
                </a:solidFill>
              </a:rPr>
              <a:t>.</a:t>
            </a:r>
          </a:p>
          <a:p>
            <a:r>
              <a:rPr lang="en-US" dirty="0">
                <a:solidFill>
                  <a:schemeClr val="bg1"/>
                </a:solidFill>
              </a:rPr>
              <a:t>E</a:t>
            </a:r>
            <a:r>
              <a:rPr lang="en-US" dirty="0" smtClean="0">
                <a:solidFill>
                  <a:schemeClr val="bg1"/>
                </a:solidFill>
              </a:rPr>
              <a:t>ncapsulation </a:t>
            </a:r>
            <a:r>
              <a:rPr lang="en-US" dirty="0">
                <a:solidFill>
                  <a:schemeClr val="bg1"/>
                </a:solidFill>
              </a:rPr>
              <a:t>is the mechanism for restricting the access to some of an object's components, this means that the internal representation of an object can't be seen from outside of the objects definition</a:t>
            </a:r>
            <a:r>
              <a:rPr lang="en-US" dirty="0" smtClean="0">
                <a:solidFill>
                  <a:schemeClr val="bg1"/>
                </a:solidFill>
              </a:rPr>
              <a:t>.</a:t>
            </a:r>
          </a:p>
          <a:p>
            <a:r>
              <a:rPr lang="en-US" dirty="0" smtClean="0">
                <a:solidFill>
                  <a:schemeClr val="bg1"/>
                </a:solidFill>
              </a:rPr>
              <a:t>It’s always </a:t>
            </a:r>
            <a:r>
              <a:rPr lang="en-US" dirty="0">
                <a:solidFill>
                  <a:schemeClr val="bg1"/>
                </a:solidFill>
              </a:rPr>
              <a:t>possible to circumvent this protection mechanism: E.g. in C++ by the "friends" mechanism, in Java and Ruby via reflection API or in Python by name mangling. </a:t>
            </a:r>
            <a:endParaRPr lang="en-US" dirty="0">
              <a:solidFill>
                <a:schemeClr val="bg1"/>
              </a:solidFill>
            </a:endParaRPr>
          </a:p>
        </p:txBody>
      </p:sp>
    </p:spTree>
    <p:extLst>
      <p:ext uri="{BB962C8B-B14F-4D97-AF65-F5344CB8AC3E}">
        <p14:creationId xmlns:p14="http://schemas.microsoft.com/office/powerpoint/2010/main" val="274806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a:t>
            </a:r>
            <a:endParaRPr lang="en-US" dirty="0"/>
          </a:p>
        </p:txBody>
      </p:sp>
      <p:sp>
        <p:nvSpPr>
          <p:cNvPr id="3" name="Content Placeholder 2"/>
          <p:cNvSpPr>
            <a:spLocks noGrp="1"/>
          </p:cNvSpPr>
          <p:nvPr>
            <p:ph idx="1"/>
          </p:nvPr>
        </p:nvSpPr>
        <p:spPr/>
        <p:txBody>
          <a:bodyPr/>
          <a:lstStyle/>
          <a:p>
            <a:r>
              <a:rPr lang="en-US" dirty="0">
                <a:solidFill>
                  <a:schemeClr val="bg1"/>
                </a:solidFill>
              </a:rPr>
              <a:t>A class can inherit attributes and </a:t>
            </a:r>
            <a:r>
              <a:rPr lang="en-US" dirty="0" err="1">
                <a:solidFill>
                  <a:schemeClr val="bg1"/>
                </a:solidFill>
              </a:rPr>
              <a:t>behaviour</a:t>
            </a:r>
            <a:r>
              <a:rPr lang="en-US" dirty="0">
                <a:solidFill>
                  <a:schemeClr val="bg1"/>
                </a:solidFill>
              </a:rPr>
              <a:t> (methods) from other classes, called super-classes</a:t>
            </a:r>
            <a:r>
              <a:rPr lang="en-US" dirty="0" smtClean="0">
                <a:solidFill>
                  <a:schemeClr val="bg1"/>
                </a:solidFill>
              </a:rPr>
              <a:t>.</a:t>
            </a:r>
          </a:p>
          <a:p>
            <a:r>
              <a:rPr lang="en-US" dirty="0">
                <a:solidFill>
                  <a:schemeClr val="bg1"/>
                </a:solidFill>
              </a:rPr>
              <a:t>A class which inherits from super-classes is called a Sub-class. Super-classes are sometimes called ancestors as well. There exists a hierarchy relationship between classes. </a:t>
            </a:r>
            <a:endParaRPr lang="en-US" dirty="0" smtClean="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451" y="3939970"/>
            <a:ext cx="3039359" cy="2697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137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of </a:t>
            </a:r>
            <a:r>
              <a:rPr lang="en-US" b="1" dirty="0" smtClean="0"/>
              <a:t>Methods</a:t>
            </a:r>
            <a:endParaRPr lang="en-US" dirty="0"/>
          </a:p>
        </p:txBody>
      </p:sp>
      <p:sp>
        <p:nvSpPr>
          <p:cNvPr id="3" name="Content Placeholder 2"/>
          <p:cNvSpPr>
            <a:spLocks noGrp="1"/>
          </p:cNvSpPr>
          <p:nvPr>
            <p:ph idx="1"/>
          </p:nvPr>
        </p:nvSpPr>
        <p:spPr/>
        <p:txBody>
          <a:bodyPr/>
          <a:lstStyle/>
          <a:p>
            <a:r>
              <a:rPr lang="en-US" dirty="0">
                <a:solidFill>
                  <a:schemeClr val="bg1"/>
                </a:solidFill>
              </a:rPr>
              <a:t>A method differs from a function only in two aspects:</a:t>
            </a:r>
          </a:p>
          <a:p>
            <a:pPr lvl="1"/>
            <a:r>
              <a:rPr lang="en-US" dirty="0">
                <a:solidFill>
                  <a:schemeClr val="bg1"/>
                </a:solidFill>
              </a:rPr>
              <a:t>I</a:t>
            </a:r>
            <a:r>
              <a:rPr lang="en-US" dirty="0" smtClean="0">
                <a:solidFill>
                  <a:schemeClr val="bg1"/>
                </a:solidFill>
              </a:rPr>
              <a:t>t </a:t>
            </a:r>
            <a:r>
              <a:rPr lang="en-US" dirty="0">
                <a:solidFill>
                  <a:schemeClr val="bg1"/>
                </a:solidFill>
              </a:rPr>
              <a:t>belongs to a class and it is defined within a class</a:t>
            </a:r>
          </a:p>
          <a:p>
            <a:pPr lvl="1"/>
            <a:r>
              <a:rPr lang="en-US" dirty="0">
                <a:solidFill>
                  <a:schemeClr val="bg1"/>
                </a:solidFill>
              </a:rPr>
              <a:t>T</a:t>
            </a:r>
            <a:r>
              <a:rPr lang="en-US" dirty="0" smtClean="0">
                <a:solidFill>
                  <a:schemeClr val="bg1"/>
                </a:solidFill>
              </a:rPr>
              <a:t>he </a:t>
            </a:r>
            <a:r>
              <a:rPr lang="en-US" dirty="0">
                <a:solidFill>
                  <a:schemeClr val="bg1"/>
                </a:solidFill>
              </a:rPr>
              <a:t>first parameter in the definition of a method has to be a reference "self" to the instance of the class</a:t>
            </a:r>
          </a:p>
          <a:p>
            <a:pPr lvl="1"/>
            <a:r>
              <a:rPr lang="en-US" dirty="0">
                <a:solidFill>
                  <a:schemeClr val="bg1"/>
                </a:solidFill>
              </a:rPr>
              <a:t>A</a:t>
            </a:r>
            <a:r>
              <a:rPr lang="en-US" dirty="0" smtClean="0">
                <a:solidFill>
                  <a:schemeClr val="bg1"/>
                </a:solidFill>
              </a:rPr>
              <a:t> </a:t>
            </a:r>
            <a:r>
              <a:rPr lang="en-US" dirty="0">
                <a:solidFill>
                  <a:schemeClr val="bg1"/>
                </a:solidFill>
              </a:rPr>
              <a:t>method is called without this parameter "self"</a:t>
            </a:r>
          </a:p>
          <a:p>
            <a:r>
              <a:rPr lang="en-US" dirty="0">
                <a:solidFill>
                  <a:schemeClr val="bg1"/>
                </a:solidFill>
              </a:rPr>
              <a:t>We extend our class by defining some </a:t>
            </a:r>
            <a:r>
              <a:rPr lang="en-US" dirty="0" smtClean="0">
                <a:solidFill>
                  <a:schemeClr val="bg1"/>
                </a:solidFill>
              </a:rPr>
              <a:t>methods.</a:t>
            </a:r>
            <a:endParaRPr lang="en-US" dirty="0">
              <a:solidFill>
                <a:schemeClr val="bg1"/>
              </a:solidFill>
            </a:endParaRPr>
          </a:p>
        </p:txBody>
      </p:sp>
    </p:spTree>
    <p:extLst>
      <p:ext uri="{BB962C8B-B14F-4D97-AF65-F5344CB8AC3E}">
        <p14:creationId xmlns:p14="http://schemas.microsoft.com/office/powerpoint/2010/main" val="238729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p:txBody>
          <a:bodyPr/>
          <a:lstStyle/>
          <a:p>
            <a:r>
              <a:rPr lang="en-US" dirty="0">
                <a:solidFill>
                  <a:schemeClr val="bg1"/>
                </a:solidFill>
              </a:rPr>
              <a:t>Python doesn't have explicit constructors like C++ or Java, but the __</a:t>
            </a:r>
            <a:r>
              <a:rPr lang="en-US" dirty="0" err="1">
                <a:solidFill>
                  <a:schemeClr val="bg1"/>
                </a:solidFill>
              </a:rPr>
              <a:t>init</a:t>
            </a:r>
            <a:r>
              <a:rPr lang="en-US" dirty="0">
                <a:solidFill>
                  <a:schemeClr val="bg1"/>
                </a:solidFill>
              </a:rPr>
              <a:t>__() method in Python is something similar, though it is strictly speaking not a constructor</a:t>
            </a:r>
            <a:r>
              <a:rPr lang="en-US" dirty="0" smtClean="0">
                <a:solidFill>
                  <a:schemeClr val="bg1"/>
                </a:solidFill>
              </a:rPr>
              <a:t>.</a:t>
            </a:r>
          </a:p>
          <a:p>
            <a:r>
              <a:rPr lang="en-US" dirty="0">
                <a:solidFill>
                  <a:schemeClr val="bg1"/>
                </a:solidFill>
              </a:rPr>
              <a:t>It behaves in many ways like a constructor, e.g. it is the first code which is executed, when a new instance of a class is created</a:t>
            </a:r>
            <a:r>
              <a:rPr lang="en-US" dirty="0" smtClean="0">
                <a:solidFill>
                  <a:schemeClr val="bg1"/>
                </a:solidFill>
              </a:rPr>
              <a:t>.</a:t>
            </a:r>
          </a:p>
          <a:p>
            <a:r>
              <a:rPr lang="en-US" dirty="0">
                <a:solidFill>
                  <a:schemeClr val="bg1"/>
                </a:solidFill>
              </a:rPr>
              <a:t> the __</a:t>
            </a:r>
            <a:r>
              <a:rPr lang="en-US" dirty="0" err="1">
                <a:solidFill>
                  <a:schemeClr val="bg1"/>
                </a:solidFill>
              </a:rPr>
              <a:t>init</a:t>
            </a:r>
            <a:r>
              <a:rPr lang="en-US" dirty="0">
                <a:solidFill>
                  <a:schemeClr val="bg1"/>
                </a:solidFill>
              </a:rPr>
              <a:t>__ method is used - like constructors in other object oriented programming languages - to initialize the instance variables of an object.</a:t>
            </a:r>
            <a:endParaRPr lang="en-US" dirty="0">
              <a:solidFill>
                <a:schemeClr val="bg1"/>
              </a:solidFill>
            </a:endParaRPr>
          </a:p>
        </p:txBody>
      </p:sp>
    </p:spTree>
    <p:extLst>
      <p:ext uri="{BB962C8B-B14F-4D97-AF65-F5344CB8AC3E}">
        <p14:creationId xmlns:p14="http://schemas.microsoft.com/office/powerpoint/2010/main" val="598447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Destructor</a:t>
            </a:r>
            <a:endParaRPr lang="en-US" dirty="0"/>
          </a:p>
        </p:txBody>
      </p:sp>
      <p:sp>
        <p:nvSpPr>
          <p:cNvPr id="3" name="Content Placeholder 2"/>
          <p:cNvSpPr>
            <a:spLocks noGrp="1"/>
          </p:cNvSpPr>
          <p:nvPr>
            <p:ph idx="1"/>
          </p:nvPr>
        </p:nvSpPr>
        <p:spPr/>
        <p:txBody>
          <a:bodyPr/>
          <a:lstStyle/>
          <a:p>
            <a:r>
              <a:rPr lang="en-US" dirty="0">
                <a:solidFill>
                  <a:schemeClr val="bg1"/>
                </a:solidFill>
              </a:rPr>
              <a:t> There is no "real" destructor, but something </a:t>
            </a:r>
            <a:r>
              <a:rPr lang="en-US" dirty="0" err="1">
                <a:solidFill>
                  <a:schemeClr val="bg1"/>
                </a:solidFill>
              </a:rPr>
              <a:t>similiar</a:t>
            </a:r>
            <a:r>
              <a:rPr lang="en-US" dirty="0">
                <a:solidFill>
                  <a:schemeClr val="bg1"/>
                </a:solidFill>
              </a:rPr>
              <a:t>, i.e. the method __del__. It is called when the instance is about to be </a:t>
            </a:r>
            <a:r>
              <a:rPr lang="en-US" dirty="0" smtClean="0">
                <a:solidFill>
                  <a:schemeClr val="bg1"/>
                </a:solidFill>
              </a:rPr>
              <a:t>destroyed.</a:t>
            </a:r>
          </a:p>
          <a:p>
            <a:r>
              <a:rPr lang="en-US" dirty="0">
                <a:solidFill>
                  <a:schemeClr val="bg1"/>
                </a:solidFill>
              </a:rPr>
              <a:t>If a base class has a __del__() method, the derived class's __del__() method, if any, must explicitly call it to ensure proper deletion of the base class part of the instance. </a:t>
            </a:r>
            <a:endParaRPr lang="en-US" dirty="0">
              <a:solidFill>
                <a:schemeClr val="bg1"/>
              </a:solidFill>
            </a:endParaRPr>
          </a:p>
        </p:txBody>
      </p:sp>
    </p:spTree>
    <p:extLst>
      <p:ext uri="{BB962C8B-B14F-4D97-AF65-F5344CB8AC3E}">
        <p14:creationId xmlns:p14="http://schemas.microsoft.com/office/powerpoint/2010/main" val="28272792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1445</TotalTime>
  <Words>1024</Words>
  <Application>Microsoft Office PowerPoint</Application>
  <PresentationFormat>Widescreen</PresentationFormat>
  <Paragraphs>103</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DeVinne Txt BT</vt:lpstr>
      <vt:lpstr>Trebuchet MS</vt:lpstr>
      <vt:lpstr>Berlin</vt:lpstr>
      <vt:lpstr>OOP-Python</vt:lpstr>
      <vt:lpstr>Object Oriented Programming</vt:lpstr>
      <vt:lpstr>Analogy: The Cake Class</vt:lpstr>
      <vt:lpstr>Classes, Objects, Instances</vt:lpstr>
      <vt:lpstr>Encapsulation of Data</vt:lpstr>
      <vt:lpstr>Inheritance</vt:lpstr>
      <vt:lpstr>Definition of Methods</vt:lpstr>
      <vt:lpstr>Constructor</vt:lpstr>
      <vt:lpstr>Destructor</vt:lpstr>
      <vt:lpstr>Data Encapsulation</vt:lpstr>
      <vt:lpstr>Data Encapsulation..</vt:lpstr>
      <vt:lpstr>Inheritance</vt:lpstr>
      <vt:lpstr>Next Topic……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OOP-Python</dc:title>
  <dc:creator>kulbhushan s</dc:creator>
  <cp:lastModifiedBy>kulbhushan s</cp:lastModifiedBy>
  <cp:revision>12</cp:revision>
  <dcterms:created xsi:type="dcterms:W3CDTF">2016-10-20T05:30:55Z</dcterms:created>
  <dcterms:modified xsi:type="dcterms:W3CDTF">2016-10-21T05:36:45Z</dcterms:modified>
</cp:coreProperties>
</file>