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Setting up your Raspberry Pi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guide to setting up your Raspberry pi for smooth experience.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4079"/>
            <a:ext cx="802027" cy="1013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724" y="176909"/>
            <a:ext cx="1906476" cy="451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3" y="136485"/>
            <a:ext cx="1847850" cy="371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8055" y="6450031"/>
            <a:ext cx="435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Robosapiens Technology Pvt. Ltd.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50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Procedure.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Connect the wires in the correct order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Always connect all the Peripherals before powering on.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Keep Raspberry Pi in a Protective Enclosure.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Use casing to prevent short circuit.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Use good quality power supply.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Essential Components</a:t>
            </a:r>
            <a:r>
              <a:rPr lang="en-IN" dirty="0" smtClean="0"/>
              <a:t>: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A USB Keyboard.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A USB Mouse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HDMI display.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LAN Connection.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4079"/>
            <a:ext cx="802027" cy="1013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724" y="176909"/>
            <a:ext cx="1906476" cy="451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3" y="136485"/>
            <a:ext cx="1847850" cy="371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8055" y="6450031"/>
            <a:ext cx="435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Robosapiens Technology Pvt. Ltd.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926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Do’s and </a:t>
            </a:r>
            <a:r>
              <a:rPr lang="en-US" dirty="0" err="1" smtClean="0"/>
              <a:t>Dont’s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Never short circuit any terminal of the GPIO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Never use non standard Power supplies.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Always keep the Raspberry Pi’s Circuit Board Dry.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Never connect power directly to GPIO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The GPIO is only 3.3v 80mA tolerant.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Read the  Product documentation properly before connecting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Do not touch the powered on Circuit board of the Raspberry pi.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Use only standard quality USB devices, as some products may even harm your Pi.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Double check wire connections before powering on the Board.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4079"/>
            <a:ext cx="802027" cy="1013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724" y="176909"/>
            <a:ext cx="1906476" cy="451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3" y="136485"/>
            <a:ext cx="1847850" cy="371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8055" y="6450031"/>
            <a:ext cx="435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Robosapiens Technology Pvt. Ltd.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79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</a:t>
            </a:r>
            <a:r>
              <a:rPr lang="en-US" dirty="0" err="1" smtClean="0"/>
              <a:t>raspbian</a:t>
            </a:r>
            <a:r>
              <a:rPr lang="en-US" dirty="0" smtClean="0"/>
              <a:t> to the latest Sources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795" y="1838996"/>
            <a:ext cx="6257925" cy="3676650"/>
          </a:xfrm>
        </p:spPr>
      </p:pic>
      <p:sp>
        <p:nvSpPr>
          <p:cNvPr id="5" name="TextBox 4"/>
          <p:cNvSpPr txBox="1"/>
          <p:nvPr/>
        </p:nvSpPr>
        <p:spPr>
          <a:xfrm>
            <a:off x="592428" y="2073499"/>
            <a:ext cx="50742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dirty="0" smtClean="0"/>
              <a:t>Open </a:t>
            </a:r>
            <a:r>
              <a:rPr lang="en-US" dirty="0" err="1" smtClean="0"/>
              <a:t>lxterminal</a:t>
            </a:r>
            <a:r>
              <a:rPr lang="en-US" dirty="0" smtClean="0"/>
              <a:t> on </a:t>
            </a:r>
            <a:r>
              <a:rPr lang="en-US" dirty="0" err="1" smtClean="0"/>
              <a:t>Raspbian</a:t>
            </a:r>
            <a:r>
              <a:rPr lang="en-US" dirty="0" smtClean="0"/>
              <a:t> GUI</a:t>
            </a:r>
          </a:p>
          <a:p>
            <a:pPr marL="285750" indent="-285750">
              <a:buBlip>
                <a:blip r:embed="rId3"/>
              </a:buBlip>
            </a:pPr>
            <a:endParaRPr lang="en-US" dirty="0" smtClean="0"/>
          </a:p>
          <a:p>
            <a:pPr marL="285750" indent="-285750">
              <a:buBlip>
                <a:blip r:embed="rId3"/>
              </a:buBlip>
            </a:pPr>
            <a:r>
              <a:rPr lang="en-US" dirty="0" smtClean="0"/>
              <a:t>Type the following commands to update the sources catalogue in </a:t>
            </a:r>
            <a:r>
              <a:rPr lang="en-US" dirty="0" err="1" smtClean="0"/>
              <a:t>linux</a:t>
            </a:r>
            <a:r>
              <a:rPr lang="en-US" dirty="0" smtClean="0"/>
              <a:t>:</a:t>
            </a:r>
          </a:p>
          <a:p>
            <a:pPr marL="742950" lvl="1" indent="-285750">
              <a:buBlip>
                <a:blip r:embed="rId3"/>
              </a:buBlip>
            </a:pPr>
            <a:r>
              <a:rPr lang="en-US" dirty="0" err="1" smtClean="0"/>
              <a:t>sudo</a:t>
            </a:r>
            <a:r>
              <a:rPr lang="en-US" dirty="0" smtClean="0"/>
              <a:t> apt-get update</a:t>
            </a:r>
          </a:p>
          <a:p>
            <a:pPr marL="285750" indent="-285750">
              <a:buBlip>
                <a:blip r:embed="rId3"/>
              </a:buBlip>
            </a:pPr>
            <a:endParaRPr lang="en-US" dirty="0" smtClean="0"/>
          </a:p>
          <a:p>
            <a:pPr marL="285750" indent="-285750">
              <a:buBlip>
                <a:blip r:embed="rId3"/>
              </a:buBlip>
            </a:pPr>
            <a:r>
              <a:rPr lang="en-US" dirty="0" smtClean="0"/>
              <a:t>Type the following commands to upgrade the current OS system’s </a:t>
            </a:r>
            <a:r>
              <a:rPr lang="en-US" dirty="0" err="1" smtClean="0"/>
              <a:t>softwares</a:t>
            </a:r>
            <a:r>
              <a:rPr lang="en-US" dirty="0" smtClean="0"/>
              <a:t> to the latest  versions:</a:t>
            </a:r>
          </a:p>
          <a:p>
            <a:pPr marL="742950" lvl="1" indent="-285750">
              <a:buBlip>
                <a:blip r:embed="rId3"/>
              </a:buBlip>
            </a:pPr>
            <a:r>
              <a:rPr lang="en-US" dirty="0" smtClean="0"/>
              <a:t> </a:t>
            </a:r>
            <a:r>
              <a:rPr lang="en-US" dirty="0" err="1" smtClean="0"/>
              <a:t>sudo</a:t>
            </a:r>
            <a:r>
              <a:rPr lang="en-US" dirty="0" smtClean="0"/>
              <a:t> apt-get upgrade</a:t>
            </a:r>
            <a:endParaRPr lang="en-IN" dirty="0" smtClean="0"/>
          </a:p>
          <a:p>
            <a:pPr marL="742950" lvl="1" indent="-285750">
              <a:buBlip>
                <a:blip r:embed="rId3"/>
              </a:buBlip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4079"/>
            <a:ext cx="802027" cy="10139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724" y="176909"/>
            <a:ext cx="1906476" cy="4515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3" y="136485"/>
            <a:ext cx="1847850" cy="371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58055" y="6450031"/>
            <a:ext cx="435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Robosapiens Technology Pvt. Ltd.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70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Linux terminal and Shell Scripting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the dos prompt in windows the </a:t>
            </a:r>
            <a:r>
              <a:rPr lang="en-US" dirty="0" err="1" smtClean="0"/>
              <a:t>linux</a:t>
            </a:r>
            <a:r>
              <a:rPr lang="en-US" dirty="0" smtClean="0"/>
              <a:t> OS also has a terminal called as the Linux Shell.</a:t>
            </a:r>
          </a:p>
          <a:p>
            <a:r>
              <a:rPr lang="en-US" dirty="0" err="1" smtClean="0"/>
              <a:t>Raspbian</a:t>
            </a:r>
            <a:r>
              <a:rPr lang="en-US" dirty="0" smtClean="0"/>
              <a:t> also has a command shell called </a:t>
            </a:r>
            <a:r>
              <a:rPr lang="en-US" dirty="0" err="1" smtClean="0"/>
              <a:t>LXTerminal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terminal is used to implement and access various super user functions via the interface.</a:t>
            </a:r>
          </a:p>
          <a:p>
            <a:r>
              <a:rPr lang="en-US" dirty="0" smtClean="0"/>
              <a:t>The Linux terminal is a CLI like </a:t>
            </a:r>
            <a:r>
              <a:rPr lang="en-US" dirty="0" err="1" smtClean="0"/>
              <a:t>Ms</a:t>
            </a:r>
            <a:r>
              <a:rPr lang="en-US" dirty="0" smtClean="0"/>
              <a:t> DOS.</a:t>
            </a:r>
          </a:p>
          <a:p>
            <a:r>
              <a:rPr lang="en-US" dirty="0" smtClean="0"/>
              <a:t>The term Shell Scripting means writing Scripts for the Linux terminal.</a:t>
            </a:r>
          </a:p>
          <a:p>
            <a:r>
              <a:rPr lang="en-US" dirty="0" smtClean="0"/>
              <a:t>The shell scripts are usually universal for all the </a:t>
            </a:r>
            <a:r>
              <a:rPr lang="en-US" dirty="0" err="1" smtClean="0"/>
              <a:t>linux</a:t>
            </a:r>
            <a:r>
              <a:rPr lang="en-US" dirty="0" smtClean="0"/>
              <a:t> versions.</a:t>
            </a:r>
          </a:p>
          <a:p>
            <a:r>
              <a:rPr lang="en-US" dirty="0" smtClean="0"/>
              <a:t>The shell scripts are syntax dependent and require skills to write.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4079"/>
            <a:ext cx="802027" cy="1013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724" y="176909"/>
            <a:ext cx="1906476" cy="451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3" y="136485"/>
            <a:ext cx="1847850" cy="371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8055" y="6450031"/>
            <a:ext cx="435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Robosapiens Technology Pvt. Ltd.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54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Shell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 smtClean="0"/>
              <a:t>sudo</a:t>
            </a:r>
            <a:r>
              <a:rPr lang="en-US" dirty="0" smtClean="0"/>
              <a:t>: Grants super user access</a:t>
            </a:r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reboot: helps to reboot OS</a:t>
            </a:r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shutdown: Shuts down raspberry pi</a:t>
            </a:r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apt-get update: Updates sources list from </a:t>
            </a:r>
            <a:r>
              <a:rPr lang="en-US" dirty="0" err="1" smtClean="0"/>
              <a:t>Github</a:t>
            </a:r>
            <a:r>
              <a:rPr lang="en-US" dirty="0" smtClean="0"/>
              <a:t> servers</a:t>
            </a:r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apt-get upgrade: Updates all the </a:t>
            </a:r>
            <a:r>
              <a:rPr lang="en-US" dirty="0" err="1" smtClean="0"/>
              <a:t>softwares</a:t>
            </a:r>
            <a:r>
              <a:rPr lang="en-US" dirty="0" smtClean="0"/>
              <a:t> to the latest versions.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 </a:t>
            </a:r>
            <a:r>
              <a:rPr lang="en-US" dirty="0" err="1" smtClean="0"/>
              <a:t>mkdir</a:t>
            </a:r>
            <a:r>
              <a:rPr lang="en-US" dirty="0" smtClean="0"/>
              <a:t>: Creates a new Directory</a:t>
            </a:r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err="1" smtClean="0"/>
              <a:t>rmdir</a:t>
            </a:r>
            <a:r>
              <a:rPr lang="en-US" dirty="0" smtClean="0"/>
              <a:t>: Removes a Directory.</a:t>
            </a:r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ls: Lists files.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4079"/>
            <a:ext cx="802027" cy="1013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724" y="176909"/>
            <a:ext cx="1906476" cy="451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3" y="136485"/>
            <a:ext cx="1847850" cy="371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8055" y="6450031"/>
            <a:ext cx="435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Robosapiens Technology Pvt. Ltd.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51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of Raspberry 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The Raspberry Pi board has different GPIO configurations for different models.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The GPIO pins are used for multiple device connectivity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It is also used for making the board usable as an embedded platform.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Raspberry pi’s GPIO are also multiplexed as the other controller’s pins.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Multiplexed GPIO means that a Pin of the GPIO is capable of performing many functions.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The pins are all 3.3 v compatible and the current availability of the pins are very low.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Always use resistances for matching the impedance of the device being connected.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The GPIO are controlled via Python Programming Language as well as the </a:t>
            </a:r>
            <a:r>
              <a:rPr lang="en-US" dirty="0" err="1" smtClean="0"/>
              <a:t>linux</a:t>
            </a:r>
            <a:r>
              <a:rPr lang="en-US" dirty="0" smtClean="0"/>
              <a:t> shell.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4079"/>
            <a:ext cx="802027" cy="1013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724" y="176909"/>
            <a:ext cx="1906476" cy="451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3" y="136485"/>
            <a:ext cx="1847850" cy="371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8055" y="6450031"/>
            <a:ext cx="435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Robosapiens Technology Pvt. Ltd.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01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 B+ GPIO pins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72048" y="2047892"/>
            <a:ext cx="9376222" cy="2344056"/>
          </a:xfrm>
        </p:spPr>
      </p:pic>
      <p:sp>
        <p:nvSpPr>
          <p:cNvPr id="5" name="TextBox 4"/>
          <p:cNvSpPr txBox="1"/>
          <p:nvPr/>
        </p:nvSpPr>
        <p:spPr>
          <a:xfrm>
            <a:off x="888642" y="2318197"/>
            <a:ext cx="7572778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Blip>
                <a:blip r:embed="rId3"/>
              </a:buBlip>
            </a:pPr>
            <a:r>
              <a:rPr lang="en-US" dirty="0" smtClean="0"/>
              <a:t>40 Pins header</a:t>
            </a:r>
          </a:p>
          <a:p>
            <a:pPr marL="285750" indent="-285750">
              <a:lnSpc>
                <a:spcPct val="200000"/>
              </a:lnSpc>
              <a:buBlip>
                <a:blip r:embed="rId3"/>
              </a:buBlip>
            </a:pPr>
            <a:r>
              <a:rPr lang="en-US" dirty="0" smtClean="0"/>
              <a:t>17 Pins having Only I/O functions.</a:t>
            </a:r>
          </a:p>
          <a:p>
            <a:pPr marL="285750" indent="-285750">
              <a:lnSpc>
                <a:spcPct val="200000"/>
              </a:lnSpc>
              <a:buBlip>
                <a:blip r:embed="rId3"/>
              </a:buBlip>
            </a:pPr>
            <a:r>
              <a:rPr lang="en-US" dirty="0" smtClean="0"/>
              <a:t>10 Multiplexed Pins</a:t>
            </a:r>
          </a:p>
          <a:p>
            <a:pPr marL="285750" indent="-285750">
              <a:lnSpc>
                <a:spcPct val="200000"/>
              </a:lnSpc>
              <a:buBlip>
                <a:blip r:embed="rId3"/>
              </a:buBlip>
            </a:pPr>
            <a:r>
              <a:rPr lang="en-US" dirty="0" smtClean="0"/>
              <a:t>8 Ground Pins</a:t>
            </a:r>
          </a:p>
          <a:p>
            <a:pPr marL="285750" indent="-285750">
              <a:lnSpc>
                <a:spcPct val="200000"/>
              </a:lnSpc>
              <a:buBlip>
                <a:blip r:embed="rId3"/>
              </a:buBlip>
            </a:pPr>
            <a:r>
              <a:rPr lang="en-US" dirty="0" smtClean="0"/>
              <a:t>Onboard Regulated 5V and 3V3 power supply.</a:t>
            </a:r>
          </a:p>
          <a:p>
            <a:pPr marL="285750" indent="-285750">
              <a:lnSpc>
                <a:spcPct val="200000"/>
              </a:lnSpc>
              <a:buBlip>
                <a:blip r:embed="rId3"/>
              </a:buBlip>
            </a:pPr>
            <a:r>
              <a:rPr lang="en-US" dirty="0" smtClean="0"/>
              <a:t>UART </a:t>
            </a:r>
            <a:r>
              <a:rPr lang="en-US" dirty="0" err="1" smtClean="0"/>
              <a:t>Tx</a:t>
            </a:r>
            <a:r>
              <a:rPr lang="en-US" dirty="0" smtClean="0"/>
              <a:t>/Rx pins</a:t>
            </a:r>
          </a:p>
          <a:p>
            <a:pPr marL="285750" indent="-285750">
              <a:lnSpc>
                <a:spcPct val="200000"/>
              </a:lnSpc>
              <a:buBlip>
                <a:blip r:embed="rId3"/>
              </a:buBlip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4079"/>
            <a:ext cx="802027" cy="10139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724" y="176909"/>
            <a:ext cx="1906476" cy="4515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3" y="136485"/>
            <a:ext cx="1847850" cy="371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58055" y="6450031"/>
            <a:ext cx="435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Robosapiens Technology Pvt. Ltd.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0308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</TotalTime>
  <Words>571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Setting up your Raspberry Pi</vt:lpstr>
      <vt:lpstr>Operation Procedure.</vt:lpstr>
      <vt:lpstr>Do’s and Dont’s</vt:lpstr>
      <vt:lpstr>Updating raspbian to the latest Sources</vt:lpstr>
      <vt:lpstr>The Linux terminal and Shell Scripting</vt:lpstr>
      <vt:lpstr>Some Shell commands</vt:lpstr>
      <vt:lpstr>GPIO of Raspberry Pi</vt:lpstr>
      <vt:lpstr>Raspberry Pi B+ GPIO pins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Raspberry Pi</dc:title>
  <dc:creator>Kkulbhushan Srivastava</dc:creator>
  <cp:lastModifiedBy>Kkulbhushan Srivastava</cp:lastModifiedBy>
  <cp:revision>11</cp:revision>
  <dcterms:created xsi:type="dcterms:W3CDTF">2015-10-19T07:42:43Z</dcterms:created>
  <dcterms:modified xsi:type="dcterms:W3CDTF">2015-10-19T09:16:29Z</dcterms:modified>
</cp:coreProperties>
</file>