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4087" r:id="rId13"/>
  </p:sldMasterIdLst>
  <p:sldIdLst>
    <p:sldId id="316" r:id="rId14"/>
    <p:sldId id="286" r:id="rId15"/>
    <p:sldId id="287" r:id="rId16"/>
    <p:sldId id="288" r:id="rId17"/>
    <p:sldId id="289" r:id="rId18"/>
    <p:sldId id="290" r:id="rId19"/>
    <p:sldId id="257" r:id="rId20"/>
    <p:sldId id="262" r:id="rId21"/>
    <p:sldId id="310" r:id="rId22"/>
    <p:sldId id="263" r:id="rId23"/>
    <p:sldId id="292" r:id="rId24"/>
    <p:sldId id="312" r:id="rId25"/>
    <p:sldId id="258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13" r:id="rId37"/>
    <p:sldId id="314" r:id="rId38"/>
    <p:sldId id="256" r:id="rId39"/>
    <p:sldId id="315" r:id="rId40"/>
  </p:sldIdLst>
  <p:sldSz cx="16256000" cy="9144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5pPr>
    <a:lvl6pPr marL="2286000" algn="l" defTabSz="914400" rtl="0" eaLnBrk="1" latinLnBrk="0" hangingPunct="1"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6pPr>
    <a:lvl7pPr marL="2743200" algn="l" defTabSz="914400" rtl="0" eaLnBrk="1" latinLnBrk="0" hangingPunct="1"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7pPr>
    <a:lvl8pPr marL="3200400" algn="l" defTabSz="914400" rtl="0" eaLnBrk="1" latinLnBrk="0" hangingPunct="1"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8pPr>
    <a:lvl9pPr marL="3657600" algn="l" defTabSz="914400" rtl="0" eaLnBrk="1" latinLnBrk="0" hangingPunct="1">
      <a:defRPr sz="3600" kern="1200">
        <a:solidFill>
          <a:srgbClr val="FFFFFF"/>
        </a:solidFill>
        <a:latin typeface="Gill Sans" pitchFamily="-84" charset="0"/>
        <a:ea typeface="ヒラギノ角ゴ ProN W3" pitchFamily="-84" charset="-128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4" y="750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07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1433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4051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089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44899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5190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45950" y="2603500"/>
            <a:ext cx="30416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0631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7686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72805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88951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48436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80301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69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5834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583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40529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548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157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0309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256285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059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187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675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259677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9827705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0961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334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2505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9800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900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8066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28771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40938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4640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776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507506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75047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2204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97868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14659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64809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657135"/>
            <a:ext cx="11957445" cy="36792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955" y="5658460"/>
            <a:ext cx="4102811" cy="3692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1" y="3453437"/>
            <a:ext cx="11957447" cy="221377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2148954" y="3453437"/>
            <a:ext cx="4102812" cy="2213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96" y="3644945"/>
            <a:ext cx="10858845" cy="1830760"/>
          </a:xfrm>
        </p:spPr>
        <p:txBody>
          <a:bodyPr anchor="b">
            <a:no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96" y="5858720"/>
            <a:ext cx="10858845" cy="1490249"/>
          </a:xfrm>
        </p:spPr>
        <p:txBody>
          <a:bodyPr>
            <a:normAutofit/>
          </a:bodyPr>
          <a:lstStyle>
            <a:lvl1pPr marL="0" indent="0" algn="r">
              <a:buNone/>
              <a:defRPr sz="2667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35116B-1967-4F34-A751-3659CCCE5648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40462" y="3667116"/>
            <a:ext cx="1562517" cy="1808589"/>
          </a:xfrm>
        </p:spPr>
        <p:txBody>
          <a:bodyPr/>
          <a:lstStyle/>
          <a:p>
            <a:pPr>
              <a:defRPr/>
            </a:pPr>
            <a:fld id="{5550D477-11D9-4840-88EC-BBEC37AA5D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0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66E57-AC2E-48DC-B2C2-FBC6EAF4B23D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068F3-44D0-4A1A-B5CA-89D4E4FE68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826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449209"/>
            <a:ext cx="13917083" cy="428219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3" y="5450535"/>
            <a:ext cx="2137329" cy="192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3" y="3635023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4114434" y="3635023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96" y="3826527"/>
            <a:ext cx="12818480" cy="1454384"/>
          </a:xfrm>
        </p:spPr>
        <p:txBody>
          <a:bodyPr anchor="ctr">
            <a:norm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096" y="5642895"/>
            <a:ext cx="12818480" cy="2272023"/>
          </a:xfrm>
        </p:spPr>
        <p:txBody>
          <a:bodyPr>
            <a:normAutofit/>
          </a:bodyPr>
          <a:lstStyle>
            <a:lvl1pPr marL="0" indent="0" algn="r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230E60-1FC1-49B7-98BD-628555F0860D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05941" y="3826528"/>
            <a:ext cx="1538868" cy="1454385"/>
          </a:xfrm>
        </p:spPr>
        <p:txBody>
          <a:bodyPr/>
          <a:lstStyle/>
          <a:p>
            <a:pPr>
              <a:defRPr/>
            </a:pPr>
            <a:fld id="{3230F996-4EE9-471C-B40F-08F54D3F6B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5482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094" y="3115831"/>
            <a:ext cx="6264477" cy="479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8831" y="3115831"/>
            <a:ext cx="6266744" cy="479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27E058-6C2B-46D7-9335-E6FC121FB1FF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167FA-4DCF-46E6-A78B-0F53B984B0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270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93" y="1004306"/>
            <a:ext cx="12818484" cy="14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467" y="3115831"/>
            <a:ext cx="5963103" cy="92418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097" y="4040012"/>
            <a:ext cx="6264473" cy="387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60205" y="3115831"/>
            <a:ext cx="5965371" cy="92276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8832" y="4040012"/>
            <a:ext cx="6266745" cy="3874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4FD12-2B44-4784-A98B-857C8A92E5AC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B7FE1-F53A-4B39-A105-243AAE332B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142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7920C-20D5-4242-8965-DF6CC947D91C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DCC48-243E-4343-9115-ED3037778F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245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6734C5-91C1-43A5-9620-C4189CBB02B1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DE8A6-B01E-49FD-A440-B0F2F80E2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74155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95" y="1004303"/>
            <a:ext cx="12818479" cy="1441253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7795" y="3115831"/>
            <a:ext cx="7477781" cy="4799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096" y="3115830"/>
            <a:ext cx="5053437" cy="4799089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AC87F3-BBE5-4258-B0E0-6FFE39D29049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2D68B-8C8F-4441-AC1D-A65E159460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773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98" y="1004304"/>
            <a:ext cx="12818476" cy="1441251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1112" y="3115832"/>
            <a:ext cx="7234465" cy="4799083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098" y="3115831"/>
            <a:ext cx="5168341" cy="4799087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93193D-4965-46FA-A0F4-756E57D72504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A1D12-D3FD-4F16-808B-74DF25D5B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76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04837"/>
            <a:ext cx="13917083" cy="428219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7906163"/>
            <a:ext cx="2137329" cy="1923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0651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4114437" y="6090651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97" y="6282155"/>
            <a:ext cx="12818479" cy="6040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7097" y="812797"/>
            <a:ext cx="12818479" cy="4786100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092" y="6892778"/>
            <a:ext cx="12818483" cy="83062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E669BD-E71A-4B58-B530-EAC03F8231DE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05941" y="6281746"/>
            <a:ext cx="1538868" cy="1454385"/>
          </a:xfrm>
        </p:spPr>
        <p:txBody>
          <a:bodyPr/>
          <a:lstStyle/>
          <a:p>
            <a:pPr>
              <a:defRPr/>
            </a:pPr>
            <a:fld id="{63DC3407-5BB8-4BA7-98E6-7B4CC4451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15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04837"/>
            <a:ext cx="13917083" cy="428219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7906163"/>
            <a:ext cx="2137329" cy="1923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0651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4114437" y="6090651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96" y="812796"/>
            <a:ext cx="12818477" cy="4790333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097" y="6282154"/>
            <a:ext cx="12818479" cy="1454385"/>
          </a:xfrm>
        </p:spPr>
        <p:txBody>
          <a:bodyPr anchor="ctr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836849-F7C1-4A67-AC1F-B8CF06667FE3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05941" y="6282154"/>
            <a:ext cx="1538868" cy="1454385"/>
          </a:xfrm>
        </p:spPr>
        <p:txBody>
          <a:bodyPr/>
          <a:lstStyle/>
          <a:p>
            <a:pPr>
              <a:defRPr/>
            </a:pPr>
            <a:fld id="{3793445D-C61E-42B5-A9FD-7E948B4CDC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32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04837"/>
            <a:ext cx="13917083" cy="428219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7906163"/>
            <a:ext cx="2137329" cy="1923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6090651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4114437" y="6090651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809" y="812798"/>
            <a:ext cx="11625169" cy="4048081"/>
          </a:xfrm>
        </p:spPr>
        <p:txBody>
          <a:bodyPr anchor="ctr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69718" y="4871172"/>
            <a:ext cx="10875439" cy="731957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097" y="6282154"/>
            <a:ext cx="12818479" cy="1454385"/>
          </a:xfrm>
        </p:spPr>
        <p:txBody>
          <a:bodyPr anchor="ctr"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8FE8B0-0301-4057-BFA8-5225BBE23923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05941" y="6279901"/>
            <a:ext cx="1538868" cy="1454385"/>
          </a:xfrm>
        </p:spPr>
        <p:txBody>
          <a:bodyPr/>
          <a:lstStyle/>
          <a:p>
            <a:pPr>
              <a:defRPr/>
            </a:pPr>
            <a:fld id="{E4375271-4010-4943-96B0-84FDC326A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78096" y="997488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83745" y="4044699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40005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04837"/>
            <a:ext cx="13917083" cy="428219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7906163"/>
            <a:ext cx="2137329" cy="1923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6090651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4114437" y="6090651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092" y="6282154"/>
            <a:ext cx="12818483" cy="7847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093" y="7066866"/>
            <a:ext cx="12818483" cy="669673"/>
          </a:xfrm>
        </p:spPr>
        <p:txBody>
          <a:bodyPr anchor="t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87DAFD-E02B-4394-BDED-4194ED93FCEA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05941" y="6279901"/>
            <a:ext cx="1538868" cy="1454385"/>
          </a:xfrm>
        </p:spPr>
        <p:txBody>
          <a:bodyPr/>
          <a:lstStyle/>
          <a:p>
            <a:pPr>
              <a:defRPr/>
            </a:pPr>
            <a:fld id="{AC650855-8DE2-46B6-8255-4333C19A2E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508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2296" y="1004304"/>
            <a:ext cx="12833280" cy="14412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81261" y="3115831"/>
            <a:ext cx="4093379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07096" y="4030231"/>
            <a:ext cx="4066269" cy="38846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4700" y="3115831"/>
            <a:ext cx="4084320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60627" y="4030231"/>
            <a:ext cx="4084320" cy="38846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32209" y="3115831"/>
            <a:ext cx="4093367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32209" y="4030231"/>
            <a:ext cx="4093367" cy="3884684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9AF2E-E68B-4B78-B1CB-8C30BEECA040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3B92F-5083-4EA4-A5E2-78E767D16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550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07096" y="1004304"/>
            <a:ext cx="12818480" cy="14412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07092" y="5730004"/>
            <a:ext cx="4066273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07092" y="3115831"/>
            <a:ext cx="4066273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07092" y="6498353"/>
            <a:ext cx="4066273" cy="141656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628" y="5730004"/>
            <a:ext cx="4084320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60627" y="3115831"/>
            <a:ext cx="4084320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58824" y="6498352"/>
            <a:ext cx="4089729" cy="141656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40905" y="5730004"/>
            <a:ext cx="4084673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40904" y="3115831"/>
            <a:ext cx="4084673" cy="2032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40738" y="6498349"/>
            <a:ext cx="4090084" cy="141656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09216-29E8-4897-9D90-FAF716837429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6E2D-C395-4BBD-8987-15307E3EC3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668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6987"/>
            <a:ext cx="13917083" cy="428219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436" y="2628312"/>
            <a:ext cx="2137329" cy="192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812800"/>
            <a:ext cx="13917083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4114437" y="812800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16BD7B-36D3-47A0-B766-B93213031FF6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73F60-55AC-413B-9914-17F3F0BE3D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676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10821610" y="2492527"/>
            <a:ext cx="6809317" cy="18242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13157604" y="7163204"/>
            <a:ext cx="2137329" cy="1824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05641" y="812796"/>
            <a:ext cx="1431736" cy="5805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096" y="812797"/>
            <a:ext cx="11826672" cy="71021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6168" y="7914917"/>
            <a:ext cx="3657600" cy="486833"/>
          </a:xfrm>
        </p:spPr>
        <p:txBody>
          <a:bodyPr/>
          <a:lstStyle/>
          <a:p>
            <a:pPr>
              <a:defRPr/>
            </a:pPr>
            <a:fld id="{A2BEA0F0-08D5-4851-85D2-310EB125F2B5}" type="datetimeFigureOut">
              <a:rPr lang="en-US" smtClean="0"/>
              <a:pPr>
                <a:defRPr/>
              </a:pPr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07096" y="7914918"/>
            <a:ext cx="8169073" cy="48683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63401" y="7198178"/>
            <a:ext cx="1538868" cy="1454385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80A566DF-08D0-46BD-8E6E-602A781D02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165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32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431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51001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4051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967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03500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2061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6461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989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436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70936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636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022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887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9098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09389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34477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60327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953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133600"/>
            <a:ext cx="3657600" cy="636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0820400" cy="6362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801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847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601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04164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7384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625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441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1181100"/>
            <a:ext cx="688975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814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11823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65812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611766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7882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567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045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537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304499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6550" y="4597400"/>
            <a:ext cx="410845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363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114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990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81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6393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50371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02500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5280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675" y="1435100"/>
            <a:ext cx="2092325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1435100"/>
            <a:ext cx="612457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686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3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74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83745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20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32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8648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887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54586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42828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02103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699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41300"/>
            <a:ext cx="3657600" cy="7926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41300"/>
            <a:ext cx="10820400" cy="79263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004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11921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468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5860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78443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133600"/>
            <a:ext cx="7239000" cy="603408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965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157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881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941389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123528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822107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133600"/>
            <a:ext cx="146304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0218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366713"/>
            <a:ext cx="3657600" cy="78009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366713"/>
            <a:ext cx="10820400" cy="7800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482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669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984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8379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507861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2603500"/>
            <a:ext cx="332740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0346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486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282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30506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907274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0874473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8940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101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840038"/>
            <a:ext cx="138176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13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79349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968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88" y="5875338"/>
            <a:ext cx="138176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88" y="3875088"/>
            <a:ext cx="138176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6400051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570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850" y="2603500"/>
            <a:ext cx="6889750" cy="5702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2143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900363"/>
            <a:ext cx="71818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175" y="2046288"/>
            <a:ext cx="7185025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175" y="2900363"/>
            <a:ext cx="7185025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1082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54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1256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350" y="363538"/>
            <a:ext cx="908685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1912938"/>
            <a:ext cx="534828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45568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113" y="817563"/>
            <a:ext cx="9753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113" y="7156450"/>
            <a:ext cx="97536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5012286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626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4625" y="241300"/>
            <a:ext cx="3482975" cy="806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5700" y="241300"/>
            <a:ext cx="10296525" cy="806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554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5.xml"/><Relationship Id="rId18" Type="http://schemas.openxmlformats.org/officeDocument/2006/relationships/theme" Target="../theme/theme13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17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4.xml"/><Relationship Id="rId16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4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1181100"/>
            <a:ext cx="13931900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pitchFamily="-8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pitchFamily="-8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pitchFamily="-8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pitchFamily="-8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112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0033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2954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92300" indent="-533400" algn="l" rtl="0" eaLnBrk="0" fontAlgn="base" hangingPunct="0">
        <a:spcBef>
          <a:spcPts val="49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495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067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639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21100" indent="-533400" algn="l" rtl="0" fontAlgn="base">
        <a:spcBef>
          <a:spcPts val="49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51900" y="2603500"/>
            <a:ext cx="62357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pitchFamily="-8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pitchFamily="-8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pitchFamily="-8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pitchFamily="-8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pitchFamily="-8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pitchFamily="-8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pitchFamily="-8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pitchFamily="-84" charset="0"/>
              </a:rPr>
              <a:t>Fifth level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781300"/>
            <a:ext cx="139319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096" y="1004304"/>
            <a:ext cx="12818481" cy="144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096" y="3115831"/>
            <a:ext cx="12818481" cy="4799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67975" y="7914917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7095" y="7914918"/>
            <a:ext cx="9160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05941" y="1004304"/>
            <a:ext cx="1538868" cy="1454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85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04" r:id="rId1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6908800"/>
            <a:ext cx="139319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pitchFamily="-8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pitchFamily="-8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pitchFamily="-8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pitchFamily="-84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1435100"/>
            <a:ext cx="836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4597400"/>
            <a:ext cx="8369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pitchFamily="-8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pitchFamily="-8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pitchFamily="-8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pitchFamily="-8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63700" y="241300"/>
            <a:ext cx="129413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041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333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38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930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49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1041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3335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383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930400" indent="-5334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3876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8448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020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759200" indent="-5334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68072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pitchFamily="-8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pitchFamily="-8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pitchFamily="-8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pitchFamily="-8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939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2319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5367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28800" indent="-469900" algn="l" rtl="0" eaLnBrk="0" fontAlgn="base" hangingPunct="0">
        <a:spcBef>
          <a:spcPts val="46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860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46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title style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Gill Sans" pitchFamily="-8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Gill Sans" pitchFamily="-84" charset="0"/>
              </a:rPr>
              <a:t>Second level</a:t>
            </a:r>
          </a:p>
          <a:p>
            <a:pPr lvl="2"/>
            <a:r>
              <a:rPr lang="en-US" altLang="en-US" smtClean="0">
                <a:sym typeface="Gill Sans" pitchFamily="-84" charset="0"/>
              </a:rPr>
              <a:t>Third level</a:t>
            </a:r>
          </a:p>
          <a:p>
            <a:pPr lvl="3"/>
            <a:r>
              <a:rPr lang="en-US" altLang="en-US" smtClean="0">
                <a:sym typeface="Gill Sans" pitchFamily="-84" charset="0"/>
              </a:rPr>
              <a:t>Fourth level</a:t>
            </a:r>
          </a:p>
          <a:p>
            <a:pPr lvl="4"/>
            <a:r>
              <a:rPr lang="en-US" altLang="en-US" smtClean="0">
                <a:sym typeface="Gill Sans" pitchFamily="-84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6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477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9398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2319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5367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1828800" indent="-469900" algn="l" rtl="0" eaLnBrk="0" fontAlgn="base" hangingPunct="0">
        <a:spcBef>
          <a:spcPts val="3500"/>
        </a:spcBef>
        <a:spcAft>
          <a:spcPct val="0"/>
        </a:spcAft>
        <a:buSzPct val="171000"/>
        <a:buFont typeface="Gill Sans" pitchFamily="-8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22860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432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004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57600" indent="-469900" algn="l" rtl="0" fontAlgn="base">
        <a:spcBef>
          <a:spcPts val="3500"/>
        </a:spcBef>
        <a:spcAft>
          <a:spcPct val="0"/>
        </a:spcAft>
        <a:buSzPct val="171000"/>
        <a:buFont typeface="Gill San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FF00"/>
                </a:solidFill>
                <a:sym typeface="Gill Sans" pitchFamily="-84" charset="0"/>
              </a:rPr>
              <a:t>Regular Expressions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computing, a regular expression, also referred to as "regex" or "</a:t>
            </a:r>
            <a:r>
              <a:rPr lang="en-US" dirty="0" err="1"/>
              <a:t>regexp</a:t>
            </a:r>
            <a:r>
              <a:rPr lang="en-US" dirty="0"/>
              <a:t>", provides a concise and flexible means for matching strings of text, such as particular characters, words, or patterns of characters. A regular expression is written in a formal language that can be interpreted by a regular expression processor.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4038600"/>
            <a:ext cx="3339666" cy="104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FF"/>
                </a:solidFill>
                <a:sym typeface="Gill Sans" pitchFamily="-84" charset="0"/>
              </a:rPr>
              <a:t>Non-Greedy</a:t>
            </a:r>
            <a:r>
              <a:rPr lang="en-US" altLang="en-US" smtClean="0">
                <a:sym typeface="Gill Sans" pitchFamily="-84" charset="0"/>
              </a:rPr>
              <a:t> Matching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350386" y="2917825"/>
            <a:ext cx="13931900" cy="18288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Not all regular expression repeat codes are greedy!  If you add a ? character - the + and * chill out a bit...</a:t>
            </a:r>
          </a:p>
        </p:txBody>
      </p:sp>
      <p:sp>
        <p:nvSpPr>
          <p:cNvPr id="29700" name="Rectangle 3"/>
          <p:cNvSpPr>
            <a:spLocks/>
          </p:cNvSpPr>
          <p:nvPr/>
        </p:nvSpPr>
        <p:spPr bwMode="auto"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import re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x = 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From: 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Using the : character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endParaRPr lang="en-US" altLang="en-US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y = re.findall(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^F.+?: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, x)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[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From: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]</a:t>
            </a:r>
          </a:p>
        </p:txBody>
      </p:sp>
      <p:sp>
        <p:nvSpPr>
          <p:cNvPr id="29701" name="Rectangle 4"/>
          <p:cNvSpPr>
            <a:spLocks/>
          </p:cNvSpPr>
          <p:nvPr/>
        </p:nvSpPr>
        <p:spPr bwMode="auto">
          <a:xfrm>
            <a:off x="11214100" y="5581650"/>
            <a:ext cx="183673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6300">
                <a:solidFill>
                  <a:srgbClr val="00FF00"/>
                </a:solidFill>
                <a:ea typeface="MS PGothic" panose="020B0600070205080204" pitchFamily="34" charset="-128"/>
              </a:rPr>
              <a:t>^F</a:t>
            </a:r>
            <a:r>
              <a:rPr lang="en-US" altLang="en-US" sz="6300">
                <a:solidFill>
                  <a:srgbClr val="FF7F00"/>
                </a:solidFill>
                <a:ea typeface="MS PGothic" panose="020B0600070205080204" pitchFamily="34" charset="-128"/>
              </a:rPr>
              <a:t>.+?</a:t>
            </a:r>
            <a:r>
              <a:rPr lang="en-US" altLang="en-US" sz="6300">
                <a:solidFill>
                  <a:srgbClr val="FFFF00"/>
                </a:solidFill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29702" name="Rectangle 5"/>
          <p:cNvSpPr>
            <a:spLocks/>
          </p:cNvSpPr>
          <p:nvPr/>
        </p:nvSpPr>
        <p:spPr bwMode="auto">
          <a:xfrm>
            <a:off x="12900025" y="3644900"/>
            <a:ext cx="3238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One or more characters but not greedily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rot="10800000" flipH="1">
            <a:off x="12490450" y="4679950"/>
            <a:ext cx="203200" cy="966788"/>
          </a:xfrm>
          <a:prstGeom prst="line">
            <a:avLst/>
          </a:prstGeom>
          <a:noFill/>
          <a:ln w="762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4" name="Rectangle 7"/>
          <p:cNvSpPr>
            <a:spLocks/>
          </p:cNvSpPr>
          <p:nvPr/>
        </p:nvSpPr>
        <p:spPr bwMode="auto">
          <a:xfrm>
            <a:off x="7594600" y="7480300"/>
            <a:ext cx="416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First character in the match is an F</a:t>
            </a: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H="1">
            <a:off x="10948988" y="6611938"/>
            <a:ext cx="514350" cy="935037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6" name="Rectangle 9"/>
          <p:cNvSpPr>
            <a:spLocks/>
          </p:cNvSpPr>
          <p:nvPr/>
        </p:nvSpPr>
        <p:spPr bwMode="auto">
          <a:xfrm>
            <a:off x="12090400" y="7493000"/>
            <a:ext cx="416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Last character in the match is a :</a:t>
            </a: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2653963" y="6469063"/>
            <a:ext cx="447675" cy="976312"/>
          </a:xfrm>
          <a:prstGeom prst="line">
            <a:avLst/>
          </a:prstGeom>
          <a:noFill/>
          <a:ln w="762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Fine Tuning String Extraction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0" y="2817813"/>
            <a:ext cx="13931900" cy="15240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You can refine the match for </a:t>
            </a:r>
            <a:r>
              <a:rPr lang="en-US" sz="2667" dirty="0" err="1" smtClean="0">
                <a:solidFill>
                  <a:srgbClr val="FF00FF"/>
                </a:solidFill>
                <a:sym typeface="Gill Sans" charset="0"/>
              </a:rPr>
              <a:t>re.findall</a:t>
            </a:r>
            <a:r>
              <a:rPr lang="en-US" sz="2667" dirty="0" smtClean="0">
                <a:solidFill>
                  <a:srgbClr val="FF00FF"/>
                </a:solidFill>
                <a:sym typeface="Gill Sans" charset="0"/>
              </a:rPr>
              <a:t>()</a:t>
            </a:r>
            <a:r>
              <a:rPr lang="en-US" sz="2667" dirty="0" smtClean="0">
                <a:sym typeface="Gill Sans" charset="0"/>
              </a:rPr>
              <a:t> and separately determine which portion of the match that is to be extracted using parenthesis</a:t>
            </a:r>
          </a:p>
        </p:txBody>
      </p:sp>
      <p:sp>
        <p:nvSpPr>
          <p:cNvPr id="30724" name="Rectangle 3"/>
          <p:cNvSpPr>
            <a:spLocks/>
          </p:cNvSpPr>
          <p:nvPr/>
        </p:nvSpPr>
        <p:spPr bwMode="auto">
          <a:xfrm>
            <a:off x="482600" y="41846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stephen.marquard@uct.ac.za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0725" name="Rectangle 4"/>
          <p:cNvSpPr>
            <a:spLocks/>
          </p:cNvSpPr>
          <p:nvPr/>
        </p:nvSpPr>
        <p:spPr bwMode="auto">
          <a:xfrm>
            <a:off x="454025" y="6299200"/>
            <a:ext cx="154813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y = </a:t>
            </a:r>
            <a:r>
              <a:rPr lang="en-US" altLang="en-US" dirty="0" err="1">
                <a:solidFill>
                  <a:schemeClr val="tx1"/>
                </a:solidFill>
                <a:ea typeface="MS PGothic" panose="020B0600070205080204" pitchFamily="34" charset="-128"/>
              </a:rPr>
              <a:t>re.findall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\S+@\S+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,x)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[</a:t>
            </a:r>
            <a:r>
              <a:rPr lang="fr-FR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stephen.marquard@uct.ac.za</a:t>
            </a:r>
            <a:r>
              <a:rPr lang="fr-FR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]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&gt;&gt;&gt; y = </a:t>
            </a:r>
            <a:r>
              <a:rPr lang="en-US" altLang="en-US" dirty="0" err="1">
                <a:solidFill>
                  <a:srgbClr val="000000"/>
                </a:solidFill>
                <a:ea typeface="MS PGothic" panose="020B0600070205080204" pitchFamily="34" charset="-128"/>
              </a:rPr>
              <a:t>re.findall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(</a:t>
            </a:r>
            <a:r>
              <a:rPr lang="fr-FR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^From:.*? (\S+@\S+)</a:t>
            </a:r>
            <a:r>
              <a:rPr lang="fr-FR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,x)&gt;&gt;&gt; print y[</a:t>
            </a:r>
            <a:r>
              <a:rPr lang="fr-FR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stephen.marquard@uct.ac.za</a:t>
            </a:r>
            <a:r>
              <a:rPr lang="fr-FR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]</a:t>
            </a:r>
          </a:p>
        </p:txBody>
      </p:sp>
      <p:sp>
        <p:nvSpPr>
          <p:cNvPr id="30726" name="Rectangle 5"/>
          <p:cNvSpPr>
            <a:spLocks/>
          </p:cNvSpPr>
          <p:nvPr/>
        </p:nvSpPr>
        <p:spPr bwMode="auto">
          <a:xfrm>
            <a:off x="12655550" y="4964114"/>
            <a:ext cx="27590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5700" dirty="0">
                <a:solidFill>
                  <a:srgbClr val="00FF00"/>
                </a:solidFill>
                <a:ea typeface="MS PGothic" panose="020B0600070205080204" pitchFamily="34" charset="-128"/>
              </a:rPr>
              <a:t>\S+</a:t>
            </a:r>
            <a:r>
              <a:rPr lang="en-US" altLang="en-US" sz="5700" dirty="0">
                <a:solidFill>
                  <a:srgbClr val="FFFF00"/>
                </a:solidFill>
                <a:ea typeface="MS PGothic" panose="020B0600070205080204" pitchFamily="34" charset="-128"/>
              </a:rPr>
              <a:t>@</a:t>
            </a:r>
            <a:r>
              <a:rPr lang="en-US" altLang="en-US" sz="5700" dirty="0">
                <a:solidFill>
                  <a:srgbClr val="00FF00"/>
                </a:solidFill>
                <a:ea typeface="MS PGothic" panose="020B0600070205080204" pitchFamily="34" charset="-128"/>
              </a:rPr>
              <a:t>\S+</a:t>
            </a:r>
          </a:p>
        </p:txBody>
      </p:sp>
      <p:sp>
        <p:nvSpPr>
          <p:cNvPr id="30727" name="Rectangle 6"/>
          <p:cNvSpPr>
            <a:spLocks/>
          </p:cNvSpPr>
          <p:nvPr/>
        </p:nvSpPr>
        <p:spPr bwMode="auto">
          <a:xfrm>
            <a:off x="12655550" y="6770610"/>
            <a:ext cx="3238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At least one non-whitespace character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13458825" y="6011785"/>
            <a:ext cx="177800" cy="688975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H="1">
            <a:off x="14843125" y="5949873"/>
            <a:ext cx="182563" cy="835025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Fine Tuning String Extraction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197100"/>
            <a:ext cx="13931900" cy="15240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olidFill>
                  <a:srgbClr val="FF00FF"/>
                </a:solidFill>
                <a:sym typeface="Gill Sans" charset="0"/>
              </a:rPr>
              <a:t>Parenthesis</a:t>
            </a:r>
            <a:r>
              <a:rPr lang="en-US" sz="2667" smtClean="0">
                <a:sym typeface="Gill Sans" charset="0"/>
              </a:rPr>
              <a:t> are not part of the match - but they tell where to </a:t>
            </a:r>
            <a:r>
              <a:rPr lang="en-US" sz="2667" smtClean="0">
                <a:solidFill>
                  <a:srgbClr val="FF00FF"/>
                </a:solidFill>
                <a:sym typeface="Gill Sans" charset="0"/>
              </a:rPr>
              <a:t>start</a:t>
            </a:r>
            <a:r>
              <a:rPr lang="en-US" sz="2667" smtClean="0">
                <a:sym typeface="Gill Sans" charset="0"/>
              </a:rPr>
              <a:t> and </a:t>
            </a:r>
            <a:r>
              <a:rPr lang="en-US" sz="2667" smtClean="0">
                <a:solidFill>
                  <a:srgbClr val="FF00FF"/>
                </a:solidFill>
                <a:sym typeface="Gill Sans" charset="0"/>
              </a:rPr>
              <a:t>stop</a:t>
            </a:r>
            <a:r>
              <a:rPr lang="en-US" sz="2667" smtClean="0">
                <a:sym typeface="Gill Sans" charset="0"/>
              </a:rPr>
              <a:t> what string to extract</a:t>
            </a:r>
          </a:p>
        </p:txBody>
      </p:sp>
      <p:sp>
        <p:nvSpPr>
          <p:cNvPr id="31748" name="Rectangle 3"/>
          <p:cNvSpPr>
            <a:spLocks/>
          </p:cNvSpPr>
          <p:nvPr/>
        </p:nvSpPr>
        <p:spPr bwMode="auto">
          <a:xfrm>
            <a:off x="482600" y="41846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</a:t>
            </a:r>
            <a:r>
              <a:rPr lang="en-US" altLang="en-US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stephen.marquard@uct.ac.za</a:t>
            </a:r>
            <a:r>
              <a:rPr lang="en-US" altLang="en-US" dirty="0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1749" name="Rectangle 4"/>
          <p:cNvSpPr>
            <a:spLocks/>
          </p:cNvSpPr>
          <p:nvPr/>
        </p:nvSpPr>
        <p:spPr bwMode="auto">
          <a:xfrm>
            <a:off x="1003300" y="5284788"/>
            <a:ext cx="74009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y = re.findall(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\S+@\S+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,x)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[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stephen.marquard@uct.ac.za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]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y = re.findall(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^From (\S+@\S+)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,x)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[</a:t>
            </a:r>
            <a:r>
              <a:rPr lang="fr-FR" altLang="en-US">
                <a:solidFill>
                  <a:srgbClr val="FF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stephen.marquard@uct.ac.za</a:t>
            </a:r>
            <a:r>
              <a:rPr lang="fr-FR" altLang="en-US">
                <a:solidFill>
                  <a:srgbClr val="FF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]</a:t>
            </a:r>
          </a:p>
        </p:txBody>
      </p:sp>
      <p:sp>
        <p:nvSpPr>
          <p:cNvPr id="31750" name="Rectangle 5"/>
          <p:cNvSpPr>
            <a:spLocks/>
          </p:cNvSpPr>
          <p:nvPr/>
        </p:nvSpPr>
        <p:spPr bwMode="auto">
          <a:xfrm>
            <a:off x="9652000" y="5581650"/>
            <a:ext cx="67945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5700">
                <a:solidFill>
                  <a:srgbClr val="FF7F00"/>
                </a:solidFill>
                <a:ea typeface="MS PGothic" panose="020B0600070205080204" pitchFamily="34" charset="-128"/>
              </a:rPr>
              <a:t>^From </a:t>
            </a:r>
            <a:r>
              <a:rPr lang="en-US" altLang="en-US" sz="5700">
                <a:solidFill>
                  <a:srgbClr val="FF00FF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5700">
                <a:solidFill>
                  <a:srgbClr val="00FF00"/>
                </a:solidFill>
                <a:ea typeface="MS PGothic" panose="020B0600070205080204" pitchFamily="34" charset="-128"/>
              </a:rPr>
              <a:t>\S+</a:t>
            </a:r>
            <a:r>
              <a:rPr lang="en-US" altLang="en-US" sz="5700">
                <a:solidFill>
                  <a:srgbClr val="FFFF00"/>
                </a:solidFill>
                <a:ea typeface="MS PGothic" panose="020B0600070205080204" pitchFamily="34" charset="-128"/>
              </a:rPr>
              <a:t>@</a:t>
            </a:r>
            <a:r>
              <a:rPr lang="en-US" altLang="en-US" sz="5700">
                <a:solidFill>
                  <a:srgbClr val="00FF00"/>
                </a:solidFill>
                <a:ea typeface="MS PGothic" panose="020B0600070205080204" pitchFamily="34" charset="-128"/>
              </a:rPr>
              <a:t>\S+</a:t>
            </a:r>
            <a:r>
              <a:rPr lang="en-US" altLang="en-US" sz="5700">
                <a:solidFill>
                  <a:srgbClr val="FF00FF"/>
                </a:solidFill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>
            <a:off x="11976100" y="6708775"/>
            <a:ext cx="177800" cy="688975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2" name="Line 7"/>
          <p:cNvSpPr>
            <a:spLocks noChangeShapeType="1"/>
          </p:cNvSpPr>
          <p:nvPr/>
        </p:nvSpPr>
        <p:spPr bwMode="auto">
          <a:xfrm flipH="1">
            <a:off x="14554200" y="6634163"/>
            <a:ext cx="182563" cy="835025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/>
          </p:cNvSpPr>
          <p:nvPr/>
        </p:nvSpPr>
        <p:spPr bwMode="auto">
          <a:xfrm>
            <a:off x="1350963" y="2877563"/>
            <a:ext cx="14162087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data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From stephen.marquard@uct.ac.za Sat Jan  5 09:14:16 2008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endParaRPr lang="en-US" altLang="en-US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atpos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data</a:t>
            </a:r>
            <a:r>
              <a:rPr lang="en-US" altLang="en-US" dirty="0" err="1">
                <a:solidFill>
                  <a:srgbClr val="FF00FF"/>
                </a:solidFill>
                <a:ea typeface="MS PGothic" panose="020B0600070205080204" pitchFamily="34" charset="-128"/>
              </a:rPr>
              <a:t>.find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@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atpos</a:t>
            </a:r>
            <a:endParaRPr lang="en-US" altLang="en-US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21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sppos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data</a:t>
            </a:r>
            <a:r>
              <a:rPr lang="en-US" altLang="en-US" dirty="0" err="1">
                <a:solidFill>
                  <a:srgbClr val="FF00FF"/>
                </a:solidFill>
                <a:ea typeface="MS PGothic" panose="020B0600070205080204" pitchFamily="34" charset="-128"/>
              </a:rPr>
              <a:t>.find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,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atpos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sppos</a:t>
            </a:r>
            <a:endParaRPr lang="en-US" altLang="en-US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31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host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data</a:t>
            </a:r>
            <a:r>
              <a:rPr lang="en-US" altLang="en-US" dirty="0">
                <a:solidFill>
                  <a:srgbClr val="00FFFF"/>
                </a:solidFill>
                <a:ea typeface="MS PGothic" panose="020B0600070205080204" pitchFamily="34" charset="-128"/>
              </a:rPr>
              <a:t>[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atpos</a:t>
            </a:r>
            <a:r>
              <a:rPr lang="en-US" altLang="en-US" dirty="0">
                <a:solidFill>
                  <a:srgbClr val="00FFFF"/>
                </a:solidFill>
                <a:ea typeface="MS PGothic" panose="020B0600070205080204" pitchFamily="34" charset="-128"/>
              </a:rPr>
              <a:t>+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1</a:t>
            </a:r>
            <a:r>
              <a:rPr lang="en-US" altLang="en-US" dirty="0">
                <a:solidFill>
                  <a:srgbClr val="00FFFF"/>
                </a:solidFill>
                <a:ea typeface="MS PGothic" panose="020B0600070205080204" pitchFamily="34" charset="-128"/>
              </a:rPr>
              <a:t> : </a:t>
            </a:r>
            <a:r>
              <a:rPr lang="en-US" altLang="en-US" dirty="0" err="1">
                <a:solidFill>
                  <a:srgbClr val="00FF00"/>
                </a:solidFill>
                <a:ea typeface="MS PGothic" panose="020B0600070205080204" pitchFamily="34" charset="-128"/>
              </a:rPr>
              <a:t>sppos</a:t>
            </a:r>
            <a:r>
              <a:rPr lang="en-US" altLang="en-US" dirty="0">
                <a:solidFill>
                  <a:srgbClr val="00FFFF"/>
                </a:solidFill>
                <a:ea typeface="MS PGothic" panose="020B0600070205080204" pitchFamily="34" charset="-128"/>
              </a:rPr>
              <a:t>]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host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uct.ac.za</a:t>
            </a:r>
          </a:p>
        </p:txBody>
      </p:sp>
      <p:sp>
        <p:nvSpPr>
          <p:cNvPr id="32771" name="Rectangle 2"/>
          <p:cNvSpPr>
            <a:spLocks/>
          </p:cNvSpPr>
          <p:nvPr/>
        </p:nvSpPr>
        <p:spPr bwMode="auto">
          <a:xfrm>
            <a:off x="812800" y="1828800"/>
            <a:ext cx="15582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</a:t>
            </a:r>
            <a:r>
              <a:rPr lang="en-US" altLang="en-US" dirty="0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@</a:t>
            </a:r>
            <a:r>
              <a:rPr lang="en-US" altLang="en-US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 Sat Jan  5 09:14:16 2008</a:t>
            </a:r>
          </a:p>
        </p:txBody>
      </p:sp>
      <p:sp>
        <p:nvSpPr>
          <p:cNvPr id="32772" name="Rectangle 3"/>
          <p:cNvSpPr>
            <a:spLocks/>
          </p:cNvSpPr>
          <p:nvPr/>
        </p:nvSpPr>
        <p:spPr bwMode="auto">
          <a:xfrm>
            <a:off x="6499225" y="819150"/>
            <a:ext cx="57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21</a:t>
            </a:r>
          </a:p>
        </p:txBody>
      </p:sp>
      <p:sp>
        <p:nvSpPr>
          <p:cNvPr id="32773" name="Rectangle 4"/>
          <p:cNvSpPr>
            <a:spLocks/>
          </p:cNvSpPr>
          <p:nvPr/>
        </p:nvSpPr>
        <p:spPr bwMode="auto">
          <a:xfrm>
            <a:off x="9207500" y="819150"/>
            <a:ext cx="57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31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rot="10800000">
            <a:off x="6784975" y="1474788"/>
            <a:ext cx="19050" cy="373062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rot="10800000">
            <a:off x="9486900" y="1479550"/>
            <a:ext cx="17463" cy="373063"/>
          </a:xfrm>
          <a:prstGeom prst="line">
            <a:avLst/>
          </a:prstGeom>
          <a:noFill/>
          <a:ln w="508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6834188" y="2439988"/>
            <a:ext cx="2541587" cy="19050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7" name="Rectangle 8"/>
          <p:cNvSpPr>
            <a:spLocks/>
          </p:cNvSpPr>
          <p:nvPr/>
        </p:nvSpPr>
        <p:spPr bwMode="auto"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100">
                <a:solidFill>
                  <a:srgbClr val="00FF00"/>
                </a:solidFill>
                <a:ea typeface="MS PGothic" panose="020B0600070205080204" pitchFamily="34" charset="-128"/>
              </a:rPr>
              <a:t>Extracting a host name - using find and string slicing.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The Double Split Version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13931900" cy="14732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Sometimes we split a line one way and then grab one of the pieces of the line and split that piece again</a:t>
            </a:r>
          </a:p>
        </p:txBody>
      </p:sp>
      <p:sp>
        <p:nvSpPr>
          <p:cNvPr id="33796" name="Rectangle 3"/>
          <p:cNvSpPr>
            <a:spLocks/>
          </p:cNvSpPr>
          <p:nvPr/>
        </p:nvSpPr>
        <p:spPr bwMode="auto">
          <a:xfrm>
            <a:off x="381000" y="43751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 dirty="0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The Double Split Version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1155700" y="2603500"/>
            <a:ext cx="13931900" cy="14732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Sometimes we split a line one way and then grab one of the pieces of the line and split that piece again</a:t>
            </a:r>
          </a:p>
        </p:txBody>
      </p:sp>
      <p:sp>
        <p:nvSpPr>
          <p:cNvPr id="34820" name="Rectangle 3"/>
          <p:cNvSpPr>
            <a:spLocks/>
          </p:cNvSpPr>
          <p:nvPr/>
        </p:nvSpPr>
        <p:spPr bwMode="auto">
          <a:xfrm>
            <a:off x="381000" y="43751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 dirty="0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4821" name="Rectangle 4"/>
          <p:cNvSpPr>
            <a:spLocks/>
          </p:cNvSpPr>
          <p:nvPr/>
        </p:nvSpPr>
        <p:spPr bwMode="auto">
          <a:xfrm>
            <a:off x="898525" y="5743575"/>
            <a:ext cx="446087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words = </a:t>
            </a:r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line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.split()</a:t>
            </a:r>
          </a:p>
          <a:p>
            <a:pPr algn="l" eaLnBrk="1" hangingPunct="1"/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email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 = words[1]</a:t>
            </a:r>
          </a:p>
          <a:p>
            <a:pPr algn="l" eaLnBrk="1" hangingPunct="1"/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pieces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email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.split(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@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pieces[1]</a:t>
            </a:r>
          </a:p>
        </p:txBody>
      </p:sp>
      <p:sp>
        <p:nvSpPr>
          <p:cNvPr id="34822" name="Rectangle 5"/>
          <p:cNvSpPr>
            <a:spLocks/>
          </p:cNvSpPr>
          <p:nvPr/>
        </p:nvSpPr>
        <p:spPr bwMode="auto">
          <a:xfrm>
            <a:off x="7505700" y="5638800"/>
            <a:ext cx="724693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stephen.marquard@uct.ac.za</a:t>
            </a:r>
          </a:p>
        </p:txBody>
      </p:sp>
      <p:sp>
        <p:nvSpPr>
          <p:cNvPr id="34823" name="Rectangle 6"/>
          <p:cNvSpPr>
            <a:spLocks/>
          </p:cNvSpPr>
          <p:nvPr/>
        </p:nvSpPr>
        <p:spPr bwMode="auto">
          <a:xfrm>
            <a:off x="6646863" y="6743700"/>
            <a:ext cx="9486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</a:t>
            </a:r>
            <a:r>
              <a:rPr lang="fr-FR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'</a:t>
            </a:r>
            <a:r>
              <a:rPr lang="en-US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stephen.marquard</a:t>
            </a:r>
            <a:r>
              <a:rPr lang="fr-FR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'</a:t>
            </a:r>
            <a:r>
              <a:rPr lang="en-US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, </a:t>
            </a:r>
            <a:r>
              <a:rPr lang="fr-FR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'</a:t>
            </a:r>
            <a:r>
              <a:rPr lang="en-US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fr-FR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'</a:t>
            </a:r>
            <a:r>
              <a:rPr lang="en-US" altLang="en-US">
                <a:solidFill>
                  <a:srgbClr val="FF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]</a:t>
            </a:r>
          </a:p>
        </p:txBody>
      </p:sp>
      <p:sp>
        <p:nvSpPr>
          <p:cNvPr id="34824" name="Rectangle 7"/>
          <p:cNvSpPr>
            <a:spLocks/>
          </p:cNvSpPr>
          <p:nvPr/>
        </p:nvSpPr>
        <p:spPr bwMode="auto">
          <a:xfrm>
            <a:off x="9867900" y="8153400"/>
            <a:ext cx="3644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'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fr-FR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'</a:t>
            </a:r>
            <a:endParaRPr lang="en-US" altLang="en-US">
              <a:solidFill>
                <a:srgbClr val="00FF00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The Regex Version</a:t>
            </a:r>
          </a:p>
        </p:txBody>
      </p:sp>
      <p:sp>
        <p:nvSpPr>
          <p:cNvPr id="35843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5844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35845" name="Rectangle 4"/>
          <p:cNvSpPr>
            <a:spLocks/>
          </p:cNvSpPr>
          <p:nvPr/>
        </p:nvSpPr>
        <p:spPr bwMode="auto">
          <a:xfrm>
            <a:off x="7035800" y="5822950"/>
            <a:ext cx="43862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@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([^ ]*)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35846" name="Rectangle 5"/>
          <p:cNvSpPr>
            <a:spLocks/>
          </p:cNvSpPr>
          <p:nvPr/>
        </p:nvSpPr>
        <p:spPr bwMode="auto">
          <a:xfrm>
            <a:off x="2306638" y="7543800"/>
            <a:ext cx="89566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Look through the string until you find an at-sign</a:t>
            </a:r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H="1">
            <a:off x="7078663" y="6591300"/>
            <a:ext cx="530225" cy="996950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The Regex Version</a:t>
            </a:r>
          </a:p>
        </p:txBody>
      </p:sp>
      <p:sp>
        <p:nvSpPr>
          <p:cNvPr id="36867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6868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36869" name="Rectangle 4"/>
          <p:cNvSpPr>
            <a:spLocks/>
          </p:cNvSpPr>
          <p:nvPr/>
        </p:nvSpPr>
        <p:spPr bwMode="auto">
          <a:xfrm>
            <a:off x="7035800" y="5822950"/>
            <a:ext cx="43862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@(</a:t>
            </a:r>
            <a:r>
              <a:rPr lang="en-US" altLang="en-US" sz="5700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[^ ]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*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36870" name="Rectangle 5"/>
          <p:cNvSpPr>
            <a:spLocks/>
          </p:cNvSpPr>
          <p:nvPr/>
        </p:nvSpPr>
        <p:spPr bwMode="auto">
          <a:xfrm>
            <a:off x="4624388" y="7594600"/>
            <a:ext cx="50831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Match</a:t>
            </a:r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non-blank character</a:t>
            </a:r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8707438" y="6632575"/>
            <a:ext cx="576262" cy="1001713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2" name="Line 7"/>
          <p:cNvSpPr>
            <a:spLocks noChangeShapeType="1"/>
          </p:cNvSpPr>
          <p:nvPr/>
        </p:nvSpPr>
        <p:spPr bwMode="auto">
          <a:xfrm>
            <a:off x="10355263" y="6672263"/>
            <a:ext cx="1830387" cy="976312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H="1">
            <a:off x="9342438" y="6626225"/>
            <a:ext cx="447675" cy="976313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4" name="Rectangle 9"/>
          <p:cNvSpPr>
            <a:spLocks/>
          </p:cNvSpPr>
          <p:nvPr/>
        </p:nvSpPr>
        <p:spPr bwMode="auto">
          <a:xfrm>
            <a:off x="10272713" y="7594600"/>
            <a:ext cx="39147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Match many of them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The Regex Version</a:t>
            </a:r>
          </a:p>
        </p:txBody>
      </p:sp>
      <p:sp>
        <p:nvSpPr>
          <p:cNvPr id="37891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7892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37893" name="Rectangle 4"/>
          <p:cNvSpPr>
            <a:spLocks/>
          </p:cNvSpPr>
          <p:nvPr/>
        </p:nvSpPr>
        <p:spPr bwMode="auto">
          <a:xfrm>
            <a:off x="7035800" y="5822950"/>
            <a:ext cx="43862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@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[^ ]*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37894" name="Rectangle 5"/>
          <p:cNvSpPr>
            <a:spLocks/>
          </p:cNvSpPr>
          <p:nvPr/>
        </p:nvSpPr>
        <p:spPr bwMode="auto">
          <a:xfrm>
            <a:off x="8782050" y="7620000"/>
            <a:ext cx="61912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Extract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 the non-blank characters</a:t>
            </a:r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8340725" y="6692900"/>
            <a:ext cx="793750" cy="915988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 flipH="1">
            <a:off x="9621838" y="6734175"/>
            <a:ext cx="895350" cy="914400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Even Cooler Regex Version</a:t>
            </a:r>
          </a:p>
        </p:txBody>
      </p:sp>
      <p:sp>
        <p:nvSpPr>
          <p:cNvPr id="38915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8916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38917" name="Rectangle 4"/>
          <p:cNvSpPr>
            <a:spLocks/>
          </p:cNvSpPr>
          <p:nvPr/>
        </p:nvSpPr>
        <p:spPr bwMode="auto"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</a:t>
            </a:r>
            <a:r>
              <a:rPr lang="en-US" altLang="en-US" sz="5700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.*@([^ ]*)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38918" name="Rectangle 5"/>
          <p:cNvSpPr>
            <a:spLocks/>
          </p:cNvSpPr>
          <p:nvPr/>
        </p:nvSpPr>
        <p:spPr bwMode="auto">
          <a:xfrm>
            <a:off x="3806825" y="7937500"/>
            <a:ext cx="117983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Starting at the beginning of the line, 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look for the string </a:t>
            </a:r>
            <a:r>
              <a:rPr lang="fr-FR" altLang="en-US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From </a:t>
            </a:r>
            <a:r>
              <a:rPr lang="fr-FR" altLang="en-US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6854825" y="6591300"/>
            <a:ext cx="855663" cy="1301750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9501188" y="6692900"/>
            <a:ext cx="2319337" cy="1343025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00"/>
                </a:solidFill>
                <a:sym typeface="Gill Sans" pitchFamily="-84" charset="0"/>
              </a:rPr>
              <a:t>Understanding Regular Expressions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Very powerful and quite cryptic</a:t>
            </a:r>
          </a:p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Fun once you understand them</a:t>
            </a:r>
          </a:p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Regular expressions are a language unto themselves</a:t>
            </a:r>
          </a:p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A language of "marker characters" - programming with characters</a:t>
            </a:r>
          </a:p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It is kind of an "old school" language - compact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Even Cooler Regex Version</a:t>
            </a:r>
          </a:p>
        </p:txBody>
      </p:sp>
      <p:sp>
        <p:nvSpPr>
          <p:cNvPr id="39939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39940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39941" name="Rectangle 4"/>
          <p:cNvSpPr>
            <a:spLocks/>
          </p:cNvSpPr>
          <p:nvPr/>
        </p:nvSpPr>
        <p:spPr bwMode="auto"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.*</a:t>
            </a:r>
            <a:r>
              <a:rPr lang="en-US" altLang="en-US" sz="5700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@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([^ ]*)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39942" name="Rectangle 5"/>
          <p:cNvSpPr>
            <a:spLocks/>
          </p:cNvSpPr>
          <p:nvPr/>
        </p:nvSpPr>
        <p:spPr bwMode="auto">
          <a:xfrm>
            <a:off x="4695825" y="8026400"/>
            <a:ext cx="117983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Skip a bunch of characters, 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looking for an at-sign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H="1">
            <a:off x="10110788" y="6629400"/>
            <a:ext cx="330200" cy="1344613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1352213" y="6651625"/>
            <a:ext cx="468312" cy="1384300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Even Cooler Regex Version</a:t>
            </a:r>
          </a:p>
        </p:txBody>
      </p:sp>
      <p:sp>
        <p:nvSpPr>
          <p:cNvPr id="40963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40964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40965" name="Rectangle 4"/>
          <p:cNvSpPr>
            <a:spLocks/>
          </p:cNvSpPr>
          <p:nvPr/>
        </p:nvSpPr>
        <p:spPr bwMode="auto"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(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[^ ]*)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40966" name="Rectangle 5"/>
          <p:cNvSpPr>
            <a:spLocks/>
          </p:cNvSpPr>
          <p:nvPr/>
        </p:nvSpPr>
        <p:spPr bwMode="auto">
          <a:xfrm>
            <a:off x="5902325" y="8026400"/>
            <a:ext cx="117983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Start </a:t>
            </a:r>
            <a:r>
              <a:rPr lang="fr-FR" altLang="en-US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extracting</a:t>
            </a:r>
            <a:r>
              <a:rPr lang="fr-FR" altLang="en-US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endParaRPr lang="en-US" altLang="en-US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 flipH="1">
            <a:off x="11368088" y="6629400"/>
            <a:ext cx="330200" cy="1344613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Even Cooler Regex Version</a:t>
            </a:r>
          </a:p>
        </p:txBody>
      </p:sp>
      <p:sp>
        <p:nvSpPr>
          <p:cNvPr id="41987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41988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41989" name="Rectangle 4"/>
          <p:cNvSpPr>
            <a:spLocks/>
          </p:cNvSpPr>
          <p:nvPr/>
        </p:nvSpPr>
        <p:spPr bwMode="auto"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.*@(</a:t>
            </a:r>
            <a:r>
              <a:rPr lang="en-US" altLang="en-US" sz="5700">
                <a:solidFill>
                  <a:srgbClr val="FF00FF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[^ ]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*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41990" name="Rectangle 5"/>
          <p:cNvSpPr>
            <a:spLocks/>
          </p:cNvSpPr>
          <p:nvPr/>
        </p:nvSpPr>
        <p:spPr bwMode="auto">
          <a:xfrm>
            <a:off x="6516688" y="7734300"/>
            <a:ext cx="50831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Match</a:t>
            </a:r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non-blank character</a:t>
            </a:r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 flipH="1">
            <a:off x="11176000" y="6651625"/>
            <a:ext cx="868363" cy="1122363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flipH="1">
            <a:off x="14077950" y="6632575"/>
            <a:ext cx="20638" cy="1155700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H="1">
            <a:off x="11234738" y="6651625"/>
            <a:ext cx="1989137" cy="1090613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4" name="Rectangle 9"/>
          <p:cNvSpPr>
            <a:spLocks/>
          </p:cNvSpPr>
          <p:nvPr/>
        </p:nvSpPr>
        <p:spPr bwMode="auto">
          <a:xfrm>
            <a:off x="12165013" y="7734300"/>
            <a:ext cx="39147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Match many of them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Even Cooler Regex Version</a:t>
            </a:r>
          </a:p>
        </p:txBody>
      </p:sp>
      <p:sp>
        <p:nvSpPr>
          <p:cNvPr id="43011" name="Rectangle 2"/>
          <p:cNvSpPr>
            <a:spLocks/>
          </p:cNvSpPr>
          <p:nvPr/>
        </p:nvSpPr>
        <p:spPr bwMode="auto">
          <a:xfrm>
            <a:off x="381000" y="2686050"/>
            <a:ext cx="154781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From stephen.marquard@</a:t>
            </a:r>
            <a:r>
              <a:rPr lang="en-US" altLang="en-US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uct.ac.za</a:t>
            </a:r>
            <a:r>
              <a:rPr lang="en-US" altLang="en-US">
                <a:solidFill>
                  <a:srgbClr val="FF7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Sat Jan  5 09:14:16 2008</a:t>
            </a:r>
          </a:p>
        </p:txBody>
      </p:sp>
      <p:sp>
        <p:nvSpPr>
          <p:cNvPr id="43012" name="Rectangle 3"/>
          <p:cNvSpPr>
            <a:spLocks/>
          </p:cNvSpPr>
          <p:nvPr/>
        </p:nvSpPr>
        <p:spPr bwMode="auto">
          <a:xfrm>
            <a:off x="466725" y="3841750"/>
            <a:ext cx="157607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import re 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lin = 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From stephen.marquard@uct.ac.za Sat Jan  5 09:14:16 2008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3000">
              <a:solidFill>
                <a:schemeClr val="tx1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y = re.findall(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.*@([^ ]*)</a:t>
            </a:r>
            <a:r>
              <a:rPr lang="fr-FR" altLang="en-US" sz="30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,lin)</a:t>
            </a:r>
          </a:p>
          <a:p>
            <a:pPr algn="l" eaLnBrk="1" hangingPunct="1"/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print y[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uct.ac.za</a:t>
            </a:r>
            <a:r>
              <a:rPr lang="fr-FR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3000">
                <a:solidFill>
                  <a:schemeClr val="tx1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]</a:t>
            </a:r>
          </a:p>
        </p:txBody>
      </p:sp>
      <p:sp>
        <p:nvSpPr>
          <p:cNvPr id="43013" name="Rectangle 4"/>
          <p:cNvSpPr>
            <a:spLocks/>
          </p:cNvSpPr>
          <p:nvPr/>
        </p:nvSpPr>
        <p:spPr bwMode="auto"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r>
              <a:rPr lang="en-US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^From .*@([^ ]*</a:t>
            </a:r>
            <a:r>
              <a:rPr lang="en-US" altLang="en-US" sz="5700">
                <a:solidFill>
                  <a:srgbClr val="00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)</a:t>
            </a:r>
            <a:r>
              <a:rPr lang="fr-FR" altLang="en-US" sz="5700">
                <a:solidFill>
                  <a:srgbClr val="FFFF00"/>
                </a:solidFill>
                <a:latin typeface="Courier New Bold" panose="02070609020205020404" pitchFamily="49" charset="0"/>
                <a:ea typeface="MS PGothic" panose="020B0600070205080204" pitchFamily="34" charset="-128"/>
                <a:sym typeface="Courier New Bold" panose="02070609020205020404" pitchFamily="49" charset="0"/>
              </a:rPr>
              <a:t>'</a:t>
            </a:r>
            <a:endParaRPr lang="en-US" altLang="en-US" sz="5700">
              <a:solidFill>
                <a:srgbClr val="FFFF00"/>
              </a:solidFill>
              <a:latin typeface="Courier New Bold" panose="02070609020205020404" pitchFamily="49" charset="0"/>
              <a:ea typeface="MS PGothic" panose="020B0600070205080204" pitchFamily="34" charset="-128"/>
              <a:sym typeface="Courier New Bold" panose="02070609020205020404" pitchFamily="49" charset="0"/>
            </a:endParaRPr>
          </a:p>
        </p:txBody>
      </p:sp>
      <p:sp>
        <p:nvSpPr>
          <p:cNvPr id="43014" name="Rectangle 5"/>
          <p:cNvSpPr>
            <a:spLocks/>
          </p:cNvSpPr>
          <p:nvPr/>
        </p:nvSpPr>
        <p:spPr bwMode="auto">
          <a:xfrm>
            <a:off x="11744325" y="8026400"/>
            <a:ext cx="43942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Stop </a:t>
            </a:r>
            <a:r>
              <a:rPr lang="fr-FR" altLang="en-US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extracting</a:t>
            </a:r>
            <a:r>
              <a:rPr lang="fr-FR" altLang="en-US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endParaRPr lang="en-US" altLang="en-US">
              <a:solidFill>
                <a:srgbClr val="00FF00"/>
              </a:solidFill>
              <a:ea typeface="MS PGothic" panose="020B0600070205080204" pitchFamily="34" charset="-128"/>
            </a:endParaRPr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>
            <a:off x="13755688" y="6731000"/>
            <a:ext cx="330200" cy="1344613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736600" y="457200"/>
            <a:ext cx="5118100" cy="22987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FF00"/>
                </a:solidFill>
                <a:sym typeface="Gill Sans" pitchFamily="-84" charset="0"/>
              </a:rPr>
              <a:t>Spam Confidence</a:t>
            </a:r>
          </a:p>
        </p:txBody>
      </p:sp>
      <p:sp>
        <p:nvSpPr>
          <p:cNvPr id="44035" name="Rectangle 2"/>
          <p:cNvSpPr>
            <a:spLocks/>
          </p:cNvSpPr>
          <p:nvPr/>
        </p:nvSpPr>
        <p:spPr bwMode="auto">
          <a:xfrm>
            <a:off x="508000" y="3124200"/>
            <a:ext cx="152685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import re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hand = open(</a:t>
            </a:r>
            <a:r>
              <a:rPr lang="fr-FR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'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mbox-short.txt</a:t>
            </a:r>
            <a:r>
              <a:rPr lang="fr-FR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'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3200" dirty="0" err="1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numlist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= list()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for line in hand: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   line = </a:t>
            </a:r>
            <a:r>
              <a:rPr lang="en-US" altLang="en-US" sz="3200" dirty="0" err="1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line.rstrip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   </a:t>
            </a:r>
            <a:r>
              <a:rPr lang="en-US" altLang="en-US" sz="3200" dirty="0">
                <a:solidFill>
                  <a:srgbClr val="00FF00"/>
                </a:solidFill>
                <a:latin typeface="Courier" pitchFamily="-84" charset="0"/>
                <a:ea typeface="MS PGothic" panose="020B0600070205080204" pitchFamily="34" charset="-128"/>
              </a:rPr>
              <a:t>stuff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= </a:t>
            </a:r>
            <a:r>
              <a:rPr lang="en-US" altLang="en-US" sz="3200" dirty="0" err="1">
                <a:solidFill>
                  <a:srgbClr val="FF00FF"/>
                </a:solidFill>
                <a:latin typeface="Courier" pitchFamily="-84" charset="0"/>
                <a:ea typeface="MS PGothic" panose="020B0600070205080204" pitchFamily="34" charset="-128"/>
              </a:rPr>
              <a:t>re.findall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(</a:t>
            </a:r>
            <a:r>
              <a:rPr lang="fr-FR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'</a:t>
            </a:r>
            <a:r>
              <a:rPr lang="en-US" altLang="en-US" sz="3200" dirty="0">
                <a:solidFill>
                  <a:srgbClr val="FFFF00"/>
                </a:solidFill>
                <a:latin typeface="Courier" pitchFamily="-84" charset="0"/>
                <a:ea typeface="MS PGothic" panose="020B0600070205080204" pitchFamily="34" charset="-128"/>
              </a:rPr>
              <a:t>^X-DSPAM-Confidence: </a:t>
            </a:r>
            <a:r>
              <a:rPr lang="en-US" altLang="en-US" sz="3200" dirty="0">
                <a:solidFill>
                  <a:srgbClr val="FF00FF"/>
                </a:solidFill>
                <a:latin typeface="Courier" pitchFamily="-84" charset="0"/>
                <a:ea typeface="MS PGothic" panose="020B0600070205080204" pitchFamily="34" charset="-128"/>
              </a:rPr>
              <a:t>(</a:t>
            </a:r>
            <a:r>
              <a:rPr lang="en-US" altLang="en-US" sz="3200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</a:rPr>
              <a:t>[0-9.]+</a:t>
            </a:r>
            <a:r>
              <a:rPr lang="en-US" altLang="en-US" sz="3200" dirty="0">
                <a:solidFill>
                  <a:srgbClr val="FF00FF"/>
                </a:solidFill>
                <a:latin typeface="Courier" pitchFamily="-84" charset="0"/>
                <a:ea typeface="MS PGothic" panose="020B0600070205080204" pitchFamily="34" charset="-128"/>
              </a:rPr>
              <a:t>)</a:t>
            </a:r>
            <a:r>
              <a:rPr lang="fr-FR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'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, line)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   if </a:t>
            </a:r>
            <a:r>
              <a:rPr lang="en-US" altLang="en-US" sz="3200" dirty="0" err="1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len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(</a:t>
            </a:r>
            <a:r>
              <a:rPr lang="en-US" altLang="en-US" sz="3200" dirty="0">
                <a:solidFill>
                  <a:srgbClr val="00FF00"/>
                </a:solidFill>
                <a:latin typeface="Courier" pitchFamily="-84" charset="0"/>
                <a:ea typeface="MS PGothic" panose="020B0600070205080204" pitchFamily="34" charset="-128"/>
              </a:rPr>
              <a:t>stuff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) != 1 :  continue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   </a:t>
            </a:r>
            <a:r>
              <a:rPr lang="en-US" altLang="en-US" sz="3200" dirty="0" err="1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num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= float(</a:t>
            </a:r>
            <a:r>
              <a:rPr lang="en-US" altLang="en-US" sz="3200" dirty="0">
                <a:solidFill>
                  <a:srgbClr val="00FF00"/>
                </a:solidFill>
                <a:latin typeface="Courier" pitchFamily="-84" charset="0"/>
                <a:ea typeface="MS PGothic" panose="020B0600070205080204" pitchFamily="34" charset="-128"/>
              </a:rPr>
              <a:t>stuff</a:t>
            </a:r>
            <a:r>
              <a:rPr lang="en-US" altLang="en-US" sz="3200" dirty="0">
                <a:solidFill>
                  <a:srgbClr val="00FFFF"/>
                </a:solidFill>
                <a:latin typeface="Courier" pitchFamily="-84" charset="0"/>
                <a:ea typeface="MS PGothic" panose="020B0600070205080204" pitchFamily="34" charset="-128"/>
              </a:rPr>
              <a:t>[0]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    </a:t>
            </a:r>
            <a:r>
              <a:rPr lang="en-US" altLang="en-US" sz="3200" dirty="0" err="1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numlist.append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(</a:t>
            </a:r>
            <a:r>
              <a:rPr lang="en-US" altLang="en-US" sz="3200" dirty="0" err="1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num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print </a:t>
            </a:r>
            <a:r>
              <a:rPr lang="fr-FR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'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Maximum:</a:t>
            </a:r>
            <a:r>
              <a:rPr lang="fr-FR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'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, max(</a:t>
            </a:r>
            <a:r>
              <a:rPr lang="en-US" altLang="en-US" sz="3200" dirty="0" err="1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numlist</a:t>
            </a:r>
            <a:r>
              <a:rPr lang="en-US" altLang="en-US" sz="3200" dirty="0">
                <a:solidFill>
                  <a:schemeClr val="tx1"/>
                </a:solidFill>
                <a:latin typeface="Courier" pitchFamily="-84" charset="0"/>
                <a:ea typeface="MS PGothic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1193800" y="762000"/>
            <a:ext cx="13233400" cy="1574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FF00"/>
                </a:solidFill>
                <a:sym typeface="Gill Sans" pitchFamily="-84" charset="0"/>
              </a:rPr>
              <a:t>Regular Expression Quick Guide</a:t>
            </a:r>
          </a:p>
        </p:txBody>
      </p:sp>
      <p:sp>
        <p:nvSpPr>
          <p:cNvPr id="45059" name="Rectangle 2"/>
          <p:cNvSpPr>
            <a:spLocks/>
          </p:cNvSpPr>
          <p:nvPr/>
        </p:nvSpPr>
        <p:spPr bwMode="auto">
          <a:xfrm>
            <a:off x="1041400" y="2438400"/>
            <a:ext cx="147193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^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Matches the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beginning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of a line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$ 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Matches the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end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of the line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.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Matches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any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\s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Matches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whitespace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\S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Matches any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non-whitespace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*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zero or more times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*?  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zero or more times (non-greedy)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+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</a:t>
            </a:r>
            <a:r>
              <a:rPr lang="en-US" altLang="en-US" sz="2900" dirty="0" err="1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chracter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one or more times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+?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one or more times (non-greedy)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</a:t>
            </a:r>
            <a:r>
              <a:rPr lang="en-US" altLang="en-US" sz="2900" dirty="0" err="1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aeiou</a:t>
            </a:r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]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Matches a single character in the listed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[^XYZ]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Matches a single character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not in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the listed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[a-z0-9]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The set of characters can include a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range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Indicates where string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is to start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 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Indicates where string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is to end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FF00"/>
                </a:solidFill>
                <a:sym typeface="Gill Sans" pitchFamily="-84" charset="0"/>
              </a:rPr>
              <a:t>Escape Character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0" y="2831307"/>
            <a:ext cx="13233400" cy="1600200"/>
          </a:xfrm>
        </p:spPr>
        <p:txBody>
          <a:bodyPr/>
          <a:lstStyle/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If you want a special regular expression character to just behave </a:t>
            </a:r>
            <a:r>
              <a:rPr lang="en-US" sz="2667" dirty="0" smtClean="0">
                <a:solidFill>
                  <a:srgbClr val="FFFF00"/>
                </a:solidFill>
                <a:sym typeface="Gill Sans" charset="0"/>
              </a:rPr>
              <a:t>normally</a:t>
            </a:r>
            <a:r>
              <a:rPr lang="en-US" sz="2667" dirty="0" smtClean="0">
                <a:sym typeface="Gill Sans" charset="0"/>
              </a:rPr>
              <a:t> (most of the time) you prefix it with </a:t>
            </a:r>
            <a:r>
              <a:rPr lang="fr-FR" sz="2667" dirty="0" smtClean="0">
                <a:solidFill>
                  <a:srgbClr val="FFFF00"/>
                </a:solidFill>
                <a:sym typeface="Gill Sans" charset="0"/>
              </a:rPr>
              <a:t>'</a:t>
            </a:r>
            <a:r>
              <a:rPr lang="en-US" sz="2667" dirty="0" smtClean="0">
                <a:solidFill>
                  <a:srgbClr val="FFFF00"/>
                </a:solidFill>
                <a:sym typeface="Gill Sans" charset="0"/>
              </a:rPr>
              <a:t>\</a:t>
            </a:r>
            <a:r>
              <a:rPr lang="fr-FR" sz="2667" dirty="0" smtClean="0">
                <a:solidFill>
                  <a:srgbClr val="FFFF00"/>
                </a:solidFill>
                <a:sym typeface="Gill Sans" charset="0"/>
              </a:rPr>
              <a:t>'</a:t>
            </a:r>
            <a:endParaRPr lang="en-US" sz="2667" dirty="0" smtClean="0">
              <a:solidFill>
                <a:srgbClr val="FFFF00"/>
              </a:solidFill>
              <a:sym typeface="Gill Sans" charset="0"/>
            </a:endParaRPr>
          </a:p>
        </p:txBody>
      </p:sp>
      <p:sp>
        <p:nvSpPr>
          <p:cNvPr id="46084" name="Rectangle 3"/>
          <p:cNvSpPr>
            <a:spLocks/>
          </p:cNvSpPr>
          <p:nvPr/>
        </p:nvSpPr>
        <p:spPr bwMode="auto">
          <a:xfrm>
            <a:off x="787400" y="4684713"/>
            <a:ext cx="92456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&gt;&gt;&gt; import re</a:t>
            </a:r>
          </a:p>
          <a:p>
            <a:pPr algn="l" eaLnBrk="1" hangingPunct="1"/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&gt;&gt;&gt; x = </a:t>
            </a:r>
            <a:r>
              <a:rPr lang="fr-FR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We just received </a:t>
            </a:r>
            <a:r>
              <a:rPr lang="en-US" altLang="en-US" sz="3800">
                <a:solidFill>
                  <a:srgbClr val="FF00FF"/>
                </a:solidFill>
                <a:ea typeface="MS PGothic" panose="020B0600070205080204" pitchFamily="34" charset="-128"/>
              </a:rPr>
              <a:t>$10.00</a:t>
            </a:r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 for cookies.</a:t>
            </a:r>
            <a:r>
              <a:rPr lang="fr-FR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</a:p>
          <a:p>
            <a:pPr algn="l" eaLnBrk="1" hangingPunct="1"/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&gt;&gt;&gt; y = re.findall(</a:t>
            </a:r>
            <a:r>
              <a:rPr lang="fr-FR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800">
                <a:solidFill>
                  <a:srgbClr val="FFFF00"/>
                </a:solidFill>
                <a:ea typeface="MS PGothic" panose="020B0600070205080204" pitchFamily="34" charset="-128"/>
              </a:rPr>
              <a:t>\$[0-9.]+</a:t>
            </a:r>
            <a:r>
              <a:rPr lang="fr-FR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,x)</a:t>
            </a:r>
          </a:p>
          <a:p>
            <a:pPr algn="l" eaLnBrk="1" hangingPunct="1"/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[</a:t>
            </a:r>
            <a:r>
              <a:rPr lang="fr-FR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800">
                <a:solidFill>
                  <a:srgbClr val="FF00FF"/>
                </a:solidFill>
                <a:ea typeface="MS PGothic" panose="020B0600070205080204" pitchFamily="34" charset="-128"/>
              </a:rPr>
              <a:t>$10.00</a:t>
            </a:r>
            <a:r>
              <a:rPr lang="fr-FR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3800">
                <a:solidFill>
                  <a:schemeClr val="tx1"/>
                </a:solidFill>
                <a:ea typeface="MS PGothic" panose="020B0600070205080204" pitchFamily="34" charset="-128"/>
              </a:rPr>
              <a:t>]</a:t>
            </a:r>
          </a:p>
        </p:txBody>
      </p:sp>
      <p:sp>
        <p:nvSpPr>
          <p:cNvPr id="46085" name="Rectangle 4"/>
          <p:cNvSpPr>
            <a:spLocks/>
          </p:cNvSpPr>
          <p:nvPr/>
        </p:nvSpPr>
        <p:spPr bwMode="auto">
          <a:xfrm>
            <a:off x="11277600" y="6819900"/>
            <a:ext cx="23637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900">
                <a:solidFill>
                  <a:srgbClr val="FFFF00"/>
                </a:solidFill>
                <a:ea typeface="MS PGothic" panose="020B0600070205080204" pitchFamily="34" charset="-128"/>
              </a:rPr>
              <a:t>\$</a:t>
            </a:r>
            <a:r>
              <a:rPr lang="en-US" altLang="en-US" sz="4900">
                <a:solidFill>
                  <a:srgbClr val="00FF00"/>
                </a:solidFill>
                <a:ea typeface="MS PGothic" panose="020B0600070205080204" pitchFamily="34" charset="-128"/>
              </a:rPr>
              <a:t>[0-9.]</a:t>
            </a:r>
            <a:r>
              <a:rPr lang="en-US" altLang="en-US" sz="4900">
                <a:solidFill>
                  <a:srgbClr val="FF7F00"/>
                </a:solidFill>
                <a:ea typeface="MS PGothic" panose="020B0600070205080204" pitchFamily="34" charset="-128"/>
              </a:rPr>
              <a:t>+</a:t>
            </a:r>
          </a:p>
        </p:txBody>
      </p:sp>
      <p:sp>
        <p:nvSpPr>
          <p:cNvPr id="46086" name="Rectangle 5"/>
          <p:cNvSpPr>
            <a:spLocks/>
          </p:cNvSpPr>
          <p:nvPr/>
        </p:nvSpPr>
        <p:spPr bwMode="auto">
          <a:xfrm>
            <a:off x="12003088" y="8255000"/>
            <a:ext cx="34004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3800">
                <a:solidFill>
                  <a:srgbClr val="00FF00"/>
                </a:solidFill>
                <a:ea typeface="MS PGothic" panose="020B0600070205080204" pitchFamily="34" charset="-128"/>
              </a:rPr>
              <a:t>A digit or period</a:t>
            </a:r>
          </a:p>
        </p:txBody>
      </p:sp>
      <p:sp>
        <p:nvSpPr>
          <p:cNvPr id="46087" name="Rectangle 6"/>
          <p:cNvSpPr>
            <a:spLocks/>
          </p:cNvSpPr>
          <p:nvPr/>
        </p:nvSpPr>
        <p:spPr bwMode="auto">
          <a:xfrm>
            <a:off x="7951788" y="8115300"/>
            <a:ext cx="34226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3800">
                <a:solidFill>
                  <a:srgbClr val="FFFF00"/>
                </a:solidFill>
                <a:ea typeface="MS PGothic" panose="020B0600070205080204" pitchFamily="34" charset="-128"/>
              </a:rPr>
              <a:t>A real dollar sign</a:t>
            </a:r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 flipH="1">
            <a:off x="11188700" y="7699375"/>
            <a:ext cx="312738" cy="498475"/>
          </a:xfrm>
          <a:prstGeom prst="line">
            <a:avLst/>
          </a:prstGeom>
          <a:noFill/>
          <a:ln w="762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>
            <a:off x="12145963" y="7689850"/>
            <a:ext cx="669925" cy="514350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H="1">
            <a:off x="12898438" y="7648575"/>
            <a:ext cx="161925" cy="509588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1" name="Rectangle 10"/>
          <p:cNvSpPr>
            <a:spLocks/>
          </p:cNvSpPr>
          <p:nvPr/>
        </p:nvSpPr>
        <p:spPr bwMode="auto">
          <a:xfrm>
            <a:off x="12825413" y="4813300"/>
            <a:ext cx="2882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3800">
                <a:solidFill>
                  <a:srgbClr val="FF7F00"/>
                </a:solidFill>
                <a:ea typeface="MS PGothic" panose="020B0600070205080204" pitchFamily="34" charset="-128"/>
              </a:rPr>
              <a:t>At least one or more</a:t>
            </a:r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 rot="10800000" flipH="1">
            <a:off x="13422313" y="6122988"/>
            <a:ext cx="309562" cy="769937"/>
          </a:xfrm>
          <a:prstGeom prst="line">
            <a:avLst/>
          </a:prstGeom>
          <a:noFill/>
          <a:ln w="762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Summary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Regular expressions are a cryptic but powerful language for matching strings and extracting elements from those strings</a:t>
            </a:r>
          </a:p>
          <a:p>
            <a:pPr marL="11049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Regular expressions have special characters that indicate intent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1022350" y="762000"/>
            <a:ext cx="13233400" cy="1574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FF00"/>
                </a:solidFill>
                <a:sym typeface="Gill Sans" pitchFamily="-84" charset="0"/>
              </a:rPr>
              <a:t>Regular Expression Quick Guide</a:t>
            </a:r>
          </a:p>
        </p:txBody>
      </p:sp>
      <p:sp>
        <p:nvSpPr>
          <p:cNvPr id="18435" name="Rectangle 2"/>
          <p:cNvSpPr>
            <a:spLocks/>
          </p:cNvSpPr>
          <p:nvPr/>
        </p:nvSpPr>
        <p:spPr bwMode="auto">
          <a:xfrm>
            <a:off x="1022350" y="2514600"/>
            <a:ext cx="14719300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^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Matches the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beginning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of a line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$ 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Matches the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end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of the line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.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Matches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any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\s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Matches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whitespace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\S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Matches any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non-whitespace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*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zero or more times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*?  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zero or more times (non-greedy)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+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</a:t>
            </a:r>
            <a:r>
              <a:rPr lang="en-US" altLang="en-US" sz="2900" dirty="0" err="1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chracter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one or more times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+?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one or more times (non-greedy)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</a:t>
            </a:r>
            <a:r>
              <a:rPr lang="en-US" altLang="en-US" sz="2900" dirty="0" err="1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aeiou</a:t>
            </a:r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]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Matches a single character in the listed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[^XYZ]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Matches a single character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not in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the listed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[a-z0-9]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The set of characters can include a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range</a:t>
            </a:r>
            <a:endParaRPr lang="en-US" altLang="en-US" sz="2900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Indicates where string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is to start</a:t>
            </a:r>
          </a:p>
          <a:p>
            <a:pPr algn="l" eaLnBrk="1" hangingPunct="1"/>
            <a:r>
              <a:rPr lang="en-US" altLang="en-US" sz="2900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  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Indicates where string </a:t>
            </a:r>
            <a:r>
              <a:rPr lang="en-US" altLang="en-US" sz="2900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en-US" sz="2900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is to end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The Regular Expression Module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Before you can use regular expressions in your program, you must import the library using "</a:t>
            </a:r>
            <a:r>
              <a:rPr lang="en-US" sz="2667" smtClean="0">
                <a:solidFill>
                  <a:srgbClr val="00FF00"/>
                </a:solidFill>
                <a:sym typeface="Gill Sans" charset="0"/>
              </a:rPr>
              <a:t>import re</a:t>
            </a:r>
            <a:r>
              <a:rPr lang="en-US" sz="2667" smtClean="0">
                <a:sym typeface="Gill Sans" charset="0"/>
              </a:rPr>
              <a:t>"</a:t>
            </a:r>
          </a:p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You can use </a:t>
            </a:r>
            <a:r>
              <a:rPr lang="en-US" sz="2667" smtClean="0">
                <a:solidFill>
                  <a:srgbClr val="00FF00"/>
                </a:solidFill>
                <a:sym typeface="Gill Sans" charset="0"/>
              </a:rPr>
              <a:t>re.search()</a:t>
            </a:r>
            <a:r>
              <a:rPr lang="en-US" sz="2667" smtClean="0">
                <a:sym typeface="Gill Sans" charset="0"/>
              </a:rPr>
              <a:t> to see if a string matches a regular expression similar to using the </a:t>
            </a:r>
            <a:r>
              <a:rPr lang="en-US" sz="2667" smtClean="0">
                <a:solidFill>
                  <a:srgbClr val="FF00FF"/>
                </a:solidFill>
                <a:sym typeface="Gill Sans" charset="0"/>
              </a:rPr>
              <a:t>find()</a:t>
            </a:r>
            <a:r>
              <a:rPr lang="en-US" sz="2667" smtClean="0">
                <a:sym typeface="Gill Sans" charset="0"/>
              </a:rPr>
              <a:t> method for strings</a:t>
            </a:r>
          </a:p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smtClean="0">
                <a:sym typeface="Gill Sans" charset="0"/>
              </a:rPr>
              <a:t>You can use </a:t>
            </a:r>
            <a:r>
              <a:rPr lang="en-US" sz="2667" smtClean="0">
                <a:solidFill>
                  <a:srgbClr val="00FF00"/>
                </a:solidFill>
                <a:sym typeface="Gill Sans" charset="0"/>
              </a:rPr>
              <a:t>re.findall()</a:t>
            </a:r>
            <a:r>
              <a:rPr lang="en-US" sz="2667" smtClean="0">
                <a:sym typeface="Gill Sans" charset="0"/>
              </a:rPr>
              <a:t> extract portions of a string that match your regular expression similar to a combination of </a:t>
            </a:r>
            <a:r>
              <a:rPr lang="en-US" sz="2667" smtClean="0">
                <a:solidFill>
                  <a:srgbClr val="FF00FF"/>
                </a:solidFill>
                <a:sym typeface="Gill Sans" charset="0"/>
              </a:rPr>
              <a:t>find()</a:t>
            </a:r>
            <a:r>
              <a:rPr lang="en-US" sz="2667" smtClean="0">
                <a:sym typeface="Gill Sans" charset="0"/>
              </a:rPr>
              <a:t> and slicing:       </a:t>
            </a:r>
            <a:r>
              <a:rPr lang="en-US" sz="2667" smtClean="0">
                <a:solidFill>
                  <a:srgbClr val="FF00FF"/>
                </a:solidFill>
                <a:sym typeface="Gill Sans" charset="0"/>
              </a:rPr>
              <a:t>var[5:10]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Gill Sans" pitchFamily="-84" charset="0"/>
              </a:rPr>
              <a:t>Using </a:t>
            </a:r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re.search()</a:t>
            </a:r>
            <a:r>
              <a:rPr lang="en-US" altLang="en-US" smtClean="0">
                <a:sym typeface="Gill Sans" pitchFamily="-84" charset="0"/>
              </a:rPr>
              <a:t> like </a:t>
            </a:r>
            <a:r>
              <a:rPr lang="en-US" altLang="en-US" smtClean="0">
                <a:solidFill>
                  <a:srgbClr val="FF00FF"/>
                </a:solidFill>
                <a:sym typeface="Gill Sans" pitchFamily="-84" charset="0"/>
              </a:rPr>
              <a:t>find()</a:t>
            </a:r>
          </a:p>
        </p:txBody>
      </p:sp>
      <p:sp>
        <p:nvSpPr>
          <p:cNvPr id="20483" name="Rectangle 2"/>
          <p:cNvSpPr>
            <a:spLocks/>
          </p:cNvSpPr>
          <p:nvPr/>
        </p:nvSpPr>
        <p:spPr bwMode="auto">
          <a:xfrm>
            <a:off x="9039225" y="2811463"/>
            <a:ext cx="66421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import re</a:t>
            </a:r>
          </a:p>
          <a:p>
            <a:pPr algn="l" eaLnBrk="1" hangingPunct="1"/>
            <a:endParaRPr lang="en-US" altLang="en-US" sz="420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hand = open(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mbox-short.txt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for line in hand: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line = line.rstrip()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if </a:t>
            </a:r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re.search(</a:t>
            </a:r>
            <a:r>
              <a:rPr lang="fr-FR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From:</a:t>
            </a:r>
            <a:r>
              <a:rPr lang="fr-FR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, line)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    print line</a:t>
            </a:r>
          </a:p>
        </p:txBody>
      </p:sp>
      <p:sp>
        <p:nvSpPr>
          <p:cNvPr id="20484" name="Rectangle 3"/>
          <p:cNvSpPr>
            <a:spLocks/>
          </p:cNvSpPr>
          <p:nvPr/>
        </p:nvSpPr>
        <p:spPr bwMode="auto">
          <a:xfrm>
            <a:off x="533400" y="3463925"/>
            <a:ext cx="66421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hand = open(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mbox-short.txt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for line in hand: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line = line.rstrip()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if </a:t>
            </a:r>
            <a:r>
              <a:rPr lang="en-US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line.find(</a:t>
            </a:r>
            <a:r>
              <a:rPr lang="fr-FR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From:</a:t>
            </a:r>
            <a:r>
              <a:rPr lang="fr-FR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)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&gt;= 0: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    print line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Gill Sans" pitchFamily="-84" charset="0"/>
              </a:rPr>
              <a:t>Using </a:t>
            </a:r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re.search()</a:t>
            </a:r>
            <a:r>
              <a:rPr lang="en-US" altLang="en-US" smtClean="0">
                <a:sym typeface="Gill Sans" pitchFamily="-84" charset="0"/>
              </a:rPr>
              <a:t> like </a:t>
            </a:r>
            <a:r>
              <a:rPr lang="en-US" altLang="en-US" smtClean="0">
                <a:solidFill>
                  <a:srgbClr val="FF00FF"/>
                </a:solidFill>
                <a:sym typeface="Gill Sans" pitchFamily="-84" charset="0"/>
              </a:rPr>
              <a:t>startswith()</a:t>
            </a:r>
          </a:p>
        </p:txBody>
      </p:sp>
      <p:sp>
        <p:nvSpPr>
          <p:cNvPr id="21507" name="Rectangle 2"/>
          <p:cNvSpPr>
            <a:spLocks/>
          </p:cNvSpPr>
          <p:nvPr/>
        </p:nvSpPr>
        <p:spPr bwMode="auto">
          <a:xfrm>
            <a:off x="9064625" y="2608263"/>
            <a:ext cx="66421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import re</a:t>
            </a:r>
          </a:p>
          <a:p>
            <a:pPr algn="l" eaLnBrk="1" hangingPunct="1"/>
            <a:endParaRPr lang="en-US" altLang="en-US" sz="420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hand = open(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mbox-short.txt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for line in hand: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line = line.rstrip()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if </a:t>
            </a:r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re.search(</a:t>
            </a:r>
            <a:r>
              <a:rPr lang="fr-FR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FFFF00"/>
                </a:solidFill>
                <a:ea typeface="MS PGothic" panose="020B0600070205080204" pitchFamily="34" charset="-128"/>
              </a:rPr>
              <a:t>^</a:t>
            </a:r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From:</a:t>
            </a:r>
            <a:r>
              <a:rPr lang="fr-FR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00FF00"/>
                </a:solidFill>
                <a:ea typeface="MS PGothic" panose="020B0600070205080204" pitchFamily="34" charset="-128"/>
              </a:rPr>
              <a:t>, line)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    print line</a:t>
            </a:r>
          </a:p>
        </p:txBody>
      </p:sp>
      <p:sp>
        <p:nvSpPr>
          <p:cNvPr id="21508" name="Rectangle 3"/>
          <p:cNvSpPr>
            <a:spLocks/>
          </p:cNvSpPr>
          <p:nvPr/>
        </p:nvSpPr>
        <p:spPr bwMode="auto">
          <a:xfrm>
            <a:off x="533400" y="3463925"/>
            <a:ext cx="66421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hand = open(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mbox-short.txt</a:t>
            </a:r>
            <a:r>
              <a:rPr lang="fr-FR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for line in hand: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line = line.rstrip()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if </a:t>
            </a:r>
            <a:r>
              <a:rPr lang="en-US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line.startswith(</a:t>
            </a:r>
            <a:r>
              <a:rPr lang="fr-FR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From:</a:t>
            </a:r>
            <a:r>
              <a:rPr lang="fr-FR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sz="4200">
                <a:solidFill>
                  <a:srgbClr val="FF00FF"/>
                </a:solidFill>
                <a:ea typeface="MS PGothic" panose="020B0600070205080204" pitchFamily="34" charset="-128"/>
              </a:rPr>
              <a:t>)</a:t>
            </a:r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:</a:t>
            </a:r>
          </a:p>
          <a:p>
            <a:pPr algn="l" eaLnBrk="1" hangingPunct="1"/>
            <a:r>
              <a:rPr lang="en-US" altLang="en-US" sz="4200">
                <a:solidFill>
                  <a:schemeClr val="tx1"/>
                </a:solidFill>
                <a:ea typeface="MS PGothic" panose="020B0600070205080204" pitchFamily="34" charset="-128"/>
              </a:rPr>
              <a:t>        print line</a:t>
            </a:r>
          </a:p>
        </p:txBody>
      </p:sp>
      <p:sp>
        <p:nvSpPr>
          <p:cNvPr id="21509" name="Rectangle 4"/>
          <p:cNvSpPr>
            <a:spLocks/>
          </p:cNvSpPr>
          <p:nvPr/>
        </p:nvSpPr>
        <p:spPr bwMode="auto">
          <a:xfrm>
            <a:off x="1103313" y="8140700"/>
            <a:ext cx="133699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Matching and Extracting Data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350386" y="2886477"/>
            <a:ext cx="13931900" cy="28194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The </a:t>
            </a:r>
            <a:r>
              <a:rPr lang="en-US" sz="2667" dirty="0" err="1" smtClean="0">
                <a:solidFill>
                  <a:srgbClr val="FF00FF"/>
                </a:solidFill>
                <a:sym typeface="Gill Sans" charset="0"/>
              </a:rPr>
              <a:t>re.search</a:t>
            </a:r>
            <a:r>
              <a:rPr lang="en-US" sz="2667" dirty="0" smtClean="0">
                <a:solidFill>
                  <a:srgbClr val="FF00FF"/>
                </a:solidFill>
                <a:sym typeface="Gill Sans" charset="0"/>
              </a:rPr>
              <a:t>()</a:t>
            </a:r>
            <a:r>
              <a:rPr lang="en-US" sz="2667" dirty="0" smtClean="0">
                <a:sym typeface="Gill Sans" charset="0"/>
              </a:rPr>
              <a:t> returns a True/False depending on whether the string matches  the regular expression</a:t>
            </a:r>
          </a:p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If we actually want the matching strings to be extracted, we use </a:t>
            </a:r>
            <a:r>
              <a:rPr lang="en-US" sz="2667" dirty="0" err="1" smtClean="0">
                <a:solidFill>
                  <a:srgbClr val="FF00FF"/>
                </a:solidFill>
                <a:sym typeface="Gill Sans" charset="0"/>
              </a:rPr>
              <a:t>re.findall</a:t>
            </a:r>
            <a:r>
              <a:rPr lang="en-US" sz="2667" dirty="0" smtClean="0">
                <a:solidFill>
                  <a:srgbClr val="FF00FF"/>
                </a:solidFill>
                <a:sym typeface="Gill Sans" charset="0"/>
              </a:rPr>
              <a:t>()</a:t>
            </a:r>
          </a:p>
        </p:txBody>
      </p:sp>
      <p:sp>
        <p:nvSpPr>
          <p:cNvPr id="26628" name="Rectangle 3"/>
          <p:cNvSpPr>
            <a:spLocks/>
          </p:cNvSpPr>
          <p:nvPr/>
        </p:nvSpPr>
        <p:spPr bwMode="auto">
          <a:xfrm>
            <a:off x="6375400" y="5645150"/>
            <a:ext cx="8780463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import re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x = 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My 2 favorite numbers are 19 and 42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endParaRPr lang="en-US" altLang="en-US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y = </a:t>
            </a:r>
            <a:r>
              <a:rPr lang="en-US" altLang="en-US">
                <a:solidFill>
                  <a:srgbClr val="FF00FF"/>
                </a:solidFill>
                <a:ea typeface="MS PGothic" panose="020B0600070205080204" pitchFamily="34" charset="-128"/>
              </a:rPr>
              <a:t>re.findall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[0-9]+</a:t>
            </a:r>
            <a:r>
              <a:rPr lang="fr-FR" altLang="en-US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,x)</a:t>
            </a:r>
          </a:p>
          <a:p>
            <a:pPr algn="l" eaLnBrk="1" hangingPunct="1"/>
            <a:r>
              <a:rPr lang="en-US" altLang="en-US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[</a:t>
            </a:r>
            <a:r>
              <a:rPr lang="fr-FR" altLang="en-US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2</a:t>
            </a:r>
            <a:r>
              <a:rPr lang="fr-FR" altLang="en-US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, </a:t>
            </a:r>
            <a:r>
              <a:rPr lang="fr-FR" altLang="en-US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19</a:t>
            </a:r>
            <a:r>
              <a:rPr lang="fr-FR" altLang="en-US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, </a:t>
            </a:r>
            <a:r>
              <a:rPr lang="fr-FR" altLang="en-US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42</a:t>
            </a:r>
            <a:r>
              <a:rPr lang="fr-FR" altLang="en-US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]</a:t>
            </a:r>
          </a:p>
        </p:txBody>
      </p:sp>
      <p:sp>
        <p:nvSpPr>
          <p:cNvPr id="26629" name="Rectangle 4"/>
          <p:cNvSpPr>
            <a:spLocks/>
          </p:cNvSpPr>
          <p:nvPr/>
        </p:nvSpPr>
        <p:spPr bwMode="auto">
          <a:xfrm>
            <a:off x="1727200" y="6096000"/>
            <a:ext cx="19431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5600">
                <a:solidFill>
                  <a:srgbClr val="FFFF00"/>
                </a:solidFill>
                <a:ea typeface="MS PGothic" panose="020B0600070205080204" pitchFamily="34" charset="-128"/>
              </a:rPr>
              <a:t>[0-9]+</a:t>
            </a:r>
          </a:p>
        </p:txBody>
      </p:sp>
      <p:sp>
        <p:nvSpPr>
          <p:cNvPr id="26630" name="Rectangle 5"/>
          <p:cNvSpPr>
            <a:spLocks/>
          </p:cNvSpPr>
          <p:nvPr/>
        </p:nvSpPr>
        <p:spPr bwMode="auto">
          <a:xfrm>
            <a:off x="550863" y="7683500"/>
            <a:ext cx="37052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One or more digits</a:t>
            </a:r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478213" y="7026275"/>
            <a:ext cx="80962" cy="590550"/>
          </a:xfrm>
          <a:prstGeom prst="line">
            <a:avLst/>
          </a:prstGeom>
          <a:noFill/>
          <a:ln w="762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FF00"/>
                </a:solidFill>
                <a:sym typeface="Gill Sans" pitchFamily="-84" charset="0"/>
              </a:rPr>
              <a:t>Matching and Extracting Data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0" y="3124200"/>
            <a:ext cx="13931900" cy="17526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When we use </a:t>
            </a:r>
            <a:r>
              <a:rPr lang="en-US" sz="2667" dirty="0" err="1" smtClean="0">
                <a:solidFill>
                  <a:srgbClr val="FF00FF"/>
                </a:solidFill>
                <a:sym typeface="Gill Sans" charset="0"/>
              </a:rPr>
              <a:t>re.findall</a:t>
            </a:r>
            <a:r>
              <a:rPr lang="en-US" sz="2667" dirty="0" smtClean="0">
                <a:solidFill>
                  <a:srgbClr val="FF00FF"/>
                </a:solidFill>
                <a:sym typeface="Gill Sans" charset="0"/>
              </a:rPr>
              <a:t>()</a:t>
            </a:r>
            <a:r>
              <a:rPr lang="en-US" sz="2667" dirty="0" smtClean="0">
                <a:sym typeface="Gill Sans" charset="0"/>
              </a:rPr>
              <a:t> it returns a list of zero or more sub-strings that match the regular expression</a:t>
            </a:r>
          </a:p>
        </p:txBody>
      </p:sp>
      <p:sp>
        <p:nvSpPr>
          <p:cNvPr id="27652" name="Rectangle 3"/>
          <p:cNvSpPr>
            <a:spLocks/>
          </p:cNvSpPr>
          <p:nvPr/>
        </p:nvSpPr>
        <p:spPr bwMode="auto">
          <a:xfrm>
            <a:off x="279400" y="4495800"/>
            <a:ext cx="153162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import re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x = 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My 2 favorite numbers are 19 and 42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y = </a:t>
            </a:r>
            <a:r>
              <a:rPr lang="en-US" altLang="en-US" dirty="0" err="1">
                <a:solidFill>
                  <a:srgbClr val="FF00FF"/>
                </a:solidFill>
                <a:ea typeface="MS PGothic" panose="020B0600070205080204" pitchFamily="34" charset="-128"/>
              </a:rPr>
              <a:t>re.findall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[0-9]+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,x)&gt;&gt;&gt; print y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[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2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, 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19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, 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42</a:t>
            </a:r>
            <a:r>
              <a:rPr lang="fr-FR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]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y = </a:t>
            </a:r>
            <a:r>
              <a:rPr lang="en-US" altLang="en-US" dirty="0" err="1">
                <a:solidFill>
                  <a:srgbClr val="FF00FF"/>
                </a:solidFill>
                <a:ea typeface="MS PGothic" panose="020B0600070205080204" pitchFamily="34" charset="-128"/>
              </a:rPr>
              <a:t>re.findall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[AEIOU]+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,x)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[]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ym typeface="Gill Sans" pitchFamily="-84" charset="0"/>
              </a:rPr>
              <a:t>Warning: </a:t>
            </a:r>
            <a:r>
              <a:rPr lang="en-US" altLang="en-US" smtClean="0">
                <a:solidFill>
                  <a:srgbClr val="FF00FF"/>
                </a:solidFill>
                <a:sym typeface="Gill Sans" pitchFamily="-84" charset="0"/>
              </a:rPr>
              <a:t>Greedy</a:t>
            </a:r>
            <a:r>
              <a:rPr lang="en-US" altLang="en-US" smtClean="0">
                <a:sym typeface="Gill Sans" pitchFamily="-84" charset="0"/>
              </a:rPr>
              <a:t> Matching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0" y="2984500"/>
            <a:ext cx="13931900" cy="1828800"/>
          </a:xfrm>
        </p:spPr>
        <p:txBody>
          <a:bodyPr/>
          <a:lstStyle/>
          <a:p>
            <a:pPr marL="749300" indent="-457189" defTabSz="609585" fontAlgn="auto">
              <a:spcBef>
                <a:spcPts val="1333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ill Sans" charset="0"/>
              <a:buChar char="•"/>
              <a:defRPr/>
            </a:pPr>
            <a:r>
              <a:rPr lang="en-US" sz="2667" dirty="0" smtClean="0">
                <a:sym typeface="Gill Sans" charset="0"/>
              </a:rPr>
              <a:t>The </a:t>
            </a:r>
            <a:r>
              <a:rPr lang="en-US" sz="2667" dirty="0" smtClean="0">
                <a:solidFill>
                  <a:srgbClr val="FF7F00"/>
                </a:solidFill>
                <a:sym typeface="Gill Sans" charset="0"/>
              </a:rPr>
              <a:t>repeat</a:t>
            </a:r>
            <a:r>
              <a:rPr lang="en-US" sz="2667" dirty="0" smtClean="0">
                <a:sym typeface="Gill Sans" charset="0"/>
              </a:rPr>
              <a:t> characters (</a:t>
            </a:r>
            <a:r>
              <a:rPr lang="en-US" sz="2667" dirty="0" smtClean="0">
                <a:solidFill>
                  <a:srgbClr val="FF7F00"/>
                </a:solidFill>
                <a:sym typeface="Gill Sans" charset="0"/>
              </a:rPr>
              <a:t>*</a:t>
            </a:r>
            <a:r>
              <a:rPr lang="en-US" sz="2667" dirty="0" smtClean="0">
                <a:sym typeface="Gill Sans" charset="0"/>
              </a:rPr>
              <a:t> and </a:t>
            </a:r>
            <a:r>
              <a:rPr lang="en-US" sz="2667" dirty="0" smtClean="0">
                <a:solidFill>
                  <a:srgbClr val="FF7F00"/>
                </a:solidFill>
                <a:sym typeface="Gill Sans" charset="0"/>
              </a:rPr>
              <a:t>+</a:t>
            </a:r>
            <a:r>
              <a:rPr lang="en-US" sz="2667" dirty="0" smtClean="0">
                <a:sym typeface="Gill Sans" charset="0"/>
              </a:rPr>
              <a:t>) push </a:t>
            </a:r>
            <a:r>
              <a:rPr lang="en-US" sz="2667" dirty="0" smtClean="0">
                <a:solidFill>
                  <a:srgbClr val="FF00FF"/>
                </a:solidFill>
                <a:sym typeface="Gill Sans" charset="0"/>
              </a:rPr>
              <a:t>outward</a:t>
            </a:r>
            <a:r>
              <a:rPr lang="en-US" sz="2667" dirty="0" smtClean="0">
                <a:sym typeface="Gill Sans" charset="0"/>
              </a:rPr>
              <a:t> in both directions (greedy) to match the largest possible string</a:t>
            </a:r>
          </a:p>
        </p:txBody>
      </p:sp>
      <p:sp>
        <p:nvSpPr>
          <p:cNvPr id="28676" name="Rectangle 3"/>
          <p:cNvSpPr>
            <a:spLocks/>
          </p:cNvSpPr>
          <p:nvPr/>
        </p:nvSpPr>
        <p:spPr bwMode="auto">
          <a:xfrm>
            <a:off x="706438" y="4374356"/>
            <a:ext cx="10033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import re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x = 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00FF"/>
                </a:solidFill>
                <a:ea typeface="MS PGothic" panose="020B0600070205080204" pitchFamily="34" charset="-128"/>
              </a:rPr>
              <a:t>From: Using the :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character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endParaRPr lang="en-US" altLang="en-US" dirty="0">
              <a:solidFill>
                <a:schemeClr val="tx1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y = </a:t>
            </a:r>
            <a:r>
              <a:rPr lang="en-US" altLang="en-US" dirty="0" err="1">
                <a:solidFill>
                  <a:schemeClr val="tx1"/>
                </a:solidFill>
                <a:ea typeface="MS PGothic" panose="020B0600070205080204" pitchFamily="34" charset="-128"/>
              </a:rPr>
              <a:t>re.findall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FFFF00"/>
                </a:solidFill>
                <a:ea typeface="MS PGothic" panose="020B0600070205080204" pitchFamily="34" charset="-128"/>
              </a:rPr>
              <a:t>^F.+: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, x)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print y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[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rgbClr val="00FF00"/>
                </a:solidFill>
                <a:ea typeface="MS PGothic" panose="020B0600070205080204" pitchFamily="34" charset="-128"/>
              </a:rPr>
              <a:t>From: Using the :</a:t>
            </a:r>
            <a:r>
              <a:rPr lang="fr-FR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]</a:t>
            </a:r>
          </a:p>
        </p:txBody>
      </p:sp>
      <p:sp>
        <p:nvSpPr>
          <p:cNvPr id="28677" name="Rectangle 4"/>
          <p:cNvSpPr>
            <a:spLocks/>
          </p:cNvSpPr>
          <p:nvPr/>
        </p:nvSpPr>
        <p:spPr bwMode="auto">
          <a:xfrm>
            <a:off x="11214100" y="5581650"/>
            <a:ext cx="157003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6300">
                <a:solidFill>
                  <a:srgbClr val="00FF00"/>
                </a:solidFill>
                <a:ea typeface="MS PGothic" panose="020B0600070205080204" pitchFamily="34" charset="-128"/>
              </a:rPr>
              <a:t>^F</a:t>
            </a:r>
            <a:r>
              <a:rPr lang="en-US" altLang="en-US" sz="6300">
                <a:solidFill>
                  <a:srgbClr val="FF7F00"/>
                </a:solidFill>
                <a:ea typeface="MS PGothic" panose="020B0600070205080204" pitchFamily="34" charset="-128"/>
              </a:rPr>
              <a:t>.+</a:t>
            </a:r>
            <a:r>
              <a:rPr lang="en-US" altLang="en-US" sz="6300">
                <a:solidFill>
                  <a:srgbClr val="FFFF00"/>
                </a:solidFill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28678" name="Rectangle 5"/>
          <p:cNvSpPr>
            <a:spLocks/>
          </p:cNvSpPr>
          <p:nvPr/>
        </p:nvSpPr>
        <p:spPr bwMode="auto">
          <a:xfrm>
            <a:off x="11909425" y="3854450"/>
            <a:ext cx="3238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7F00"/>
                </a:solidFill>
                <a:ea typeface="MS PGothic" panose="020B0600070205080204" pitchFamily="34" charset="-128"/>
              </a:rPr>
              <a:t>One or more characters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rot="10800000" flipH="1">
            <a:off x="12206288" y="5197475"/>
            <a:ext cx="346075" cy="530225"/>
          </a:xfrm>
          <a:prstGeom prst="line">
            <a:avLst/>
          </a:prstGeom>
          <a:noFill/>
          <a:ln w="762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0" name="Rectangle 7"/>
          <p:cNvSpPr>
            <a:spLocks/>
          </p:cNvSpPr>
          <p:nvPr/>
        </p:nvSpPr>
        <p:spPr bwMode="auto">
          <a:xfrm>
            <a:off x="7594600" y="7480300"/>
            <a:ext cx="416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FF00"/>
                </a:solidFill>
                <a:ea typeface="MS PGothic" panose="020B0600070205080204" pitchFamily="34" charset="-128"/>
              </a:rPr>
              <a:t>First character in the match is an F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H="1">
            <a:off x="10948988" y="6611938"/>
            <a:ext cx="514350" cy="935037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2" name="Rectangle 9"/>
          <p:cNvSpPr>
            <a:spLocks/>
          </p:cNvSpPr>
          <p:nvPr/>
        </p:nvSpPr>
        <p:spPr bwMode="auto">
          <a:xfrm>
            <a:off x="12090400" y="7493000"/>
            <a:ext cx="416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Last character in the match is a :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12653963" y="6469063"/>
            <a:ext cx="447675" cy="976312"/>
          </a:xfrm>
          <a:prstGeom prst="line">
            <a:avLst/>
          </a:prstGeom>
          <a:noFill/>
          <a:ln w="762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84" name="Rectangle 11"/>
          <p:cNvSpPr>
            <a:spLocks/>
          </p:cNvSpPr>
          <p:nvPr/>
        </p:nvSpPr>
        <p:spPr bwMode="auto">
          <a:xfrm>
            <a:off x="2443163" y="8150225"/>
            <a:ext cx="32210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algn="ctr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Why not </a:t>
            </a:r>
            <a:r>
              <a:rPr lang="fr-FR" altLang="en-US">
                <a:solidFill>
                  <a:srgbClr val="FF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From:</a:t>
            </a:r>
            <a:r>
              <a:rPr lang="fr-FR" altLang="en-US">
                <a:solidFill>
                  <a:srgbClr val="FFFF00"/>
                </a:solidFill>
                <a:ea typeface="MS PGothic" panose="020B0600070205080204" pitchFamily="34" charset="-128"/>
              </a:rPr>
              <a:t>'</a:t>
            </a:r>
            <a:r>
              <a:rPr lang="en-US" altLang="en-US">
                <a:solidFill>
                  <a:srgbClr val="FFFF00"/>
                </a:solidFill>
                <a:ea typeface="MS PGothic" panose="020B0600070205080204" pitchFamily="34" charset="-128"/>
              </a:rPr>
              <a:t>?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, Bullets &amp; Photo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Photo - Horizont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Vertic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Pages>0</Pages>
  <Words>1894</Words>
  <Characters>0</Characters>
  <Application>Microsoft Office PowerPoint</Application>
  <PresentationFormat>Custom</PresentationFormat>
  <Lines>0</Lines>
  <Paragraphs>245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27</vt:i4>
      </vt:variant>
    </vt:vector>
  </HeadingPairs>
  <TitlesOfParts>
    <vt:vector size="50" baseType="lpstr">
      <vt:lpstr>Gill Sans</vt:lpstr>
      <vt:lpstr>ヒラギノ角ゴ ProN W3</vt:lpstr>
      <vt:lpstr>Arial</vt:lpstr>
      <vt:lpstr>Calibri</vt:lpstr>
      <vt:lpstr>Century Gothic</vt:lpstr>
      <vt:lpstr>Wingdings 3</vt:lpstr>
      <vt:lpstr>MS PGothic</vt:lpstr>
      <vt:lpstr>Monaco</vt:lpstr>
      <vt:lpstr>Courier New Bold</vt:lpstr>
      <vt:lpstr>Courier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- Center</vt:lpstr>
      <vt:lpstr>Berlin</vt:lpstr>
      <vt:lpstr>Regular Expressions</vt:lpstr>
      <vt:lpstr>Understanding Regular Expressions</vt:lpstr>
      <vt:lpstr>Regular Expression Quick Guide</vt:lpstr>
      <vt:lpstr>The Regular Expression Module</vt:lpstr>
      <vt:lpstr>Using re.search() like find()</vt:lpstr>
      <vt:lpstr>Using re.search() like startswith()</vt:lpstr>
      <vt:lpstr>Matching and Extracting Data</vt:lpstr>
      <vt:lpstr>Matching and Extracting Data</vt:lpstr>
      <vt:lpstr>Warning: Greedy Matching</vt:lpstr>
      <vt:lpstr>Non-Greedy Matching</vt:lpstr>
      <vt:lpstr>Fine Tuning String Extraction</vt:lpstr>
      <vt:lpstr>Fine Tuning String Extraction</vt:lpstr>
      <vt:lpstr>PowerPoint Presentation</vt:lpstr>
      <vt:lpstr>The Double Split Version</vt:lpstr>
      <vt:lpstr>The Double Split Version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Regular Expression Quick Guide</vt:lpstr>
      <vt:lpstr>Escape Character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subject/>
  <dc:creator>kulbhushan s</dc:creator>
  <cp:keywords/>
  <dc:description/>
  <cp:lastModifiedBy>kulbhushan s</cp:lastModifiedBy>
  <cp:revision>5</cp:revision>
  <dcterms:modified xsi:type="dcterms:W3CDTF">2016-10-21T09:31:04Z</dcterms:modified>
</cp:coreProperties>
</file>