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varScale="1">
        <p:scale>
          <a:sx n="96" d="100"/>
          <a:sy n="96" d="100"/>
        </p:scale>
        <p:origin x="96" y="10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BE8341F-50F3-424C-A10F-20DA1189ECAC}" type="datetimeFigureOut">
              <a:rPr lang="en-US" smtClean="0"/>
              <a:t>10/21/2016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0CD90E86-C6DF-4361-9370-410D6ABE6D95}" type="slidenum">
              <a:rPr lang="en-US" smtClean="0"/>
              <a:t>‹#›</a:t>
            </a:fld>
            <a:endParaRPr lang="en-US"/>
          </a:p>
        </p:txBody>
      </p:sp>
    </p:spTree>
    <p:extLst>
      <p:ext uri="{BB962C8B-B14F-4D97-AF65-F5344CB8AC3E}">
        <p14:creationId xmlns:p14="http://schemas.microsoft.com/office/powerpoint/2010/main" val="1438876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E8341F-50F3-424C-A10F-20DA1189ECAC}"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0CD90E86-C6DF-4361-9370-410D6ABE6D95}" type="slidenum">
              <a:rPr lang="en-US" smtClean="0"/>
              <a:t>‹#›</a:t>
            </a:fld>
            <a:endParaRPr lang="en-US"/>
          </a:p>
        </p:txBody>
      </p:sp>
    </p:spTree>
    <p:extLst>
      <p:ext uri="{BB962C8B-B14F-4D97-AF65-F5344CB8AC3E}">
        <p14:creationId xmlns:p14="http://schemas.microsoft.com/office/powerpoint/2010/main" val="3030000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E8341F-50F3-424C-A10F-20DA1189ECAC}"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0CD90E86-C6DF-4361-9370-410D6ABE6D95}" type="slidenum">
              <a:rPr lang="en-US" smtClean="0"/>
              <a:t>‹#›</a:t>
            </a:fld>
            <a:endParaRPr lang="en-US"/>
          </a:p>
        </p:txBody>
      </p:sp>
    </p:spTree>
    <p:extLst>
      <p:ext uri="{BB962C8B-B14F-4D97-AF65-F5344CB8AC3E}">
        <p14:creationId xmlns:p14="http://schemas.microsoft.com/office/powerpoint/2010/main" val="3496696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E8341F-50F3-424C-A10F-20DA1189ECAC}"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0CD90E86-C6DF-4361-9370-410D6ABE6D95}"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802815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E8341F-50F3-424C-A10F-20DA1189ECAC}"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0CD90E86-C6DF-4361-9370-410D6ABE6D95}" type="slidenum">
              <a:rPr lang="en-US" smtClean="0"/>
              <a:t>‹#›</a:t>
            </a:fld>
            <a:endParaRPr lang="en-US"/>
          </a:p>
        </p:txBody>
      </p:sp>
    </p:spTree>
    <p:extLst>
      <p:ext uri="{BB962C8B-B14F-4D97-AF65-F5344CB8AC3E}">
        <p14:creationId xmlns:p14="http://schemas.microsoft.com/office/powerpoint/2010/main" val="2492392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BE8341F-50F3-424C-A10F-20DA1189ECAC}" type="datetimeFigureOut">
              <a:rPr lang="en-US" smtClean="0"/>
              <a:t>10/21/2016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D90E86-C6DF-4361-9370-410D6ABE6D95}" type="slidenum">
              <a:rPr lang="en-US" smtClean="0"/>
              <a:t>‹#›</a:t>
            </a:fld>
            <a:endParaRPr lang="en-US"/>
          </a:p>
        </p:txBody>
      </p:sp>
    </p:spTree>
    <p:extLst>
      <p:ext uri="{BB962C8B-B14F-4D97-AF65-F5344CB8AC3E}">
        <p14:creationId xmlns:p14="http://schemas.microsoft.com/office/powerpoint/2010/main" val="3444982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BE8341F-50F3-424C-A10F-20DA1189ECAC}" type="datetimeFigureOut">
              <a:rPr lang="en-US" smtClean="0"/>
              <a:t>10/21/2016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D90E86-C6DF-4361-9370-410D6ABE6D95}" type="slidenum">
              <a:rPr lang="en-US" smtClean="0"/>
              <a:t>‹#›</a:t>
            </a:fld>
            <a:endParaRPr lang="en-US"/>
          </a:p>
        </p:txBody>
      </p:sp>
    </p:spTree>
    <p:extLst>
      <p:ext uri="{BB962C8B-B14F-4D97-AF65-F5344CB8AC3E}">
        <p14:creationId xmlns:p14="http://schemas.microsoft.com/office/powerpoint/2010/main" val="31024106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E8341F-50F3-424C-A10F-20DA1189ECAC}" type="datetimeFigureOut">
              <a:rPr lang="en-US" smtClean="0"/>
              <a:t>10/21/2016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D90E86-C6DF-4361-9370-410D6ABE6D95}" type="slidenum">
              <a:rPr lang="en-US" smtClean="0"/>
              <a:t>‹#›</a:t>
            </a:fld>
            <a:endParaRPr lang="en-US"/>
          </a:p>
        </p:txBody>
      </p:sp>
    </p:spTree>
    <p:extLst>
      <p:ext uri="{BB962C8B-B14F-4D97-AF65-F5344CB8AC3E}">
        <p14:creationId xmlns:p14="http://schemas.microsoft.com/office/powerpoint/2010/main" val="879286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FBE8341F-50F3-424C-A10F-20DA1189ECAC}" type="datetimeFigureOut">
              <a:rPr lang="en-US" smtClean="0"/>
              <a:t>10/21/2016</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0CD90E86-C6DF-4361-9370-410D6ABE6D95}" type="slidenum">
              <a:rPr lang="en-US" smtClean="0"/>
              <a:t>‹#›</a:t>
            </a:fld>
            <a:endParaRPr lang="en-US"/>
          </a:p>
        </p:txBody>
      </p:sp>
    </p:spTree>
    <p:extLst>
      <p:ext uri="{BB962C8B-B14F-4D97-AF65-F5344CB8AC3E}">
        <p14:creationId xmlns:p14="http://schemas.microsoft.com/office/powerpoint/2010/main" val="2467343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E8341F-50F3-424C-A10F-20DA1189ECAC}" type="datetimeFigureOut">
              <a:rPr lang="en-US" smtClean="0"/>
              <a:t>10/21/2016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D90E86-C6DF-4361-9370-410D6ABE6D95}" type="slidenum">
              <a:rPr lang="en-US" smtClean="0"/>
              <a:t>‹#›</a:t>
            </a:fld>
            <a:endParaRPr lang="en-US"/>
          </a:p>
        </p:txBody>
      </p:sp>
    </p:spTree>
    <p:extLst>
      <p:ext uri="{BB962C8B-B14F-4D97-AF65-F5344CB8AC3E}">
        <p14:creationId xmlns:p14="http://schemas.microsoft.com/office/powerpoint/2010/main" val="2466260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E8341F-50F3-424C-A10F-20DA1189ECAC}" type="datetimeFigureOut">
              <a:rPr lang="en-US" smtClean="0"/>
              <a:t>10/21/2016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0CD90E86-C6DF-4361-9370-410D6ABE6D95}" type="slidenum">
              <a:rPr lang="en-US" smtClean="0"/>
              <a:t>‹#›</a:t>
            </a:fld>
            <a:endParaRPr lang="en-US"/>
          </a:p>
        </p:txBody>
      </p:sp>
    </p:spTree>
    <p:extLst>
      <p:ext uri="{BB962C8B-B14F-4D97-AF65-F5344CB8AC3E}">
        <p14:creationId xmlns:p14="http://schemas.microsoft.com/office/powerpoint/2010/main" val="4243866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E8341F-50F3-424C-A10F-20DA1189ECAC}"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D90E86-C6DF-4361-9370-410D6ABE6D95}" type="slidenum">
              <a:rPr lang="en-US" smtClean="0"/>
              <a:t>‹#›</a:t>
            </a:fld>
            <a:endParaRPr lang="en-US"/>
          </a:p>
        </p:txBody>
      </p:sp>
    </p:spTree>
    <p:extLst>
      <p:ext uri="{BB962C8B-B14F-4D97-AF65-F5344CB8AC3E}">
        <p14:creationId xmlns:p14="http://schemas.microsoft.com/office/powerpoint/2010/main" val="3103037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E8341F-50F3-424C-A10F-20DA1189ECAC}" type="datetimeFigureOut">
              <a:rPr lang="en-US" smtClean="0"/>
              <a:t>10/21/2016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D90E86-C6DF-4361-9370-410D6ABE6D95}" type="slidenum">
              <a:rPr lang="en-US" smtClean="0"/>
              <a:t>‹#›</a:t>
            </a:fld>
            <a:endParaRPr lang="en-US"/>
          </a:p>
        </p:txBody>
      </p:sp>
    </p:spTree>
    <p:extLst>
      <p:ext uri="{BB962C8B-B14F-4D97-AF65-F5344CB8AC3E}">
        <p14:creationId xmlns:p14="http://schemas.microsoft.com/office/powerpoint/2010/main" val="181182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BE8341F-50F3-424C-A10F-20DA1189ECAC}" type="datetimeFigureOut">
              <a:rPr lang="en-US" smtClean="0"/>
              <a:t>10/21/2016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D90E86-C6DF-4361-9370-410D6ABE6D95}" type="slidenum">
              <a:rPr lang="en-US" smtClean="0"/>
              <a:t>‹#›</a:t>
            </a:fld>
            <a:endParaRPr lang="en-US"/>
          </a:p>
        </p:txBody>
      </p:sp>
    </p:spTree>
    <p:extLst>
      <p:ext uri="{BB962C8B-B14F-4D97-AF65-F5344CB8AC3E}">
        <p14:creationId xmlns:p14="http://schemas.microsoft.com/office/powerpoint/2010/main" val="2620578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FBE8341F-50F3-424C-A10F-20DA1189ECAC}" type="datetimeFigureOut">
              <a:rPr lang="en-US" smtClean="0"/>
              <a:t>10/21/2016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D90E86-C6DF-4361-9370-410D6ABE6D95}" type="slidenum">
              <a:rPr lang="en-US" smtClean="0"/>
              <a:t>‹#›</a:t>
            </a:fld>
            <a:endParaRPr lang="en-US"/>
          </a:p>
        </p:txBody>
      </p:sp>
    </p:spTree>
    <p:extLst>
      <p:ext uri="{BB962C8B-B14F-4D97-AF65-F5344CB8AC3E}">
        <p14:creationId xmlns:p14="http://schemas.microsoft.com/office/powerpoint/2010/main" val="2378193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E8341F-50F3-424C-A10F-20DA1189ECAC}"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D90E86-C6DF-4361-9370-410D6ABE6D95}" type="slidenum">
              <a:rPr lang="en-US" smtClean="0"/>
              <a:t>‹#›</a:t>
            </a:fld>
            <a:endParaRPr lang="en-US"/>
          </a:p>
        </p:txBody>
      </p:sp>
    </p:spTree>
    <p:extLst>
      <p:ext uri="{BB962C8B-B14F-4D97-AF65-F5344CB8AC3E}">
        <p14:creationId xmlns:p14="http://schemas.microsoft.com/office/powerpoint/2010/main" val="2500021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E8341F-50F3-424C-A10F-20DA1189ECAC}"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D90E86-C6DF-4361-9370-410D6ABE6D95}" type="slidenum">
              <a:rPr lang="en-US" smtClean="0"/>
              <a:t>‹#›</a:t>
            </a:fld>
            <a:endParaRPr lang="en-US"/>
          </a:p>
        </p:txBody>
      </p:sp>
    </p:spTree>
    <p:extLst>
      <p:ext uri="{BB962C8B-B14F-4D97-AF65-F5344CB8AC3E}">
        <p14:creationId xmlns:p14="http://schemas.microsoft.com/office/powerpoint/2010/main" val="4096948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BE8341F-50F3-424C-A10F-20DA1189ECAC}" type="datetimeFigureOut">
              <a:rPr lang="en-US" smtClean="0"/>
              <a:t>10/21/2016</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0CD90E86-C6DF-4361-9370-410D6ABE6D95}" type="slidenum">
              <a:rPr lang="en-US" smtClean="0"/>
              <a:t>‹#›</a:t>
            </a:fld>
            <a:endParaRPr lang="en-US"/>
          </a:p>
        </p:txBody>
      </p:sp>
    </p:spTree>
    <p:extLst>
      <p:ext uri="{BB962C8B-B14F-4D97-AF65-F5344CB8AC3E}">
        <p14:creationId xmlns:p14="http://schemas.microsoft.com/office/powerpoint/2010/main" val="245615171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Tkinter</a:t>
            </a:r>
            <a:r>
              <a:rPr lang="en-US" dirty="0" smtClean="0"/>
              <a:t>: </a:t>
            </a:r>
            <a:r>
              <a:rPr lang="en-US" dirty="0" err="1" smtClean="0"/>
              <a:t>Listbox</a:t>
            </a:r>
            <a:endParaRPr lang="en-US" dirty="0"/>
          </a:p>
        </p:txBody>
      </p:sp>
      <p:sp>
        <p:nvSpPr>
          <p:cNvPr id="3" name="Subtitle 2"/>
          <p:cNvSpPr>
            <a:spLocks noGrp="1"/>
          </p:cNvSpPr>
          <p:nvPr>
            <p:ph type="subTitle" idx="1"/>
          </p:nvPr>
        </p:nvSpPr>
        <p:spPr/>
        <p:txBody>
          <a:bodyPr/>
          <a:lstStyle/>
          <a:p>
            <a:r>
              <a:rPr lang="en-US" dirty="0"/>
              <a:t>The </a:t>
            </a:r>
            <a:r>
              <a:rPr lang="en-US" dirty="0" err="1"/>
              <a:t>Listbox</a:t>
            </a:r>
            <a:r>
              <a:rPr lang="en-US" dirty="0"/>
              <a:t> widget is used to display a list of items from which a user can select a number of items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7517" y="2975433"/>
            <a:ext cx="2864483" cy="894749"/>
          </a:xfrm>
          <a:prstGeom prst="rect">
            <a:avLst/>
          </a:prstGeom>
        </p:spPr>
      </p:pic>
    </p:spTree>
    <p:extLst>
      <p:ext uri="{BB962C8B-B14F-4D97-AF65-F5344CB8AC3E}">
        <p14:creationId xmlns:p14="http://schemas.microsoft.com/office/powerpoint/2010/main" val="1039009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Syntax</a:t>
            </a:r>
            <a:endParaRPr lang="en-US" dirty="0"/>
          </a:p>
        </p:txBody>
      </p:sp>
      <p:sp>
        <p:nvSpPr>
          <p:cNvPr id="3" name="Content Placeholder 2"/>
          <p:cNvSpPr>
            <a:spLocks noGrp="1"/>
          </p:cNvSpPr>
          <p:nvPr>
            <p:ph idx="1"/>
          </p:nvPr>
        </p:nvSpPr>
        <p:spPr/>
        <p:txBody>
          <a:bodyPr/>
          <a:lstStyle/>
          <a:p>
            <a:pPr marL="0" indent="0">
              <a:buNone/>
            </a:pPr>
            <a:r>
              <a:rPr lang="en-US" dirty="0"/>
              <a:t>w = </a:t>
            </a:r>
            <a:r>
              <a:rPr lang="en-US" dirty="0" err="1"/>
              <a:t>Listbox</a:t>
            </a:r>
            <a:r>
              <a:rPr lang="en-US" dirty="0"/>
              <a:t> ( master, option, ... </a:t>
            </a:r>
            <a:r>
              <a:rPr lang="en-US" dirty="0" smtClean="0"/>
              <a:t>)</a:t>
            </a:r>
          </a:p>
          <a:p>
            <a:pPr marL="0" indent="0">
              <a:buNone/>
            </a:pPr>
            <a:r>
              <a:rPr lang="en-US" dirty="0"/>
              <a:t>Parameters</a:t>
            </a:r>
          </a:p>
          <a:p>
            <a:r>
              <a:rPr lang="en-US" b="1" dirty="0"/>
              <a:t>master:</a:t>
            </a:r>
            <a:r>
              <a:rPr lang="en-US" dirty="0"/>
              <a:t> This represents the parent window.</a:t>
            </a:r>
          </a:p>
          <a:p>
            <a:r>
              <a:rPr lang="en-US" b="1" dirty="0"/>
              <a:t>options:</a:t>
            </a:r>
            <a:r>
              <a:rPr lang="en-US" dirty="0"/>
              <a:t> Here is the list of most commonly used options for this widget. These options can be used as key-value pairs separated by commas.</a:t>
            </a:r>
          </a:p>
          <a:p>
            <a:pPr marL="0" indent="0">
              <a:buNone/>
            </a:pPr>
            <a:endParaRPr lang="en-US" dirty="0"/>
          </a:p>
        </p:txBody>
      </p:sp>
    </p:spTree>
    <p:extLst>
      <p:ext uri="{BB962C8B-B14F-4D97-AF65-F5344CB8AC3E}">
        <p14:creationId xmlns:p14="http://schemas.microsoft.com/office/powerpoint/2010/main" val="690278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Listbox</a:t>
            </a:r>
            <a:r>
              <a:rPr lang="en-US" dirty="0" smtClean="0"/>
              <a:t>: Options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99609410"/>
              </p:ext>
            </p:extLst>
          </p:nvPr>
        </p:nvGraphicFramePr>
        <p:xfrm>
          <a:off x="1168055" y="2306982"/>
          <a:ext cx="9613900" cy="4175760"/>
        </p:xfrm>
        <a:graphic>
          <a:graphicData uri="http://schemas.openxmlformats.org/drawingml/2006/table">
            <a:tbl>
              <a:tblPr firstRow="1" bandRow="1">
                <a:tableStyleId>{5C22544A-7EE6-4342-B048-85BDC9FD1C3A}</a:tableStyleId>
              </a:tblPr>
              <a:tblGrid>
                <a:gridCol w="4806950"/>
                <a:gridCol w="4806950"/>
              </a:tblGrid>
              <a:tr h="370840">
                <a:tc>
                  <a:txBody>
                    <a:bodyPr/>
                    <a:lstStyle/>
                    <a:p>
                      <a:pPr algn="l" fontAlgn="t"/>
                      <a:r>
                        <a:rPr lang="en-US" dirty="0">
                          <a:effectLst/>
                        </a:rPr>
                        <a:t>Option</a:t>
                      </a:r>
                    </a:p>
                  </a:txBody>
                  <a:tcPr marL="76200" marR="76200" marT="76200" marB="76200"/>
                </a:tc>
                <a:tc>
                  <a:txBody>
                    <a:bodyPr/>
                    <a:lstStyle/>
                    <a:p>
                      <a:pPr algn="l" fontAlgn="t"/>
                      <a:r>
                        <a:rPr lang="en-US" dirty="0">
                          <a:effectLst/>
                        </a:rPr>
                        <a:t>Description</a:t>
                      </a:r>
                    </a:p>
                  </a:txBody>
                  <a:tcPr marL="76200" marR="76200" marT="76200" marB="76200"/>
                </a:tc>
              </a:tr>
              <a:tr h="370840">
                <a:tc>
                  <a:txBody>
                    <a:bodyPr/>
                    <a:lstStyle/>
                    <a:p>
                      <a:pPr fontAlgn="t"/>
                      <a:r>
                        <a:rPr lang="en-US" sz="1800" dirty="0" err="1">
                          <a:effectLst/>
                        </a:rPr>
                        <a:t>bg</a:t>
                      </a:r>
                      <a:endParaRPr lang="en-US" sz="1800" dirty="0">
                        <a:effectLst/>
                      </a:endParaRPr>
                    </a:p>
                  </a:txBody>
                  <a:tcPr marL="76200" marR="76200" marT="76200" marB="76200"/>
                </a:tc>
                <a:tc>
                  <a:txBody>
                    <a:bodyPr/>
                    <a:lstStyle/>
                    <a:p>
                      <a:pPr fontAlgn="t"/>
                      <a:r>
                        <a:rPr lang="en-US" sz="1400">
                          <a:effectLst/>
                        </a:rPr>
                        <a:t>The normal background color displayed behind the label and indicator.</a:t>
                      </a:r>
                    </a:p>
                  </a:txBody>
                  <a:tcPr marL="76200" marR="76200" marT="76200" marB="76200"/>
                </a:tc>
              </a:tr>
              <a:tr h="370840">
                <a:tc>
                  <a:txBody>
                    <a:bodyPr/>
                    <a:lstStyle/>
                    <a:p>
                      <a:pPr fontAlgn="t"/>
                      <a:r>
                        <a:rPr lang="en-US" sz="1800">
                          <a:effectLst/>
                        </a:rPr>
                        <a:t>bd</a:t>
                      </a:r>
                    </a:p>
                  </a:txBody>
                  <a:tcPr marL="76200" marR="76200" marT="76200" marB="76200"/>
                </a:tc>
                <a:tc>
                  <a:txBody>
                    <a:bodyPr/>
                    <a:lstStyle/>
                    <a:p>
                      <a:pPr fontAlgn="t"/>
                      <a:r>
                        <a:rPr lang="en-US" sz="1400">
                          <a:effectLst/>
                        </a:rPr>
                        <a:t>The size of the border around the indicator. Default is 2 pixels.</a:t>
                      </a:r>
                    </a:p>
                  </a:txBody>
                  <a:tcPr marL="76200" marR="76200" marT="76200" marB="76200"/>
                </a:tc>
              </a:tr>
              <a:tr h="370840">
                <a:tc>
                  <a:txBody>
                    <a:bodyPr/>
                    <a:lstStyle/>
                    <a:p>
                      <a:pPr fontAlgn="t"/>
                      <a:r>
                        <a:rPr lang="en-US" sz="1800">
                          <a:effectLst/>
                        </a:rPr>
                        <a:t>cursor</a:t>
                      </a:r>
                    </a:p>
                  </a:txBody>
                  <a:tcPr marL="76200" marR="76200" marT="76200" marB="76200"/>
                </a:tc>
                <a:tc>
                  <a:txBody>
                    <a:bodyPr/>
                    <a:lstStyle/>
                    <a:p>
                      <a:pPr fontAlgn="t"/>
                      <a:r>
                        <a:rPr lang="en-US" sz="1400">
                          <a:effectLst/>
                        </a:rPr>
                        <a:t>The cursor that appears when the mouse is over the listbox.</a:t>
                      </a:r>
                    </a:p>
                  </a:txBody>
                  <a:tcPr marL="76200" marR="76200" marT="76200" marB="76200"/>
                </a:tc>
              </a:tr>
              <a:tr h="370840">
                <a:tc>
                  <a:txBody>
                    <a:bodyPr/>
                    <a:lstStyle/>
                    <a:p>
                      <a:pPr fontAlgn="t"/>
                      <a:r>
                        <a:rPr lang="en-US" sz="1800">
                          <a:effectLst/>
                        </a:rPr>
                        <a:t>font</a:t>
                      </a:r>
                    </a:p>
                  </a:txBody>
                  <a:tcPr marL="76200" marR="76200" marT="76200" marB="76200"/>
                </a:tc>
                <a:tc>
                  <a:txBody>
                    <a:bodyPr/>
                    <a:lstStyle/>
                    <a:p>
                      <a:pPr fontAlgn="t"/>
                      <a:r>
                        <a:rPr lang="en-US" sz="1400">
                          <a:effectLst/>
                        </a:rPr>
                        <a:t>The font used for the text in the listbox.</a:t>
                      </a:r>
                    </a:p>
                  </a:txBody>
                  <a:tcPr marL="76200" marR="76200" marT="76200" marB="76200"/>
                </a:tc>
              </a:tr>
              <a:tr h="370840">
                <a:tc>
                  <a:txBody>
                    <a:bodyPr/>
                    <a:lstStyle/>
                    <a:p>
                      <a:pPr fontAlgn="t"/>
                      <a:r>
                        <a:rPr lang="en-US" sz="1800">
                          <a:effectLst/>
                        </a:rPr>
                        <a:t>fg</a:t>
                      </a:r>
                    </a:p>
                  </a:txBody>
                  <a:tcPr marL="76200" marR="76200" marT="76200" marB="76200"/>
                </a:tc>
                <a:tc>
                  <a:txBody>
                    <a:bodyPr/>
                    <a:lstStyle/>
                    <a:p>
                      <a:pPr fontAlgn="t"/>
                      <a:r>
                        <a:rPr lang="en-US" sz="1400">
                          <a:effectLst/>
                        </a:rPr>
                        <a:t>The color used for the text in the listbox.</a:t>
                      </a:r>
                    </a:p>
                  </a:txBody>
                  <a:tcPr marL="76200" marR="76200" marT="76200" marB="76200"/>
                </a:tc>
              </a:tr>
              <a:tr h="370840">
                <a:tc>
                  <a:txBody>
                    <a:bodyPr/>
                    <a:lstStyle/>
                    <a:p>
                      <a:pPr fontAlgn="t"/>
                      <a:r>
                        <a:rPr lang="en-US" sz="1800">
                          <a:effectLst/>
                        </a:rPr>
                        <a:t>height</a:t>
                      </a:r>
                    </a:p>
                  </a:txBody>
                  <a:tcPr marL="76200" marR="76200" marT="76200" marB="76200"/>
                </a:tc>
                <a:tc>
                  <a:txBody>
                    <a:bodyPr/>
                    <a:lstStyle/>
                    <a:p>
                      <a:pPr fontAlgn="t"/>
                      <a:r>
                        <a:rPr lang="en-US" sz="1400">
                          <a:effectLst/>
                        </a:rPr>
                        <a:t>Number of lines (not pixels!) shown in the listbox. Default is 10.</a:t>
                      </a:r>
                    </a:p>
                  </a:txBody>
                  <a:tcPr marL="76200" marR="76200" marT="76200" marB="76200"/>
                </a:tc>
              </a:tr>
              <a:tr h="370840">
                <a:tc>
                  <a:txBody>
                    <a:bodyPr/>
                    <a:lstStyle/>
                    <a:p>
                      <a:pPr fontAlgn="t"/>
                      <a:r>
                        <a:rPr lang="en-US" sz="1800" dirty="0" err="1">
                          <a:effectLst/>
                        </a:rPr>
                        <a:t>highlightcolor</a:t>
                      </a:r>
                      <a:endParaRPr lang="en-US" sz="1800" dirty="0">
                        <a:effectLst/>
                      </a:endParaRPr>
                    </a:p>
                  </a:txBody>
                  <a:tcPr marL="76200" marR="76200" marT="76200" marB="76200"/>
                </a:tc>
                <a:tc>
                  <a:txBody>
                    <a:bodyPr/>
                    <a:lstStyle/>
                    <a:p>
                      <a:pPr fontAlgn="t"/>
                      <a:r>
                        <a:rPr lang="en-US" sz="1400" dirty="0">
                          <a:effectLst/>
                        </a:rPr>
                        <a:t>Color shown in the focus highlight when the widget has the focus.</a:t>
                      </a:r>
                    </a:p>
                  </a:txBody>
                  <a:tcPr marL="76200" marR="76200" marT="76200" marB="76200"/>
                </a:tc>
              </a:tr>
            </a:tbl>
          </a:graphicData>
        </a:graphic>
      </p:graphicFrame>
    </p:spTree>
    <p:extLst>
      <p:ext uri="{BB962C8B-B14F-4D97-AF65-F5344CB8AC3E}">
        <p14:creationId xmlns:p14="http://schemas.microsoft.com/office/powerpoint/2010/main" val="1098057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Listbox</a:t>
            </a:r>
            <a:r>
              <a:rPr lang="en-US" dirty="0"/>
              <a:t>: Options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88953904"/>
              </p:ext>
            </p:extLst>
          </p:nvPr>
        </p:nvGraphicFramePr>
        <p:xfrm>
          <a:off x="1177995" y="2297043"/>
          <a:ext cx="9613900" cy="4251960"/>
        </p:xfrm>
        <a:graphic>
          <a:graphicData uri="http://schemas.openxmlformats.org/drawingml/2006/table">
            <a:tbl>
              <a:tblPr firstRow="1" bandRow="1">
                <a:tableStyleId>{5C22544A-7EE6-4342-B048-85BDC9FD1C3A}</a:tableStyleId>
              </a:tblPr>
              <a:tblGrid>
                <a:gridCol w="4806950"/>
                <a:gridCol w="4806950"/>
              </a:tblGrid>
              <a:tr h="370840">
                <a:tc>
                  <a:txBody>
                    <a:bodyPr/>
                    <a:lstStyle/>
                    <a:p>
                      <a:pPr algn="l" fontAlgn="t"/>
                      <a:r>
                        <a:rPr lang="en-US" dirty="0">
                          <a:effectLst/>
                        </a:rPr>
                        <a:t>Option</a:t>
                      </a:r>
                    </a:p>
                  </a:txBody>
                  <a:tcPr marL="76200" marR="76200" marT="76200" marB="76200"/>
                </a:tc>
                <a:tc>
                  <a:txBody>
                    <a:bodyPr/>
                    <a:lstStyle/>
                    <a:p>
                      <a:pPr algn="l" fontAlgn="t"/>
                      <a:r>
                        <a:rPr lang="en-US">
                          <a:effectLst/>
                        </a:rPr>
                        <a:t>Description</a:t>
                      </a:r>
                    </a:p>
                  </a:txBody>
                  <a:tcPr marL="76200" marR="76200" marT="76200" marB="76200"/>
                </a:tc>
              </a:tr>
              <a:tr h="370840">
                <a:tc>
                  <a:txBody>
                    <a:bodyPr/>
                    <a:lstStyle/>
                    <a:p>
                      <a:pPr fontAlgn="t"/>
                      <a:r>
                        <a:rPr lang="en-US" sz="1600" dirty="0" err="1">
                          <a:effectLst/>
                        </a:rPr>
                        <a:t>highlightthickness</a:t>
                      </a:r>
                      <a:endParaRPr lang="en-US" sz="1600" dirty="0">
                        <a:effectLst/>
                      </a:endParaRPr>
                    </a:p>
                  </a:txBody>
                  <a:tcPr marL="76200" marR="76200" marT="76200" marB="76200"/>
                </a:tc>
                <a:tc>
                  <a:txBody>
                    <a:bodyPr/>
                    <a:lstStyle/>
                    <a:p>
                      <a:pPr fontAlgn="t"/>
                      <a:r>
                        <a:rPr lang="en-US" sz="900">
                          <a:effectLst/>
                        </a:rPr>
                        <a:t>Thickness of the focus highlight.</a:t>
                      </a:r>
                    </a:p>
                  </a:txBody>
                  <a:tcPr marL="76200" marR="76200" marT="76200" marB="76200"/>
                </a:tc>
              </a:tr>
              <a:tr h="370840">
                <a:tc>
                  <a:txBody>
                    <a:bodyPr/>
                    <a:lstStyle/>
                    <a:p>
                      <a:pPr fontAlgn="t"/>
                      <a:r>
                        <a:rPr lang="en-US" sz="1600">
                          <a:effectLst/>
                        </a:rPr>
                        <a:t>relief</a:t>
                      </a:r>
                    </a:p>
                  </a:txBody>
                  <a:tcPr marL="76200" marR="76200" marT="76200" marB="76200"/>
                </a:tc>
                <a:tc>
                  <a:txBody>
                    <a:bodyPr/>
                    <a:lstStyle/>
                    <a:p>
                      <a:pPr fontAlgn="t"/>
                      <a:r>
                        <a:rPr lang="en-US" sz="900">
                          <a:effectLst/>
                        </a:rPr>
                        <a:t>Selects three-dimensional border shading effects. The default is SUNKEN.</a:t>
                      </a:r>
                    </a:p>
                  </a:txBody>
                  <a:tcPr marL="76200" marR="76200" marT="76200" marB="76200"/>
                </a:tc>
              </a:tr>
              <a:tr h="370840">
                <a:tc>
                  <a:txBody>
                    <a:bodyPr/>
                    <a:lstStyle/>
                    <a:p>
                      <a:pPr fontAlgn="t"/>
                      <a:r>
                        <a:rPr lang="en-US" sz="1600">
                          <a:effectLst/>
                        </a:rPr>
                        <a:t>selectbackground</a:t>
                      </a:r>
                    </a:p>
                  </a:txBody>
                  <a:tcPr marL="76200" marR="76200" marT="76200" marB="76200"/>
                </a:tc>
                <a:tc>
                  <a:txBody>
                    <a:bodyPr/>
                    <a:lstStyle/>
                    <a:p>
                      <a:pPr fontAlgn="t"/>
                      <a:r>
                        <a:rPr lang="en-US" sz="900">
                          <a:effectLst/>
                        </a:rPr>
                        <a:t>The background color to use displaying selected text.</a:t>
                      </a:r>
                    </a:p>
                  </a:txBody>
                  <a:tcPr marL="76200" marR="76200" marT="76200" marB="76200"/>
                </a:tc>
              </a:tr>
              <a:tr h="370840">
                <a:tc>
                  <a:txBody>
                    <a:bodyPr/>
                    <a:lstStyle/>
                    <a:p>
                      <a:pPr fontAlgn="t"/>
                      <a:r>
                        <a:rPr lang="en-US" sz="1600" dirty="0" err="1">
                          <a:effectLst/>
                        </a:rPr>
                        <a:t>selectmode</a:t>
                      </a:r>
                      <a:endParaRPr lang="en-US" sz="1600" dirty="0">
                        <a:effectLst/>
                      </a:endParaRPr>
                    </a:p>
                  </a:txBody>
                  <a:tcPr marL="76200" marR="76200" marT="76200" marB="76200"/>
                </a:tc>
                <a:tc>
                  <a:txBody>
                    <a:bodyPr/>
                    <a:lstStyle/>
                    <a:p>
                      <a:pPr fontAlgn="t">
                        <a:buFont typeface="Arial" panose="020B0604020202020204" pitchFamily="34" charset="0"/>
                        <a:buChar char="•"/>
                      </a:pPr>
                      <a:r>
                        <a:rPr lang="en-US" sz="900" dirty="0">
                          <a:effectLst/>
                        </a:rPr>
                        <a:t>Determines how many items can be selected, and how mouse drags affect the </a:t>
                      </a:r>
                      <a:r>
                        <a:rPr lang="en-US" sz="900" dirty="0" err="1">
                          <a:effectLst/>
                        </a:rPr>
                        <a:t>selection:</a:t>
                      </a:r>
                      <a:r>
                        <a:rPr lang="en-US" sz="900" b="1" dirty="0" err="1">
                          <a:solidFill>
                            <a:srgbClr val="000000"/>
                          </a:solidFill>
                          <a:effectLst/>
                        </a:rPr>
                        <a:t>BROWSE</a:t>
                      </a:r>
                      <a:r>
                        <a:rPr lang="en-US" sz="900" b="1" dirty="0">
                          <a:solidFill>
                            <a:srgbClr val="000000"/>
                          </a:solidFill>
                          <a:effectLst/>
                        </a:rPr>
                        <a:t>:</a:t>
                      </a:r>
                      <a:r>
                        <a:rPr lang="en-US" sz="900" dirty="0">
                          <a:solidFill>
                            <a:srgbClr val="000000"/>
                          </a:solidFill>
                          <a:effectLst/>
                        </a:rPr>
                        <a:t> Normally, you can only select one line out of a </a:t>
                      </a:r>
                      <a:r>
                        <a:rPr lang="en-US" sz="900" dirty="0" err="1" smtClean="0">
                          <a:solidFill>
                            <a:srgbClr val="000000"/>
                          </a:solidFill>
                          <a:effectLst/>
                        </a:rPr>
                        <a:t>listboxThis</a:t>
                      </a:r>
                      <a:r>
                        <a:rPr lang="en-US" sz="900" dirty="0" smtClean="0">
                          <a:solidFill>
                            <a:srgbClr val="000000"/>
                          </a:solidFill>
                          <a:effectLst/>
                        </a:rPr>
                        <a:t> is the default.</a:t>
                      </a:r>
                    </a:p>
                    <a:p>
                      <a:pPr fontAlgn="t">
                        <a:buFont typeface="Arial" panose="020B0604020202020204" pitchFamily="34" charset="0"/>
                        <a:buChar char="•"/>
                      </a:pPr>
                      <a:r>
                        <a:rPr lang="en-US" sz="900" b="1" dirty="0" smtClean="0">
                          <a:solidFill>
                            <a:srgbClr val="000000"/>
                          </a:solidFill>
                          <a:effectLst/>
                        </a:rPr>
                        <a:t>SINGLE:</a:t>
                      </a:r>
                      <a:r>
                        <a:rPr lang="en-US" sz="900" dirty="0" smtClean="0">
                          <a:solidFill>
                            <a:srgbClr val="000000"/>
                          </a:solidFill>
                          <a:effectLst/>
                        </a:rPr>
                        <a:t> You can only select one line, and you can't drag the mouse. Wherever you click button 1, that line is selected.</a:t>
                      </a:r>
                    </a:p>
                    <a:p>
                      <a:pPr fontAlgn="t">
                        <a:buFont typeface="Arial" panose="020B0604020202020204" pitchFamily="34" charset="0"/>
                        <a:buChar char="•"/>
                      </a:pPr>
                      <a:r>
                        <a:rPr lang="en-US" sz="900" b="1" dirty="0" smtClean="0">
                          <a:solidFill>
                            <a:srgbClr val="000000"/>
                          </a:solidFill>
                          <a:effectLst/>
                        </a:rPr>
                        <a:t>MULTIPLE</a:t>
                      </a:r>
                      <a:r>
                        <a:rPr lang="en-US" sz="900" b="1" dirty="0">
                          <a:solidFill>
                            <a:srgbClr val="000000"/>
                          </a:solidFill>
                          <a:effectLst/>
                        </a:rPr>
                        <a:t>:</a:t>
                      </a:r>
                      <a:r>
                        <a:rPr lang="en-US" sz="900" dirty="0">
                          <a:solidFill>
                            <a:srgbClr val="000000"/>
                          </a:solidFill>
                          <a:effectLst/>
                        </a:rPr>
                        <a:t> You can select any number of lines at once. Clicking on any line toggles whether or not it is selected.</a:t>
                      </a:r>
                    </a:p>
                    <a:p>
                      <a:pPr fontAlgn="t">
                        <a:buFont typeface="Arial" panose="020B0604020202020204" pitchFamily="34" charset="0"/>
                        <a:buChar char="•"/>
                      </a:pPr>
                      <a:r>
                        <a:rPr lang="en-US" sz="900" b="1" dirty="0">
                          <a:solidFill>
                            <a:srgbClr val="000000"/>
                          </a:solidFill>
                          <a:effectLst/>
                        </a:rPr>
                        <a:t>EXTENDED:</a:t>
                      </a:r>
                      <a:r>
                        <a:rPr lang="en-US" sz="900" dirty="0">
                          <a:solidFill>
                            <a:srgbClr val="000000"/>
                          </a:solidFill>
                          <a:effectLst/>
                        </a:rPr>
                        <a:t> You can select any adjacent group of lines at once by clicking on the first line and dragging to the last line.</a:t>
                      </a:r>
                    </a:p>
                  </a:txBody>
                  <a:tcPr marL="76200" marR="76200" marT="76200" marB="76200"/>
                </a:tc>
              </a:tr>
              <a:tr h="370840">
                <a:tc>
                  <a:txBody>
                    <a:bodyPr/>
                    <a:lstStyle/>
                    <a:p>
                      <a:pPr fontAlgn="t"/>
                      <a:r>
                        <a:rPr lang="en-US" sz="1600">
                          <a:effectLst/>
                        </a:rPr>
                        <a:t>width</a:t>
                      </a:r>
                    </a:p>
                  </a:txBody>
                  <a:tcPr marL="76200" marR="76200" marT="76200" marB="76200"/>
                </a:tc>
                <a:tc>
                  <a:txBody>
                    <a:bodyPr/>
                    <a:lstStyle/>
                    <a:p>
                      <a:pPr fontAlgn="t"/>
                      <a:r>
                        <a:rPr lang="en-US" sz="900">
                          <a:effectLst/>
                        </a:rPr>
                        <a:t>The width of the widget in characters. The default is 20.</a:t>
                      </a:r>
                    </a:p>
                  </a:txBody>
                  <a:tcPr marL="76200" marR="76200" marT="76200" marB="76200"/>
                </a:tc>
              </a:tr>
              <a:tr h="370840">
                <a:tc>
                  <a:txBody>
                    <a:bodyPr/>
                    <a:lstStyle/>
                    <a:p>
                      <a:pPr fontAlgn="t"/>
                      <a:r>
                        <a:rPr lang="en-US" sz="1600">
                          <a:effectLst/>
                        </a:rPr>
                        <a:t>xscrollcommand</a:t>
                      </a:r>
                    </a:p>
                  </a:txBody>
                  <a:tcPr marL="76200" marR="76200" marT="76200" marB="76200"/>
                </a:tc>
                <a:tc>
                  <a:txBody>
                    <a:bodyPr/>
                    <a:lstStyle/>
                    <a:p>
                      <a:pPr fontAlgn="t"/>
                      <a:r>
                        <a:rPr lang="en-US" sz="900">
                          <a:effectLst/>
                        </a:rPr>
                        <a:t>If you want to allow the user to scroll the listbox horizontally, you can link your listbox widget to a horizontal scrollbar.</a:t>
                      </a:r>
                    </a:p>
                  </a:txBody>
                  <a:tcPr marL="76200" marR="76200" marT="76200" marB="76200"/>
                </a:tc>
              </a:tr>
              <a:tr h="370840">
                <a:tc>
                  <a:txBody>
                    <a:bodyPr/>
                    <a:lstStyle/>
                    <a:p>
                      <a:pPr fontAlgn="t"/>
                      <a:r>
                        <a:rPr lang="en-US" sz="1600" dirty="0" err="1">
                          <a:effectLst/>
                        </a:rPr>
                        <a:t>yscrollcommand</a:t>
                      </a:r>
                      <a:endParaRPr lang="en-US" sz="1600" dirty="0">
                        <a:effectLst/>
                      </a:endParaRPr>
                    </a:p>
                  </a:txBody>
                  <a:tcPr marL="76200" marR="76200" marT="76200" marB="76200"/>
                </a:tc>
                <a:tc>
                  <a:txBody>
                    <a:bodyPr/>
                    <a:lstStyle/>
                    <a:p>
                      <a:pPr fontAlgn="t"/>
                      <a:r>
                        <a:rPr lang="en-US" sz="900" dirty="0">
                          <a:effectLst/>
                        </a:rPr>
                        <a:t>If you want to allow the user to scroll the </a:t>
                      </a:r>
                      <a:r>
                        <a:rPr lang="en-US" sz="900" dirty="0" err="1">
                          <a:effectLst/>
                        </a:rPr>
                        <a:t>listbox</a:t>
                      </a:r>
                      <a:r>
                        <a:rPr lang="en-US" sz="900" dirty="0">
                          <a:effectLst/>
                        </a:rPr>
                        <a:t> vertically, you can link your </a:t>
                      </a:r>
                      <a:r>
                        <a:rPr lang="en-US" sz="900" dirty="0" err="1">
                          <a:effectLst/>
                        </a:rPr>
                        <a:t>listbox</a:t>
                      </a:r>
                      <a:r>
                        <a:rPr lang="en-US" sz="900" dirty="0">
                          <a:effectLst/>
                        </a:rPr>
                        <a:t> widget to a vertical scrollbar.</a:t>
                      </a:r>
                    </a:p>
                  </a:txBody>
                  <a:tcPr marL="76200" marR="76200" marT="76200" marB="76200"/>
                </a:tc>
              </a:tr>
            </a:tbl>
          </a:graphicData>
        </a:graphic>
      </p:graphicFrame>
    </p:spTree>
    <p:extLst>
      <p:ext uri="{BB962C8B-B14F-4D97-AF65-F5344CB8AC3E}">
        <p14:creationId xmlns:p14="http://schemas.microsoft.com/office/powerpoint/2010/main" val="1426964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4078410"/>
              </p:ext>
            </p:extLst>
          </p:nvPr>
        </p:nvGraphicFramePr>
        <p:xfrm>
          <a:off x="681038" y="2336800"/>
          <a:ext cx="9613900" cy="4170680"/>
        </p:xfrm>
        <a:graphic>
          <a:graphicData uri="http://schemas.openxmlformats.org/drawingml/2006/table">
            <a:tbl>
              <a:tblPr firstRow="1" bandRow="1">
                <a:tableStyleId>{5C22544A-7EE6-4342-B048-85BDC9FD1C3A}</a:tableStyleId>
              </a:tblPr>
              <a:tblGrid>
                <a:gridCol w="4806950"/>
                <a:gridCol w="4806950"/>
              </a:tblGrid>
              <a:tr h="370840">
                <a:tc>
                  <a:txBody>
                    <a:bodyPr/>
                    <a:lstStyle/>
                    <a:p>
                      <a:pPr algn="l" fontAlgn="t"/>
                      <a:r>
                        <a:rPr lang="en-US" sz="1100" dirty="0">
                          <a:effectLst/>
                        </a:rPr>
                        <a:t>Option</a:t>
                      </a:r>
                    </a:p>
                  </a:txBody>
                  <a:tcPr marL="76200" marR="76200" marT="76200" marB="76200"/>
                </a:tc>
                <a:tc>
                  <a:txBody>
                    <a:bodyPr/>
                    <a:lstStyle/>
                    <a:p>
                      <a:pPr algn="l" fontAlgn="t"/>
                      <a:r>
                        <a:rPr lang="en-US" sz="1100">
                          <a:effectLst/>
                        </a:rPr>
                        <a:t>Description</a:t>
                      </a:r>
                    </a:p>
                  </a:txBody>
                  <a:tcPr marL="76200" marR="76200" marT="76200" marB="76200"/>
                </a:tc>
              </a:tr>
              <a:tr h="370840">
                <a:tc>
                  <a:txBody>
                    <a:bodyPr/>
                    <a:lstStyle/>
                    <a:p>
                      <a:pPr fontAlgn="t"/>
                      <a:r>
                        <a:rPr lang="en-US" sz="1400" dirty="0">
                          <a:effectLst/>
                        </a:rPr>
                        <a:t>activate ( index )</a:t>
                      </a:r>
                    </a:p>
                  </a:txBody>
                  <a:tcPr marL="76200" marR="76200" marT="76200" marB="76200"/>
                </a:tc>
                <a:tc>
                  <a:txBody>
                    <a:bodyPr/>
                    <a:lstStyle/>
                    <a:p>
                      <a:pPr fontAlgn="t"/>
                      <a:r>
                        <a:rPr lang="en-US" sz="1100">
                          <a:effectLst/>
                        </a:rPr>
                        <a:t>Selects the line specifies by the given index.</a:t>
                      </a:r>
                    </a:p>
                  </a:txBody>
                  <a:tcPr marL="76200" marR="76200" marT="76200" marB="76200"/>
                </a:tc>
              </a:tr>
              <a:tr h="370840">
                <a:tc>
                  <a:txBody>
                    <a:bodyPr/>
                    <a:lstStyle/>
                    <a:p>
                      <a:pPr fontAlgn="t"/>
                      <a:r>
                        <a:rPr lang="en-US" sz="1400">
                          <a:effectLst/>
                        </a:rPr>
                        <a:t>curselection()</a:t>
                      </a:r>
                    </a:p>
                  </a:txBody>
                  <a:tcPr marL="76200" marR="76200" marT="76200" marB="76200"/>
                </a:tc>
                <a:tc>
                  <a:txBody>
                    <a:bodyPr/>
                    <a:lstStyle/>
                    <a:p>
                      <a:pPr fontAlgn="t"/>
                      <a:r>
                        <a:rPr lang="en-US" sz="1100">
                          <a:effectLst/>
                        </a:rPr>
                        <a:t>Returns a tuple containing the line numbers of the selected element or elements, counting from 0. If nothing is selected, returns an empty tuple.</a:t>
                      </a:r>
                    </a:p>
                  </a:txBody>
                  <a:tcPr marL="76200" marR="76200" marT="76200" marB="76200"/>
                </a:tc>
              </a:tr>
              <a:tr h="370840">
                <a:tc>
                  <a:txBody>
                    <a:bodyPr/>
                    <a:lstStyle/>
                    <a:p>
                      <a:pPr fontAlgn="t"/>
                      <a:r>
                        <a:rPr lang="en-US" sz="1400">
                          <a:effectLst/>
                        </a:rPr>
                        <a:t>delete ( first, last=None )</a:t>
                      </a:r>
                    </a:p>
                  </a:txBody>
                  <a:tcPr marL="76200" marR="76200" marT="76200" marB="76200"/>
                </a:tc>
                <a:tc>
                  <a:txBody>
                    <a:bodyPr/>
                    <a:lstStyle/>
                    <a:p>
                      <a:pPr fontAlgn="t"/>
                      <a:r>
                        <a:rPr lang="en-US" sz="1100">
                          <a:effectLst/>
                        </a:rPr>
                        <a:t>Deletes the lines whose indices are in the range [first, last]. If the second argument is omitted, the single line with index first is deleted.</a:t>
                      </a:r>
                    </a:p>
                  </a:txBody>
                  <a:tcPr marL="76200" marR="76200" marT="76200" marB="76200"/>
                </a:tc>
              </a:tr>
              <a:tr h="370840">
                <a:tc>
                  <a:txBody>
                    <a:bodyPr/>
                    <a:lstStyle/>
                    <a:p>
                      <a:pPr fontAlgn="t"/>
                      <a:r>
                        <a:rPr lang="en-US" sz="1400">
                          <a:effectLst/>
                        </a:rPr>
                        <a:t>get ( first, last=None )</a:t>
                      </a:r>
                    </a:p>
                  </a:txBody>
                  <a:tcPr marL="76200" marR="76200" marT="76200" marB="76200"/>
                </a:tc>
                <a:tc>
                  <a:txBody>
                    <a:bodyPr/>
                    <a:lstStyle/>
                    <a:p>
                      <a:pPr fontAlgn="t"/>
                      <a:r>
                        <a:rPr lang="en-US" sz="1100">
                          <a:effectLst/>
                        </a:rPr>
                        <a:t>Returns a tuple containing the text of the lines with indices from first to last, inclusive. If the second argument is omitted, returns the text of the line closest to first.</a:t>
                      </a:r>
                    </a:p>
                  </a:txBody>
                  <a:tcPr marL="76200" marR="76200" marT="76200" marB="76200"/>
                </a:tc>
              </a:tr>
              <a:tr h="370840">
                <a:tc>
                  <a:txBody>
                    <a:bodyPr/>
                    <a:lstStyle/>
                    <a:p>
                      <a:pPr fontAlgn="t"/>
                      <a:r>
                        <a:rPr lang="en-US" sz="1400">
                          <a:effectLst/>
                        </a:rPr>
                        <a:t>index ( i )</a:t>
                      </a:r>
                    </a:p>
                  </a:txBody>
                  <a:tcPr marL="76200" marR="76200" marT="76200" marB="76200"/>
                </a:tc>
                <a:tc>
                  <a:txBody>
                    <a:bodyPr/>
                    <a:lstStyle/>
                    <a:p>
                      <a:pPr fontAlgn="t"/>
                      <a:r>
                        <a:rPr lang="en-US" sz="1100">
                          <a:effectLst/>
                        </a:rPr>
                        <a:t>If possible, positions the visible part of the listbox so that the line containing index i is at the top of the widget.</a:t>
                      </a:r>
                    </a:p>
                  </a:txBody>
                  <a:tcPr marL="76200" marR="76200" marT="76200" marB="76200"/>
                </a:tc>
              </a:tr>
              <a:tr h="370840">
                <a:tc>
                  <a:txBody>
                    <a:bodyPr/>
                    <a:lstStyle/>
                    <a:p>
                      <a:pPr fontAlgn="t"/>
                      <a:r>
                        <a:rPr lang="en-US" sz="1400">
                          <a:effectLst/>
                        </a:rPr>
                        <a:t>insert ( index, *elements )</a:t>
                      </a:r>
                    </a:p>
                  </a:txBody>
                  <a:tcPr marL="76200" marR="76200" marT="76200" marB="76200"/>
                </a:tc>
                <a:tc>
                  <a:txBody>
                    <a:bodyPr/>
                    <a:lstStyle/>
                    <a:p>
                      <a:pPr fontAlgn="t"/>
                      <a:r>
                        <a:rPr lang="en-US" sz="1100">
                          <a:effectLst/>
                        </a:rPr>
                        <a:t>Insert one or more new lines into the listbox before the line specified by index. Use END as the first argument if you want to add new lines to the end of the listbox.</a:t>
                      </a:r>
                    </a:p>
                  </a:txBody>
                  <a:tcPr marL="76200" marR="76200" marT="76200" marB="76200"/>
                </a:tc>
              </a:tr>
              <a:tr h="370840">
                <a:tc>
                  <a:txBody>
                    <a:bodyPr/>
                    <a:lstStyle/>
                    <a:p>
                      <a:pPr fontAlgn="t"/>
                      <a:r>
                        <a:rPr lang="en-US" sz="1400" dirty="0">
                          <a:effectLst/>
                        </a:rPr>
                        <a:t>nearest ( y )</a:t>
                      </a:r>
                    </a:p>
                  </a:txBody>
                  <a:tcPr marL="76200" marR="76200" marT="76200" marB="76200"/>
                </a:tc>
                <a:tc>
                  <a:txBody>
                    <a:bodyPr/>
                    <a:lstStyle/>
                    <a:p>
                      <a:pPr fontAlgn="t"/>
                      <a:r>
                        <a:rPr lang="en-US" sz="1100" dirty="0">
                          <a:effectLst/>
                        </a:rPr>
                        <a:t>Return the index of the visible line closest to the y-coordinate y relative to the </a:t>
                      </a:r>
                      <a:r>
                        <a:rPr lang="en-US" sz="1100" dirty="0" err="1">
                          <a:effectLst/>
                        </a:rPr>
                        <a:t>listbox</a:t>
                      </a:r>
                      <a:r>
                        <a:rPr lang="en-US" sz="1100" dirty="0">
                          <a:effectLst/>
                        </a:rPr>
                        <a:t> widget.</a:t>
                      </a:r>
                    </a:p>
                  </a:txBody>
                  <a:tcPr marL="76200" marR="76200" marT="76200" marB="76200"/>
                </a:tc>
              </a:tr>
            </a:tbl>
          </a:graphicData>
        </a:graphic>
      </p:graphicFrame>
    </p:spTree>
    <p:extLst>
      <p:ext uri="{BB962C8B-B14F-4D97-AF65-F5344CB8AC3E}">
        <p14:creationId xmlns:p14="http://schemas.microsoft.com/office/powerpoint/2010/main" val="851372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9453651"/>
              </p:ext>
            </p:extLst>
          </p:nvPr>
        </p:nvGraphicFramePr>
        <p:xfrm>
          <a:off x="680321" y="2227469"/>
          <a:ext cx="9613900" cy="4424680"/>
        </p:xfrm>
        <a:graphic>
          <a:graphicData uri="http://schemas.openxmlformats.org/drawingml/2006/table">
            <a:tbl>
              <a:tblPr firstRow="1" bandRow="1">
                <a:tableStyleId>{5C22544A-7EE6-4342-B048-85BDC9FD1C3A}</a:tableStyleId>
              </a:tblPr>
              <a:tblGrid>
                <a:gridCol w="4806950"/>
                <a:gridCol w="4806950"/>
              </a:tblGrid>
              <a:tr h="370840">
                <a:tc>
                  <a:txBody>
                    <a:bodyPr/>
                    <a:lstStyle/>
                    <a:p>
                      <a:pPr algn="l" fontAlgn="t"/>
                      <a:r>
                        <a:rPr lang="en-US" dirty="0">
                          <a:effectLst/>
                        </a:rPr>
                        <a:t>Option</a:t>
                      </a:r>
                    </a:p>
                  </a:txBody>
                  <a:tcPr marL="76200" marR="76200" marT="76200" marB="76200"/>
                </a:tc>
                <a:tc>
                  <a:txBody>
                    <a:bodyPr/>
                    <a:lstStyle/>
                    <a:p>
                      <a:pPr algn="l" fontAlgn="t"/>
                      <a:r>
                        <a:rPr lang="en-US" dirty="0">
                          <a:effectLst/>
                        </a:rPr>
                        <a:t>Description</a:t>
                      </a:r>
                    </a:p>
                  </a:txBody>
                  <a:tcPr marL="76200" marR="76200" marT="76200" marB="76200"/>
                </a:tc>
              </a:tr>
              <a:tr h="370840">
                <a:tc>
                  <a:txBody>
                    <a:bodyPr/>
                    <a:lstStyle/>
                    <a:p>
                      <a:pPr fontAlgn="t"/>
                      <a:r>
                        <a:rPr lang="en-US" sz="1400" dirty="0">
                          <a:effectLst/>
                        </a:rPr>
                        <a:t>see ( index )</a:t>
                      </a:r>
                    </a:p>
                  </a:txBody>
                  <a:tcPr marL="76200" marR="76200" marT="76200" marB="76200"/>
                </a:tc>
                <a:tc>
                  <a:txBody>
                    <a:bodyPr/>
                    <a:lstStyle/>
                    <a:p>
                      <a:pPr fontAlgn="t"/>
                      <a:r>
                        <a:rPr lang="en-US" sz="1050">
                          <a:effectLst/>
                        </a:rPr>
                        <a:t>Adjust the position of the listbox so that the line referred to by index is visible.</a:t>
                      </a:r>
                    </a:p>
                  </a:txBody>
                  <a:tcPr marL="76200" marR="76200" marT="76200" marB="76200"/>
                </a:tc>
              </a:tr>
              <a:tr h="370840">
                <a:tc>
                  <a:txBody>
                    <a:bodyPr/>
                    <a:lstStyle/>
                    <a:p>
                      <a:pPr fontAlgn="t"/>
                      <a:r>
                        <a:rPr lang="en-US" sz="1400">
                          <a:effectLst/>
                        </a:rPr>
                        <a:t>size()</a:t>
                      </a:r>
                    </a:p>
                  </a:txBody>
                  <a:tcPr marL="76200" marR="76200" marT="76200" marB="76200"/>
                </a:tc>
                <a:tc>
                  <a:txBody>
                    <a:bodyPr/>
                    <a:lstStyle/>
                    <a:p>
                      <a:pPr fontAlgn="t"/>
                      <a:r>
                        <a:rPr lang="en-US" sz="1050">
                          <a:effectLst/>
                        </a:rPr>
                        <a:t>Returns the number of lines in the listbox.</a:t>
                      </a:r>
                    </a:p>
                  </a:txBody>
                  <a:tcPr marL="76200" marR="76200" marT="76200" marB="76200"/>
                </a:tc>
              </a:tr>
              <a:tr h="370840">
                <a:tc>
                  <a:txBody>
                    <a:bodyPr/>
                    <a:lstStyle/>
                    <a:p>
                      <a:pPr fontAlgn="t"/>
                      <a:r>
                        <a:rPr lang="en-US" sz="1400">
                          <a:effectLst/>
                        </a:rPr>
                        <a:t>xview()</a:t>
                      </a:r>
                    </a:p>
                  </a:txBody>
                  <a:tcPr marL="76200" marR="76200" marT="76200" marB="76200"/>
                </a:tc>
                <a:tc>
                  <a:txBody>
                    <a:bodyPr/>
                    <a:lstStyle/>
                    <a:p>
                      <a:pPr fontAlgn="t"/>
                      <a:r>
                        <a:rPr lang="en-US" sz="1050">
                          <a:effectLst/>
                        </a:rPr>
                        <a:t>To make the listbox horizontally scrollable, set the command option of the associated horizontal scrollbar to this method.</a:t>
                      </a:r>
                    </a:p>
                  </a:txBody>
                  <a:tcPr marL="76200" marR="76200" marT="76200" marB="76200"/>
                </a:tc>
              </a:tr>
              <a:tr h="370840">
                <a:tc>
                  <a:txBody>
                    <a:bodyPr/>
                    <a:lstStyle/>
                    <a:p>
                      <a:pPr fontAlgn="t"/>
                      <a:r>
                        <a:rPr lang="en-US" sz="1400">
                          <a:effectLst/>
                        </a:rPr>
                        <a:t>xview_moveto ( fraction )</a:t>
                      </a:r>
                    </a:p>
                  </a:txBody>
                  <a:tcPr marL="76200" marR="76200" marT="76200" marB="76200"/>
                </a:tc>
                <a:tc>
                  <a:txBody>
                    <a:bodyPr/>
                    <a:lstStyle/>
                    <a:p>
                      <a:pPr fontAlgn="t"/>
                      <a:r>
                        <a:rPr lang="en-US" sz="1050">
                          <a:effectLst/>
                        </a:rPr>
                        <a:t>Scroll the listbox so that the leftmost fraction of the width of its longest line is outside the left side of the listbox. Fraction is in the range [0,1].</a:t>
                      </a:r>
                    </a:p>
                  </a:txBody>
                  <a:tcPr marL="76200" marR="76200" marT="76200" marB="76200"/>
                </a:tc>
              </a:tr>
              <a:tr h="370840">
                <a:tc>
                  <a:txBody>
                    <a:bodyPr/>
                    <a:lstStyle/>
                    <a:p>
                      <a:pPr fontAlgn="t"/>
                      <a:r>
                        <a:rPr lang="en-US" sz="1400" dirty="0" err="1">
                          <a:effectLst/>
                        </a:rPr>
                        <a:t>xview_scroll</a:t>
                      </a:r>
                      <a:r>
                        <a:rPr lang="en-US" sz="1400" dirty="0">
                          <a:effectLst/>
                        </a:rPr>
                        <a:t> ( number, what )</a:t>
                      </a:r>
                    </a:p>
                  </a:txBody>
                  <a:tcPr marL="76200" marR="76200" marT="76200" marB="76200"/>
                </a:tc>
                <a:tc>
                  <a:txBody>
                    <a:bodyPr/>
                    <a:lstStyle/>
                    <a:p>
                      <a:pPr fontAlgn="t"/>
                      <a:r>
                        <a:rPr lang="en-US" sz="1050">
                          <a:effectLst/>
                        </a:rPr>
                        <a:t>Scrolls the listbox horizontally. For the what argument, use either UNITS to scroll by characters, or PAGES to scroll by pages, that is, by the width of the listbox. The number argument tells how many to scroll.</a:t>
                      </a:r>
                    </a:p>
                  </a:txBody>
                  <a:tcPr marL="76200" marR="76200" marT="76200" marB="76200"/>
                </a:tc>
              </a:tr>
              <a:tr h="370840">
                <a:tc>
                  <a:txBody>
                    <a:bodyPr/>
                    <a:lstStyle/>
                    <a:p>
                      <a:pPr fontAlgn="t"/>
                      <a:r>
                        <a:rPr lang="en-US" sz="1400">
                          <a:effectLst/>
                        </a:rPr>
                        <a:t>yview()</a:t>
                      </a:r>
                    </a:p>
                  </a:txBody>
                  <a:tcPr marL="76200" marR="76200" marT="76200" marB="76200"/>
                </a:tc>
                <a:tc>
                  <a:txBody>
                    <a:bodyPr/>
                    <a:lstStyle/>
                    <a:p>
                      <a:pPr fontAlgn="t"/>
                      <a:r>
                        <a:rPr lang="en-US" sz="1050">
                          <a:effectLst/>
                        </a:rPr>
                        <a:t>To make the listbox vertically scrollable, set the command option of the associated vertical scrollbar to this method.</a:t>
                      </a:r>
                    </a:p>
                  </a:txBody>
                  <a:tcPr marL="76200" marR="76200" marT="76200" marB="76200"/>
                </a:tc>
              </a:tr>
              <a:tr h="370840">
                <a:tc>
                  <a:txBody>
                    <a:bodyPr/>
                    <a:lstStyle/>
                    <a:p>
                      <a:pPr fontAlgn="t"/>
                      <a:r>
                        <a:rPr lang="en-US" sz="1400">
                          <a:effectLst/>
                        </a:rPr>
                        <a:t>yview_moveto ( fraction )</a:t>
                      </a:r>
                    </a:p>
                  </a:txBody>
                  <a:tcPr marL="76200" marR="76200" marT="76200" marB="76200"/>
                </a:tc>
                <a:tc>
                  <a:txBody>
                    <a:bodyPr/>
                    <a:lstStyle/>
                    <a:p>
                      <a:pPr fontAlgn="t"/>
                      <a:r>
                        <a:rPr lang="en-US" sz="1050">
                          <a:effectLst/>
                        </a:rPr>
                        <a:t>Scroll the listbox so that the top fraction of the width of its longest line is outside the left side of the listbox. Fraction is in the range [0,1].</a:t>
                      </a:r>
                    </a:p>
                  </a:txBody>
                  <a:tcPr marL="76200" marR="76200" marT="76200" marB="76200"/>
                </a:tc>
              </a:tr>
              <a:tr h="370840">
                <a:tc>
                  <a:txBody>
                    <a:bodyPr/>
                    <a:lstStyle/>
                    <a:p>
                      <a:pPr fontAlgn="t"/>
                      <a:r>
                        <a:rPr lang="en-US" sz="1400" dirty="0" err="1">
                          <a:effectLst/>
                        </a:rPr>
                        <a:t>yview_scroll</a:t>
                      </a:r>
                      <a:r>
                        <a:rPr lang="en-US" sz="1400" dirty="0">
                          <a:effectLst/>
                        </a:rPr>
                        <a:t> ( number, what )</a:t>
                      </a:r>
                    </a:p>
                  </a:txBody>
                  <a:tcPr marL="76200" marR="76200" marT="76200" marB="76200"/>
                </a:tc>
                <a:tc>
                  <a:txBody>
                    <a:bodyPr/>
                    <a:lstStyle/>
                    <a:p>
                      <a:pPr fontAlgn="t"/>
                      <a:r>
                        <a:rPr lang="en-US" sz="1050" dirty="0">
                          <a:effectLst/>
                        </a:rPr>
                        <a:t>Scrolls the </a:t>
                      </a:r>
                      <a:r>
                        <a:rPr lang="en-US" sz="1050" dirty="0" err="1">
                          <a:effectLst/>
                        </a:rPr>
                        <a:t>listbox</a:t>
                      </a:r>
                      <a:r>
                        <a:rPr lang="en-US" sz="1050" dirty="0">
                          <a:effectLst/>
                        </a:rPr>
                        <a:t> vertically. For the what argument, use either UNITS to scroll by lines, or PAGES to scroll by pages, that is, by the height of the </a:t>
                      </a:r>
                      <a:r>
                        <a:rPr lang="en-US" sz="1050" dirty="0" err="1">
                          <a:effectLst/>
                        </a:rPr>
                        <a:t>listbox</a:t>
                      </a:r>
                      <a:r>
                        <a:rPr lang="en-US" sz="1050" dirty="0">
                          <a:effectLst/>
                        </a:rPr>
                        <a:t>. The number argument tells how many to scroll.</a:t>
                      </a:r>
                    </a:p>
                  </a:txBody>
                  <a:tcPr marL="76200" marR="76200" marT="76200" marB="76200"/>
                </a:tc>
              </a:tr>
            </a:tbl>
          </a:graphicData>
        </a:graphic>
      </p:graphicFrame>
    </p:spTree>
    <p:extLst>
      <p:ext uri="{BB962C8B-B14F-4D97-AF65-F5344CB8AC3E}">
        <p14:creationId xmlns:p14="http://schemas.microsoft.com/office/powerpoint/2010/main" val="322329960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Berlin</Template>
  <TotalTime>30</TotalTime>
  <Words>720</Words>
  <Application>Microsoft Office PowerPoint</Application>
  <PresentationFormat>Widescreen</PresentationFormat>
  <Paragraphs>80</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Trebuchet MS</vt:lpstr>
      <vt:lpstr>Berlin</vt:lpstr>
      <vt:lpstr>Tkinter: Listbox</vt:lpstr>
      <vt:lpstr>Syntax</vt:lpstr>
      <vt:lpstr>Listbox: Options</vt:lpstr>
      <vt:lpstr>Listbox: Options</vt:lpstr>
      <vt:lpstr>Methods</vt:lpstr>
      <vt:lpstr>Methods..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Tkinter: Listbox</dc:title>
  <dc:creator>kulbhushan s</dc:creator>
  <cp:lastModifiedBy>kulbhushan s</cp:lastModifiedBy>
  <cp:revision>2</cp:revision>
  <dcterms:created xsi:type="dcterms:W3CDTF">2016-10-21T06:41:10Z</dcterms:created>
  <dcterms:modified xsi:type="dcterms:W3CDTF">2016-10-21T07:11:51Z</dcterms:modified>
</cp:coreProperties>
</file>