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6" d="100"/>
          <a:sy n="96" d="100"/>
        </p:scale>
        <p:origin x="9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6B1D16-87B6-49B0-AE99-F3888435F18B}"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6636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B1D16-87B6-49B0-AE99-F3888435F18B}"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275891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B1D16-87B6-49B0-AE99-F3888435F18B}"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193396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B1D16-87B6-49B0-AE99-F3888435F18B}"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D69E8DA-2149-48CD-9562-C46EBDEBAE10}"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17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B1D16-87B6-49B0-AE99-F3888435F18B}"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209980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6B1D16-87B6-49B0-AE99-F3888435F18B}"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2904093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6B1D16-87B6-49B0-AE99-F3888435F18B}"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414268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6B1D16-87B6-49B0-AE99-F3888435F18B}"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366725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E6B1D16-87B6-49B0-AE99-F3888435F18B}" type="datetimeFigureOut">
              <a:rPr lang="en-US" smtClean="0"/>
              <a:t>10/21/2016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D69E8DA-2149-48CD-9562-C46EBDEBAE10}" type="slidenum">
              <a:rPr lang="en-US" smtClean="0"/>
              <a:t>‹#›</a:t>
            </a:fld>
            <a:endParaRPr lang="en-US"/>
          </a:p>
        </p:txBody>
      </p:sp>
    </p:spTree>
    <p:extLst>
      <p:ext uri="{BB962C8B-B14F-4D97-AF65-F5344CB8AC3E}">
        <p14:creationId xmlns:p14="http://schemas.microsoft.com/office/powerpoint/2010/main" val="189756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6B1D16-87B6-49B0-AE99-F3888435F18B}"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115532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B1D16-87B6-49B0-AE99-F3888435F18B}"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181533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6B1D16-87B6-49B0-AE99-F3888435F18B}"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429054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6B1D16-87B6-49B0-AE99-F3888435F18B}"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188094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6B1D16-87B6-49B0-AE99-F3888435F18B}"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229906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E6B1D16-87B6-49B0-AE99-F3888435F18B}"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261392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B1D16-87B6-49B0-AE99-F3888435F18B}"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125701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B1D16-87B6-49B0-AE99-F3888435F18B}"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9E8DA-2149-48CD-9562-C46EBDEBAE10}" type="slidenum">
              <a:rPr lang="en-US" smtClean="0"/>
              <a:t>‹#›</a:t>
            </a:fld>
            <a:endParaRPr lang="en-US"/>
          </a:p>
        </p:txBody>
      </p:sp>
    </p:spTree>
    <p:extLst>
      <p:ext uri="{BB962C8B-B14F-4D97-AF65-F5344CB8AC3E}">
        <p14:creationId xmlns:p14="http://schemas.microsoft.com/office/powerpoint/2010/main" val="182961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6B1D16-87B6-49B0-AE99-F3888435F18B}" type="datetimeFigureOut">
              <a:rPr lang="en-US" smtClean="0"/>
              <a:t>10/21/2016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D69E8DA-2149-48CD-9562-C46EBDEBAE10}" type="slidenum">
              <a:rPr lang="en-US" smtClean="0"/>
              <a:t>‹#›</a:t>
            </a:fld>
            <a:endParaRPr lang="en-US"/>
          </a:p>
        </p:txBody>
      </p:sp>
    </p:spTree>
    <p:extLst>
      <p:ext uri="{BB962C8B-B14F-4D97-AF65-F5344CB8AC3E}">
        <p14:creationId xmlns:p14="http://schemas.microsoft.com/office/powerpoint/2010/main" val="256441264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Tkinter</a:t>
            </a:r>
            <a:r>
              <a:rPr lang="en-US" dirty="0" smtClean="0"/>
              <a:t>: </a:t>
            </a:r>
            <a:r>
              <a:rPr lang="en-US" dirty="0" err="1" smtClean="0"/>
              <a:t>Menubutton</a:t>
            </a:r>
            <a:endParaRPr lang="en-US" dirty="0"/>
          </a:p>
        </p:txBody>
      </p:sp>
      <p:sp>
        <p:nvSpPr>
          <p:cNvPr id="3" name="Subtitle 2"/>
          <p:cNvSpPr>
            <a:spLocks noGrp="1"/>
          </p:cNvSpPr>
          <p:nvPr>
            <p:ph type="subTitle" idx="1"/>
          </p:nvPr>
        </p:nvSpPr>
        <p:spPr/>
        <p:txBody>
          <a:bodyPr>
            <a:normAutofit lnSpcReduction="10000"/>
          </a:bodyPr>
          <a:lstStyle/>
          <a:p>
            <a:r>
              <a:rPr lang="en-US" dirty="0"/>
              <a:t>A </a:t>
            </a:r>
            <a:r>
              <a:rPr lang="en-US" dirty="0" err="1"/>
              <a:t>menubutton</a:t>
            </a:r>
            <a:r>
              <a:rPr lang="en-US" dirty="0"/>
              <a:t> is the part of a drop-down menu that stays on the screen all the time. Every </a:t>
            </a:r>
            <a:r>
              <a:rPr lang="en-US" dirty="0" err="1"/>
              <a:t>menubutton</a:t>
            </a:r>
            <a:r>
              <a:rPr lang="en-US" dirty="0"/>
              <a:t> is associated with a Menu widget that can display the choices for that </a:t>
            </a:r>
            <a:r>
              <a:rPr lang="en-US" dirty="0" err="1"/>
              <a:t>menubutton</a:t>
            </a:r>
            <a:r>
              <a:rPr lang="en-US" dirty="0"/>
              <a:t> when the user clicks on 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717" y="2971835"/>
            <a:ext cx="2642509" cy="825413"/>
          </a:xfrm>
          <a:prstGeom prst="rect">
            <a:avLst/>
          </a:prstGeom>
        </p:spPr>
      </p:pic>
    </p:spTree>
    <p:extLst>
      <p:ext uri="{BB962C8B-B14F-4D97-AF65-F5344CB8AC3E}">
        <p14:creationId xmlns:p14="http://schemas.microsoft.com/office/powerpoint/2010/main" val="135901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marL="0" indent="0">
              <a:buNone/>
            </a:pPr>
            <a:r>
              <a:rPr lang="en-US" dirty="0"/>
              <a:t>w = </a:t>
            </a:r>
            <a:r>
              <a:rPr lang="en-US" dirty="0" err="1"/>
              <a:t>Menubutton</a:t>
            </a:r>
            <a:r>
              <a:rPr lang="en-US" dirty="0"/>
              <a:t> ( master, option, ... </a:t>
            </a:r>
            <a:r>
              <a:rPr lang="en-US" dirty="0" smtClean="0"/>
              <a:t>)</a:t>
            </a:r>
          </a:p>
          <a:p>
            <a:pPr marL="0" indent="0">
              <a:buNone/>
            </a:pPr>
            <a:r>
              <a:rPr lang="en-US" dirty="0"/>
              <a:t>Parameters</a:t>
            </a:r>
          </a:p>
          <a:p>
            <a:r>
              <a:rPr lang="en-US" b="1" dirty="0"/>
              <a:t>master:</a:t>
            </a:r>
            <a:r>
              <a:rPr lang="en-US" dirty="0"/>
              <a:t> This represents the parent window.</a:t>
            </a:r>
          </a:p>
          <a:p>
            <a:r>
              <a:rPr lang="en-US" b="1" dirty="0"/>
              <a:t>options:</a:t>
            </a:r>
            <a:r>
              <a:rPr lang="en-US" dirty="0"/>
              <a:t> Here is the list of most commonly used options for this widget. These options can be used as key-value pairs separated by commas.</a:t>
            </a:r>
          </a:p>
          <a:p>
            <a:r>
              <a:rPr lang="en-US" dirty="0"/>
              <a:t/>
            </a:r>
            <a:br>
              <a:rPr lang="en-US" dirty="0"/>
            </a:br>
            <a:endParaRPr lang="en-US" dirty="0"/>
          </a:p>
        </p:txBody>
      </p:sp>
    </p:spTree>
    <p:extLst>
      <p:ext uri="{BB962C8B-B14F-4D97-AF65-F5344CB8AC3E}">
        <p14:creationId xmlns:p14="http://schemas.microsoft.com/office/powerpoint/2010/main" val="351498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Menubutton</a:t>
            </a:r>
            <a:r>
              <a:rPr lang="en-US" dirty="0" smtClean="0"/>
              <a:t>: Options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6999093"/>
              </p:ext>
            </p:extLst>
          </p:nvPr>
        </p:nvGraphicFramePr>
        <p:xfrm>
          <a:off x="681038" y="2336800"/>
          <a:ext cx="9613900" cy="429260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200" dirty="0" err="1">
                          <a:effectLst/>
                        </a:rPr>
                        <a:t>activebackground</a:t>
                      </a:r>
                      <a:endParaRPr lang="en-US" sz="1200" dirty="0">
                        <a:effectLst/>
                      </a:endParaRPr>
                    </a:p>
                  </a:txBody>
                  <a:tcPr marL="76200" marR="76200" marT="76200" marB="76200"/>
                </a:tc>
                <a:tc>
                  <a:txBody>
                    <a:bodyPr/>
                    <a:lstStyle/>
                    <a:p>
                      <a:pPr fontAlgn="t"/>
                      <a:r>
                        <a:rPr lang="en-US" sz="1200" dirty="0">
                          <a:effectLst/>
                        </a:rPr>
                        <a:t>The background color when the mouse is over the </a:t>
                      </a:r>
                      <a:r>
                        <a:rPr lang="en-US" sz="1200" dirty="0" err="1">
                          <a:effectLst/>
                        </a:rPr>
                        <a:t>menubutton</a:t>
                      </a:r>
                      <a:r>
                        <a:rPr lang="en-US" sz="1200" dirty="0">
                          <a:effectLst/>
                        </a:rPr>
                        <a:t>.</a:t>
                      </a:r>
                    </a:p>
                  </a:txBody>
                  <a:tcPr marL="76200" marR="76200" marT="76200" marB="76200"/>
                </a:tc>
              </a:tr>
              <a:tr h="370840">
                <a:tc>
                  <a:txBody>
                    <a:bodyPr/>
                    <a:lstStyle/>
                    <a:p>
                      <a:pPr fontAlgn="t"/>
                      <a:r>
                        <a:rPr lang="en-US" sz="1200" dirty="0" err="1">
                          <a:effectLst/>
                        </a:rPr>
                        <a:t>activeforeground</a:t>
                      </a:r>
                      <a:endParaRPr lang="en-US" sz="1200" dirty="0">
                        <a:effectLst/>
                      </a:endParaRPr>
                    </a:p>
                  </a:txBody>
                  <a:tcPr marL="76200" marR="76200" marT="76200" marB="76200"/>
                </a:tc>
                <a:tc>
                  <a:txBody>
                    <a:bodyPr/>
                    <a:lstStyle/>
                    <a:p>
                      <a:pPr fontAlgn="t"/>
                      <a:r>
                        <a:rPr lang="en-US" sz="1200" dirty="0">
                          <a:effectLst/>
                        </a:rPr>
                        <a:t>The foreground color when the mouse is over the </a:t>
                      </a:r>
                      <a:r>
                        <a:rPr lang="en-US" sz="1200" dirty="0" err="1">
                          <a:effectLst/>
                        </a:rPr>
                        <a:t>menubutton</a:t>
                      </a:r>
                      <a:r>
                        <a:rPr lang="en-US" sz="1200" dirty="0">
                          <a:effectLst/>
                        </a:rPr>
                        <a:t>.</a:t>
                      </a:r>
                    </a:p>
                  </a:txBody>
                  <a:tcPr marL="76200" marR="76200" marT="76200" marB="76200"/>
                </a:tc>
              </a:tr>
              <a:tr h="370840">
                <a:tc>
                  <a:txBody>
                    <a:bodyPr/>
                    <a:lstStyle/>
                    <a:p>
                      <a:pPr fontAlgn="t"/>
                      <a:r>
                        <a:rPr lang="en-US" sz="1200">
                          <a:effectLst/>
                        </a:rPr>
                        <a:t>anchor</a:t>
                      </a:r>
                    </a:p>
                  </a:txBody>
                  <a:tcPr marL="76200" marR="76200" marT="76200" marB="76200"/>
                </a:tc>
                <a:tc>
                  <a:txBody>
                    <a:bodyPr/>
                    <a:lstStyle/>
                    <a:p>
                      <a:pPr fontAlgn="t"/>
                      <a:r>
                        <a:rPr lang="en-US" sz="1200">
                          <a:effectLst/>
                        </a:rPr>
                        <a:t>This options controls where the text is positioned if the widget has more space than the text needs. The default is anchor=CENTER, which centers the text.</a:t>
                      </a:r>
                    </a:p>
                  </a:txBody>
                  <a:tcPr marL="76200" marR="76200" marT="76200" marB="76200"/>
                </a:tc>
              </a:tr>
              <a:tr h="370840">
                <a:tc>
                  <a:txBody>
                    <a:bodyPr/>
                    <a:lstStyle/>
                    <a:p>
                      <a:pPr fontAlgn="t"/>
                      <a:r>
                        <a:rPr lang="en-US" sz="1200">
                          <a:effectLst/>
                        </a:rPr>
                        <a:t>bg</a:t>
                      </a:r>
                    </a:p>
                  </a:txBody>
                  <a:tcPr marL="76200" marR="76200" marT="76200" marB="76200"/>
                </a:tc>
                <a:tc>
                  <a:txBody>
                    <a:bodyPr/>
                    <a:lstStyle/>
                    <a:p>
                      <a:pPr fontAlgn="t"/>
                      <a:r>
                        <a:rPr lang="en-US" sz="1200">
                          <a:effectLst/>
                        </a:rPr>
                        <a:t>The normal background color displayed behind the label and indicator.</a:t>
                      </a:r>
                    </a:p>
                  </a:txBody>
                  <a:tcPr marL="76200" marR="76200" marT="76200" marB="76200"/>
                </a:tc>
              </a:tr>
              <a:tr h="370840">
                <a:tc>
                  <a:txBody>
                    <a:bodyPr/>
                    <a:lstStyle/>
                    <a:p>
                      <a:pPr fontAlgn="t"/>
                      <a:r>
                        <a:rPr lang="en-US" sz="1200">
                          <a:effectLst/>
                        </a:rPr>
                        <a:t>bitmap</a:t>
                      </a:r>
                    </a:p>
                  </a:txBody>
                  <a:tcPr marL="76200" marR="76200" marT="76200" marB="76200"/>
                </a:tc>
                <a:tc>
                  <a:txBody>
                    <a:bodyPr/>
                    <a:lstStyle/>
                    <a:p>
                      <a:pPr fontAlgn="t"/>
                      <a:r>
                        <a:rPr lang="en-US" sz="1200">
                          <a:effectLst/>
                        </a:rPr>
                        <a:t>To display a bitmap on the menubutton, set this option to a bitmap name.</a:t>
                      </a:r>
                    </a:p>
                  </a:txBody>
                  <a:tcPr marL="76200" marR="76200" marT="76200" marB="76200"/>
                </a:tc>
              </a:tr>
              <a:tr h="370840">
                <a:tc>
                  <a:txBody>
                    <a:bodyPr/>
                    <a:lstStyle/>
                    <a:p>
                      <a:pPr fontAlgn="t"/>
                      <a:r>
                        <a:rPr lang="en-US" sz="1200">
                          <a:effectLst/>
                        </a:rPr>
                        <a:t>bd</a:t>
                      </a:r>
                    </a:p>
                  </a:txBody>
                  <a:tcPr marL="76200" marR="76200" marT="76200" marB="76200"/>
                </a:tc>
                <a:tc>
                  <a:txBody>
                    <a:bodyPr/>
                    <a:lstStyle/>
                    <a:p>
                      <a:pPr fontAlgn="t"/>
                      <a:r>
                        <a:rPr lang="en-US" sz="1200">
                          <a:effectLst/>
                        </a:rPr>
                        <a:t>The size of the border around the indicator. Default is 2 pixels.</a:t>
                      </a:r>
                    </a:p>
                  </a:txBody>
                  <a:tcPr marL="76200" marR="76200" marT="76200" marB="76200"/>
                </a:tc>
              </a:tr>
              <a:tr h="370840">
                <a:tc>
                  <a:txBody>
                    <a:bodyPr/>
                    <a:lstStyle/>
                    <a:p>
                      <a:pPr fontAlgn="t"/>
                      <a:r>
                        <a:rPr lang="en-US" sz="1200">
                          <a:effectLst/>
                        </a:rPr>
                        <a:t>cursor</a:t>
                      </a:r>
                    </a:p>
                  </a:txBody>
                  <a:tcPr marL="76200" marR="76200" marT="76200" marB="76200"/>
                </a:tc>
                <a:tc>
                  <a:txBody>
                    <a:bodyPr/>
                    <a:lstStyle/>
                    <a:p>
                      <a:pPr fontAlgn="t"/>
                      <a:r>
                        <a:rPr lang="en-US" sz="1200">
                          <a:effectLst/>
                        </a:rPr>
                        <a:t>The cursor that appears when the mouse is over this menubutton.</a:t>
                      </a:r>
                    </a:p>
                  </a:txBody>
                  <a:tcPr marL="76200" marR="76200" marT="76200" marB="76200"/>
                </a:tc>
              </a:tr>
              <a:tr h="370840">
                <a:tc>
                  <a:txBody>
                    <a:bodyPr/>
                    <a:lstStyle/>
                    <a:p>
                      <a:pPr fontAlgn="t"/>
                      <a:r>
                        <a:rPr lang="en-US" sz="1200">
                          <a:effectLst/>
                        </a:rPr>
                        <a:t>direction</a:t>
                      </a:r>
                    </a:p>
                  </a:txBody>
                  <a:tcPr marL="76200" marR="76200" marT="76200" marB="76200"/>
                </a:tc>
                <a:tc>
                  <a:txBody>
                    <a:bodyPr/>
                    <a:lstStyle/>
                    <a:p>
                      <a:pPr fontAlgn="t"/>
                      <a:r>
                        <a:rPr lang="en-US" sz="1200" dirty="0">
                          <a:effectLst/>
                        </a:rPr>
                        <a:t>Set direction=LEFT to display the menu to the left of the button; use direction=RIGHT to display the menu to the right of the button; or use direction='above' to place the menu above the button.</a:t>
                      </a:r>
                    </a:p>
                  </a:txBody>
                  <a:tcPr marL="76200" marR="76200" marT="76200" marB="76200"/>
                </a:tc>
              </a:tr>
            </a:tbl>
          </a:graphicData>
        </a:graphic>
      </p:graphicFrame>
    </p:spTree>
    <p:extLst>
      <p:ext uri="{BB962C8B-B14F-4D97-AF65-F5344CB8AC3E}">
        <p14:creationId xmlns:p14="http://schemas.microsoft.com/office/powerpoint/2010/main" val="420200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Menubutton</a:t>
            </a:r>
            <a:r>
              <a:rPr lang="en-US" dirty="0"/>
              <a:t>: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312676"/>
              </p:ext>
            </p:extLst>
          </p:nvPr>
        </p:nvGraphicFramePr>
        <p:xfrm>
          <a:off x="680321" y="2128078"/>
          <a:ext cx="9613900" cy="465836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200" dirty="0" err="1">
                          <a:effectLst/>
                        </a:rPr>
                        <a:t>disabledforeground</a:t>
                      </a:r>
                      <a:endParaRPr lang="en-US" sz="1200" dirty="0">
                        <a:effectLst/>
                      </a:endParaRPr>
                    </a:p>
                  </a:txBody>
                  <a:tcPr marL="76200" marR="76200" marT="76200" marB="76200"/>
                </a:tc>
                <a:tc>
                  <a:txBody>
                    <a:bodyPr/>
                    <a:lstStyle/>
                    <a:p>
                      <a:pPr fontAlgn="t"/>
                      <a:r>
                        <a:rPr lang="en-US" sz="1200">
                          <a:effectLst/>
                        </a:rPr>
                        <a:t>The foreground color shown on this menubutton when it is disabled.</a:t>
                      </a:r>
                    </a:p>
                  </a:txBody>
                  <a:tcPr marL="76200" marR="76200" marT="76200" marB="76200"/>
                </a:tc>
              </a:tr>
              <a:tr h="370840">
                <a:tc>
                  <a:txBody>
                    <a:bodyPr/>
                    <a:lstStyle/>
                    <a:p>
                      <a:pPr fontAlgn="t"/>
                      <a:r>
                        <a:rPr lang="en-US" sz="1200">
                          <a:effectLst/>
                        </a:rPr>
                        <a:t>fg</a:t>
                      </a:r>
                    </a:p>
                  </a:txBody>
                  <a:tcPr marL="76200" marR="76200" marT="76200" marB="76200"/>
                </a:tc>
                <a:tc>
                  <a:txBody>
                    <a:bodyPr/>
                    <a:lstStyle/>
                    <a:p>
                      <a:pPr fontAlgn="t"/>
                      <a:r>
                        <a:rPr lang="en-US" sz="1200">
                          <a:effectLst/>
                        </a:rPr>
                        <a:t>The foreground color when the mouse is not over the menubutton.</a:t>
                      </a:r>
                    </a:p>
                  </a:txBody>
                  <a:tcPr marL="76200" marR="76200" marT="76200" marB="76200"/>
                </a:tc>
              </a:tr>
              <a:tr h="370840">
                <a:tc>
                  <a:txBody>
                    <a:bodyPr/>
                    <a:lstStyle/>
                    <a:p>
                      <a:pPr fontAlgn="t"/>
                      <a:r>
                        <a:rPr lang="en-US" sz="1200">
                          <a:effectLst/>
                        </a:rPr>
                        <a:t>height</a:t>
                      </a:r>
                    </a:p>
                  </a:txBody>
                  <a:tcPr marL="76200" marR="76200" marT="76200" marB="76200"/>
                </a:tc>
                <a:tc>
                  <a:txBody>
                    <a:bodyPr/>
                    <a:lstStyle/>
                    <a:p>
                      <a:pPr fontAlgn="t"/>
                      <a:r>
                        <a:rPr lang="en-US" sz="1200">
                          <a:effectLst/>
                        </a:rPr>
                        <a:t>The height of the menubutton in lines of text (not pixels!). The default is to fit the menubutton's size to its contents.</a:t>
                      </a:r>
                    </a:p>
                  </a:txBody>
                  <a:tcPr marL="76200" marR="76200" marT="76200" marB="76200"/>
                </a:tc>
              </a:tr>
              <a:tr h="370840">
                <a:tc>
                  <a:txBody>
                    <a:bodyPr/>
                    <a:lstStyle/>
                    <a:p>
                      <a:pPr fontAlgn="t"/>
                      <a:r>
                        <a:rPr lang="en-US" sz="1200">
                          <a:effectLst/>
                        </a:rPr>
                        <a:t>highlightcolor</a:t>
                      </a:r>
                    </a:p>
                  </a:txBody>
                  <a:tcPr marL="76200" marR="76200" marT="76200" marB="76200"/>
                </a:tc>
                <a:tc>
                  <a:txBody>
                    <a:bodyPr/>
                    <a:lstStyle/>
                    <a:p>
                      <a:pPr fontAlgn="t"/>
                      <a:r>
                        <a:rPr lang="en-US" sz="1200">
                          <a:effectLst/>
                        </a:rPr>
                        <a:t>Color shown in the focus highlight when the widget has the focus.</a:t>
                      </a:r>
                    </a:p>
                  </a:txBody>
                  <a:tcPr marL="76200" marR="76200" marT="76200" marB="76200"/>
                </a:tc>
              </a:tr>
              <a:tr h="370840">
                <a:tc>
                  <a:txBody>
                    <a:bodyPr/>
                    <a:lstStyle/>
                    <a:p>
                      <a:pPr fontAlgn="t"/>
                      <a:r>
                        <a:rPr lang="en-US" sz="1200">
                          <a:effectLst/>
                        </a:rPr>
                        <a:t>image</a:t>
                      </a:r>
                    </a:p>
                  </a:txBody>
                  <a:tcPr marL="76200" marR="76200" marT="76200" marB="76200"/>
                </a:tc>
                <a:tc>
                  <a:txBody>
                    <a:bodyPr/>
                    <a:lstStyle/>
                    <a:p>
                      <a:pPr fontAlgn="t"/>
                      <a:r>
                        <a:rPr lang="en-US" sz="1200">
                          <a:effectLst/>
                        </a:rPr>
                        <a:t>To display an image on this menubutton,</a:t>
                      </a:r>
                    </a:p>
                  </a:txBody>
                  <a:tcPr marL="76200" marR="76200" marT="76200" marB="76200"/>
                </a:tc>
              </a:tr>
              <a:tr h="370840">
                <a:tc>
                  <a:txBody>
                    <a:bodyPr/>
                    <a:lstStyle/>
                    <a:p>
                      <a:pPr fontAlgn="t"/>
                      <a:r>
                        <a:rPr lang="en-US" sz="1200">
                          <a:effectLst/>
                        </a:rPr>
                        <a:t>justify</a:t>
                      </a:r>
                    </a:p>
                  </a:txBody>
                  <a:tcPr marL="76200" marR="76200" marT="76200" marB="76200"/>
                </a:tc>
                <a:tc>
                  <a:txBody>
                    <a:bodyPr/>
                    <a:lstStyle/>
                    <a:p>
                      <a:pPr fontAlgn="t"/>
                      <a:r>
                        <a:rPr lang="en-US" sz="1200">
                          <a:effectLst/>
                        </a:rPr>
                        <a:t>This option controls where the text is located when the text doesn't fill the menubutton: use justify=LEFT to left-justify the text (this is the default); use justify=CENTER to center it, or justify=RIGHT to right-justify.</a:t>
                      </a:r>
                    </a:p>
                  </a:txBody>
                  <a:tcPr marL="76200" marR="76200" marT="76200" marB="76200"/>
                </a:tc>
              </a:tr>
              <a:tr h="370840">
                <a:tc>
                  <a:txBody>
                    <a:bodyPr/>
                    <a:lstStyle/>
                    <a:p>
                      <a:pPr fontAlgn="t"/>
                      <a:r>
                        <a:rPr lang="en-US" sz="1200">
                          <a:effectLst/>
                        </a:rPr>
                        <a:t>menu</a:t>
                      </a:r>
                    </a:p>
                  </a:txBody>
                  <a:tcPr marL="76200" marR="76200" marT="76200" marB="76200"/>
                </a:tc>
                <a:tc>
                  <a:txBody>
                    <a:bodyPr/>
                    <a:lstStyle/>
                    <a:p>
                      <a:pPr fontAlgn="t"/>
                      <a:r>
                        <a:rPr lang="en-US" sz="1200">
                          <a:effectLst/>
                        </a:rPr>
                        <a:t>To associate the menubutton with a set of choices, set this option to the Menu object containing those choices. That menu object must have been created by passing the associated menubutton to the constructor as its first argument.</a:t>
                      </a:r>
                    </a:p>
                  </a:txBody>
                  <a:tcPr marL="76200" marR="76200" marT="76200" marB="76200"/>
                </a:tc>
              </a:tr>
              <a:tr h="370840">
                <a:tc>
                  <a:txBody>
                    <a:bodyPr/>
                    <a:lstStyle/>
                    <a:p>
                      <a:pPr fontAlgn="t"/>
                      <a:r>
                        <a:rPr lang="en-US" sz="1200">
                          <a:effectLst/>
                        </a:rPr>
                        <a:t>padx</a:t>
                      </a:r>
                    </a:p>
                  </a:txBody>
                  <a:tcPr marL="76200" marR="76200" marT="76200" marB="76200"/>
                </a:tc>
                <a:tc>
                  <a:txBody>
                    <a:bodyPr/>
                    <a:lstStyle/>
                    <a:p>
                      <a:pPr fontAlgn="t"/>
                      <a:r>
                        <a:rPr lang="en-US" sz="1200" dirty="0">
                          <a:effectLst/>
                        </a:rPr>
                        <a:t>How much space to leave to the left and right of the text of the </a:t>
                      </a:r>
                      <a:r>
                        <a:rPr lang="en-US" sz="1200" dirty="0" err="1">
                          <a:effectLst/>
                        </a:rPr>
                        <a:t>menubutton</a:t>
                      </a:r>
                      <a:r>
                        <a:rPr lang="en-US" sz="1200" dirty="0">
                          <a:effectLst/>
                        </a:rPr>
                        <a:t>. Default is 1.</a:t>
                      </a:r>
                    </a:p>
                  </a:txBody>
                  <a:tcPr marL="76200" marR="76200" marT="76200" marB="76200"/>
                </a:tc>
              </a:tr>
            </a:tbl>
          </a:graphicData>
        </a:graphic>
      </p:graphicFrame>
    </p:spTree>
    <p:extLst>
      <p:ext uri="{BB962C8B-B14F-4D97-AF65-F5344CB8AC3E}">
        <p14:creationId xmlns:p14="http://schemas.microsoft.com/office/powerpoint/2010/main" val="36295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Menubutton</a:t>
            </a:r>
            <a:r>
              <a:rPr lang="en-US" dirty="0"/>
              <a:t>: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2201129"/>
              </p:ext>
            </p:extLst>
          </p:nvPr>
        </p:nvGraphicFramePr>
        <p:xfrm>
          <a:off x="681038" y="2336800"/>
          <a:ext cx="9613900" cy="431292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400" dirty="0" err="1">
                          <a:effectLst/>
                        </a:rPr>
                        <a:t>padx</a:t>
                      </a:r>
                      <a:endParaRPr lang="en-US" sz="1400" dirty="0">
                        <a:effectLst/>
                      </a:endParaRPr>
                    </a:p>
                  </a:txBody>
                  <a:tcPr marL="76200" marR="76200" marT="76200" marB="76200"/>
                </a:tc>
                <a:tc>
                  <a:txBody>
                    <a:bodyPr/>
                    <a:lstStyle/>
                    <a:p>
                      <a:pPr fontAlgn="t"/>
                      <a:r>
                        <a:rPr lang="en-US" sz="1000">
                          <a:effectLst/>
                        </a:rPr>
                        <a:t>How much space to leave to the left and right of the text of the menubutton. Default is 1.</a:t>
                      </a:r>
                    </a:p>
                  </a:txBody>
                  <a:tcPr marL="76200" marR="76200" marT="76200" marB="76200"/>
                </a:tc>
              </a:tr>
              <a:tr h="370840">
                <a:tc>
                  <a:txBody>
                    <a:bodyPr/>
                    <a:lstStyle/>
                    <a:p>
                      <a:pPr fontAlgn="t"/>
                      <a:r>
                        <a:rPr lang="en-US" sz="1400" dirty="0" err="1">
                          <a:effectLst/>
                        </a:rPr>
                        <a:t>pady</a:t>
                      </a:r>
                      <a:endParaRPr lang="en-US" sz="1400" dirty="0">
                        <a:effectLst/>
                      </a:endParaRPr>
                    </a:p>
                  </a:txBody>
                  <a:tcPr marL="76200" marR="76200" marT="76200" marB="76200"/>
                </a:tc>
                <a:tc>
                  <a:txBody>
                    <a:bodyPr/>
                    <a:lstStyle/>
                    <a:p>
                      <a:pPr fontAlgn="t"/>
                      <a:r>
                        <a:rPr lang="en-US" sz="1000">
                          <a:effectLst/>
                        </a:rPr>
                        <a:t>How much space to leave above and below the text of the menubutton. Default is 1.</a:t>
                      </a:r>
                    </a:p>
                  </a:txBody>
                  <a:tcPr marL="76200" marR="76200" marT="76200" marB="76200"/>
                </a:tc>
              </a:tr>
              <a:tr h="370840">
                <a:tc>
                  <a:txBody>
                    <a:bodyPr/>
                    <a:lstStyle/>
                    <a:p>
                      <a:pPr fontAlgn="t"/>
                      <a:r>
                        <a:rPr lang="en-US" sz="1400">
                          <a:effectLst/>
                        </a:rPr>
                        <a:t>relief</a:t>
                      </a:r>
                    </a:p>
                  </a:txBody>
                  <a:tcPr marL="76200" marR="76200" marT="76200" marB="76200"/>
                </a:tc>
                <a:tc>
                  <a:txBody>
                    <a:bodyPr/>
                    <a:lstStyle/>
                    <a:p>
                      <a:pPr fontAlgn="t"/>
                      <a:r>
                        <a:rPr lang="en-US" sz="1000">
                          <a:effectLst/>
                        </a:rPr>
                        <a:t>Selects three-dimensional border shading effects. The default is RAISED.</a:t>
                      </a:r>
                    </a:p>
                  </a:txBody>
                  <a:tcPr marL="76200" marR="76200" marT="76200" marB="76200"/>
                </a:tc>
              </a:tr>
              <a:tr h="370840">
                <a:tc>
                  <a:txBody>
                    <a:bodyPr/>
                    <a:lstStyle/>
                    <a:p>
                      <a:pPr fontAlgn="t"/>
                      <a:r>
                        <a:rPr lang="en-US" sz="1400">
                          <a:effectLst/>
                        </a:rPr>
                        <a:t>state</a:t>
                      </a:r>
                    </a:p>
                  </a:txBody>
                  <a:tcPr marL="76200" marR="76200" marT="76200" marB="76200"/>
                </a:tc>
                <a:tc>
                  <a:txBody>
                    <a:bodyPr/>
                    <a:lstStyle/>
                    <a:p>
                      <a:pPr fontAlgn="t"/>
                      <a:r>
                        <a:rPr lang="en-US" sz="1000">
                          <a:effectLst/>
                        </a:rPr>
                        <a:t>Normally, menubuttons respond to the mouse. Set state=DISABLED to gray out the menubutton and make it unresponsive.</a:t>
                      </a:r>
                    </a:p>
                  </a:txBody>
                  <a:tcPr marL="76200" marR="76200" marT="76200" marB="76200"/>
                </a:tc>
              </a:tr>
              <a:tr h="370840">
                <a:tc>
                  <a:txBody>
                    <a:bodyPr/>
                    <a:lstStyle/>
                    <a:p>
                      <a:pPr fontAlgn="t"/>
                      <a:r>
                        <a:rPr lang="en-US" sz="1400">
                          <a:effectLst/>
                        </a:rPr>
                        <a:t>text</a:t>
                      </a:r>
                    </a:p>
                  </a:txBody>
                  <a:tcPr marL="76200" marR="76200" marT="76200" marB="76200"/>
                </a:tc>
                <a:tc>
                  <a:txBody>
                    <a:bodyPr/>
                    <a:lstStyle/>
                    <a:p>
                      <a:pPr fontAlgn="t"/>
                      <a:r>
                        <a:rPr lang="en-US" sz="1000">
                          <a:effectLst/>
                        </a:rPr>
                        <a:t>To display text on the menubutton, set this option to the string containing the desired text. Newlines ("\n") within the string will cause line breaks.</a:t>
                      </a:r>
                    </a:p>
                  </a:txBody>
                  <a:tcPr marL="76200" marR="76200" marT="76200" marB="76200"/>
                </a:tc>
              </a:tr>
              <a:tr h="370840">
                <a:tc>
                  <a:txBody>
                    <a:bodyPr/>
                    <a:lstStyle/>
                    <a:p>
                      <a:pPr fontAlgn="t"/>
                      <a:r>
                        <a:rPr lang="en-US" sz="1400">
                          <a:effectLst/>
                        </a:rPr>
                        <a:t>textvariable</a:t>
                      </a:r>
                    </a:p>
                  </a:txBody>
                  <a:tcPr marL="76200" marR="76200" marT="76200" marB="76200"/>
                </a:tc>
                <a:tc>
                  <a:txBody>
                    <a:bodyPr/>
                    <a:lstStyle/>
                    <a:p>
                      <a:pPr fontAlgn="t"/>
                      <a:r>
                        <a:rPr lang="en-US" sz="1000">
                          <a:effectLst/>
                        </a:rPr>
                        <a:t>You can associate a control variable of class StringVar with this menubutton. Setting that control variable will change the displayed text.</a:t>
                      </a:r>
                    </a:p>
                  </a:txBody>
                  <a:tcPr marL="76200" marR="76200" marT="76200" marB="76200"/>
                </a:tc>
              </a:tr>
              <a:tr h="370840">
                <a:tc>
                  <a:txBody>
                    <a:bodyPr/>
                    <a:lstStyle/>
                    <a:p>
                      <a:pPr fontAlgn="t"/>
                      <a:r>
                        <a:rPr lang="en-US" sz="1400">
                          <a:effectLst/>
                        </a:rPr>
                        <a:t>underline</a:t>
                      </a:r>
                    </a:p>
                  </a:txBody>
                  <a:tcPr marL="76200" marR="76200" marT="76200" marB="76200"/>
                </a:tc>
                <a:tc>
                  <a:txBody>
                    <a:bodyPr/>
                    <a:lstStyle/>
                    <a:p>
                      <a:pPr fontAlgn="t"/>
                      <a:r>
                        <a:rPr lang="en-US" sz="1000">
                          <a:effectLst/>
                        </a:rPr>
                        <a:t>Normally, no underline appears under the text on the menubutton. To underline one of the characters, set this option to the index of that character.</a:t>
                      </a:r>
                    </a:p>
                  </a:txBody>
                  <a:tcPr marL="76200" marR="76200" marT="76200" marB="76200"/>
                </a:tc>
              </a:tr>
              <a:tr h="370840">
                <a:tc>
                  <a:txBody>
                    <a:bodyPr/>
                    <a:lstStyle/>
                    <a:p>
                      <a:pPr fontAlgn="t"/>
                      <a:r>
                        <a:rPr lang="en-US" sz="1400">
                          <a:effectLst/>
                        </a:rPr>
                        <a:t>width</a:t>
                      </a:r>
                    </a:p>
                  </a:txBody>
                  <a:tcPr marL="76200" marR="76200" marT="76200" marB="76200"/>
                </a:tc>
                <a:tc>
                  <a:txBody>
                    <a:bodyPr/>
                    <a:lstStyle/>
                    <a:p>
                      <a:pPr fontAlgn="t"/>
                      <a:r>
                        <a:rPr lang="en-US" sz="1000">
                          <a:effectLst/>
                        </a:rPr>
                        <a:t>The width of the widget in characters. The default is 20.</a:t>
                      </a:r>
                    </a:p>
                  </a:txBody>
                  <a:tcPr marL="76200" marR="76200" marT="76200" marB="76200"/>
                </a:tc>
              </a:tr>
              <a:tr h="370840">
                <a:tc>
                  <a:txBody>
                    <a:bodyPr/>
                    <a:lstStyle/>
                    <a:p>
                      <a:pPr fontAlgn="t"/>
                      <a:r>
                        <a:rPr lang="en-US" sz="1400" dirty="0" err="1">
                          <a:effectLst/>
                        </a:rPr>
                        <a:t>wraplength</a:t>
                      </a:r>
                      <a:endParaRPr lang="en-US" sz="1400" dirty="0">
                        <a:effectLst/>
                      </a:endParaRPr>
                    </a:p>
                  </a:txBody>
                  <a:tcPr marL="76200" marR="76200" marT="76200" marB="76200"/>
                </a:tc>
                <a:tc>
                  <a:txBody>
                    <a:bodyPr/>
                    <a:lstStyle/>
                    <a:p>
                      <a:pPr fontAlgn="t"/>
                      <a:r>
                        <a:rPr lang="en-US" sz="1000" dirty="0">
                          <a:effectLst/>
                        </a:rPr>
                        <a:t>Normally, lines are not wrapped. You can set this option to a number of characters and all lines will be broken into pieces no longer than that number.</a:t>
                      </a:r>
                    </a:p>
                  </a:txBody>
                  <a:tcPr marL="76200" marR="76200" marT="76200" marB="76200"/>
                </a:tc>
              </a:tr>
            </a:tbl>
          </a:graphicData>
        </a:graphic>
      </p:graphicFrame>
    </p:spTree>
    <p:extLst>
      <p:ext uri="{BB962C8B-B14F-4D97-AF65-F5344CB8AC3E}">
        <p14:creationId xmlns:p14="http://schemas.microsoft.com/office/powerpoint/2010/main" val="24818113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4</TotalTime>
  <Words>609</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Tkinter: Menubutton</vt:lpstr>
      <vt:lpstr>Syntax</vt:lpstr>
      <vt:lpstr>Menubutton: Options</vt:lpstr>
      <vt:lpstr>Menubutton: Options</vt:lpstr>
      <vt:lpstr>Menubutton: Options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Menubutton</dc:title>
  <dc:creator>kulbhushan s</dc:creator>
  <cp:lastModifiedBy>kulbhushan s</cp:lastModifiedBy>
  <cp:revision>1</cp:revision>
  <dcterms:created xsi:type="dcterms:W3CDTF">2016-10-21T09:01:51Z</dcterms:created>
  <dcterms:modified xsi:type="dcterms:W3CDTF">2016-10-21T09:06:37Z</dcterms:modified>
</cp:coreProperties>
</file>