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96" d="100"/>
          <a:sy n="96" d="100"/>
        </p:scale>
        <p:origin x="96"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5136109-8E8D-4759-8456-E0816611BAD2}"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0B2C4933-C7EE-470B-B48B-6F5F723D8533}" type="slidenum">
              <a:rPr lang="en-US" smtClean="0"/>
              <a:t>‹#›</a:t>
            </a:fld>
            <a:endParaRPr lang="en-US"/>
          </a:p>
        </p:txBody>
      </p:sp>
    </p:spTree>
    <p:extLst>
      <p:ext uri="{BB962C8B-B14F-4D97-AF65-F5344CB8AC3E}">
        <p14:creationId xmlns:p14="http://schemas.microsoft.com/office/powerpoint/2010/main" val="3999473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136109-8E8D-4759-8456-E0816611BAD2}"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0B2C4933-C7EE-470B-B48B-6F5F723D8533}" type="slidenum">
              <a:rPr lang="en-US" smtClean="0"/>
              <a:t>‹#›</a:t>
            </a:fld>
            <a:endParaRPr lang="en-US"/>
          </a:p>
        </p:txBody>
      </p:sp>
    </p:spTree>
    <p:extLst>
      <p:ext uri="{BB962C8B-B14F-4D97-AF65-F5344CB8AC3E}">
        <p14:creationId xmlns:p14="http://schemas.microsoft.com/office/powerpoint/2010/main" val="204267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136109-8E8D-4759-8456-E0816611BAD2}"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0B2C4933-C7EE-470B-B48B-6F5F723D8533}" type="slidenum">
              <a:rPr lang="en-US" smtClean="0"/>
              <a:t>‹#›</a:t>
            </a:fld>
            <a:endParaRPr lang="en-US"/>
          </a:p>
        </p:txBody>
      </p:sp>
    </p:spTree>
    <p:extLst>
      <p:ext uri="{BB962C8B-B14F-4D97-AF65-F5344CB8AC3E}">
        <p14:creationId xmlns:p14="http://schemas.microsoft.com/office/powerpoint/2010/main" val="788398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136109-8E8D-4759-8456-E0816611BAD2}"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B2C4933-C7EE-470B-B48B-6F5F723D8533}"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723600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136109-8E8D-4759-8456-E0816611BAD2}"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B2C4933-C7EE-470B-B48B-6F5F723D8533}" type="slidenum">
              <a:rPr lang="en-US" smtClean="0"/>
              <a:t>‹#›</a:t>
            </a:fld>
            <a:endParaRPr lang="en-US"/>
          </a:p>
        </p:txBody>
      </p:sp>
    </p:spTree>
    <p:extLst>
      <p:ext uri="{BB962C8B-B14F-4D97-AF65-F5344CB8AC3E}">
        <p14:creationId xmlns:p14="http://schemas.microsoft.com/office/powerpoint/2010/main" val="245396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5136109-8E8D-4759-8456-E0816611BAD2}" type="datetimeFigureOut">
              <a:rPr lang="en-US" smtClean="0"/>
              <a:t>10/21/2016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2C4933-C7EE-470B-B48B-6F5F723D8533}" type="slidenum">
              <a:rPr lang="en-US" smtClean="0"/>
              <a:t>‹#›</a:t>
            </a:fld>
            <a:endParaRPr lang="en-US"/>
          </a:p>
        </p:txBody>
      </p:sp>
    </p:spTree>
    <p:extLst>
      <p:ext uri="{BB962C8B-B14F-4D97-AF65-F5344CB8AC3E}">
        <p14:creationId xmlns:p14="http://schemas.microsoft.com/office/powerpoint/2010/main" val="1600414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5136109-8E8D-4759-8456-E0816611BAD2}" type="datetimeFigureOut">
              <a:rPr lang="en-US" smtClean="0"/>
              <a:t>10/21/2016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2C4933-C7EE-470B-B48B-6F5F723D8533}" type="slidenum">
              <a:rPr lang="en-US" smtClean="0"/>
              <a:t>‹#›</a:t>
            </a:fld>
            <a:endParaRPr lang="en-US"/>
          </a:p>
        </p:txBody>
      </p:sp>
    </p:spTree>
    <p:extLst>
      <p:ext uri="{BB962C8B-B14F-4D97-AF65-F5344CB8AC3E}">
        <p14:creationId xmlns:p14="http://schemas.microsoft.com/office/powerpoint/2010/main" val="2317624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136109-8E8D-4759-8456-E0816611BAD2}"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C4933-C7EE-470B-B48B-6F5F723D8533}" type="slidenum">
              <a:rPr lang="en-US" smtClean="0"/>
              <a:t>‹#›</a:t>
            </a:fld>
            <a:endParaRPr lang="en-US"/>
          </a:p>
        </p:txBody>
      </p:sp>
    </p:spTree>
    <p:extLst>
      <p:ext uri="{BB962C8B-B14F-4D97-AF65-F5344CB8AC3E}">
        <p14:creationId xmlns:p14="http://schemas.microsoft.com/office/powerpoint/2010/main" val="38792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5136109-8E8D-4759-8456-E0816611BAD2}" type="datetimeFigureOut">
              <a:rPr lang="en-US" smtClean="0"/>
              <a:t>10/21/2016</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B2C4933-C7EE-470B-B48B-6F5F723D8533}" type="slidenum">
              <a:rPr lang="en-US" smtClean="0"/>
              <a:t>‹#›</a:t>
            </a:fld>
            <a:endParaRPr lang="en-US"/>
          </a:p>
        </p:txBody>
      </p:sp>
    </p:spTree>
    <p:extLst>
      <p:ext uri="{BB962C8B-B14F-4D97-AF65-F5344CB8AC3E}">
        <p14:creationId xmlns:p14="http://schemas.microsoft.com/office/powerpoint/2010/main" val="135213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136109-8E8D-4759-8456-E0816611BAD2}"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C4933-C7EE-470B-B48B-6F5F723D8533}" type="slidenum">
              <a:rPr lang="en-US" smtClean="0"/>
              <a:t>‹#›</a:t>
            </a:fld>
            <a:endParaRPr lang="en-US"/>
          </a:p>
        </p:txBody>
      </p:sp>
    </p:spTree>
    <p:extLst>
      <p:ext uri="{BB962C8B-B14F-4D97-AF65-F5344CB8AC3E}">
        <p14:creationId xmlns:p14="http://schemas.microsoft.com/office/powerpoint/2010/main" val="336992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136109-8E8D-4759-8456-E0816611BAD2}" type="datetimeFigureOut">
              <a:rPr lang="en-US" smtClean="0"/>
              <a:t>10/21/2016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0B2C4933-C7EE-470B-B48B-6F5F723D8533}" type="slidenum">
              <a:rPr lang="en-US" smtClean="0"/>
              <a:t>‹#›</a:t>
            </a:fld>
            <a:endParaRPr lang="en-US"/>
          </a:p>
        </p:txBody>
      </p:sp>
    </p:spTree>
    <p:extLst>
      <p:ext uri="{BB962C8B-B14F-4D97-AF65-F5344CB8AC3E}">
        <p14:creationId xmlns:p14="http://schemas.microsoft.com/office/powerpoint/2010/main" val="2363498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136109-8E8D-4759-8456-E0816611BAD2}"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C4933-C7EE-470B-B48B-6F5F723D8533}" type="slidenum">
              <a:rPr lang="en-US" smtClean="0"/>
              <a:t>‹#›</a:t>
            </a:fld>
            <a:endParaRPr lang="en-US"/>
          </a:p>
        </p:txBody>
      </p:sp>
    </p:spTree>
    <p:extLst>
      <p:ext uri="{BB962C8B-B14F-4D97-AF65-F5344CB8AC3E}">
        <p14:creationId xmlns:p14="http://schemas.microsoft.com/office/powerpoint/2010/main" val="2863206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136109-8E8D-4759-8456-E0816611BAD2}" type="datetimeFigureOut">
              <a:rPr lang="en-US" smtClean="0"/>
              <a:t>10/21/2016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2C4933-C7EE-470B-B48B-6F5F723D8533}" type="slidenum">
              <a:rPr lang="en-US" smtClean="0"/>
              <a:t>‹#›</a:t>
            </a:fld>
            <a:endParaRPr lang="en-US"/>
          </a:p>
        </p:txBody>
      </p:sp>
    </p:spTree>
    <p:extLst>
      <p:ext uri="{BB962C8B-B14F-4D97-AF65-F5344CB8AC3E}">
        <p14:creationId xmlns:p14="http://schemas.microsoft.com/office/powerpoint/2010/main" val="3817122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5136109-8E8D-4759-8456-E0816611BAD2}" type="datetimeFigureOut">
              <a:rPr lang="en-US" smtClean="0"/>
              <a:t>10/21/2016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2C4933-C7EE-470B-B48B-6F5F723D8533}" type="slidenum">
              <a:rPr lang="en-US" smtClean="0"/>
              <a:t>‹#›</a:t>
            </a:fld>
            <a:endParaRPr lang="en-US"/>
          </a:p>
        </p:txBody>
      </p:sp>
    </p:spTree>
    <p:extLst>
      <p:ext uri="{BB962C8B-B14F-4D97-AF65-F5344CB8AC3E}">
        <p14:creationId xmlns:p14="http://schemas.microsoft.com/office/powerpoint/2010/main" val="1996944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5136109-8E8D-4759-8456-E0816611BAD2}" type="datetimeFigureOut">
              <a:rPr lang="en-US" smtClean="0"/>
              <a:t>10/21/2016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2C4933-C7EE-470B-B48B-6F5F723D8533}" type="slidenum">
              <a:rPr lang="en-US" smtClean="0"/>
              <a:t>‹#›</a:t>
            </a:fld>
            <a:endParaRPr lang="en-US"/>
          </a:p>
        </p:txBody>
      </p:sp>
    </p:spTree>
    <p:extLst>
      <p:ext uri="{BB962C8B-B14F-4D97-AF65-F5344CB8AC3E}">
        <p14:creationId xmlns:p14="http://schemas.microsoft.com/office/powerpoint/2010/main" val="4263329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136109-8E8D-4759-8456-E0816611BAD2}"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C4933-C7EE-470B-B48B-6F5F723D8533}" type="slidenum">
              <a:rPr lang="en-US" smtClean="0"/>
              <a:t>‹#›</a:t>
            </a:fld>
            <a:endParaRPr lang="en-US"/>
          </a:p>
        </p:txBody>
      </p:sp>
    </p:spTree>
    <p:extLst>
      <p:ext uri="{BB962C8B-B14F-4D97-AF65-F5344CB8AC3E}">
        <p14:creationId xmlns:p14="http://schemas.microsoft.com/office/powerpoint/2010/main" val="408059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136109-8E8D-4759-8456-E0816611BAD2}" type="datetimeFigureOut">
              <a:rPr lang="en-US" smtClean="0"/>
              <a:t>10/21/2016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C4933-C7EE-470B-B48B-6F5F723D8533}" type="slidenum">
              <a:rPr lang="en-US" smtClean="0"/>
              <a:t>‹#›</a:t>
            </a:fld>
            <a:endParaRPr lang="en-US"/>
          </a:p>
        </p:txBody>
      </p:sp>
    </p:spTree>
    <p:extLst>
      <p:ext uri="{BB962C8B-B14F-4D97-AF65-F5344CB8AC3E}">
        <p14:creationId xmlns:p14="http://schemas.microsoft.com/office/powerpoint/2010/main" val="3787654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5136109-8E8D-4759-8456-E0816611BAD2}" type="datetimeFigureOut">
              <a:rPr lang="en-US" smtClean="0"/>
              <a:t>10/21/2016</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B2C4933-C7EE-470B-B48B-6F5F723D8533}" type="slidenum">
              <a:rPr lang="en-US" smtClean="0"/>
              <a:t>‹#›</a:t>
            </a:fld>
            <a:endParaRPr lang="en-US"/>
          </a:p>
        </p:txBody>
      </p:sp>
    </p:spTree>
    <p:extLst>
      <p:ext uri="{BB962C8B-B14F-4D97-AF65-F5344CB8AC3E}">
        <p14:creationId xmlns:p14="http://schemas.microsoft.com/office/powerpoint/2010/main" val="102685177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Tkinter</a:t>
            </a:r>
            <a:r>
              <a:rPr lang="en-US" dirty="0" smtClean="0"/>
              <a:t>: </a:t>
            </a:r>
            <a:r>
              <a:rPr lang="en-US" dirty="0" err="1" smtClean="0"/>
              <a:t>Radiobutton</a:t>
            </a:r>
            <a:endParaRPr lang="en-US" dirty="0"/>
          </a:p>
        </p:txBody>
      </p:sp>
      <p:sp>
        <p:nvSpPr>
          <p:cNvPr id="3" name="Subtitle 2"/>
          <p:cNvSpPr>
            <a:spLocks noGrp="1"/>
          </p:cNvSpPr>
          <p:nvPr>
            <p:ph type="subTitle" idx="1"/>
          </p:nvPr>
        </p:nvSpPr>
        <p:spPr/>
        <p:txBody>
          <a:bodyPr/>
          <a:lstStyle/>
          <a:p>
            <a:r>
              <a:rPr lang="en-US" dirty="0"/>
              <a:t>This widget implements a multiple-choice button, which is a way to offer many possible selections to the user and lets user choose only one of them.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0901" y="3001617"/>
            <a:ext cx="2670197" cy="834062"/>
          </a:xfrm>
          <a:prstGeom prst="rect">
            <a:avLst/>
          </a:prstGeom>
        </p:spPr>
      </p:pic>
    </p:spTree>
    <p:extLst>
      <p:ext uri="{BB962C8B-B14F-4D97-AF65-F5344CB8AC3E}">
        <p14:creationId xmlns:p14="http://schemas.microsoft.com/office/powerpoint/2010/main" val="3212497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lstStyle/>
          <a:p>
            <a:pPr marL="0" indent="0">
              <a:buNone/>
            </a:pPr>
            <a:r>
              <a:rPr lang="en-US" dirty="0"/>
              <a:t>w = </a:t>
            </a:r>
            <a:r>
              <a:rPr lang="en-US" dirty="0" err="1" smtClean="0"/>
              <a:t>Radiobutton</a:t>
            </a:r>
            <a:r>
              <a:rPr lang="en-US" dirty="0" smtClean="0"/>
              <a:t> </a:t>
            </a:r>
            <a:r>
              <a:rPr lang="en-US" dirty="0"/>
              <a:t>( master, option, ...  </a:t>
            </a:r>
            <a:r>
              <a:rPr lang="en-US" dirty="0" smtClean="0"/>
              <a:t>)</a:t>
            </a:r>
          </a:p>
          <a:p>
            <a:pPr marL="0" indent="0">
              <a:buNone/>
            </a:pPr>
            <a:endParaRPr lang="en-US" dirty="0"/>
          </a:p>
          <a:p>
            <a:pPr marL="0" indent="0">
              <a:buNone/>
            </a:pPr>
            <a:r>
              <a:rPr lang="en-US" dirty="0" smtClean="0"/>
              <a:t>Parameters</a:t>
            </a:r>
            <a:endParaRPr lang="en-US" dirty="0"/>
          </a:p>
          <a:p>
            <a:r>
              <a:rPr lang="en-US" b="1" dirty="0"/>
              <a:t>master:</a:t>
            </a:r>
            <a:r>
              <a:rPr lang="en-US" dirty="0"/>
              <a:t> This represents the parent window.</a:t>
            </a:r>
          </a:p>
          <a:p>
            <a:r>
              <a:rPr lang="en-US" b="1" dirty="0"/>
              <a:t>options:</a:t>
            </a:r>
            <a:r>
              <a:rPr lang="en-US" dirty="0"/>
              <a:t> Here is the list of most commonly used options for this widget. These options can be used as key-value pairs separated by commas</a:t>
            </a:r>
            <a:r>
              <a:rPr lang="en-US" dirty="0" smtClean="0"/>
              <a:t>.</a:t>
            </a:r>
            <a:endParaRPr lang="en-US" dirty="0"/>
          </a:p>
        </p:txBody>
      </p:sp>
    </p:spTree>
    <p:extLst>
      <p:ext uri="{BB962C8B-B14F-4D97-AF65-F5344CB8AC3E}">
        <p14:creationId xmlns:p14="http://schemas.microsoft.com/office/powerpoint/2010/main" val="666134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Radiobutton</a:t>
            </a:r>
            <a:r>
              <a:rPr lang="en-US" dirty="0" smtClean="0"/>
              <a:t>: Options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30938924"/>
              </p:ext>
            </p:extLst>
          </p:nvPr>
        </p:nvGraphicFramePr>
        <p:xfrm>
          <a:off x="681038" y="2336800"/>
          <a:ext cx="9613900" cy="4257040"/>
        </p:xfrm>
        <a:graphic>
          <a:graphicData uri="http://schemas.openxmlformats.org/drawingml/2006/table">
            <a:tbl>
              <a:tblPr firstRow="1" bandRow="1">
                <a:tableStyleId>{5C22544A-7EE6-4342-B048-85BDC9FD1C3A}</a:tableStyleId>
              </a:tblPr>
              <a:tblGrid>
                <a:gridCol w="4806950"/>
                <a:gridCol w="4806950"/>
              </a:tblGrid>
              <a:tr h="370840">
                <a:tc>
                  <a:txBody>
                    <a:bodyPr/>
                    <a:lstStyle/>
                    <a:p>
                      <a:pPr algn="l" fontAlgn="t"/>
                      <a:r>
                        <a:rPr lang="en-US" sz="1200" dirty="0">
                          <a:effectLst/>
                        </a:rPr>
                        <a:t>Option</a:t>
                      </a:r>
                    </a:p>
                  </a:txBody>
                  <a:tcPr marL="76200" marR="76200" marT="76200" marB="76200"/>
                </a:tc>
                <a:tc>
                  <a:txBody>
                    <a:bodyPr/>
                    <a:lstStyle/>
                    <a:p>
                      <a:pPr algn="l" fontAlgn="t"/>
                      <a:r>
                        <a:rPr lang="en-US" sz="1200" dirty="0">
                          <a:effectLst/>
                        </a:rPr>
                        <a:t>Description</a:t>
                      </a:r>
                    </a:p>
                  </a:txBody>
                  <a:tcPr marL="76200" marR="76200" marT="76200" marB="76200"/>
                </a:tc>
              </a:tr>
              <a:tr h="370840">
                <a:tc>
                  <a:txBody>
                    <a:bodyPr/>
                    <a:lstStyle/>
                    <a:p>
                      <a:pPr fontAlgn="t"/>
                      <a:r>
                        <a:rPr lang="en-US" sz="1400">
                          <a:effectLst/>
                        </a:rPr>
                        <a:t>activebackground</a:t>
                      </a:r>
                    </a:p>
                  </a:txBody>
                  <a:tcPr marL="76200" marR="76200" marT="76200" marB="76200"/>
                </a:tc>
                <a:tc>
                  <a:txBody>
                    <a:bodyPr/>
                    <a:lstStyle/>
                    <a:p>
                      <a:pPr fontAlgn="t"/>
                      <a:r>
                        <a:rPr lang="en-US" sz="1200" dirty="0">
                          <a:effectLst/>
                        </a:rPr>
                        <a:t>The background color when the mouse is over the </a:t>
                      </a:r>
                      <a:r>
                        <a:rPr lang="en-US" sz="1200" dirty="0" err="1">
                          <a:effectLst/>
                        </a:rPr>
                        <a:t>radiobutton</a:t>
                      </a:r>
                      <a:r>
                        <a:rPr lang="en-US" sz="1200" dirty="0">
                          <a:effectLst/>
                        </a:rPr>
                        <a:t>.</a:t>
                      </a:r>
                    </a:p>
                  </a:txBody>
                  <a:tcPr marL="76200" marR="76200" marT="76200" marB="76200"/>
                </a:tc>
              </a:tr>
              <a:tr h="370840">
                <a:tc>
                  <a:txBody>
                    <a:bodyPr/>
                    <a:lstStyle/>
                    <a:p>
                      <a:pPr fontAlgn="t"/>
                      <a:r>
                        <a:rPr lang="en-US" sz="1400">
                          <a:effectLst/>
                        </a:rPr>
                        <a:t>activeforeground</a:t>
                      </a:r>
                    </a:p>
                  </a:txBody>
                  <a:tcPr marL="76200" marR="76200" marT="76200" marB="76200"/>
                </a:tc>
                <a:tc>
                  <a:txBody>
                    <a:bodyPr/>
                    <a:lstStyle/>
                    <a:p>
                      <a:pPr fontAlgn="t"/>
                      <a:r>
                        <a:rPr lang="en-US" sz="1200">
                          <a:effectLst/>
                        </a:rPr>
                        <a:t>The foreground color when the mouse is over the radiobutton.</a:t>
                      </a:r>
                    </a:p>
                  </a:txBody>
                  <a:tcPr marL="76200" marR="76200" marT="76200" marB="76200"/>
                </a:tc>
              </a:tr>
              <a:tr h="370840">
                <a:tc>
                  <a:txBody>
                    <a:bodyPr/>
                    <a:lstStyle/>
                    <a:p>
                      <a:pPr fontAlgn="t"/>
                      <a:r>
                        <a:rPr lang="en-US" sz="1400">
                          <a:effectLst/>
                        </a:rPr>
                        <a:t>anchor</a:t>
                      </a:r>
                    </a:p>
                  </a:txBody>
                  <a:tcPr marL="76200" marR="76200" marT="76200" marB="76200"/>
                </a:tc>
                <a:tc>
                  <a:txBody>
                    <a:bodyPr/>
                    <a:lstStyle/>
                    <a:p>
                      <a:pPr fontAlgn="t"/>
                      <a:r>
                        <a:rPr lang="en-US" sz="1200">
                          <a:effectLst/>
                        </a:rPr>
                        <a:t>If the widget inhabits a space larger than it needs, this option specifies where the radiobutton will sit in that space. The default is anchor=CENTER.</a:t>
                      </a:r>
                    </a:p>
                  </a:txBody>
                  <a:tcPr marL="76200" marR="76200" marT="76200" marB="76200"/>
                </a:tc>
              </a:tr>
              <a:tr h="370840">
                <a:tc>
                  <a:txBody>
                    <a:bodyPr/>
                    <a:lstStyle/>
                    <a:p>
                      <a:pPr fontAlgn="t"/>
                      <a:r>
                        <a:rPr lang="en-US" sz="1400">
                          <a:effectLst/>
                        </a:rPr>
                        <a:t>bg</a:t>
                      </a:r>
                    </a:p>
                  </a:txBody>
                  <a:tcPr marL="76200" marR="76200" marT="76200" marB="76200"/>
                </a:tc>
                <a:tc>
                  <a:txBody>
                    <a:bodyPr/>
                    <a:lstStyle/>
                    <a:p>
                      <a:pPr fontAlgn="t"/>
                      <a:r>
                        <a:rPr lang="en-US" sz="1200">
                          <a:effectLst/>
                        </a:rPr>
                        <a:t>The normal background color behind the indicator and label.</a:t>
                      </a:r>
                    </a:p>
                  </a:txBody>
                  <a:tcPr marL="76200" marR="76200" marT="76200" marB="76200"/>
                </a:tc>
              </a:tr>
              <a:tr h="370840">
                <a:tc>
                  <a:txBody>
                    <a:bodyPr/>
                    <a:lstStyle/>
                    <a:p>
                      <a:pPr fontAlgn="t"/>
                      <a:r>
                        <a:rPr lang="en-US" sz="1400">
                          <a:effectLst/>
                        </a:rPr>
                        <a:t>bitmap</a:t>
                      </a:r>
                    </a:p>
                  </a:txBody>
                  <a:tcPr marL="76200" marR="76200" marT="76200" marB="76200"/>
                </a:tc>
                <a:tc>
                  <a:txBody>
                    <a:bodyPr/>
                    <a:lstStyle/>
                    <a:p>
                      <a:pPr fontAlgn="t"/>
                      <a:r>
                        <a:rPr lang="en-US" sz="1200">
                          <a:effectLst/>
                        </a:rPr>
                        <a:t>To display a monochrome image on a radiobutton, set this option to a bitmap.</a:t>
                      </a:r>
                    </a:p>
                  </a:txBody>
                  <a:tcPr marL="76200" marR="76200" marT="76200" marB="76200"/>
                </a:tc>
              </a:tr>
              <a:tr h="370840">
                <a:tc>
                  <a:txBody>
                    <a:bodyPr/>
                    <a:lstStyle/>
                    <a:p>
                      <a:pPr fontAlgn="t"/>
                      <a:r>
                        <a:rPr lang="en-US" sz="1400" dirty="0" err="1">
                          <a:effectLst/>
                        </a:rPr>
                        <a:t>borderwidth</a:t>
                      </a:r>
                      <a:endParaRPr lang="en-US" sz="1400" dirty="0">
                        <a:effectLst/>
                      </a:endParaRPr>
                    </a:p>
                  </a:txBody>
                  <a:tcPr marL="76200" marR="76200" marT="76200" marB="76200"/>
                </a:tc>
                <a:tc>
                  <a:txBody>
                    <a:bodyPr/>
                    <a:lstStyle/>
                    <a:p>
                      <a:pPr fontAlgn="t"/>
                      <a:r>
                        <a:rPr lang="en-US" sz="1200">
                          <a:effectLst/>
                        </a:rPr>
                        <a:t>The size of the border around the indicator part itself. Default is 2 pixels.</a:t>
                      </a:r>
                    </a:p>
                  </a:txBody>
                  <a:tcPr marL="76200" marR="76200" marT="76200" marB="76200"/>
                </a:tc>
              </a:tr>
              <a:tr h="370840">
                <a:tc>
                  <a:txBody>
                    <a:bodyPr/>
                    <a:lstStyle/>
                    <a:p>
                      <a:pPr fontAlgn="t"/>
                      <a:r>
                        <a:rPr lang="en-US" sz="1400">
                          <a:effectLst/>
                        </a:rPr>
                        <a:t>command</a:t>
                      </a:r>
                    </a:p>
                  </a:txBody>
                  <a:tcPr marL="76200" marR="76200" marT="76200" marB="76200"/>
                </a:tc>
                <a:tc>
                  <a:txBody>
                    <a:bodyPr/>
                    <a:lstStyle/>
                    <a:p>
                      <a:pPr fontAlgn="t"/>
                      <a:r>
                        <a:rPr lang="en-US" sz="1200">
                          <a:effectLst/>
                        </a:rPr>
                        <a:t>A procedure to be called every time the user changes the state of this radiobutton.</a:t>
                      </a:r>
                    </a:p>
                  </a:txBody>
                  <a:tcPr marL="76200" marR="76200" marT="76200" marB="76200"/>
                </a:tc>
              </a:tr>
              <a:tr h="370840">
                <a:tc>
                  <a:txBody>
                    <a:bodyPr/>
                    <a:lstStyle/>
                    <a:p>
                      <a:pPr fontAlgn="t"/>
                      <a:r>
                        <a:rPr lang="en-US" sz="1400" dirty="0">
                          <a:effectLst/>
                        </a:rPr>
                        <a:t>cursor</a:t>
                      </a:r>
                    </a:p>
                  </a:txBody>
                  <a:tcPr marL="76200" marR="76200" marT="76200" marB="76200"/>
                </a:tc>
                <a:tc>
                  <a:txBody>
                    <a:bodyPr/>
                    <a:lstStyle/>
                    <a:p>
                      <a:pPr fontAlgn="t"/>
                      <a:r>
                        <a:rPr lang="en-US" sz="1200" dirty="0">
                          <a:effectLst/>
                        </a:rPr>
                        <a:t>If you set this option to a cursor name (</a:t>
                      </a:r>
                      <a:r>
                        <a:rPr lang="en-US" sz="1200" i="1" dirty="0">
                          <a:effectLst/>
                        </a:rPr>
                        <a:t>arrow, dot etc.</a:t>
                      </a:r>
                      <a:r>
                        <a:rPr lang="en-US" sz="1200" dirty="0">
                          <a:effectLst/>
                        </a:rPr>
                        <a:t>), the mouse cursor will change to that pattern when it is over the </a:t>
                      </a:r>
                      <a:r>
                        <a:rPr lang="en-US" sz="1200" dirty="0" err="1">
                          <a:effectLst/>
                        </a:rPr>
                        <a:t>radiobutton</a:t>
                      </a:r>
                      <a:r>
                        <a:rPr lang="en-US" sz="1200" dirty="0">
                          <a:effectLst/>
                        </a:rPr>
                        <a:t>.</a:t>
                      </a:r>
                    </a:p>
                  </a:txBody>
                  <a:tcPr marL="76200" marR="76200" marT="76200" marB="76200"/>
                </a:tc>
              </a:tr>
            </a:tbl>
          </a:graphicData>
        </a:graphic>
      </p:graphicFrame>
    </p:spTree>
    <p:extLst>
      <p:ext uri="{BB962C8B-B14F-4D97-AF65-F5344CB8AC3E}">
        <p14:creationId xmlns:p14="http://schemas.microsoft.com/office/powerpoint/2010/main" val="3895217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Radiobutton</a:t>
            </a:r>
            <a:r>
              <a:rPr lang="en-US" dirty="0"/>
              <a:t>: Options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67542118"/>
              </p:ext>
            </p:extLst>
          </p:nvPr>
        </p:nvGraphicFramePr>
        <p:xfrm>
          <a:off x="681038" y="2336800"/>
          <a:ext cx="9613900" cy="4221480"/>
        </p:xfrm>
        <a:graphic>
          <a:graphicData uri="http://schemas.openxmlformats.org/drawingml/2006/table">
            <a:tbl>
              <a:tblPr firstRow="1" bandRow="1">
                <a:tableStyleId>{5C22544A-7EE6-4342-B048-85BDC9FD1C3A}</a:tableStyleId>
              </a:tblPr>
              <a:tblGrid>
                <a:gridCol w="4806950"/>
                <a:gridCol w="4806950"/>
              </a:tblGrid>
              <a:tr h="370840">
                <a:tc>
                  <a:txBody>
                    <a:bodyPr/>
                    <a:lstStyle/>
                    <a:p>
                      <a:pPr algn="l" fontAlgn="t"/>
                      <a:r>
                        <a:rPr lang="en-US" sz="1200" dirty="0">
                          <a:effectLst/>
                        </a:rPr>
                        <a:t>Option</a:t>
                      </a:r>
                    </a:p>
                  </a:txBody>
                  <a:tcPr marL="76200" marR="76200" marT="76200" marB="76200"/>
                </a:tc>
                <a:tc>
                  <a:txBody>
                    <a:bodyPr/>
                    <a:lstStyle/>
                    <a:p>
                      <a:pPr algn="l" fontAlgn="t"/>
                      <a:r>
                        <a:rPr lang="en-US" sz="1200" dirty="0">
                          <a:effectLst/>
                        </a:rPr>
                        <a:t>Description</a:t>
                      </a:r>
                    </a:p>
                  </a:txBody>
                  <a:tcPr marL="76200" marR="76200" marT="76200" marB="76200"/>
                </a:tc>
              </a:tr>
              <a:tr h="370840">
                <a:tc>
                  <a:txBody>
                    <a:bodyPr/>
                    <a:lstStyle/>
                    <a:p>
                      <a:pPr fontAlgn="t"/>
                      <a:r>
                        <a:rPr lang="en-US" sz="1400" dirty="0">
                          <a:effectLst/>
                        </a:rPr>
                        <a:t>font</a:t>
                      </a:r>
                    </a:p>
                  </a:txBody>
                  <a:tcPr marL="76200" marR="76200" marT="76200" marB="76200"/>
                </a:tc>
                <a:tc>
                  <a:txBody>
                    <a:bodyPr/>
                    <a:lstStyle/>
                    <a:p>
                      <a:pPr fontAlgn="t"/>
                      <a:r>
                        <a:rPr lang="en-US" sz="1200">
                          <a:effectLst/>
                        </a:rPr>
                        <a:t>The font used for the text.</a:t>
                      </a:r>
                    </a:p>
                  </a:txBody>
                  <a:tcPr marL="76200" marR="76200" marT="76200" marB="76200"/>
                </a:tc>
              </a:tr>
              <a:tr h="370840">
                <a:tc>
                  <a:txBody>
                    <a:bodyPr/>
                    <a:lstStyle/>
                    <a:p>
                      <a:pPr fontAlgn="t"/>
                      <a:r>
                        <a:rPr lang="en-US" sz="1400">
                          <a:effectLst/>
                        </a:rPr>
                        <a:t>fg</a:t>
                      </a:r>
                    </a:p>
                  </a:txBody>
                  <a:tcPr marL="76200" marR="76200" marT="76200" marB="76200"/>
                </a:tc>
                <a:tc>
                  <a:txBody>
                    <a:bodyPr/>
                    <a:lstStyle/>
                    <a:p>
                      <a:pPr fontAlgn="t"/>
                      <a:r>
                        <a:rPr lang="en-US" sz="1200">
                          <a:effectLst/>
                        </a:rPr>
                        <a:t>The color used to render the text.</a:t>
                      </a:r>
                    </a:p>
                  </a:txBody>
                  <a:tcPr marL="76200" marR="76200" marT="76200" marB="76200"/>
                </a:tc>
              </a:tr>
              <a:tr h="370840">
                <a:tc>
                  <a:txBody>
                    <a:bodyPr/>
                    <a:lstStyle/>
                    <a:p>
                      <a:pPr fontAlgn="t"/>
                      <a:r>
                        <a:rPr lang="en-US" sz="1400" dirty="0">
                          <a:effectLst/>
                        </a:rPr>
                        <a:t>height</a:t>
                      </a:r>
                    </a:p>
                  </a:txBody>
                  <a:tcPr marL="76200" marR="76200" marT="76200" marB="76200"/>
                </a:tc>
                <a:tc>
                  <a:txBody>
                    <a:bodyPr/>
                    <a:lstStyle/>
                    <a:p>
                      <a:pPr fontAlgn="t"/>
                      <a:r>
                        <a:rPr lang="en-US" sz="1200">
                          <a:effectLst/>
                        </a:rPr>
                        <a:t>The number of lines (not pixels) of text on the radiobutton. Default is 1.</a:t>
                      </a:r>
                    </a:p>
                  </a:txBody>
                  <a:tcPr marL="76200" marR="76200" marT="76200" marB="76200"/>
                </a:tc>
              </a:tr>
              <a:tr h="370840">
                <a:tc>
                  <a:txBody>
                    <a:bodyPr/>
                    <a:lstStyle/>
                    <a:p>
                      <a:pPr fontAlgn="t"/>
                      <a:r>
                        <a:rPr lang="en-US" sz="1400" dirty="0" err="1">
                          <a:effectLst/>
                        </a:rPr>
                        <a:t>highlightbackground</a:t>
                      </a:r>
                      <a:endParaRPr lang="en-US" sz="1400" dirty="0">
                        <a:effectLst/>
                      </a:endParaRPr>
                    </a:p>
                  </a:txBody>
                  <a:tcPr marL="76200" marR="76200" marT="76200" marB="76200"/>
                </a:tc>
                <a:tc>
                  <a:txBody>
                    <a:bodyPr/>
                    <a:lstStyle/>
                    <a:p>
                      <a:pPr fontAlgn="t"/>
                      <a:r>
                        <a:rPr lang="en-US" sz="1200">
                          <a:effectLst/>
                        </a:rPr>
                        <a:t>The color of the focus highlight when the radiobutton does not have focus.</a:t>
                      </a:r>
                    </a:p>
                  </a:txBody>
                  <a:tcPr marL="76200" marR="76200" marT="76200" marB="76200"/>
                </a:tc>
              </a:tr>
              <a:tr h="370840">
                <a:tc>
                  <a:txBody>
                    <a:bodyPr/>
                    <a:lstStyle/>
                    <a:p>
                      <a:pPr fontAlgn="t"/>
                      <a:r>
                        <a:rPr lang="en-US" sz="1400" dirty="0" err="1">
                          <a:effectLst/>
                        </a:rPr>
                        <a:t>highlightcolor</a:t>
                      </a:r>
                      <a:endParaRPr lang="en-US" sz="1400" dirty="0">
                        <a:effectLst/>
                      </a:endParaRPr>
                    </a:p>
                  </a:txBody>
                  <a:tcPr marL="76200" marR="76200" marT="76200" marB="76200"/>
                </a:tc>
                <a:tc>
                  <a:txBody>
                    <a:bodyPr/>
                    <a:lstStyle/>
                    <a:p>
                      <a:pPr fontAlgn="t"/>
                      <a:r>
                        <a:rPr lang="en-US" sz="1200">
                          <a:effectLst/>
                        </a:rPr>
                        <a:t>The color of the focus highlight when the radiobutton has the focus.</a:t>
                      </a:r>
                    </a:p>
                  </a:txBody>
                  <a:tcPr marL="76200" marR="76200" marT="76200" marB="76200"/>
                </a:tc>
              </a:tr>
              <a:tr h="370840">
                <a:tc>
                  <a:txBody>
                    <a:bodyPr/>
                    <a:lstStyle/>
                    <a:p>
                      <a:pPr fontAlgn="t"/>
                      <a:r>
                        <a:rPr lang="en-US" sz="1400" dirty="0">
                          <a:effectLst/>
                        </a:rPr>
                        <a:t>image</a:t>
                      </a:r>
                    </a:p>
                  </a:txBody>
                  <a:tcPr marL="76200" marR="76200" marT="76200" marB="76200"/>
                </a:tc>
                <a:tc>
                  <a:txBody>
                    <a:bodyPr/>
                    <a:lstStyle/>
                    <a:p>
                      <a:pPr fontAlgn="t"/>
                      <a:r>
                        <a:rPr lang="en-US" sz="1200">
                          <a:effectLst/>
                        </a:rPr>
                        <a:t>To display a graphic image instead of text for this radiobutton, set this option to an image object.</a:t>
                      </a:r>
                    </a:p>
                  </a:txBody>
                  <a:tcPr marL="76200" marR="76200" marT="76200" marB="76200"/>
                </a:tc>
              </a:tr>
              <a:tr h="370840">
                <a:tc>
                  <a:txBody>
                    <a:bodyPr/>
                    <a:lstStyle/>
                    <a:p>
                      <a:pPr fontAlgn="t"/>
                      <a:r>
                        <a:rPr lang="en-US" sz="1400" dirty="0">
                          <a:effectLst/>
                        </a:rPr>
                        <a:t>justify</a:t>
                      </a:r>
                    </a:p>
                  </a:txBody>
                  <a:tcPr marL="76200" marR="76200" marT="76200" marB="76200"/>
                </a:tc>
                <a:tc>
                  <a:txBody>
                    <a:bodyPr/>
                    <a:lstStyle/>
                    <a:p>
                      <a:pPr fontAlgn="t"/>
                      <a:r>
                        <a:rPr lang="en-US" sz="1200">
                          <a:effectLst/>
                        </a:rPr>
                        <a:t>If the text contains multiple lines, this option controls how the text is justified: CENTER (the default), LEFT, or RIGHT.</a:t>
                      </a:r>
                    </a:p>
                  </a:txBody>
                  <a:tcPr marL="76200" marR="76200" marT="76200" marB="76200"/>
                </a:tc>
              </a:tr>
              <a:tr h="370840">
                <a:tc>
                  <a:txBody>
                    <a:bodyPr/>
                    <a:lstStyle/>
                    <a:p>
                      <a:pPr fontAlgn="t"/>
                      <a:r>
                        <a:rPr lang="en-US" sz="1400" dirty="0" err="1">
                          <a:effectLst/>
                        </a:rPr>
                        <a:t>padx</a:t>
                      </a:r>
                      <a:endParaRPr lang="en-US" sz="1400" dirty="0">
                        <a:effectLst/>
                      </a:endParaRPr>
                    </a:p>
                  </a:txBody>
                  <a:tcPr marL="76200" marR="76200" marT="76200" marB="76200"/>
                </a:tc>
                <a:tc>
                  <a:txBody>
                    <a:bodyPr/>
                    <a:lstStyle/>
                    <a:p>
                      <a:pPr fontAlgn="t"/>
                      <a:r>
                        <a:rPr lang="en-US" sz="1200" dirty="0">
                          <a:effectLst/>
                        </a:rPr>
                        <a:t>How much space to leave to the left and right of the </a:t>
                      </a:r>
                      <a:r>
                        <a:rPr lang="en-US" sz="1200" dirty="0" err="1">
                          <a:effectLst/>
                        </a:rPr>
                        <a:t>radiobutton</a:t>
                      </a:r>
                      <a:r>
                        <a:rPr lang="en-US" sz="1200" dirty="0">
                          <a:effectLst/>
                        </a:rPr>
                        <a:t> and text. Default is 1.</a:t>
                      </a:r>
                    </a:p>
                  </a:txBody>
                  <a:tcPr marL="76200" marR="76200" marT="76200" marB="76200"/>
                </a:tc>
              </a:tr>
            </a:tbl>
          </a:graphicData>
        </a:graphic>
      </p:graphicFrame>
    </p:spTree>
    <p:extLst>
      <p:ext uri="{BB962C8B-B14F-4D97-AF65-F5344CB8AC3E}">
        <p14:creationId xmlns:p14="http://schemas.microsoft.com/office/powerpoint/2010/main" val="3262198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Radiobutton</a:t>
            </a:r>
            <a:r>
              <a:rPr lang="en-US" dirty="0"/>
              <a:t>: Options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64150852"/>
              </p:ext>
            </p:extLst>
          </p:nvPr>
        </p:nvGraphicFramePr>
        <p:xfrm>
          <a:off x="681038" y="2336800"/>
          <a:ext cx="9613900" cy="4399280"/>
        </p:xfrm>
        <a:graphic>
          <a:graphicData uri="http://schemas.openxmlformats.org/drawingml/2006/table">
            <a:tbl>
              <a:tblPr firstRow="1" bandRow="1">
                <a:tableStyleId>{5C22544A-7EE6-4342-B048-85BDC9FD1C3A}</a:tableStyleId>
              </a:tblPr>
              <a:tblGrid>
                <a:gridCol w="4806950"/>
                <a:gridCol w="4806950"/>
              </a:tblGrid>
              <a:tr h="370840">
                <a:tc>
                  <a:txBody>
                    <a:bodyPr/>
                    <a:lstStyle/>
                    <a:p>
                      <a:pPr algn="l" fontAlgn="t"/>
                      <a:r>
                        <a:rPr lang="en-US" sz="1200" dirty="0">
                          <a:effectLst/>
                        </a:rPr>
                        <a:t>Option</a:t>
                      </a:r>
                    </a:p>
                  </a:txBody>
                  <a:tcPr marL="76200" marR="76200" marT="76200" marB="76200"/>
                </a:tc>
                <a:tc>
                  <a:txBody>
                    <a:bodyPr/>
                    <a:lstStyle/>
                    <a:p>
                      <a:pPr algn="l" fontAlgn="t"/>
                      <a:r>
                        <a:rPr lang="en-US" sz="1200" dirty="0">
                          <a:effectLst/>
                        </a:rPr>
                        <a:t>Description</a:t>
                      </a:r>
                    </a:p>
                  </a:txBody>
                  <a:tcPr marL="76200" marR="76200" marT="76200" marB="76200"/>
                </a:tc>
              </a:tr>
              <a:tr h="370840">
                <a:tc>
                  <a:txBody>
                    <a:bodyPr/>
                    <a:lstStyle/>
                    <a:p>
                      <a:pPr fontAlgn="t"/>
                      <a:r>
                        <a:rPr lang="en-US" sz="1400" dirty="0" err="1">
                          <a:effectLst/>
                        </a:rPr>
                        <a:t>pady</a:t>
                      </a:r>
                      <a:endParaRPr lang="en-US" sz="1400" dirty="0">
                        <a:effectLst/>
                      </a:endParaRPr>
                    </a:p>
                  </a:txBody>
                  <a:tcPr marL="76200" marR="76200" marT="76200" marB="76200"/>
                </a:tc>
                <a:tc>
                  <a:txBody>
                    <a:bodyPr/>
                    <a:lstStyle/>
                    <a:p>
                      <a:pPr fontAlgn="t"/>
                      <a:r>
                        <a:rPr lang="en-US" sz="1200">
                          <a:effectLst/>
                        </a:rPr>
                        <a:t>How much space to leave above and below the radiobutton and text. Default is 1.</a:t>
                      </a:r>
                    </a:p>
                  </a:txBody>
                  <a:tcPr marL="76200" marR="76200" marT="76200" marB="76200"/>
                </a:tc>
              </a:tr>
              <a:tr h="370840">
                <a:tc>
                  <a:txBody>
                    <a:bodyPr/>
                    <a:lstStyle/>
                    <a:p>
                      <a:pPr fontAlgn="t"/>
                      <a:r>
                        <a:rPr lang="en-US" sz="1400" dirty="0">
                          <a:effectLst/>
                        </a:rPr>
                        <a:t>relief</a:t>
                      </a:r>
                    </a:p>
                  </a:txBody>
                  <a:tcPr marL="76200" marR="76200" marT="76200" marB="76200"/>
                </a:tc>
                <a:tc>
                  <a:txBody>
                    <a:bodyPr/>
                    <a:lstStyle/>
                    <a:p>
                      <a:pPr fontAlgn="t"/>
                      <a:r>
                        <a:rPr lang="en-US" sz="1200">
                          <a:effectLst/>
                        </a:rPr>
                        <a:t>Specifies the appearance of a decorative border around the label. The default is FLAT; for other values.</a:t>
                      </a:r>
                    </a:p>
                  </a:txBody>
                  <a:tcPr marL="76200" marR="76200" marT="76200" marB="76200"/>
                </a:tc>
              </a:tr>
              <a:tr h="370840">
                <a:tc>
                  <a:txBody>
                    <a:bodyPr/>
                    <a:lstStyle/>
                    <a:p>
                      <a:pPr fontAlgn="t"/>
                      <a:r>
                        <a:rPr lang="en-US" sz="1400" dirty="0" err="1">
                          <a:effectLst/>
                        </a:rPr>
                        <a:t>selectcolor</a:t>
                      </a:r>
                      <a:endParaRPr lang="en-US" sz="1400" dirty="0">
                        <a:effectLst/>
                      </a:endParaRPr>
                    </a:p>
                  </a:txBody>
                  <a:tcPr marL="76200" marR="76200" marT="76200" marB="76200"/>
                </a:tc>
                <a:tc>
                  <a:txBody>
                    <a:bodyPr/>
                    <a:lstStyle/>
                    <a:p>
                      <a:pPr fontAlgn="t"/>
                      <a:r>
                        <a:rPr lang="en-US" sz="1200">
                          <a:effectLst/>
                        </a:rPr>
                        <a:t>The color of the radiobutton when it is set. Default is red.</a:t>
                      </a:r>
                    </a:p>
                  </a:txBody>
                  <a:tcPr marL="76200" marR="76200" marT="76200" marB="76200"/>
                </a:tc>
              </a:tr>
              <a:tr h="370840">
                <a:tc>
                  <a:txBody>
                    <a:bodyPr/>
                    <a:lstStyle/>
                    <a:p>
                      <a:pPr fontAlgn="t"/>
                      <a:r>
                        <a:rPr lang="en-US" sz="1400" dirty="0" err="1">
                          <a:effectLst/>
                        </a:rPr>
                        <a:t>selectimage</a:t>
                      </a:r>
                      <a:endParaRPr lang="en-US" sz="1400" dirty="0">
                        <a:effectLst/>
                      </a:endParaRPr>
                    </a:p>
                  </a:txBody>
                  <a:tcPr marL="76200" marR="76200" marT="76200" marB="76200"/>
                </a:tc>
                <a:tc>
                  <a:txBody>
                    <a:bodyPr/>
                    <a:lstStyle/>
                    <a:p>
                      <a:pPr fontAlgn="t"/>
                      <a:r>
                        <a:rPr lang="en-US" sz="1200">
                          <a:effectLst/>
                        </a:rPr>
                        <a:t>If you are using the image option to display a graphic instead of text when the radiobutton is cleared, you can set the selectimage option to a different image that will be displayed when the radiobutton is set.</a:t>
                      </a:r>
                    </a:p>
                  </a:txBody>
                  <a:tcPr marL="76200" marR="76200" marT="76200" marB="76200"/>
                </a:tc>
              </a:tr>
              <a:tr h="370840">
                <a:tc>
                  <a:txBody>
                    <a:bodyPr/>
                    <a:lstStyle/>
                    <a:p>
                      <a:pPr fontAlgn="t"/>
                      <a:r>
                        <a:rPr lang="en-US" sz="1400" dirty="0">
                          <a:effectLst/>
                        </a:rPr>
                        <a:t>state</a:t>
                      </a:r>
                    </a:p>
                  </a:txBody>
                  <a:tcPr marL="76200" marR="76200" marT="76200" marB="76200"/>
                </a:tc>
                <a:tc>
                  <a:txBody>
                    <a:bodyPr/>
                    <a:lstStyle/>
                    <a:p>
                      <a:pPr fontAlgn="t"/>
                      <a:r>
                        <a:rPr lang="en-US" sz="1200">
                          <a:effectLst/>
                        </a:rPr>
                        <a:t>The default is state=NORMAL, but you can set state=DISABLED to gray out the control and make it unresponsive. If the cursor is currently over the radiobutton, the state is ACTIVE.</a:t>
                      </a:r>
                    </a:p>
                  </a:txBody>
                  <a:tcPr marL="76200" marR="76200" marT="76200" marB="76200"/>
                </a:tc>
              </a:tr>
              <a:tr h="370840">
                <a:tc>
                  <a:txBody>
                    <a:bodyPr/>
                    <a:lstStyle/>
                    <a:p>
                      <a:pPr fontAlgn="t"/>
                      <a:r>
                        <a:rPr lang="en-US" sz="1400" dirty="0">
                          <a:effectLst/>
                        </a:rPr>
                        <a:t>text</a:t>
                      </a:r>
                    </a:p>
                  </a:txBody>
                  <a:tcPr marL="76200" marR="76200" marT="76200" marB="76200"/>
                </a:tc>
                <a:tc>
                  <a:txBody>
                    <a:bodyPr/>
                    <a:lstStyle/>
                    <a:p>
                      <a:pPr fontAlgn="t"/>
                      <a:r>
                        <a:rPr lang="en-US" sz="1200">
                          <a:effectLst/>
                        </a:rPr>
                        <a:t>The label displayed next to the radiobutton. Use newlines ("\n") to display multiple lines of text.</a:t>
                      </a:r>
                    </a:p>
                  </a:txBody>
                  <a:tcPr marL="76200" marR="76200" marT="76200" marB="76200"/>
                </a:tc>
              </a:tr>
              <a:tr h="370840">
                <a:tc>
                  <a:txBody>
                    <a:bodyPr/>
                    <a:lstStyle/>
                    <a:p>
                      <a:pPr fontAlgn="t"/>
                      <a:r>
                        <a:rPr lang="en-US" sz="1400" dirty="0" err="1">
                          <a:effectLst/>
                        </a:rPr>
                        <a:t>textvariable</a:t>
                      </a:r>
                      <a:endParaRPr lang="en-US" sz="1400" dirty="0">
                        <a:effectLst/>
                      </a:endParaRPr>
                    </a:p>
                  </a:txBody>
                  <a:tcPr marL="76200" marR="76200" marT="76200" marB="76200"/>
                </a:tc>
                <a:tc>
                  <a:txBody>
                    <a:bodyPr/>
                    <a:lstStyle/>
                    <a:p>
                      <a:pPr fontAlgn="t"/>
                      <a:r>
                        <a:rPr lang="en-US" sz="1200" dirty="0">
                          <a:effectLst/>
                        </a:rPr>
                        <a:t>To slave the text displayed in a label widget to a control variable of class </a:t>
                      </a:r>
                      <a:r>
                        <a:rPr lang="en-US" sz="1200" i="1" dirty="0" err="1">
                          <a:effectLst/>
                        </a:rPr>
                        <a:t>StringVar</a:t>
                      </a:r>
                      <a:r>
                        <a:rPr lang="en-US" sz="1200" dirty="0">
                          <a:effectLst/>
                        </a:rPr>
                        <a:t>, set this option to that variable.</a:t>
                      </a:r>
                    </a:p>
                  </a:txBody>
                  <a:tcPr marL="76200" marR="76200" marT="76200" marB="76200"/>
                </a:tc>
              </a:tr>
            </a:tbl>
          </a:graphicData>
        </a:graphic>
      </p:graphicFrame>
    </p:spTree>
    <p:extLst>
      <p:ext uri="{BB962C8B-B14F-4D97-AF65-F5344CB8AC3E}">
        <p14:creationId xmlns:p14="http://schemas.microsoft.com/office/powerpoint/2010/main" val="2288621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Radiobutton</a:t>
            </a:r>
            <a:r>
              <a:rPr lang="en-US" dirty="0"/>
              <a:t>: Options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7791060"/>
              </p:ext>
            </p:extLst>
          </p:nvPr>
        </p:nvGraphicFramePr>
        <p:xfrm>
          <a:off x="681038" y="2336800"/>
          <a:ext cx="9613900" cy="4058920"/>
        </p:xfrm>
        <a:graphic>
          <a:graphicData uri="http://schemas.openxmlformats.org/drawingml/2006/table">
            <a:tbl>
              <a:tblPr firstRow="1" bandRow="1">
                <a:tableStyleId>{5C22544A-7EE6-4342-B048-85BDC9FD1C3A}</a:tableStyleId>
              </a:tblPr>
              <a:tblGrid>
                <a:gridCol w="4806950"/>
                <a:gridCol w="4806950"/>
              </a:tblGrid>
              <a:tr h="370840">
                <a:tc>
                  <a:txBody>
                    <a:bodyPr/>
                    <a:lstStyle/>
                    <a:p>
                      <a:pPr algn="l" fontAlgn="t"/>
                      <a:r>
                        <a:rPr lang="en-US" sz="1200" dirty="0">
                          <a:effectLst/>
                        </a:rPr>
                        <a:t>Option</a:t>
                      </a:r>
                    </a:p>
                  </a:txBody>
                  <a:tcPr marL="76200" marR="76200" marT="76200" marB="76200"/>
                </a:tc>
                <a:tc>
                  <a:txBody>
                    <a:bodyPr/>
                    <a:lstStyle/>
                    <a:p>
                      <a:pPr algn="l" fontAlgn="t"/>
                      <a:r>
                        <a:rPr lang="en-US" sz="1200" dirty="0">
                          <a:effectLst/>
                        </a:rPr>
                        <a:t>Description</a:t>
                      </a:r>
                    </a:p>
                  </a:txBody>
                  <a:tcPr marL="76200" marR="76200" marT="76200" marB="76200"/>
                </a:tc>
              </a:tr>
              <a:tr h="370840">
                <a:tc>
                  <a:txBody>
                    <a:bodyPr/>
                    <a:lstStyle/>
                    <a:p>
                      <a:pPr fontAlgn="t"/>
                      <a:r>
                        <a:rPr lang="en-US" sz="1200" dirty="0">
                          <a:effectLst/>
                        </a:rPr>
                        <a:t>underline</a:t>
                      </a:r>
                    </a:p>
                  </a:txBody>
                  <a:tcPr marL="76200" marR="76200" marT="76200" marB="76200"/>
                </a:tc>
                <a:tc>
                  <a:txBody>
                    <a:bodyPr/>
                    <a:lstStyle/>
                    <a:p>
                      <a:pPr fontAlgn="t"/>
                      <a:r>
                        <a:rPr lang="en-US" sz="1200">
                          <a:effectLst/>
                        </a:rPr>
                        <a:t>You can display an underline (_) below the nth letter of the text, counting from 0, by setting this option to n. The default is underline=-1, which means no underlining.</a:t>
                      </a:r>
                    </a:p>
                  </a:txBody>
                  <a:tcPr marL="76200" marR="76200" marT="76200" marB="76200"/>
                </a:tc>
              </a:tr>
              <a:tr h="370840">
                <a:tc>
                  <a:txBody>
                    <a:bodyPr/>
                    <a:lstStyle/>
                    <a:p>
                      <a:pPr fontAlgn="t"/>
                      <a:r>
                        <a:rPr lang="en-US" sz="1200">
                          <a:effectLst/>
                        </a:rPr>
                        <a:t>value</a:t>
                      </a:r>
                    </a:p>
                  </a:txBody>
                  <a:tcPr marL="76200" marR="76200" marT="76200" marB="76200"/>
                </a:tc>
                <a:tc>
                  <a:txBody>
                    <a:bodyPr/>
                    <a:lstStyle/>
                    <a:p>
                      <a:pPr fontAlgn="t"/>
                      <a:r>
                        <a:rPr lang="en-US" sz="1200">
                          <a:effectLst/>
                        </a:rPr>
                        <a:t>When a radiobutton is turned on by the user, its control variable is set to its current value option. If the control variable is an </a:t>
                      </a:r>
                      <a:r>
                        <a:rPr lang="en-US" sz="1200" i="1">
                          <a:effectLst/>
                        </a:rPr>
                        <a:t>IntVar</a:t>
                      </a:r>
                      <a:r>
                        <a:rPr lang="en-US" sz="1200">
                          <a:effectLst/>
                        </a:rPr>
                        <a:t>, give each radiobutton in the group a different integer value option. If the control variable is a</a:t>
                      </a:r>
                      <a:r>
                        <a:rPr lang="en-US" sz="1200" i="1">
                          <a:effectLst/>
                        </a:rPr>
                        <a:t>StringVar</a:t>
                      </a:r>
                      <a:r>
                        <a:rPr lang="en-US" sz="1200">
                          <a:effectLst/>
                        </a:rPr>
                        <a:t>, give each radiobutton a different string value option.</a:t>
                      </a:r>
                    </a:p>
                  </a:txBody>
                  <a:tcPr marL="76200" marR="76200" marT="76200" marB="76200"/>
                </a:tc>
              </a:tr>
              <a:tr h="370840">
                <a:tc>
                  <a:txBody>
                    <a:bodyPr/>
                    <a:lstStyle/>
                    <a:p>
                      <a:pPr fontAlgn="t"/>
                      <a:r>
                        <a:rPr lang="en-US" sz="1200">
                          <a:effectLst/>
                        </a:rPr>
                        <a:t>variable</a:t>
                      </a:r>
                    </a:p>
                  </a:txBody>
                  <a:tcPr marL="76200" marR="76200" marT="76200" marB="76200"/>
                </a:tc>
                <a:tc>
                  <a:txBody>
                    <a:bodyPr/>
                    <a:lstStyle/>
                    <a:p>
                      <a:pPr fontAlgn="t"/>
                      <a:r>
                        <a:rPr lang="en-US" sz="1200">
                          <a:effectLst/>
                        </a:rPr>
                        <a:t>The control variable that this radiobutton shares with the other radiobuttons in the group. This can be either an IntVar or a StringVar.</a:t>
                      </a:r>
                    </a:p>
                  </a:txBody>
                  <a:tcPr marL="76200" marR="76200" marT="76200" marB="76200"/>
                </a:tc>
              </a:tr>
              <a:tr h="370840">
                <a:tc>
                  <a:txBody>
                    <a:bodyPr/>
                    <a:lstStyle/>
                    <a:p>
                      <a:pPr fontAlgn="t"/>
                      <a:r>
                        <a:rPr lang="en-US" sz="1200">
                          <a:effectLst/>
                        </a:rPr>
                        <a:t>width</a:t>
                      </a:r>
                    </a:p>
                  </a:txBody>
                  <a:tcPr marL="76200" marR="76200" marT="76200" marB="76200"/>
                </a:tc>
                <a:tc>
                  <a:txBody>
                    <a:bodyPr/>
                    <a:lstStyle/>
                    <a:p>
                      <a:pPr fontAlgn="t"/>
                      <a:r>
                        <a:rPr lang="en-US" sz="1200">
                          <a:effectLst/>
                        </a:rPr>
                        <a:t>Width of the label in characters (not pixels!). If this option is not set, the label will be sized to fit its contents.</a:t>
                      </a:r>
                    </a:p>
                  </a:txBody>
                  <a:tcPr marL="76200" marR="76200" marT="76200" marB="76200"/>
                </a:tc>
              </a:tr>
              <a:tr h="370840">
                <a:tc>
                  <a:txBody>
                    <a:bodyPr/>
                    <a:lstStyle/>
                    <a:p>
                      <a:pPr fontAlgn="t"/>
                      <a:r>
                        <a:rPr lang="en-US" sz="1200">
                          <a:effectLst/>
                        </a:rPr>
                        <a:t>wraplength</a:t>
                      </a:r>
                    </a:p>
                  </a:txBody>
                  <a:tcPr marL="76200" marR="76200" marT="76200" marB="76200"/>
                </a:tc>
                <a:tc>
                  <a:txBody>
                    <a:bodyPr/>
                    <a:lstStyle/>
                    <a:p>
                      <a:pPr fontAlgn="t"/>
                      <a:r>
                        <a:rPr lang="en-US" sz="1200" dirty="0">
                          <a:effectLst/>
                        </a:rPr>
                        <a:t>You can limit the number of characters in each line by setting this option to the desired number. The default value, 0, means that lines will be broken only at newlines.</a:t>
                      </a:r>
                    </a:p>
                  </a:txBody>
                  <a:tcPr marL="76200" marR="76200" marT="76200" marB="76200"/>
                </a:tc>
              </a:tr>
            </a:tbl>
          </a:graphicData>
        </a:graphic>
      </p:graphicFrame>
    </p:spTree>
    <p:extLst>
      <p:ext uri="{BB962C8B-B14F-4D97-AF65-F5344CB8AC3E}">
        <p14:creationId xmlns:p14="http://schemas.microsoft.com/office/powerpoint/2010/main" val="1188276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Radiobutton</a:t>
            </a:r>
            <a:r>
              <a:rPr lang="en-US" dirty="0"/>
              <a:t>: </a:t>
            </a:r>
            <a:r>
              <a:rPr lang="en-US" dirty="0" smtClean="0"/>
              <a:t>Method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09355778"/>
              </p:ext>
            </p:extLst>
          </p:nvPr>
        </p:nvGraphicFramePr>
        <p:xfrm>
          <a:off x="681038" y="2336800"/>
          <a:ext cx="9613900" cy="2148840"/>
        </p:xfrm>
        <a:graphic>
          <a:graphicData uri="http://schemas.openxmlformats.org/drawingml/2006/table">
            <a:tbl>
              <a:tblPr firstRow="1" bandRow="1">
                <a:tableStyleId>{5C22544A-7EE6-4342-B048-85BDC9FD1C3A}</a:tableStyleId>
              </a:tblPr>
              <a:tblGrid>
                <a:gridCol w="4806950"/>
                <a:gridCol w="4806950"/>
              </a:tblGrid>
              <a:tr h="370840">
                <a:tc>
                  <a:txBody>
                    <a:bodyPr/>
                    <a:lstStyle/>
                    <a:p>
                      <a:pPr algn="l" fontAlgn="t"/>
                      <a:r>
                        <a:rPr lang="en-US" sz="1200" dirty="0">
                          <a:effectLst/>
                        </a:rPr>
                        <a:t>Methods</a:t>
                      </a:r>
                    </a:p>
                  </a:txBody>
                  <a:tcPr marL="76200" marR="76200" marT="76200" marB="76200"/>
                </a:tc>
                <a:tc>
                  <a:txBody>
                    <a:bodyPr/>
                    <a:lstStyle/>
                    <a:p>
                      <a:pPr algn="l" fontAlgn="t"/>
                      <a:r>
                        <a:rPr lang="en-US" sz="1200">
                          <a:effectLst/>
                        </a:rPr>
                        <a:t>Description</a:t>
                      </a:r>
                    </a:p>
                  </a:txBody>
                  <a:tcPr marL="76200" marR="76200" marT="76200" marB="76200"/>
                </a:tc>
              </a:tr>
              <a:tr h="370840">
                <a:tc>
                  <a:txBody>
                    <a:bodyPr/>
                    <a:lstStyle/>
                    <a:p>
                      <a:pPr fontAlgn="t"/>
                      <a:r>
                        <a:rPr lang="en-US" sz="1400">
                          <a:effectLst/>
                        </a:rPr>
                        <a:t>deselect()</a:t>
                      </a:r>
                    </a:p>
                  </a:txBody>
                  <a:tcPr marL="76200" marR="76200" marT="76200" marB="76200"/>
                </a:tc>
                <a:tc>
                  <a:txBody>
                    <a:bodyPr/>
                    <a:lstStyle/>
                    <a:p>
                      <a:pPr fontAlgn="t"/>
                      <a:r>
                        <a:rPr lang="en-US" sz="1200">
                          <a:effectLst/>
                        </a:rPr>
                        <a:t>Clears (turns off) the radiobutton.</a:t>
                      </a:r>
                    </a:p>
                  </a:txBody>
                  <a:tcPr marL="76200" marR="76200" marT="76200" marB="76200"/>
                </a:tc>
              </a:tr>
              <a:tr h="370840">
                <a:tc>
                  <a:txBody>
                    <a:bodyPr/>
                    <a:lstStyle/>
                    <a:p>
                      <a:pPr fontAlgn="t"/>
                      <a:r>
                        <a:rPr lang="en-US" sz="1400">
                          <a:effectLst/>
                        </a:rPr>
                        <a:t>flash()</a:t>
                      </a:r>
                    </a:p>
                  </a:txBody>
                  <a:tcPr marL="76200" marR="76200" marT="76200" marB="76200"/>
                </a:tc>
                <a:tc>
                  <a:txBody>
                    <a:bodyPr/>
                    <a:lstStyle/>
                    <a:p>
                      <a:pPr fontAlgn="t"/>
                      <a:r>
                        <a:rPr lang="en-US" sz="1200">
                          <a:effectLst/>
                        </a:rPr>
                        <a:t>Flashes the radiobutton a few times between its active and normal colors, but leaves it the way it started.</a:t>
                      </a:r>
                    </a:p>
                  </a:txBody>
                  <a:tcPr marL="76200" marR="76200" marT="76200" marB="76200"/>
                </a:tc>
              </a:tr>
              <a:tr h="370840">
                <a:tc>
                  <a:txBody>
                    <a:bodyPr/>
                    <a:lstStyle/>
                    <a:p>
                      <a:pPr fontAlgn="t"/>
                      <a:r>
                        <a:rPr lang="en-US" sz="1400">
                          <a:effectLst/>
                        </a:rPr>
                        <a:t>invoke()</a:t>
                      </a:r>
                    </a:p>
                  </a:txBody>
                  <a:tcPr marL="76200" marR="76200" marT="76200" marB="76200"/>
                </a:tc>
                <a:tc>
                  <a:txBody>
                    <a:bodyPr/>
                    <a:lstStyle/>
                    <a:p>
                      <a:pPr fontAlgn="t"/>
                      <a:r>
                        <a:rPr lang="en-US" sz="1200">
                          <a:effectLst/>
                        </a:rPr>
                        <a:t>You can call this method to get the same actions that would occur if the user clicked on the radiobutton to change its state.</a:t>
                      </a:r>
                    </a:p>
                  </a:txBody>
                  <a:tcPr marL="76200" marR="76200" marT="76200" marB="76200"/>
                </a:tc>
              </a:tr>
              <a:tr h="370840">
                <a:tc>
                  <a:txBody>
                    <a:bodyPr/>
                    <a:lstStyle/>
                    <a:p>
                      <a:pPr fontAlgn="t"/>
                      <a:r>
                        <a:rPr lang="en-US" sz="1400" dirty="0">
                          <a:effectLst/>
                        </a:rPr>
                        <a:t>select()</a:t>
                      </a:r>
                    </a:p>
                  </a:txBody>
                  <a:tcPr marL="76200" marR="76200" marT="76200" marB="76200"/>
                </a:tc>
                <a:tc>
                  <a:txBody>
                    <a:bodyPr/>
                    <a:lstStyle/>
                    <a:p>
                      <a:pPr fontAlgn="t"/>
                      <a:r>
                        <a:rPr lang="en-US" sz="1200" dirty="0">
                          <a:effectLst/>
                        </a:rPr>
                        <a:t>Sets (turns on) the </a:t>
                      </a:r>
                      <a:r>
                        <a:rPr lang="en-US" sz="1200" dirty="0" err="1">
                          <a:effectLst/>
                        </a:rPr>
                        <a:t>radiobutton</a:t>
                      </a:r>
                      <a:r>
                        <a:rPr lang="en-US" sz="1200" dirty="0">
                          <a:effectLst/>
                        </a:rPr>
                        <a:t>.</a:t>
                      </a:r>
                    </a:p>
                  </a:txBody>
                  <a:tcPr marL="76200" marR="76200" marT="76200" marB="76200"/>
                </a:tc>
              </a:tr>
            </a:tbl>
          </a:graphicData>
        </a:graphic>
      </p:graphicFrame>
    </p:spTree>
    <p:extLst>
      <p:ext uri="{BB962C8B-B14F-4D97-AF65-F5344CB8AC3E}">
        <p14:creationId xmlns:p14="http://schemas.microsoft.com/office/powerpoint/2010/main" val="159528560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Berlin</Template>
  <TotalTime>15</TotalTime>
  <Words>743</Words>
  <Application>Microsoft Office PowerPoint</Application>
  <PresentationFormat>Widescreen</PresentationFormat>
  <Paragraphs>87</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Trebuchet MS</vt:lpstr>
      <vt:lpstr>Berlin</vt:lpstr>
      <vt:lpstr>Tkinter: Radiobutton</vt:lpstr>
      <vt:lpstr>Syntax</vt:lpstr>
      <vt:lpstr>Radiobutton: Options</vt:lpstr>
      <vt:lpstr>Radiobutton: Options</vt:lpstr>
      <vt:lpstr>Radiobutton: Options</vt:lpstr>
      <vt:lpstr>Radiobutton: Options</vt:lpstr>
      <vt:lpstr>Radiobutton: Method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Tkinter: Radiobutton</dc:title>
  <dc:creator>kulbhushan s</dc:creator>
  <cp:lastModifiedBy>kulbhushan s</cp:lastModifiedBy>
  <cp:revision>2</cp:revision>
  <dcterms:created xsi:type="dcterms:W3CDTF">2016-10-21T07:36:07Z</dcterms:created>
  <dcterms:modified xsi:type="dcterms:W3CDTF">2016-10-21T07:51:29Z</dcterms:modified>
</cp:coreProperties>
</file>