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000" autoAdjust="0"/>
  </p:normalViewPr>
  <p:slideViewPr>
    <p:cSldViewPr snapToGrid="0">
      <p:cViewPr varScale="1">
        <p:scale>
          <a:sx n="96" d="100"/>
          <a:sy n="96"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C07F1-742D-458E-82A0-C27129795AC3}" type="datetimeFigureOut">
              <a:rPr lang="en-US" smtClean="0"/>
              <a:t>10/21/2016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D3BCE-6C71-49EF-A7D1-8F60C26E4407}" type="slidenum">
              <a:rPr lang="en-US" smtClean="0"/>
              <a:t>‹#›</a:t>
            </a:fld>
            <a:endParaRPr lang="en-US"/>
          </a:p>
        </p:txBody>
      </p:sp>
    </p:spTree>
    <p:extLst>
      <p:ext uri="{BB962C8B-B14F-4D97-AF65-F5344CB8AC3E}">
        <p14:creationId xmlns:p14="http://schemas.microsoft.com/office/powerpoint/2010/main" val="237753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want to display multiple lines of text that can be edited, then you should use the </a:t>
            </a:r>
            <a:r>
              <a:rPr lang="en-US" sz="1200" b="0" i="1" kern="1200" dirty="0" smtClean="0">
                <a:solidFill>
                  <a:schemeClr val="tx1"/>
                </a:solidFill>
                <a:effectLst/>
                <a:latin typeface="+mn-lt"/>
                <a:ea typeface="+mn-ea"/>
                <a:cs typeface="+mn-cs"/>
              </a:rPr>
              <a:t>Text</a:t>
            </a:r>
            <a:r>
              <a:rPr lang="en-US" sz="1200" b="0" i="0" kern="1200" dirty="0" smtClean="0">
                <a:solidFill>
                  <a:schemeClr val="tx1"/>
                </a:solidFill>
                <a:effectLst/>
                <a:latin typeface="+mn-lt"/>
                <a:ea typeface="+mn-ea"/>
                <a:cs typeface="+mn-cs"/>
              </a:rPr>
              <a:t> widget.</a:t>
            </a:r>
          </a:p>
          <a:p>
            <a:r>
              <a:rPr lang="en-US" sz="1200" b="0" i="0" kern="1200" dirty="0" smtClean="0">
                <a:solidFill>
                  <a:schemeClr val="tx1"/>
                </a:solidFill>
                <a:effectLst/>
                <a:latin typeface="+mn-lt"/>
                <a:ea typeface="+mn-ea"/>
                <a:cs typeface="+mn-cs"/>
              </a:rPr>
              <a:t>If you want to display one or more lines of text that cannot be modified by the user, then you should use the </a:t>
            </a:r>
            <a:r>
              <a:rPr lang="en-US" sz="1200" b="0" i="1" kern="1200" dirty="0" smtClean="0">
                <a:solidFill>
                  <a:schemeClr val="tx1"/>
                </a:solidFill>
                <a:effectLst/>
                <a:latin typeface="+mn-lt"/>
                <a:ea typeface="+mn-ea"/>
                <a:cs typeface="+mn-cs"/>
              </a:rPr>
              <a:t>Label</a:t>
            </a:r>
            <a:r>
              <a:rPr lang="en-US" sz="1200" b="0" i="0" kern="1200" dirty="0" smtClean="0">
                <a:solidFill>
                  <a:schemeClr val="tx1"/>
                </a:solidFill>
                <a:effectLst/>
                <a:latin typeface="+mn-lt"/>
                <a:ea typeface="+mn-ea"/>
                <a:cs typeface="+mn-cs"/>
              </a:rPr>
              <a:t> widget</a:t>
            </a:r>
          </a:p>
          <a:p>
            <a:endParaRPr lang="en-US" dirty="0"/>
          </a:p>
        </p:txBody>
      </p:sp>
      <p:sp>
        <p:nvSpPr>
          <p:cNvPr id="4" name="Slide Number Placeholder 3"/>
          <p:cNvSpPr>
            <a:spLocks noGrp="1"/>
          </p:cNvSpPr>
          <p:nvPr>
            <p:ph type="sldNum" sz="quarter" idx="10"/>
          </p:nvPr>
        </p:nvSpPr>
        <p:spPr/>
        <p:txBody>
          <a:bodyPr/>
          <a:lstStyle/>
          <a:p>
            <a:fld id="{C00D3BCE-6C71-49EF-A7D1-8F60C26E4407}" type="slidenum">
              <a:rPr lang="en-US" smtClean="0"/>
              <a:t>2</a:t>
            </a:fld>
            <a:endParaRPr lang="en-US"/>
          </a:p>
        </p:txBody>
      </p:sp>
    </p:spTree>
    <p:extLst>
      <p:ext uri="{BB962C8B-B14F-4D97-AF65-F5344CB8AC3E}">
        <p14:creationId xmlns:p14="http://schemas.microsoft.com/office/powerpoint/2010/main" val="351302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0D3BCE-6C71-49EF-A7D1-8F60C26E4407}" type="slidenum">
              <a:rPr lang="en-US" smtClean="0"/>
              <a:t>6</a:t>
            </a:fld>
            <a:endParaRPr lang="en-US"/>
          </a:p>
        </p:txBody>
      </p:sp>
    </p:spTree>
    <p:extLst>
      <p:ext uri="{BB962C8B-B14F-4D97-AF65-F5344CB8AC3E}">
        <p14:creationId xmlns:p14="http://schemas.microsoft.com/office/powerpoint/2010/main" val="2220247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E071EB-F9E6-4AED-9F00-DA31016D47A6}"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14871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121910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362576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895E9F1-4915-477E-A9BD-4DDBF9EAF3F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8408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66546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AE071EB-F9E6-4AED-9F00-DA31016D47A6}"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46268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AE071EB-F9E6-4AED-9F00-DA31016D47A6}"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511901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071EB-F9E6-4AED-9F00-DA31016D47A6}"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177302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AE071EB-F9E6-4AED-9F00-DA31016D47A6}"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895E9F1-4915-477E-A9BD-4DDBF9EAF3F5}" type="slidenum">
              <a:rPr lang="en-US" smtClean="0"/>
              <a:t>‹#›</a:t>
            </a:fld>
            <a:endParaRPr lang="en-US"/>
          </a:p>
        </p:txBody>
      </p:sp>
    </p:spTree>
    <p:extLst>
      <p:ext uri="{BB962C8B-B14F-4D97-AF65-F5344CB8AC3E}">
        <p14:creationId xmlns:p14="http://schemas.microsoft.com/office/powerpoint/2010/main" val="79044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071EB-F9E6-4AED-9F00-DA31016D47A6}"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391791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071EB-F9E6-4AED-9F00-DA31016D47A6}"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334172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305855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E071EB-F9E6-4AED-9F00-DA31016D47A6}"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8410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E071EB-F9E6-4AED-9F00-DA31016D47A6}"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09281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E071EB-F9E6-4AED-9F00-DA31016D47A6}"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193757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268532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71EB-F9E6-4AED-9F00-DA31016D47A6}"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5E9F1-4915-477E-A9BD-4DDBF9EAF3F5}" type="slidenum">
              <a:rPr lang="en-US" smtClean="0"/>
              <a:t>‹#›</a:t>
            </a:fld>
            <a:endParaRPr lang="en-US"/>
          </a:p>
        </p:txBody>
      </p:sp>
    </p:spTree>
    <p:extLst>
      <p:ext uri="{BB962C8B-B14F-4D97-AF65-F5344CB8AC3E}">
        <p14:creationId xmlns:p14="http://schemas.microsoft.com/office/powerpoint/2010/main" val="51302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E071EB-F9E6-4AED-9F00-DA31016D47A6}"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895E9F1-4915-477E-A9BD-4DDBF9EAF3F5}" type="slidenum">
              <a:rPr lang="en-US" smtClean="0"/>
              <a:t>‹#›</a:t>
            </a:fld>
            <a:endParaRPr lang="en-US"/>
          </a:p>
        </p:txBody>
      </p:sp>
    </p:spTree>
    <p:extLst>
      <p:ext uri="{BB962C8B-B14F-4D97-AF65-F5344CB8AC3E}">
        <p14:creationId xmlns:p14="http://schemas.microsoft.com/office/powerpoint/2010/main" val="149331572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Entry</a:t>
            </a:r>
            <a:endParaRPr lang="en-US" dirty="0"/>
          </a:p>
        </p:txBody>
      </p:sp>
      <p:sp>
        <p:nvSpPr>
          <p:cNvPr id="3" name="Subtitle 2"/>
          <p:cNvSpPr>
            <a:spLocks noGrp="1"/>
          </p:cNvSpPr>
          <p:nvPr>
            <p:ph type="subTitle" idx="1"/>
          </p:nvPr>
        </p:nvSpPr>
        <p:spPr/>
        <p:txBody>
          <a:bodyPr/>
          <a:lstStyle/>
          <a:p>
            <a:r>
              <a:rPr lang="en-US" dirty="0"/>
              <a:t>The Entry widget is used to accept single-line text strings from a </a:t>
            </a:r>
            <a:r>
              <a:rPr lang="en-US" dirty="0" smtClean="0"/>
              <a:t>user.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953" y="2983497"/>
            <a:ext cx="2784969" cy="869912"/>
          </a:xfrm>
          <a:prstGeom prst="rect">
            <a:avLst/>
          </a:prstGeom>
        </p:spPr>
      </p:pic>
    </p:spTree>
    <p:extLst>
      <p:ext uri="{BB962C8B-B14F-4D97-AF65-F5344CB8AC3E}">
        <p14:creationId xmlns:p14="http://schemas.microsoft.com/office/powerpoint/2010/main" val="392226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w = Entry( master, </a:t>
            </a:r>
            <a:r>
              <a:rPr lang="en-US" dirty="0" smtClean="0"/>
              <a:t>option</a:t>
            </a:r>
            <a:r>
              <a:rPr lang="en-US" dirty="0"/>
              <a:t>, ... </a:t>
            </a:r>
            <a:r>
              <a:rPr lang="en-US" dirty="0" smtClean="0"/>
              <a:t>)</a:t>
            </a:r>
          </a:p>
          <a:p>
            <a:pPr marL="0" indent="0">
              <a:buNone/>
            </a:pPr>
            <a:r>
              <a:rPr lang="en-US" dirty="0"/>
              <a:t>Parameters:</a:t>
            </a:r>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p>
          <a:p>
            <a:pPr marL="0" indent="0">
              <a:buNone/>
            </a:pPr>
            <a:endParaRPr lang="en-US" dirty="0"/>
          </a:p>
        </p:txBody>
      </p:sp>
    </p:spTree>
    <p:extLst>
      <p:ext uri="{BB962C8B-B14F-4D97-AF65-F5344CB8AC3E}">
        <p14:creationId xmlns:p14="http://schemas.microsoft.com/office/powerpoint/2010/main" val="425484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2544472"/>
              </p:ext>
            </p:extLst>
          </p:nvPr>
        </p:nvGraphicFramePr>
        <p:xfrm>
          <a:off x="680282" y="2123440"/>
          <a:ext cx="9613900" cy="466852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600" dirty="0" err="1">
                          <a:effectLst/>
                        </a:rPr>
                        <a:t>bg</a:t>
                      </a:r>
                      <a:endParaRPr lang="en-US" sz="1600" dirty="0">
                        <a:effectLst/>
                      </a:endParaRPr>
                    </a:p>
                  </a:txBody>
                  <a:tcPr marL="76200" marR="76200" marT="76200" marB="76200"/>
                </a:tc>
                <a:tc>
                  <a:txBody>
                    <a:bodyPr/>
                    <a:lstStyle/>
                    <a:p>
                      <a:pPr fontAlgn="t"/>
                      <a:r>
                        <a:rPr lang="en-US" sz="1200" dirty="0">
                          <a:effectLst/>
                        </a:rPr>
                        <a:t>The normal background color displayed behind the label and indicator.</a:t>
                      </a:r>
                    </a:p>
                  </a:txBody>
                  <a:tcPr marL="76200" marR="76200" marT="76200" marB="76200"/>
                </a:tc>
              </a:tr>
              <a:tr h="370840">
                <a:tc>
                  <a:txBody>
                    <a:bodyPr/>
                    <a:lstStyle/>
                    <a:p>
                      <a:pPr fontAlgn="t"/>
                      <a:r>
                        <a:rPr lang="en-US" sz="1600">
                          <a:effectLst/>
                        </a:rPr>
                        <a:t>bd</a:t>
                      </a:r>
                    </a:p>
                  </a:txBody>
                  <a:tcPr marL="76200" marR="76200" marT="76200" marB="76200"/>
                </a:tc>
                <a:tc>
                  <a:txBody>
                    <a:bodyPr/>
                    <a:lstStyle/>
                    <a:p>
                      <a:pPr fontAlgn="t"/>
                      <a:r>
                        <a:rPr lang="en-US" sz="1200">
                          <a:effectLst/>
                        </a:rPr>
                        <a:t>The size of the border around the indicator. Default is 2 pixels.</a:t>
                      </a:r>
                    </a:p>
                  </a:txBody>
                  <a:tcPr marL="76200" marR="76200" marT="76200" marB="76200"/>
                </a:tc>
              </a:tr>
              <a:tr h="370840">
                <a:tc>
                  <a:txBody>
                    <a:bodyPr/>
                    <a:lstStyle/>
                    <a:p>
                      <a:pPr fontAlgn="t"/>
                      <a:r>
                        <a:rPr lang="en-US" sz="1600">
                          <a:effectLst/>
                        </a:rPr>
                        <a:t>command</a:t>
                      </a:r>
                    </a:p>
                  </a:txBody>
                  <a:tcPr marL="76200" marR="76200" marT="76200" marB="76200"/>
                </a:tc>
                <a:tc>
                  <a:txBody>
                    <a:bodyPr/>
                    <a:lstStyle/>
                    <a:p>
                      <a:pPr fontAlgn="t"/>
                      <a:r>
                        <a:rPr lang="en-US" sz="1200" dirty="0">
                          <a:effectLst/>
                        </a:rPr>
                        <a:t>A procedure to be called every time the user changes the state of this </a:t>
                      </a:r>
                      <a:r>
                        <a:rPr lang="en-US" sz="1200" dirty="0" err="1">
                          <a:effectLst/>
                        </a:rPr>
                        <a:t>checkbutton</a:t>
                      </a:r>
                      <a:r>
                        <a:rPr lang="en-US" sz="1200" dirty="0">
                          <a:effectLst/>
                        </a:rPr>
                        <a:t>.</a:t>
                      </a:r>
                    </a:p>
                  </a:txBody>
                  <a:tcPr marL="76200" marR="76200" marT="76200" marB="76200"/>
                </a:tc>
              </a:tr>
              <a:tr h="370840">
                <a:tc>
                  <a:txBody>
                    <a:bodyPr/>
                    <a:lstStyle/>
                    <a:p>
                      <a:pPr fontAlgn="t"/>
                      <a:r>
                        <a:rPr lang="en-US" sz="1600">
                          <a:effectLst/>
                        </a:rPr>
                        <a:t>cursor</a:t>
                      </a:r>
                    </a:p>
                  </a:txBody>
                  <a:tcPr marL="76200" marR="76200" marT="76200" marB="76200"/>
                </a:tc>
                <a:tc>
                  <a:txBody>
                    <a:bodyPr/>
                    <a:lstStyle/>
                    <a:p>
                      <a:pPr fontAlgn="t"/>
                      <a:r>
                        <a:rPr lang="en-US" sz="1200" dirty="0">
                          <a:effectLst/>
                        </a:rPr>
                        <a:t>If you set this option to a cursor name (</a:t>
                      </a:r>
                      <a:r>
                        <a:rPr lang="en-US" sz="1200" i="1" dirty="0">
                          <a:effectLst/>
                        </a:rPr>
                        <a:t>arrow, dot etc.</a:t>
                      </a:r>
                      <a:r>
                        <a:rPr lang="en-US" sz="1200" dirty="0">
                          <a:effectLst/>
                        </a:rPr>
                        <a:t>), the mouse cursor will change to that pattern when it is over the </a:t>
                      </a:r>
                      <a:r>
                        <a:rPr lang="en-US" sz="1200" dirty="0" err="1">
                          <a:effectLst/>
                        </a:rPr>
                        <a:t>checkbutton</a:t>
                      </a:r>
                      <a:r>
                        <a:rPr lang="en-US" sz="1200" dirty="0">
                          <a:effectLst/>
                        </a:rPr>
                        <a:t>.</a:t>
                      </a:r>
                    </a:p>
                  </a:txBody>
                  <a:tcPr marL="76200" marR="76200" marT="76200" marB="76200"/>
                </a:tc>
              </a:tr>
              <a:tr h="370840">
                <a:tc>
                  <a:txBody>
                    <a:bodyPr/>
                    <a:lstStyle/>
                    <a:p>
                      <a:pPr fontAlgn="t"/>
                      <a:r>
                        <a:rPr lang="en-US" sz="1600">
                          <a:effectLst/>
                        </a:rPr>
                        <a:t>font</a:t>
                      </a:r>
                    </a:p>
                  </a:txBody>
                  <a:tcPr marL="76200" marR="76200" marT="76200" marB="76200"/>
                </a:tc>
                <a:tc>
                  <a:txBody>
                    <a:bodyPr/>
                    <a:lstStyle/>
                    <a:p>
                      <a:pPr fontAlgn="t"/>
                      <a:r>
                        <a:rPr lang="en-US" sz="1200">
                          <a:effectLst/>
                        </a:rPr>
                        <a:t>The font used for the text.</a:t>
                      </a:r>
                    </a:p>
                  </a:txBody>
                  <a:tcPr marL="76200" marR="76200" marT="76200" marB="76200"/>
                </a:tc>
              </a:tr>
              <a:tr h="370840">
                <a:tc>
                  <a:txBody>
                    <a:bodyPr/>
                    <a:lstStyle/>
                    <a:p>
                      <a:pPr fontAlgn="t"/>
                      <a:r>
                        <a:rPr lang="en-US" sz="1600">
                          <a:effectLst/>
                        </a:rPr>
                        <a:t>exportselection</a:t>
                      </a:r>
                    </a:p>
                  </a:txBody>
                  <a:tcPr marL="76200" marR="76200" marT="76200" marB="76200"/>
                </a:tc>
                <a:tc>
                  <a:txBody>
                    <a:bodyPr/>
                    <a:lstStyle/>
                    <a:p>
                      <a:pPr fontAlgn="t"/>
                      <a:r>
                        <a:rPr lang="en-US" sz="1200">
                          <a:effectLst/>
                        </a:rPr>
                        <a:t>By default, if you select text within an Entry widget, it is automatically exported to the clipboard. To avoid this exportation, use exportselection=0.</a:t>
                      </a:r>
                    </a:p>
                  </a:txBody>
                  <a:tcPr marL="76200" marR="76200" marT="76200" marB="76200"/>
                </a:tc>
              </a:tr>
              <a:tr h="370840">
                <a:tc>
                  <a:txBody>
                    <a:bodyPr/>
                    <a:lstStyle/>
                    <a:p>
                      <a:pPr fontAlgn="t"/>
                      <a:r>
                        <a:rPr lang="en-US" sz="1600" dirty="0" err="1">
                          <a:effectLst/>
                        </a:rPr>
                        <a:t>fg</a:t>
                      </a:r>
                      <a:endParaRPr lang="en-US" sz="1600" dirty="0">
                        <a:effectLst/>
                      </a:endParaRPr>
                    </a:p>
                  </a:txBody>
                  <a:tcPr marL="76200" marR="76200" marT="76200" marB="76200"/>
                </a:tc>
                <a:tc>
                  <a:txBody>
                    <a:bodyPr/>
                    <a:lstStyle/>
                    <a:p>
                      <a:pPr fontAlgn="t"/>
                      <a:r>
                        <a:rPr lang="en-US" sz="1200" dirty="0">
                          <a:effectLst/>
                        </a:rPr>
                        <a:t>The color used to render the text.</a:t>
                      </a:r>
                    </a:p>
                  </a:txBody>
                  <a:tcPr marL="76200" marR="76200" marT="76200" marB="76200"/>
                </a:tc>
              </a:tr>
              <a:tr h="370840">
                <a:tc>
                  <a:txBody>
                    <a:bodyPr/>
                    <a:lstStyle/>
                    <a:p>
                      <a:pPr fontAlgn="t"/>
                      <a:r>
                        <a:rPr lang="en-US" sz="1600" dirty="0" err="1">
                          <a:effectLst/>
                        </a:rPr>
                        <a:t>highlightcolor</a:t>
                      </a:r>
                      <a:endParaRPr lang="en-US" sz="1600" dirty="0">
                        <a:effectLst/>
                      </a:endParaRPr>
                    </a:p>
                  </a:txBody>
                  <a:tcPr marL="76200" marR="76200" marT="76200" marB="76200"/>
                </a:tc>
                <a:tc>
                  <a:txBody>
                    <a:bodyPr/>
                    <a:lstStyle/>
                    <a:p>
                      <a:pPr fontAlgn="t"/>
                      <a:r>
                        <a:rPr lang="en-US" sz="1000">
                          <a:effectLst/>
                        </a:rPr>
                        <a:t>The color of the focus highlight when the checkbutton has the focus.</a:t>
                      </a:r>
                    </a:p>
                  </a:txBody>
                  <a:tcPr marL="76200" marR="76200" marT="76200" marB="76200"/>
                </a:tc>
              </a:tr>
              <a:tr h="370840">
                <a:tc>
                  <a:txBody>
                    <a:bodyPr/>
                    <a:lstStyle/>
                    <a:p>
                      <a:pPr fontAlgn="t"/>
                      <a:r>
                        <a:rPr lang="en-US" sz="1600" dirty="0">
                          <a:effectLst/>
                        </a:rPr>
                        <a:t>justify</a:t>
                      </a:r>
                    </a:p>
                  </a:txBody>
                  <a:tcPr marL="76200" marR="76200" marT="76200" marB="76200"/>
                </a:tc>
                <a:tc>
                  <a:txBody>
                    <a:bodyPr/>
                    <a:lstStyle/>
                    <a:p>
                      <a:pPr fontAlgn="t"/>
                      <a:r>
                        <a:rPr lang="en-US" sz="1000" dirty="0">
                          <a:effectLst/>
                        </a:rPr>
                        <a:t>If the text contains multiple lines, this option controls how the text is justified: CENTER, LEFT, or RIGHT.</a:t>
                      </a:r>
                    </a:p>
                  </a:txBody>
                  <a:tcPr marL="76200" marR="76200" marT="76200" marB="76200"/>
                </a:tc>
              </a:tr>
            </a:tbl>
          </a:graphicData>
        </a:graphic>
      </p:graphicFrame>
    </p:spTree>
    <p:extLst>
      <p:ext uri="{BB962C8B-B14F-4D97-AF65-F5344CB8AC3E}">
        <p14:creationId xmlns:p14="http://schemas.microsoft.com/office/powerpoint/2010/main" val="220773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0838045"/>
              </p:ext>
            </p:extLst>
          </p:nvPr>
        </p:nvGraphicFramePr>
        <p:xfrm>
          <a:off x="680321" y="2177774"/>
          <a:ext cx="9613900" cy="458724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dirty="0">
                          <a:effectLst/>
                        </a:rPr>
                        <a:t>Option</a:t>
                      </a:r>
                    </a:p>
                  </a:txBody>
                  <a:tcPr marL="76200" marR="76200" marT="76200" marB="76200"/>
                </a:tc>
                <a:tc>
                  <a:txBody>
                    <a:bodyPr/>
                    <a:lstStyle/>
                    <a:p>
                      <a:pPr algn="l" fontAlgn="t"/>
                      <a:r>
                        <a:rPr lang="en-US" dirty="0">
                          <a:effectLst/>
                        </a:rPr>
                        <a:t>Description</a:t>
                      </a:r>
                    </a:p>
                  </a:txBody>
                  <a:tcPr marL="76200" marR="76200" marT="76200" marB="76200"/>
                </a:tc>
              </a:tr>
              <a:tr h="370840">
                <a:tc>
                  <a:txBody>
                    <a:bodyPr/>
                    <a:lstStyle/>
                    <a:p>
                      <a:pPr fontAlgn="t"/>
                      <a:r>
                        <a:rPr lang="en-US" sz="1400" dirty="0">
                          <a:effectLst/>
                        </a:rPr>
                        <a:t>relief</a:t>
                      </a:r>
                    </a:p>
                  </a:txBody>
                  <a:tcPr marL="76200" marR="76200" marT="76200" marB="76200"/>
                </a:tc>
                <a:tc>
                  <a:txBody>
                    <a:bodyPr/>
                    <a:lstStyle/>
                    <a:p>
                      <a:pPr fontAlgn="t"/>
                      <a:r>
                        <a:rPr lang="en-US" sz="1000" dirty="0">
                          <a:effectLst/>
                        </a:rPr>
                        <a:t>With the default value, relief=FLAT, the </a:t>
                      </a:r>
                      <a:r>
                        <a:rPr lang="en-US" sz="1000" dirty="0" err="1">
                          <a:effectLst/>
                        </a:rPr>
                        <a:t>checkbutton</a:t>
                      </a:r>
                      <a:r>
                        <a:rPr lang="en-US" sz="1000" dirty="0">
                          <a:effectLst/>
                        </a:rPr>
                        <a:t> does not stand out from its background. You may set this option to any of the other styles</a:t>
                      </a:r>
                    </a:p>
                  </a:txBody>
                  <a:tcPr marL="76200" marR="76200" marT="76200" marB="76200"/>
                </a:tc>
              </a:tr>
              <a:tr h="370840">
                <a:tc>
                  <a:txBody>
                    <a:bodyPr/>
                    <a:lstStyle/>
                    <a:p>
                      <a:pPr fontAlgn="t"/>
                      <a:r>
                        <a:rPr lang="en-US" sz="1400">
                          <a:effectLst/>
                        </a:rPr>
                        <a:t>selectbackground</a:t>
                      </a:r>
                    </a:p>
                  </a:txBody>
                  <a:tcPr marL="76200" marR="76200" marT="76200" marB="76200"/>
                </a:tc>
                <a:tc>
                  <a:txBody>
                    <a:bodyPr/>
                    <a:lstStyle/>
                    <a:p>
                      <a:pPr fontAlgn="t"/>
                      <a:r>
                        <a:rPr lang="en-US" sz="1000">
                          <a:effectLst/>
                        </a:rPr>
                        <a:t>The background color to use displaying selected text.</a:t>
                      </a:r>
                    </a:p>
                  </a:txBody>
                  <a:tcPr marL="76200" marR="76200" marT="76200" marB="76200"/>
                </a:tc>
              </a:tr>
              <a:tr h="370840">
                <a:tc>
                  <a:txBody>
                    <a:bodyPr/>
                    <a:lstStyle/>
                    <a:p>
                      <a:pPr fontAlgn="t"/>
                      <a:r>
                        <a:rPr lang="en-US" sz="1400" dirty="0" err="1">
                          <a:effectLst/>
                        </a:rPr>
                        <a:t>selectborderwidth</a:t>
                      </a:r>
                      <a:endParaRPr lang="en-US" sz="1400" dirty="0">
                        <a:effectLst/>
                      </a:endParaRPr>
                    </a:p>
                  </a:txBody>
                  <a:tcPr marL="76200" marR="76200" marT="76200" marB="76200"/>
                </a:tc>
                <a:tc>
                  <a:txBody>
                    <a:bodyPr/>
                    <a:lstStyle/>
                    <a:p>
                      <a:pPr fontAlgn="t"/>
                      <a:r>
                        <a:rPr lang="en-US" sz="1000">
                          <a:effectLst/>
                        </a:rPr>
                        <a:t>The width of the border to use around selected text. The default is one pixel.</a:t>
                      </a:r>
                    </a:p>
                  </a:txBody>
                  <a:tcPr marL="76200" marR="76200" marT="76200" marB="76200"/>
                </a:tc>
              </a:tr>
              <a:tr h="370840">
                <a:tc>
                  <a:txBody>
                    <a:bodyPr/>
                    <a:lstStyle/>
                    <a:p>
                      <a:pPr fontAlgn="t"/>
                      <a:r>
                        <a:rPr lang="en-US" sz="1400">
                          <a:effectLst/>
                        </a:rPr>
                        <a:t>selectforeground</a:t>
                      </a:r>
                    </a:p>
                  </a:txBody>
                  <a:tcPr marL="76200" marR="76200" marT="76200" marB="76200"/>
                </a:tc>
                <a:tc>
                  <a:txBody>
                    <a:bodyPr/>
                    <a:lstStyle/>
                    <a:p>
                      <a:pPr fontAlgn="t"/>
                      <a:r>
                        <a:rPr lang="en-US" sz="1000">
                          <a:effectLst/>
                        </a:rPr>
                        <a:t>The foreground (text) color of selected text.</a:t>
                      </a:r>
                    </a:p>
                  </a:txBody>
                  <a:tcPr marL="76200" marR="76200" marT="76200" marB="76200"/>
                </a:tc>
              </a:tr>
              <a:tr h="370840">
                <a:tc>
                  <a:txBody>
                    <a:bodyPr/>
                    <a:lstStyle/>
                    <a:p>
                      <a:pPr fontAlgn="t"/>
                      <a:r>
                        <a:rPr lang="en-US" sz="1400">
                          <a:effectLst/>
                        </a:rPr>
                        <a:t>show</a:t>
                      </a:r>
                    </a:p>
                  </a:txBody>
                  <a:tcPr marL="76200" marR="76200" marT="76200" marB="76200"/>
                </a:tc>
                <a:tc>
                  <a:txBody>
                    <a:bodyPr/>
                    <a:lstStyle/>
                    <a:p>
                      <a:pPr fontAlgn="t"/>
                      <a:r>
                        <a:rPr lang="en-US" sz="1000">
                          <a:effectLst/>
                        </a:rPr>
                        <a:t>Normally, the characters that the user types appear in the entry. To make a .password. entry that echoes each character as an asterisk, set show="*".</a:t>
                      </a:r>
                    </a:p>
                  </a:txBody>
                  <a:tcPr marL="76200" marR="76200" marT="76200" marB="76200"/>
                </a:tc>
              </a:tr>
              <a:tr h="370840">
                <a:tc>
                  <a:txBody>
                    <a:bodyPr/>
                    <a:lstStyle/>
                    <a:p>
                      <a:pPr fontAlgn="t"/>
                      <a:r>
                        <a:rPr lang="en-US" sz="1400">
                          <a:effectLst/>
                        </a:rPr>
                        <a:t>state</a:t>
                      </a:r>
                    </a:p>
                  </a:txBody>
                  <a:tcPr marL="76200" marR="76200" marT="76200" marB="76200"/>
                </a:tc>
                <a:tc>
                  <a:txBody>
                    <a:bodyPr/>
                    <a:lstStyle/>
                    <a:p>
                      <a:pPr fontAlgn="t"/>
                      <a:r>
                        <a:rPr lang="en-US" sz="1000">
                          <a:effectLst/>
                        </a:rPr>
                        <a:t>The default is state=NORMAL, but you can use state=DISABLED to gray out the control and make it unresponsive. If the cursor is currently over the checkbutton, the state is ACTIVE.</a:t>
                      </a:r>
                    </a:p>
                  </a:txBody>
                  <a:tcPr marL="76200" marR="76200" marT="76200" marB="76200"/>
                </a:tc>
              </a:tr>
              <a:tr h="370840">
                <a:tc>
                  <a:txBody>
                    <a:bodyPr/>
                    <a:lstStyle/>
                    <a:p>
                      <a:pPr fontAlgn="t"/>
                      <a:r>
                        <a:rPr lang="en-US" sz="1400">
                          <a:effectLst/>
                        </a:rPr>
                        <a:t>textvariable</a:t>
                      </a:r>
                    </a:p>
                  </a:txBody>
                  <a:tcPr marL="76200" marR="76200" marT="76200" marB="76200"/>
                </a:tc>
                <a:tc>
                  <a:txBody>
                    <a:bodyPr/>
                    <a:lstStyle/>
                    <a:p>
                      <a:pPr fontAlgn="t"/>
                      <a:r>
                        <a:rPr lang="en-US" sz="1000">
                          <a:effectLst/>
                        </a:rPr>
                        <a:t>In order to be able to retrieve the current text from your entry widget, you must set this option to an instance of the StringVar class.</a:t>
                      </a:r>
                    </a:p>
                  </a:txBody>
                  <a:tcPr marL="76200" marR="76200" marT="76200" marB="76200"/>
                </a:tc>
              </a:tr>
              <a:tr h="370840">
                <a:tc>
                  <a:txBody>
                    <a:bodyPr/>
                    <a:lstStyle/>
                    <a:p>
                      <a:pPr fontAlgn="t"/>
                      <a:r>
                        <a:rPr lang="en-US" sz="1400">
                          <a:effectLst/>
                        </a:rPr>
                        <a:t>width</a:t>
                      </a:r>
                    </a:p>
                  </a:txBody>
                  <a:tcPr marL="76200" marR="76200" marT="76200" marB="76200"/>
                </a:tc>
                <a:tc>
                  <a:txBody>
                    <a:bodyPr/>
                    <a:lstStyle/>
                    <a:p>
                      <a:pPr fontAlgn="t"/>
                      <a:r>
                        <a:rPr lang="en-US" sz="1000">
                          <a:effectLst/>
                        </a:rPr>
                        <a:t>The default width of a checkbutton is determined by the size of the displayed image or text. You can set this option to a number of characters and the checkbutton will always have room for that many characters.</a:t>
                      </a:r>
                    </a:p>
                  </a:txBody>
                  <a:tcPr marL="76200" marR="76200" marT="76200" marB="76200"/>
                </a:tc>
              </a:tr>
              <a:tr h="370840">
                <a:tc>
                  <a:txBody>
                    <a:bodyPr/>
                    <a:lstStyle/>
                    <a:p>
                      <a:pPr fontAlgn="t"/>
                      <a:r>
                        <a:rPr lang="en-US" sz="1400" dirty="0" err="1">
                          <a:effectLst/>
                        </a:rPr>
                        <a:t>xscrollcommand</a:t>
                      </a:r>
                      <a:endParaRPr lang="en-US" sz="1400" dirty="0">
                        <a:effectLst/>
                      </a:endParaRPr>
                    </a:p>
                  </a:txBody>
                  <a:tcPr marL="76200" marR="76200" marT="76200" marB="76200"/>
                </a:tc>
                <a:tc>
                  <a:txBody>
                    <a:bodyPr/>
                    <a:lstStyle/>
                    <a:p>
                      <a:pPr fontAlgn="t"/>
                      <a:r>
                        <a:rPr lang="en-US" sz="1000" dirty="0">
                          <a:effectLst/>
                        </a:rPr>
                        <a:t>If you expect that users will often enter more text than the onscreen size of the widget, you can link your entry widget to a scrollbar.</a:t>
                      </a:r>
                    </a:p>
                  </a:txBody>
                  <a:tcPr marL="76200" marR="76200" marT="76200" marB="76200"/>
                </a:tc>
              </a:tr>
            </a:tbl>
          </a:graphicData>
        </a:graphic>
      </p:graphicFrame>
    </p:spTree>
    <p:extLst>
      <p:ext uri="{BB962C8B-B14F-4D97-AF65-F5344CB8AC3E}">
        <p14:creationId xmlns:p14="http://schemas.microsoft.com/office/powerpoint/2010/main" val="413179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M</a:t>
            </a:r>
            <a:r>
              <a:rPr lang="en-US" dirty="0" smtClean="0"/>
              <a:t>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9212165"/>
              </p:ext>
            </p:extLst>
          </p:nvPr>
        </p:nvGraphicFramePr>
        <p:xfrm>
          <a:off x="681038" y="2336800"/>
          <a:ext cx="9613900" cy="41402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400" dirty="0" smtClean="0">
                          <a:effectLst/>
                        </a:rPr>
                        <a:t>Method</a:t>
                      </a:r>
                      <a:endParaRPr lang="en-US" sz="1400" dirty="0">
                        <a:effectLst/>
                      </a:endParaRPr>
                    </a:p>
                  </a:txBody>
                  <a:tcPr marL="76200" marR="76200" marT="76200" marB="76200"/>
                </a:tc>
                <a:tc>
                  <a:txBody>
                    <a:bodyPr/>
                    <a:lstStyle/>
                    <a:p>
                      <a:pPr algn="l" fontAlgn="t"/>
                      <a:r>
                        <a:rPr lang="en-US" sz="1400" dirty="0">
                          <a:effectLst/>
                        </a:rPr>
                        <a:t>Description</a:t>
                      </a:r>
                    </a:p>
                  </a:txBody>
                  <a:tcPr marL="76200" marR="76200" marT="76200" marB="76200"/>
                </a:tc>
              </a:tr>
              <a:tr h="370840">
                <a:tc>
                  <a:txBody>
                    <a:bodyPr/>
                    <a:lstStyle/>
                    <a:p>
                      <a:pPr fontAlgn="t"/>
                      <a:r>
                        <a:rPr lang="en-US" sz="1400" dirty="0">
                          <a:effectLst/>
                        </a:rPr>
                        <a:t>delete ( first, last=None )</a:t>
                      </a:r>
                    </a:p>
                  </a:txBody>
                  <a:tcPr marL="76200" marR="76200" marT="76200" marB="76200"/>
                </a:tc>
                <a:tc>
                  <a:txBody>
                    <a:bodyPr/>
                    <a:lstStyle/>
                    <a:p>
                      <a:pPr fontAlgn="t"/>
                      <a:r>
                        <a:rPr lang="en-US" sz="1100" dirty="0">
                          <a:effectLst/>
                        </a:rPr>
                        <a:t>Deletes characters from the widget, starting with the one at index first, up to but not including the character at position last. If the second argument is omitted, only the single character at position first is deleted.</a:t>
                      </a:r>
                    </a:p>
                  </a:txBody>
                  <a:tcPr marL="76200" marR="76200" marT="76200" marB="76200"/>
                </a:tc>
              </a:tr>
              <a:tr h="370840">
                <a:tc>
                  <a:txBody>
                    <a:bodyPr/>
                    <a:lstStyle/>
                    <a:p>
                      <a:pPr fontAlgn="t"/>
                      <a:r>
                        <a:rPr lang="en-US" sz="1400">
                          <a:effectLst/>
                        </a:rPr>
                        <a:t>get()</a:t>
                      </a:r>
                    </a:p>
                  </a:txBody>
                  <a:tcPr marL="76200" marR="76200" marT="76200" marB="76200"/>
                </a:tc>
                <a:tc>
                  <a:txBody>
                    <a:bodyPr/>
                    <a:lstStyle/>
                    <a:p>
                      <a:pPr fontAlgn="t"/>
                      <a:r>
                        <a:rPr lang="en-US" sz="1100">
                          <a:effectLst/>
                        </a:rPr>
                        <a:t>Returns the entry's current text as a string.</a:t>
                      </a:r>
                    </a:p>
                  </a:txBody>
                  <a:tcPr marL="76200" marR="76200" marT="76200" marB="76200"/>
                </a:tc>
              </a:tr>
              <a:tr h="370840">
                <a:tc>
                  <a:txBody>
                    <a:bodyPr/>
                    <a:lstStyle/>
                    <a:p>
                      <a:pPr fontAlgn="t"/>
                      <a:r>
                        <a:rPr lang="en-US" sz="1400">
                          <a:effectLst/>
                        </a:rPr>
                        <a:t>icursor ( index )</a:t>
                      </a:r>
                    </a:p>
                  </a:txBody>
                  <a:tcPr marL="76200" marR="76200" marT="76200" marB="76200"/>
                </a:tc>
                <a:tc>
                  <a:txBody>
                    <a:bodyPr/>
                    <a:lstStyle/>
                    <a:p>
                      <a:pPr fontAlgn="t"/>
                      <a:r>
                        <a:rPr lang="en-US" sz="1100">
                          <a:effectLst/>
                        </a:rPr>
                        <a:t>Set the insertion cursor just before the character at the given index.</a:t>
                      </a:r>
                    </a:p>
                  </a:txBody>
                  <a:tcPr marL="76200" marR="76200" marT="76200" marB="76200"/>
                </a:tc>
              </a:tr>
              <a:tr h="370840">
                <a:tc>
                  <a:txBody>
                    <a:bodyPr/>
                    <a:lstStyle/>
                    <a:p>
                      <a:pPr fontAlgn="t"/>
                      <a:r>
                        <a:rPr lang="en-US" sz="1400">
                          <a:effectLst/>
                        </a:rPr>
                        <a:t>index ( index )</a:t>
                      </a:r>
                    </a:p>
                  </a:txBody>
                  <a:tcPr marL="76200" marR="76200" marT="76200" marB="76200"/>
                </a:tc>
                <a:tc>
                  <a:txBody>
                    <a:bodyPr/>
                    <a:lstStyle/>
                    <a:p>
                      <a:pPr fontAlgn="t"/>
                      <a:r>
                        <a:rPr lang="en-US" sz="1100">
                          <a:effectLst/>
                        </a:rPr>
                        <a:t>Shift the contents of the entry so that the character at the given index is the leftmost visible character. Has no effect if the text fits entirely within the entry.</a:t>
                      </a:r>
                    </a:p>
                  </a:txBody>
                  <a:tcPr marL="76200" marR="76200" marT="76200" marB="76200"/>
                </a:tc>
              </a:tr>
              <a:tr h="370840">
                <a:tc>
                  <a:txBody>
                    <a:bodyPr/>
                    <a:lstStyle/>
                    <a:p>
                      <a:pPr fontAlgn="t"/>
                      <a:r>
                        <a:rPr lang="en-US" sz="1400">
                          <a:effectLst/>
                        </a:rPr>
                        <a:t>insert ( index, s )</a:t>
                      </a:r>
                    </a:p>
                  </a:txBody>
                  <a:tcPr marL="76200" marR="76200" marT="76200" marB="76200"/>
                </a:tc>
                <a:tc>
                  <a:txBody>
                    <a:bodyPr/>
                    <a:lstStyle/>
                    <a:p>
                      <a:pPr fontAlgn="t"/>
                      <a:r>
                        <a:rPr lang="en-US" sz="1100">
                          <a:effectLst/>
                        </a:rPr>
                        <a:t>Inserts string s before the character at the given index.</a:t>
                      </a:r>
                    </a:p>
                  </a:txBody>
                  <a:tcPr marL="76200" marR="76200" marT="76200" marB="76200"/>
                </a:tc>
              </a:tr>
              <a:tr h="370840">
                <a:tc>
                  <a:txBody>
                    <a:bodyPr/>
                    <a:lstStyle/>
                    <a:p>
                      <a:pPr fontAlgn="t"/>
                      <a:r>
                        <a:rPr lang="en-US" sz="1400" dirty="0" err="1">
                          <a:effectLst/>
                        </a:rPr>
                        <a:t>select_adjust</a:t>
                      </a:r>
                      <a:r>
                        <a:rPr lang="en-US" sz="1400" dirty="0">
                          <a:effectLst/>
                        </a:rPr>
                        <a:t> ( index )</a:t>
                      </a:r>
                    </a:p>
                  </a:txBody>
                  <a:tcPr marL="76200" marR="76200" marT="76200" marB="76200"/>
                </a:tc>
                <a:tc>
                  <a:txBody>
                    <a:bodyPr/>
                    <a:lstStyle/>
                    <a:p>
                      <a:pPr fontAlgn="t"/>
                      <a:r>
                        <a:rPr lang="en-US" sz="1100">
                          <a:effectLst/>
                        </a:rPr>
                        <a:t>This method is used to make sure that the selection includes the character at the specified index.</a:t>
                      </a:r>
                    </a:p>
                  </a:txBody>
                  <a:tcPr marL="76200" marR="76200" marT="76200" marB="76200"/>
                </a:tc>
              </a:tr>
              <a:tr h="370840">
                <a:tc>
                  <a:txBody>
                    <a:bodyPr/>
                    <a:lstStyle/>
                    <a:p>
                      <a:pPr fontAlgn="t"/>
                      <a:r>
                        <a:rPr lang="en-US" sz="1400">
                          <a:effectLst/>
                        </a:rPr>
                        <a:t>select_clear()</a:t>
                      </a:r>
                    </a:p>
                  </a:txBody>
                  <a:tcPr marL="76200" marR="76200" marT="76200" marB="76200"/>
                </a:tc>
                <a:tc>
                  <a:txBody>
                    <a:bodyPr/>
                    <a:lstStyle/>
                    <a:p>
                      <a:pPr fontAlgn="t"/>
                      <a:r>
                        <a:rPr lang="en-US" sz="1100">
                          <a:effectLst/>
                        </a:rPr>
                        <a:t>Clears the selection. If there isn't currently a selection, has no effect.</a:t>
                      </a:r>
                    </a:p>
                  </a:txBody>
                  <a:tcPr marL="76200" marR="76200" marT="76200" marB="76200"/>
                </a:tc>
              </a:tr>
              <a:tr h="370840">
                <a:tc>
                  <a:txBody>
                    <a:bodyPr/>
                    <a:lstStyle/>
                    <a:p>
                      <a:pPr fontAlgn="t"/>
                      <a:r>
                        <a:rPr lang="en-US" sz="1400" dirty="0" err="1">
                          <a:effectLst/>
                        </a:rPr>
                        <a:t>select_from</a:t>
                      </a:r>
                      <a:r>
                        <a:rPr lang="en-US" sz="1400" dirty="0">
                          <a:effectLst/>
                        </a:rPr>
                        <a:t> ( index )</a:t>
                      </a:r>
                    </a:p>
                  </a:txBody>
                  <a:tcPr marL="76200" marR="76200" marT="76200" marB="76200"/>
                </a:tc>
                <a:tc>
                  <a:txBody>
                    <a:bodyPr/>
                    <a:lstStyle/>
                    <a:p>
                      <a:pPr fontAlgn="t"/>
                      <a:r>
                        <a:rPr lang="en-US" sz="1100" dirty="0">
                          <a:effectLst/>
                        </a:rPr>
                        <a:t>Sets the ANCHOR index position to the character selected by index, and selects that character.</a:t>
                      </a:r>
                    </a:p>
                  </a:txBody>
                  <a:tcPr marL="76200" marR="76200" marT="76200" marB="76200"/>
                </a:tc>
              </a:tr>
            </a:tbl>
          </a:graphicData>
        </a:graphic>
      </p:graphicFrame>
    </p:spTree>
    <p:extLst>
      <p:ext uri="{BB962C8B-B14F-4D97-AF65-F5344CB8AC3E}">
        <p14:creationId xmlns:p14="http://schemas.microsoft.com/office/powerpoint/2010/main" val="269856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5117668"/>
              </p:ext>
            </p:extLst>
          </p:nvPr>
        </p:nvGraphicFramePr>
        <p:xfrm>
          <a:off x="681038" y="2336800"/>
          <a:ext cx="9613900" cy="336296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400" dirty="0" smtClean="0">
                          <a:effectLst/>
                        </a:rPr>
                        <a:t>Method</a:t>
                      </a:r>
                      <a:endParaRPr lang="en-US" sz="1400" dirty="0">
                        <a:effectLst/>
                      </a:endParaRPr>
                    </a:p>
                  </a:txBody>
                  <a:tcPr marL="76200" marR="76200" marT="76200" marB="76200"/>
                </a:tc>
                <a:tc>
                  <a:txBody>
                    <a:bodyPr/>
                    <a:lstStyle/>
                    <a:p>
                      <a:pPr algn="l" fontAlgn="t"/>
                      <a:r>
                        <a:rPr lang="en-US" sz="1400" dirty="0">
                          <a:effectLst/>
                        </a:rPr>
                        <a:t>Description</a:t>
                      </a:r>
                    </a:p>
                  </a:txBody>
                  <a:tcPr marL="76200" marR="76200" marT="76200" marB="76200"/>
                </a:tc>
              </a:tr>
              <a:tr h="370840">
                <a:tc>
                  <a:txBody>
                    <a:bodyPr/>
                    <a:lstStyle/>
                    <a:p>
                      <a:pPr fontAlgn="t"/>
                      <a:r>
                        <a:rPr lang="en-US" sz="1200" dirty="0" err="1">
                          <a:effectLst/>
                        </a:rPr>
                        <a:t>select_present</a:t>
                      </a:r>
                      <a:r>
                        <a:rPr lang="en-US" sz="1200" dirty="0">
                          <a:effectLst/>
                        </a:rPr>
                        <a:t>()</a:t>
                      </a:r>
                    </a:p>
                  </a:txBody>
                  <a:tcPr marL="76200" marR="76200" marT="76200" marB="76200"/>
                </a:tc>
                <a:tc>
                  <a:txBody>
                    <a:bodyPr/>
                    <a:lstStyle/>
                    <a:p>
                      <a:pPr fontAlgn="t"/>
                      <a:r>
                        <a:rPr lang="en-US" sz="1200">
                          <a:effectLst/>
                        </a:rPr>
                        <a:t>If there is a selection, returns true, else returns false.</a:t>
                      </a:r>
                    </a:p>
                  </a:txBody>
                  <a:tcPr marL="76200" marR="76200" marT="76200" marB="76200"/>
                </a:tc>
              </a:tr>
              <a:tr h="370840">
                <a:tc>
                  <a:txBody>
                    <a:bodyPr/>
                    <a:lstStyle/>
                    <a:p>
                      <a:pPr fontAlgn="t"/>
                      <a:r>
                        <a:rPr lang="en-US" sz="1200">
                          <a:effectLst/>
                        </a:rPr>
                        <a:t>select_range ( start, end )</a:t>
                      </a:r>
                    </a:p>
                  </a:txBody>
                  <a:tcPr marL="76200" marR="76200" marT="76200" marB="76200"/>
                </a:tc>
                <a:tc>
                  <a:txBody>
                    <a:bodyPr/>
                    <a:lstStyle/>
                    <a:p>
                      <a:pPr fontAlgn="t"/>
                      <a:r>
                        <a:rPr lang="en-US" sz="1200">
                          <a:effectLst/>
                        </a:rPr>
                        <a:t>Sets the selection under program control. Selects the text starting at the start index, up to but not including the character at the end index. The start position must be before the end position.</a:t>
                      </a:r>
                    </a:p>
                  </a:txBody>
                  <a:tcPr marL="76200" marR="76200" marT="76200" marB="76200"/>
                </a:tc>
              </a:tr>
              <a:tr h="370840">
                <a:tc>
                  <a:txBody>
                    <a:bodyPr/>
                    <a:lstStyle/>
                    <a:p>
                      <a:pPr fontAlgn="t"/>
                      <a:r>
                        <a:rPr lang="en-US" sz="1200">
                          <a:effectLst/>
                        </a:rPr>
                        <a:t>select_to ( index )</a:t>
                      </a:r>
                    </a:p>
                  </a:txBody>
                  <a:tcPr marL="76200" marR="76200" marT="76200" marB="76200"/>
                </a:tc>
                <a:tc>
                  <a:txBody>
                    <a:bodyPr/>
                    <a:lstStyle/>
                    <a:p>
                      <a:pPr fontAlgn="t"/>
                      <a:r>
                        <a:rPr lang="en-US" sz="1200">
                          <a:effectLst/>
                        </a:rPr>
                        <a:t>Selects all the text from the ANCHOR position up to but not including the character at the given index.</a:t>
                      </a:r>
                    </a:p>
                  </a:txBody>
                  <a:tcPr marL="76200" marR="76200" marT="76200" marB="76200"/>
                </a:tc>
              </a:tr>
              <a:tr h="370840">
                <a:tc>
                  <a:txBody>
                    <a:bodyPr/>
                    <a:lstStyle/>
                    <a:p>
                      <a:pPr fontAlgn="t"/>
                      <a:r>
                        <a:rPr lang="en-US" sz="1200">
                          <a:effectLst/>
                        </a:rPr>
                        <a:t>xview ( index )</a:t>
                      </a:r>
                    </a:p>
                  </a:txBody>
                  <a:tcPr marL="76200" marR="76200" marT="76200" marB="76200"/>
                </a:tc>
                <a:tc>
                  <a:txBody>
                    <a:bodyPr/>
                    <a:lstStyle/>
                    <a:p>
                      <a:pPr fontAlgn="t"/>
                      <a:r>
                        <a:rPr lang="en-US" sz="1200">
                          <a:effectLst/>
                        </a:rPr>
                        <a:t>This method is useful in linking the Entry widget to a horizontal scrollbar.</a:t>
                      </a:r>
                    </a:p>
                  </a:txBody>
                  <a:tcPr marL="76200" marR="76200" marT="76200" marB="76200"/>
                </a:tc>
              </a:tr>
              <a:tr h="370840">
                <a:tc>
                  <a:txBody>
                    <a:bodyPr/>
                    <a:lstStyle/>
                    <a:p>
                      <a:pPr fontAlgn="t"/>
                      <a:r>
                        <a:rPr lang="en-US" sz="1200">
                          <a:effectLst/>
                        </a:rPr>
                        <a:t>xview_scroll ( number, what )</a:t>
                      </a:r>
                    </a:p>
                  </a:txBody>
                  <a:tcPr marL="76200" marR="76200" marT="76200" marB="76200"/>
                </a:tc>
                <a:tc>
                  <a:txBody>
                    <a:bodyPr/>
                    <a:lstStyle/>
                    <a:p>
                      <a:pPr fontAlgn="t"/>
                      <a:r>
                        <a:rPr lang="en-US" sz="1200" dirty="0">
                          <a:effectLst/>
                        </a:rPr>
                        <a:t>Used to scroll the entry horizontally. The what argument must be either UNITS, to scroll by character widths, or PAGES, to scroll by chunks the size of the entry widget. The number is positive to scroll left to right, negative to scroll right to left.</a:t>
                      </a:r>
                    </a:p>
                  </a:txBody>
                  <a:tcPr marL="76200" marR="76200" marT="76200" marB="76200"/>
                </a:tc>
              </a:tr>
            </a:tbl>
          </a:graphicData>
        </a:graphic>
      </p:graphicFrame>
    </p:spTree>
    <p:extLst>
      <p:ext uri="{BB962C8B-B14F-4D97-AF65-F5344CB8AC3E}">
        <p14:creationId xmlns:p14="http://schemas.microsoft.com/office/powerpoint/2010/main" val="964281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TotalTime>
  <Words>814</Words>
  <Application>Microsoft Office PowerPoint</Application>
  <PresentationFormat>Widescreen</PresentationFormat>
  <Paragraphs>85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Berlin</vt:lpstr>
      <vt:lpstr>Tkinter: Entry</vt:lpstr>
      <vt:lpstr>Syntax</vt:lpstr>
      <vt:lpstr>Entry: Options</vt:lpstr>
      <vt:lpstr>Entry: Options</vt:lpstr>
      <vt:lpstr>Entry: Methods</vt:lpstr>
      <vt:lpstr>Entry: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Entry</dc:title>
  <dc:creator>kulbhushan s</dc:creator>
  <cp:lastModifiedBy>kulbhushan s</cp:lastModifiedBy>
  <cp:revision>5</cp:revision>
  <dcterms:created xsi:type="dcterms:W3CDTF">2016-10-21T07:12:12Z</dcterms:created>
  <dcterms:modified xsi:type="dcterms:W3CDTF">2016-10-21T07:51:52Z</dcterms:modified>
</cp:coreProperties>
</file>