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96" d="100"/>
          <a:sy n="96" d="100"/>
        </p:scale>
        <p:origin x="96"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3D6945-AEA6-42A4-B1A4-3438B0D35E95}"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2E62E822-721D-43DA-B1B4-73992786714E}" type="slidenum">
              <a:rPr lang="en-US" smtClean="0"/>
              <a:t>‹#›</a:t>
            </a:fld>
            <a:endParaRPr lang="en-US"/>
          </a:p>
        </p:txBody>
      </p:sp>
    </p:spTree>
    <p:extLst>
      <p:ext uri="{BB962C8B-B14F-4D97-AF65-F5344CB8AC3E}">
        <p14:creationId xmlns:p14="http://schemas.microsoft.com/office/powerpoint/2010/main" val="59571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D6945-AEA6-42A4-B1A4-3438B0D35E95}"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2E62E822-721D-43DA-B1B4-73992786714E}" type="slidenum">
              <a:rPr lang="en-US" smtClean="0"/>
              <a:t>‹#›</a:t>
            </a:fld>
            <a:endParaRPr lang="en-US"/>
          </a:p>
        </p:txBody>
      </p:sp>
    </p:spTree>
    <p:extLst>
      <p:ext uri="{BB962C8B-B14F-4D97-AF65-F5344CB8AC3E}">
        <p14:creationId xmlns:p14="http://schemas.microsoft.com/office/powerpoint/2010/main" val="1360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D6945-AEA6-42A4-B1A4-3438B0D35E95}"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2E62E822-721D-43DA-B1B4-73992786714E}" type="slidenum">
              <a:rPr lang="en-US" smtClean="0"/>
              <a:t>‹#›</a:t>
            </a:fld>
            <a:endParaRPr lang="en-US"/>
          </a:p>
        </p:txBody>
      </p:sp>
    </p:spTree>
    <p:extLst>
      <p:ext uri="{BB962C8B-B14F-4D97-AF65-F5344CB8AC3E}">
        <p14:creationId xmlns:p14="http://schemas.microsoft.com/office/powerpoint/2010/main" val="968584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D6945-AEA6-42A4-B1A4-3438B0D35E95}"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E62E822-721D-43DA-B1B4-73992786714E}"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43830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D6945-AEA6-42A4-B1A4-3438B0D35E95}"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E62E822-721D-43DA-B1B4-73992786714E}" type="slidenum">
              <a:rPr lang="en-US" smtClean="0"/>
              <a:t>‹#›</a:t>
            </a:fld>
            <a:endParaRPr lang="en-US"/>
          </a:p>
        </p:txBody>
      </p:sp>
    </p:spTree>
    <p:extLst>
      <p:ext uri="{BB962C8B-B14F-4D97-AF65-F5344CB8AC3E}">
        <p14:creationId xmlns:p14="http://schemas.microsoft.com/office/powerpoint/2010/main" val="1118583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23D6945-AEA6-42A4-B1A4-3438B0D35E95}"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62E822-721D-43DA-B1B4-73992786714E}" type="slidenum">
              <a:rPr lang="en-US" smtClean="0"/>
              <a:t>‹#›</a:t>
            </a:fld>
            <a:endParaRPr lang="en-US"/>
          </a:p>
        </p:txBody>
      </p:sp>
    </p:spTree>
    <p:extLst>
      <p:ext uri="{BB962C8B-B14F-4D97-AF65-F5344CB8AC3E}">
        <p14:creationId xmlns:p14="http://schemas.microsoft.com/office/powerpoint/2010/main" val="878856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23D6945-AEA6-42A4-B1A4-3438B0D35E95}"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62E822-721D-43DA-B1B4-73992786714E}" type="slidenum">
              <a:rPr lang="en-US" smtClean="0"/>
              <a:t>‹#›</a:t>
            </a:fld>
            <a:endParaRPr lang="en-US"/>
          </a:p>
        </p:txBody>
      </p:sp>
    </p:spTree>
    <p:extLst>
      <p:ext uri="{BB962C8B-B14F-4D97-AF65-F5344CB8AC3E}">
        <p14:creationId xmlns:p14="http://schemas.microsoft.com/office/powerpoint/2010/main" val="360227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3D6945-AEA6-42A4-B1A4-3438B0D35E95}"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2E822-721D-43DA-B1B4-73992786714E}" type="slidenum">
              <a:rPr lang="en-US" smtClean="0"/>
              <a:t>‹#›</a:t>
            </a:fld>
            <a:endParaRPr lang="en-US"/>
          </a:p>
        </p:txBody>
      </p:sp>
    </p:spTree>
    <p:extLst>
      <p:ext uri="{BB962C8B-B14F-4D97-AF65-F5344CB8AC3E}">
        <p14:creationId xmlns:p14="http://schemas.microsoft.com/office/powerpoint/2010/main" val="2134518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23D6945-AEA6-42A4-B1A4-3438B0D35E95}" type="datetimeFigureOut">
              <a:rPr lang="en-US" smtClean="0"/>
              <a:t>10/21/2016</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E62E822-721D-43DA-B1B4-73992786714E}" type="slidenum">
              <a:rPr lang="en-US" smtClean="0"/>
              <a:t>‹#›</a:t>
            </a:fld>
            <a:endParaRPr lang="en-US"/>
          </a:p>
        </p:txBody>
      </p:sp>
    </p:spTree>
    <p:extLst>
      <p:ext uri="{BB962C8B-B14F-4D97-AF65-F5344CB8AC3E}">
        <p14:creationId xmlns:p14="http://schemas.microsoft.com/office/powerpoint/2010/main" val="52712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3D6945-AEA6-42A4-B1A4-3438B0D35E95}"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2E822-721D-43DA-B1B4-73992786714E}" type="slidenum">
              <a:rPr lang="en-US" smtClean="0"/>
              <a:t>‹#›</a:t>
            </a:fld>
            <a:endParaRPr lang="en-US"/>
          </a:p>
        </p:txBody>
      </p:sp>
    </p:spTree>
    <p:extLst>
      <p:ext uri="{BB962C8B-B14F-4D97-AF65-F5344CB8AC3E}">
        <p14:creationId xmlns:p14="http://schemas.microsoft.com/office/powerpoint/2010/main" val="291680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3D6945-AEA6-42A4-B1A4-3438B0D35E95}"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2E62E822-721D-43DA-B1B4-73992786714E}" type="slidenum">
              <a:rPr lang="en-US" smtClean="0"/>
              <a:t>‹#›</a:t>
            </a:fld>
            <a:endParaRPr lang="en-US"/>
          </a:p>
        </p:txBody>
      </p:sp>
    </p:spTree>
    <p:extLst>
      <p:ext uri="{BB962C8B-B14F-4D97-AF65-F5344CB8AC3E}">
        <p14:creationId xmlns:p14="http://schemas.microsoft.com/office/powerpoint/2010/main" val="2913609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3D6945-AEA6-42A4-B1A4-3438B0D35E95}"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2E822-721D-43DA-B1B4-73992786714E}" type="slidenum">
              <a:rPr lang="en-US" smtClean="0"/>
              <a:t>‹#›</a:t>
            </a:fld>
            <a:endParaRPr lang="en-US"/>
          </a:p>
        </p:txBody>
      </p:sp>
    </p:spTree>
    <p:extLst>
      <p:ext uri="{BB962C8B-B14F-4D97-AF65-F5344CB8AC3E}">
        <p14:creationId xmlns:p14="http://schemas.microsoft.com/office/powerpoint/2010/main" val="3761359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3D6945-AEA6-42A4-B1A4-3438B0D35E95}" type="datetimeFigureOut">
              <a:rPr lang="en-US" smtClean="0"/>
              <a:t>10/21/2016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62E822-721D-43DA-B1B4-73992786714E}" type="slidenum">
              <a:rPr lang="en-US" smtClean="0"/>
              <a:t>‹#›</a:t>
            </a:fld>
            <a:endParaRPr lang="en-US"/>
          </a:p>
        </p:txBody>
      </p:sp>
    </p:spTree>
    <p:extLst>
      <p:ext uri="{BB962C8B-B14F-4D97-AF65-F5344CB8AC3E}">
        <p14:creationId xmlns:p14="http://schemas.microsoft.com/office/powerpoint/2010/main" val="240545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3D6945-AEA6-42A4-B1A4-3438B0D35E95}"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62E822-721D-43DA-B1B4-73992786714E}" type="slidenum">
              <a:rPr lang="en-US" smtClean="0"/>
              <a:t>‹#›</a:t>
            </a:fld>
            <a:endParaRPr lang="en-US"/>
          </a:p>
        </p:txBody>
      </p:sp>
    </p:spTree>
    <p:extLst>
      <p:ext uri="{BB962C8B-B14F-4D97-AF65-F5344CB8AC3E}">
        <p14:creationId xmlns:p14="http://schemas.microsoft.com/office/powerpoint/2010/main" val="54123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23D6945-AEA6-42A4-B1A4-3438B0D35E95}" type="datetimeFigureOut">
              <a:rPr lang="en-US" smtClean="0"/>
              <a:t>10/21/2016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62E822-721D-43DA-B1B4-73992786714E}" type="slidenum">
              <a:rPr lang="en-US" smtClean="0"/>
              <a:t>‹#›</a:t>
            </a:fld>
            <a:endParaRPr lang="en-US"/>
          </a:p>
        </p:txBody>
      </p:sp>
    </p:spTree>
    <p:extLst>
      <p:ext uri="{BB962C8B-B14F-4D97-AF65-F5344CB8AC3E}">
        <p14:creationId xmlns:p14="http://schemas.microsoft.com/office/powerpoint/2010/main" val="247080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D6945-AEA6-42A4-B1A4-3438B0D35E95}"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2E822-721D-43DA-B1B4-73992786714E}" type="slidenum">
              <a:rPr lang="en-US" smtClean="0"/>
              <a:t>‹#›</a:t>
            </a:fld>
            <a:endParaRPr lang="en-US"/>
          </a:p>
        </p:txBody>
      </p:sp>
    </p:spTree>
    <p:extLst>
      <p:ext uri="{BB962C8B-B14F-4D97-AF65-F5344CB8AC3E}">
        <p14:creationId xmlns:p14="http://schemas.microsoft.com/office/powerpoint/2010/main" val="393895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D6945-AEA6-42A4-B1A4-3438B0D35E95}"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2E822-721D-43DA-B1B4-73992786714E}" type="slidenum">
              <a:rPr lang="en-US" smtClean="0"/>
              <a:t>‹#›</a:t>
            </a:fld>
            <a:endParaRPr lang="en-US"/>
          </a:p>
        </p:txBody>
      </p:sp>
    </p:spTree>
    <p:extLst>
      <p:ext uri="{BB962C8B-B14F-4D97-AF65-F5344CB8AC3E}">
        <p14:creationId xmlns:p14="http://schemas.microsoft.com/office/powerpoint/2010/main" val="398022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3D6945-AEA6-42A4-B1A4-3438B0D35E95}" type="datetimeFigureOut">
              <a:rPr lang="en-US" smtClean="0"/>
              <a:t>10/21/2016</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E62E822-721D-43DA-B1B4-73992786714E}" type="slidenum">
              <a:rPr lang="en-US" smtClean="0"/>
              <a:t>‹#›</a:t>
            </a:fld>
            <a:endParaRPr lang="en-US"/>
          </a:p>
        </p:txBody>
      </p:sp>
    </p:spTree>
    <p:extLst>
      <p:ext uri="{BB962C8B-B14F-4D97-AF65-F5344CB8AC3E}">
        <p14:creationId xmlns:p14="http://schemas.microsoft.com/office/powerpoint/2010/main" val="328477655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Tkinter</a:t>
            </a:r>
            <a:r>
              <a:rPr lang="en-US" dirty="0" smtClean="0"/>
              <a:t>: Message</a:t>
            </a:r>
            <a:endParaRPr lang="en-US" dirty="0"/>
          </a:p>
        </p:txBody>
      </p:sp>
      <p:sp>
        <p:nvSpPr>
          <p:cNvPr id="3" name="Subtitle 2"/>
          <p:cNvSpPr>
            <a:spLocks noGrp="1"/>
          </p:cNvSpPr>
          <p:nvPr>
            <p:ph type="subTitle" idx="1"/>
          </p:nvPr>
        </p:nvSpPr>
        <p:spPr/>
        <p:txBody>
          <a:bodyPr/>
          <a:lstStyle/>
          <a:p>
            <a:r>
              <a:rPr lang="en-US" dirty="0"/>
              <a:t>This widget provides a multiline and </a:t>
            </a:r>
            <a:r>
              <a:rPr lang="en-US" dirty="0" err="1"/>
              <a:t>noneditable</a:t>
            </a:r>
            <a:r>
              <a:rPr lang="en-US" dirty="0"/>
              <a:t> object that displays texts, automatically breaking lines and justifying their contents.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7761" y="2997188"/>
            <a:ext cx="2904239" cy="907167"/>
          </a:xfrm>
          <a:prstGeom prst="rect">
            <a:avLst/>
          </a:prstGeom>
        </p:spPr>
      </p:pic>
    </p:spTree>
    <p:extLst>
      <p:ext uri="{BB962C8B-B14F-4D97-AF65-F5344CB8AC3E}">
        <p14:creationId xmlns:p14="http://schemas.microsoft.com/office/powerpoint/2010/main" val="45548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pPr marL="0" indent="0">
              <a:buNone/>
            </a:pPr>
            <a:r>
              <a:rPr lang="en-US" dirty="0"/>
              <a:t> w = Message ( master, option, ... </a:t>
            </a:r>
            <a:r>
              <a:rPr lang="en-US" dirty="0" smtClean="0"/>
              <a:t>)</a:t>
            </a:r>
          </a:p>
          <a:p>
            <a:pPr marL="0" indent="0">
              <a:buNone/>
            </a:pPr>
            <a:r>
              <a:rPr lang="en-US" dirty="0"/>
              <a:t>Parameters</a:t>
            </a:r>
          </a:p>
          <a:p>
            <a:r>
              <a:rPr lang="en-US" b="1" dirty="0"/>
              <a:t>master:</a:t>
            </a:r>
            <a:r>
              <a:rPr lang="en-US" dirty="0"/>
              <a:t> This represents the parent window.</a:t>
            </a:r>
          </a:p>
          <a:p>
            <a:r>
              <a:rPr lang="en-US" b="1" dirty="0"/>
              <a:t>options:</a:t>
            </a:r>
            <a:r>
              <a:rPr lang="en-US" dirty="0"/>
              <a:t> Here is the list of most commonly used options for this widget. These options can be used as key-value pairs separated by commas.</a:t>
            </a:r>
          </a:p>
          <a:p>
            <a:pPr marL="0" indent="0">
              <a:buNone/>
            </a:pPr>
            <a:endParaRPr lang="en-US" dirty="0"/>
          </a:p>
        </p:txBody>
      </p:sp>
    </p:spTree>
    <p:extLst>
      <p:ext uri="{BB962C8B-B14F-4D97-AF65-F5344CB8AC3E}">
        <p14:creationId xmlns:p14="http://schemas.microsoft.com/office/powerpoint/2010/main" val="108511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Options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3573264"/>
              </p:ext>
            </p:extLst>
          </p:nvPr>
        </p:nvGraphicFramePr>
        <p:xfrm>
          <a:off x="681038" y="2336800"/>
          <a:ext cx="9613900" cy="408940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400" dirty="0">
                          <a:effectLst/>
                        </a:rPr>
                        <a:t>Option</a:t>
                      </a:r>
                    </a:p>
                  </a:txBody>
                  <a:tcPr marL="76200" marR="76200" marT="76200" marB="76200"/>
                </a:tc>
                <a:tc>
                  <a:txBody>
                    <a:bodyPr/>
                    <a:lstStyle/>
                    <a:p>
                      <a:pPr algn="l" fontAlgn="t"/>
                      <a:r>
                        <a:rPr lang="en-US" sz="1400" dirty="0">
                          <a:effectLst/>
                        </a:rPr>
                        <a:t>Description</a:t>
                      </a:r>
                    </a:p>
                  </a:txBody>
                  <a:tcPr marL="76200" marR="76200" marT="76200" marB="76200"/>
                </a:tc>
              </a:tr>
              <a:tr h="370840">
                <a:tc>
                  <a:txBody>
                    <a:bodyPr/>
                    <a:lstStyle/>
                    <a:p>
                      <a:pPr fontAlgn="t"/>
                      <a:r>
                        <a:rPr lang="en-US" sz="1400" dirty="0">
                          <a:effectLst/>
                        </a:rPr>
                        <a:t>anchor</a:t>
                      </a:r>
                    </a:p>
                  </a:txBody>
                  <a:tcPr marL="76200" marR="76200" marT="76200" marB="76200"/>
                </a:tc>
                <a:tc>
                  <a:txBody>
                    <a:bodyPr/>
                    <a:lstStyle/>
                    <a:p>
                      <a:pPr fontAlgn="t"/>
                      <a:r>
                        <a:rPr lang="en-US" sz="1100" dirty="0">
                          <a:effectLst/>
                        </a:rPr>
                        <a:t>This options controls where the text is positioned if the widget has more space than the text needs. The default is anchor=CENTER, which centers the text in the available space.</a:t>
                      </a:r>
                    </a:p>
                  </a:txBody>
                  <a:tcPr marL="76200" marR="76200" marT="76200" marB="76200"/>
                </a:tc>
              </a:tr>
              <a:tr h="370840">
                <a:tc>
                  <a:txBody>
                    <a:bodyPr/>
                    <a:lstStyle/>
                    <a:p>
                      <a:pPr fontAlgn="t"/>
                      <a:r>
                        <a:rPr lang="en-US" sz="1400">
                          <a:effectLst/>
                        </a:rPr>
                        <a:t>bg</a:t>
                      </a:r>
                    </a:p>
                  </a:txBody>
                  <a:tcPr marL="76200" marR="76200" marT="76200" marB="76200"/>
                </a:tc>
                <a:tc>
                  <a:txBody>
                    <a:bodyPr/>
                    <a:lstStyle/>
                    <a:p>
                      <a:pPr fontAlgn="t"/>
                      <a:r>
                        <a:rPr lang="en-US" sz="1100">
                          <a:effectLst/>
                        </a:rPr>
                        <a:t>The normal background color displayed behind the label and indicator.</a:t>
                      </a:r>
                    </a:p>
                  </a:txBody>
                  <a:tcPr marL="76200" marR="76200" marT="76200" marB="76200"/>
                </a:tc>
              </a:tr>
              <a:tr h="370840">
                <a:tc>
                  <a:txBody>
                    <a:bodyPr/>
                    <a:lstStyle/>
                    <a:p>
                      <a:pPr fontAlgn="t"/>
                      <a:r>
                        <a:rPr lang="en-US" sz="1400">
                          <a:effectLst/>
                        </a:rPr>
                        <a:t>bitmap</a:t>
                      </a:r>
                    </a:p>
                  </a:txBody>
                  <a:tcPr marL="76200" marR="76200" marT="76200" marB="76200"/>
                </a:tc>
                <a:tc>
                  <a:txBody>
                    <a:bodyPr/>
                    <a:lstStyle/>
                    <a:p>
                      <a:pPr fontAlgn="t"/>
                      <a:r>
                        <a:rPr lang="en-US" sz="1100" dirty="0">
                          <a:effectLst/>
                        </a:rPr>
                        <a:t>Set this option equal to a bitmap or image object and the label will display that graphic.</a:t>
                      </a:r>
                    </a:p>
                  </a:txBody>
                  <a:tcPr marL="76200" marR="76200" marT="76200" marB="76200"/>
                </a:tc>
              </a:tr>
              <a:tr h="370840">
                <a:tc>
                  <a:txBody>
                    <a:bodyPr/>
                    <a:lstStyle/>
                    <a:p>
                      <a:pPr fontAlgn="t"/>
                      <a:r>
                        <a:rPr lang="en-US" sz="1400">
                          <a:effectLst/>
                        </a:rPr>
                        <a:t>bd</a:t>
                      </a:r>
                    </a:p>
                  </a:txBody>
                  <a:tcPr marL="76200" marR="76200" marT="76200" marB="76200"/>
                </a:tc>
                <a:tc>
                  <a:txBody>
                    <a:bodyPr/>
                    <a:lstStyle/>
                    <a:p>
                      <a:pPr fontAlgn="t"/>
                      <a:r>
                        <a:rPr lang="en-US" sz="1100" dirty="0">
                          <a:effectLst/>
                        </a:rPr>
                        <a:t>The size of the border around the indicator. Default is 2 pixels.</a:t>
                      </a:r>
                    </a:p>
                  </a:txBody>
                  <a:tcPr marL="76200" marR="76200" marT="76200" marB="76200"/>
                </a:tc>
              </a:tr>
              <a:tr h="370840">
                <a:tc>
                  <a:txBody>
                    <a:bodyPr/>
                    <a:lstStyle/>
                    <a:p>
                      <a:pPr fontAlgn="t"/>
                      <a:r>
                        <a:rPr lang="en-US" sz="1400">
                          <a:effectLst/>
                        </a:rPr>
                        <a:t>cursor</a:t>
                      </a:r>
                    </a:p>
                  </a:txBody>
                  <a:tcPr marL="76200" marR="76200" marT="76200" marB="76200"/>
                </a:tc>
                <a:tc>
                  <a:txBody>
                    <a:bodyPr/>
                    <a:lstStyle/>
                    <a:p>
                      <a:pPr fontAlgn="t"/>
                      <a:r>
                        <a:rPr lang="en-US" sz="1100" dirty="0">
                          <a:effectLst/>
                        </a:rPr>
                        <a:t>If you set this option to a cursor name (</a:t>
                      </a:r>
                      <a:r>
                        <a:rPr lang="en-US" sz="1100" i="1" dirty="0">
                          <a:effectLst/>
                        </a:rPr>
                        <a:t>arrow, dot etc.</a:t>
                      </a:r>
                      <a:r>
                        <a:rPr lang="en-US" sz="1100" dirty="0">
                          <a:effectLst/>
                        </a:rPr>
                        <a:t>), the mouse cursor will change to that pattern when it is over the </a:t>
                      </a:r>
                      <a:r>
                        <a:rPr lang="en-US" sz="1100" dirty="0" err="1">
                          <a:effectLst/>
                        </a:rPr>
                        <a:t>checkbutton</a:t>
                      </a:r>
                      <a:r>
                        <a:rPr lang="en-US" sz="1100" dirty="0">
                          <a:effectLst/>
                        </a:rPr>
                        <a:t>.</a:t>
                      </a:r>
                    </a:p>
                  </a:txBody>
                  <a:tcPr marL="76200" marR="76200" marT="76200" marB="76200"/>
                </a:tc>
              </a:tr>
              <a:tr h="370840">
                <a:tc>
                  <a:txBody>
                    <a:bodyPr/>
                    <a:lstStyle/>
                    <a:p>
                      <a:pPr fontAlgn="t"/>
                      <a:r>
                        <a:rPr lang="en-US" sz="1400">
                          <a:effectLst/>
                        </a:rPr>
                        <a:t>font</a:t>
                      </a:r>
                    </a:p>
                  </a:txBody>
                  <a:tcPr marL="76200" marR="76200" marT="76200" marB="76200"/>
                </a:tc>
                <a:tc>
                  <a:txBody>
                    <a:bodyPr/>
                    <a:lstStyle/>
                    <a:p>
                      <a:pPr fontAlgn="t"/>
                      <a:r>
                        <a:rPr lang="en-US" sz="1100" dirty="0">
                          <a:effectLst/>
                        </a:rPr>
                        <a:t>If you are displaying text in this label (with the text or </a:t>
                      </a:r>
                      <a:r>
                        <a:rPr lang="en-US" sz="1100" dirty="0" err="1">
                          <a:effectLst/>
                        </a:rPr>
                        <a:t>textvariable</a:t>
                      </a:r>
                      <a:r>
                        <a:rPr lang="en-US" sz="1100" dirty="0">
                          <a:effectLst/>
                        </a:rPr>
                        <a:t> option, the font option specifies in what font that text will be displayed.</a:t>
                      </a:r>
                    </a:p>
                  </a:txBody>
                  <a:tcPr marL="76200" marR="76200" marT="76200" marB="76200"/>
                </a:tc>
              </a:tr>
              <a:tr h="370840">
                <a:tc>
                  <a:txBody>
                    <a:bodyPr/>
                    <a:lstStyle/>
                    <a:p>
                      <a:pPr fontAlgn="t"/>
                      <a:r>
                        <a:rPr lang="en-US" sz="1400">
                          <a:effectLst/>
                        </a:rPr>
                        <a:t>fg</a:t>
                      </a:r>
                    </a:p>
                  </a:txBody>
                  <a:tcPr marL="76200" marR="76200" marT="76200" marB="76200"/>
                </a:tc>
                <a:tc>
                  <a:txBody>
                    <a:bodyPr/>
                    <a:lstStyle/>
                    <a:p>
                      <a:pPr fontAlgn="t"/>
                      <a:r>
                        <a:rPr lang="en-US" sz="1100" dirty="0">
                          <a:effectLst/>
                        </a:rPr>
                        <a:t>If you are displaying text or a bitmap in this label, this option specifies the color of the text. </a:t>
                      </a:r>
                    </a:p>
                  </a:txBody>
                  <a:tcPr marL="76200" marR="76200" marT="76200" marB="76200"/>
                </a:tc>
              </a:tr>
              <a:tr h="370840">
                <a:tc>
                  <a:txBody>
                    <a:bodyPr/>
                    <a:lstStyle/>
                    <a:p>
                      <a:pPr fontAlgn="t"/>
                      <a:r>
                        <a:rPr lang="en-US" sz="1400" dirty="0">
                          <a:effectLst/>
                        </a:rPr>
                        <a:t>height</a:t>
                      </a:r>
                    </a:p>
                  </a:txBody>
                  <a:tcPr marL="76200" marR="76200" marT="76200" marB="76200"/>
                </a:tc>
                <a:tc>
                  <a:txBody>
                    <a:bodyPr/>
                    <a:lstStyle/>
                    <a:p>
                      <a:pPr fontAlgn="t"/>
                      <a:r>
                        <a:rPr lang="en-US" sz="1100" dirty="0">
                          <a:effectLst/>
                        </a:rPr>
                        <a:t>The vertical dimension of the new frame.</a:t>
                      </a:r>
                    </a:p>
                  </a:txBody>
                  <a:tcPr marL="76200" marR="76200" marT="76200" marB="76200"/>
                </a:tc>
              </a:tr>
            </a:tbl>
          </a:graphicData>
        </a:graphic>
      </p:graphicFrame>
    </p:spTree>
    <p:extLst>
      <p:ext uri="{BB962C8B-B14F-4D97-AF65-F5344CB8AC3E}">
        <p14:creationId xmlns:p14="http://schemas.microsoft.com/office/powerpoint/2010/main" val="267919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Options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31406"/>
              </p:ext>
            </p:extLst>
          </p:nvPr>
        </p:nvGraphicFramePr>
        <p:xfrm>
          <a:off x="681038" y="2336800"/>
          <a:ext cx="9613900" cy="436372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400" dirty="0">
                          <a:effectLst/>
                        </a:rPr>
                        <a:t>Option</a:t>
                      </a:r>
                    </a:p>
                  </a:txBody>
                  <a:tcPr marL="76200" marR="76200" marT="76200" marB="76200"/>
                </a:tc>
                <a:tc>
                  <a:txBody>
                    <a:bodyPr/>
                    <a:lstStyle/>
                    <a:p>
                      <a:pPr algn="l" fontAlgn="t"/>
                      <a:r>
                        <a:rPr lang="en-US" sz="1400" dirty="0">
                          <a:effectLst/>
                        </a:rPr>
                        <a:t>Description</a:t>
                      </a:r>
                    </a:p>
                  </a:txBody>
                  <a:tcPr marL="76200" marR="76200" marT="76200" marB="76200"/>
                </a:tc>
              </a:tr>
              <a:tr h="370840">
                <a:tc>
                  <a:txBody>
                    <a:bodyPr/>
                    <a:lstStyle/>
                    <a:p>
                      <a:pPr fontAlgn="t"/>
                      <a:r>
                        <a:rPr lang="en-US" sz="1400" dirty="0">
                          <a:effectLst/>
                        </a:rPr>
                        <a:t>image</a:t>
                      </a:r>
                    </a:p>
                  </a:txBody>
                  <a:tcPr marL="76200" marR="76200" marT="76200" marB="76200"/>
                </a:tc>
                <a:tc>
                  <a:txBody>
                    <a:bodyPr/>
                    <a:lstStyle/>
                    <a:p>
                      <a:pPr fontAlgn="t"/>
                      <a:r>
                        <a:rPr lang="en-US" sz="1200">
                          <a:effectLst/>
                        </a:rPr>
                        <a:t>To display a static image in the label widget, set this option to an image object.</a:t>
                      </a:r>
                    </a:p>
                  </a:txBody>
                  <a:tcPr marL="76200" marR="76200" marT="76200" marB="76200"/>
                </a:tc>
              </a:tr>
              <a:tr h="370840">
                <a:tc>
                  <a:txBody>
                    <a:bodyPr/>
                    <a:lstStyle/>
                    <a:p>
                      <a:pPr fontAlgn="t"/>
                      <a:r>
                        <a:rPr lang="en-US" sz="1400" dirty="0">
                          <a:effectLst/>
                        </a:rPr>
                        <a:t>justify</a:t>
                      </a:r>
                    </a:p>
                  </a:txBody>
                  <a:tcPr marL="76200" marR="76200" marT="76200" marB="76200"/>
                </a:tc>
                <a:tc>
                  <a:txBody>
                    <a:bodyPr/>
                    <a:lstStyle/>
                    <a:p>
                      <a:pPr fontAlgn="t"/>
                      <a:r>
                        <a:rPr lang="en-US" sz="1200">
                          <a:effectLst/>
                        </a:rPr>
                        <a:t>Specifies how multiple lines of text will be aligned with respect to each other: LEFT for flush left, CENTER for centered (the default), or RIGHT for right-justified.</a:t>
                      </a:r>
                    </a:p>
                  </a:txBody>
                  <a:tcPr marL="76200" marR="76200" marT="76200" marB="76200"/>
                </a:tc>
              </a:tr>
              <a:tr h="370840">
                <a:tc>
                  <a:txBody>
                    <a:bodyPr/>
                    <a:lstStyle/>
                    <a:p>
                      <a:pPr fontAlgn="t"/>
                      <a:r>
                        <a:rPr lang="en-US" sz="1400" dirty="0" err="1">
                          <a:effectLst/>
                        </a:rPr>
                        <a:t>padx</a:t>
                      </a:r>
                      <a:endParaRPr lang="en-US" sz="1400" dirty="0">
                        <a:effectLst/>
                      </a:endParaRPr>
                    </a:p>
                  </a:txBody>
                  <a:tcPr marL="76200" marR="76200" marT="76200" marB="76200"/>
                </a:tc>
                <a:tc>
                  <a:txBody>
                    <a:bodyPr/>
                    <a:lstStyle/>
                    <a:p>
                      <a:pPr fontAlgn="t"/>
                      <a:r>
                        <a:rPr lang="en-US" sz="1200">
                          <a:effectLst/>
                        </a:rPr>
                        <a:t>Extra space added to the left and right of the text within the widget. Default is 1.</a:t>
                      </a:r>
                    </a:p>
                  </a:txBody>
                  <a:tcPr marL="76200" marR="76200" marT="76200" marB="76200"/>
                </a:tc>
              </a:tr>
              <a:tr h="370840">
                <a:tc>
                  <a:txBody>
                    <a:bodyPr/>
                    <a:lstStyle/>
                    <a:p>
                      <a:pPr fontAlgn="t"/>
                      <a:r>
                        <a:rPr lang="en-US" sz="1400" dirty="0" err="1">
                          <a:effectLst/>
                        </a:rPr>
                        <a:t>pady</a:t>
                      </a:r>
                      <a:endParaRPr lang="en-US" sz="1400" dirty="0">
                        <a:effectLst/>
                      </a:endParaRPr>
                    </a:p>
                  </a:txBody>
                  <a:tcPr marL="76200" marR="76200" marT="76200" marB="76200"/>
                </a:tc>
                <a:tc>
                  <a:txBody>
                    <a:bodyPr/>
                    <a:lstStyle/>
                    <a:p>
                      <a:pPr fontAlgn="t"/>
                      <a:r>
                        <a:rPr lang="en-US" sz="1200">
                          <a:effectLst/>
                        </a:rPr>
                        <a:t>Extra space added above and below the text within the widget. Default is 1.</a:t>
                      </a:r>
                    </a:p>
                  </a:txBody>
                  <a:tcPr marL="76200" marR="76200" marT="76200" marB="76200"/>
                </a:tc>
              </a:tr>
              <a:tr h="370840">
                <a:tc>
                  <a:txBody>
                    <a:bodyPr/>
                    <a:lstStyle/>
                    <a:p>
                      <a:pPr fontAlgn="t"/>
                      <a:r>
                        <a:rPr lang="en-US" sz="1400" dirty="0">
                          <a:effectLst/>
                        </a:rPr>
                        <a:t>relief</a:t>
                      </a:r>
                    </a:p>
                  </a:txBody>
                  <a:tcPr marL="76200" marR="76200" marT="76200" marB="76200"/>
                </a:tc>
                <a:tc>
                  <a:txBody>
                    <a:bodyPr/>
                    <a:lstStyle/>
                    <a:p>
                      <a:pPr fontAlgn="t"/>
                      <a:r>
                        <a:rPr lang="en-US" sz="1200">
                          <a:effectLst/>
                        </a:rPr>
                        <a:t>Specifies the appearance of a decorative border around the label. The default is FLAT; for other values.</a:t>
                      </a:r>
                    </a:p>
                  </a:txBody>
                  <a:tcPr marL="76200" marR="76200" marT="76200" marB="76200"/>
                </a:tc>
              </a:tr>
              <a:tr h="370840">
                <a:tc>
                  <a:txBody>
                    <a:bodyPr/>
                    <a:lstStyle/>
                    <a:p>
                      <a:pPr fontAlgn="t"/>
                      <a:r>
                        <a:rPr lang="en-US" sz="1400" dirty="0">
                          <a:effectLst/>
                        </a:rPr>
                        <a:t>text</a:t>
                      </a:r>
                    </a:p>
                  </a:txBody>
                  <a:tcPr marL="76200" marR="76200" marT="76200" marB="76200"/>
                </a:tc>
                <a:tc>
                  <a:txBody>
                    <a:bodyPr/>
                    <a:lstStyle/>
                    <a:p>
                      <a:pPr fontAlgn="t"/>
                      <a:r>
                        <a:rPr lang="en-US" sz="1200">
                          <a:effectLst/>
                        </a:rPr>
                        <a:t>To display one or more lines of text in a label widget, set this option to a string containing the text. Internal newlines ("\n") will force a line break.</a:t>
                      </a:r>
                    </a:p>
                  </a:txBody>
                  <a:tcPr marL="76200" marR="76200" marT="76200" marB="76200"/>
                </a:tc>
              </a:tr>
              <a:tr h="370840">
                <a:tc>
                  <a:txBody>
                    <a:bodyPr/>
                    <a:lstStyle/>
                    <a:p>
                      <a:pPr fontAlgn="t"/>
                      <a:r>
                        <a:rPr lang="en-US" sz="1400" dirty="0" err="1">
                          <a:effectLst/>
                        </a:rPr>
                        <a:t>textvariable</a:t>
                      </a:r>
                      <a:endParaRPr lang="en-US" sz="1400" dirty="0">
                        <a:effectLst/>
                      </a:endParaRPr>
                    </a:p>
                  </a:txBody>
                  <a:tcPr marL="76200" marR="76200" marT="76200" marB="76200"/>
                </a:tc>
                <a:tc>
                  <a:txBody>
                    <a:bodyPr/>
                    <a:lstStyle/>
                    <a:p>
                      <a:pPr fontAlgn="t"/>
                      <a:r>
                        <a:rPr lang="en-US" sz="1200" dirty="0">
                          <a:effectLst/>
                        </a:rPr>
                        <a:t>To slave the text displayed in a label widget to a control variable of class </a:t>
                      </a:r>
                      <a:r>
                        <a:rPr lang="en-US" sz="1200" i="1" dirty="0" err="1">
                          <a:effectLst/>
                        </a:rPr>
                        <a:t>StringVar</a:t>
                      </a:r>
                      <a:r>
                        <a:rPr lang="en-US" sz="1200" dirty="0">
                          <a:effectLst/>
                        </a:rPr>
                        <a:t>, set this option to that variable.</a:t>
                      </a:r>
                    </a:p>
                  </a:txBody>
                  <a:tcPr marL="76200" marR="76200" marT="76200" marB="76200"/>
                </a:tc>
              </a:tr>
            </a:tbl>
          </a:graphicData>
        </a:graphic>
      </p:graphicFrame>
    </p:spTree>
    <p:extLst>
      <p:ext uri="{BB962C8B-B14F-4D97-AF65-F5344CB8AC3E}">
        <p14:creationId xmlns:p14="http://schemas.microsoft.com/office/powerpoint/2010/main" val="342908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Options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3793862"/>
              </p:ext>
            </p:extLst>
          </p:nvPr>
        </p:nvGraphicFramePr>
        <p:xfrm>
          <a:off x="681038" y="2336800"/>
          <a:ext cx="9613900" cy="229108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400" dirty="0">
                          <a:effectLst/>
                        </a:rPr>
                        <a:t>Option</a:t>
                      </a:r>
                    </a:p>
                  </a:txBody>
                  <a:tcPr marL="76200" marR="76200" marT="76200" marB="76200"/>
                </a:tc>
                <a:tc>
                  <a:txBody>
                    <a:bodyPr/>
                    <a:lstStyle/>
                    <a:p>
                      <a:pPr algn="l" fontAlgn="t"/>
                      <a:r>
                        <a:rPr lang="en-US" sz="1400" dirty="0">
                          <a:effectLst/>
                        </a:rPr>
                        <a:t>Description</a:t>
                      </a:r>
                    </a:p>
                  </a:txBody>
                  <a:tcPr marL="76200" marR="76200" marT="76200" marB="76200"/>
                </a:tc>
              </a:tr>
              <a:tr h="370840">
                <a:tc>
                  <a:txBody>
                    <a:bodyPr/>
                    <a:lstStyle/>
                    <a:p>
                      <a:pPr fontAlgn="t"/>
                      <a:r>
                        <a:rPr lang="en-US" sz="1400" dirty="0">
                          <a:effectLst/>
                        </a:rPr>
                        <a:t>underline</a:t>
                      </a:r>
                    </a:p>
                  </a:txBody>
                  <a:tcPr marL="76200" marR="76200" marT="76200" marB="76200"/>
                </a:tc>
                <a:tc>
                  <a:txBody>
                    <a:bodyPr/>
                    <a:lstStyle/>
                    <a:p>
                      <a:pPr fontAlgn="t"/>
                      <a:r>
                        <a:rPr lang="en-US" sz="1200">
                          <a:effectLst/>
                        </a:rPr>
                        <a:t>You can display an underline (_) below the nth letter of the text, counting from 0, by setting this option to n. The default is underline=-1, which means no underlining.</a:t>
                      </a:r>
                    </a:p>
                  </a:txBody>
                  <a:tcPr marL="76200" marR="76200" marT="76200" marB="76200"/>
                </a:tc>
              </a:tr>
              <a:tr h="370840">
                <a:tc>
                  <a:txBody>
                    <a:bodyPr/>
                    <a:lstStyle/>
                    <a:p>
                      <a:pPr fontAlgn="t"/>
                      <a:r>
                        <a:rPr lang="en-US" sz="1400">
                          <a:effectLst/>
                        </a:rPr>
                        <a:t>width</a:t>
                      </a:r>
                    </a:p>
                  </a:txBody>
                  <a:tcPr marL="76200" marR="76200" marT="76200" marB="76200"/>
                </a:tc>
                <a:tc>
                  <a:txBody>
                    <a:bodyPr/>
                    <a:lstStyle/>
                    <a:p>
                      <a:pPr fontAlgn="t"/>
                      <a:r>
                        <a:rPr lang="en-US" sz="1200">
                          <a:effectLst/>
                        </a:rPr>
                        <a:t>Width of the label in characters (not pixels!). If this option is not set, the label will be sized to fit its contents.</a:t>
                      </a:r>
                    </a:p>
                  </a:txBody>
                  <a:tcPr marL="76200" marR="76200" marT="76200" marB="76200"/>
                </a:tc>
              </a:tr>
              <a:tr h="370840">
                <a:tc>
                  <a:txBody>
                    <a:bodyPr/>
                    <a:lstStyle/>
                    <a:p>
                      <a:pPr fontAlgn="t"/>
                      <a:r>
                        <a:rPr lang="en-US" sz="1400" dirty="0" err="1">
                          <a:effectLst/>
                        </a:rPr>
                        <a:t>wraplength</a:t>
                      </a:r>
                      <a:endParaRPr lang="en-US" sz="1400" dirty="0">
                        <a:effectLst/>
                      </a:endParaRPr>
                    </a:p>
                  </a:txBody>
                  <a:tcPr marL="76200" marR="76200" marT="76200" marB="76200"/>
                </a:tc>
                <a:tc>
                  <a:txBody>
                    <a:bodyPr/>
                    <a:lstStyle/>
                    <a:p>
                      <a:pPr fontAlgn="t"/>
                      <a:r>
                        <a:rPr lang="en-US" sz="1200" dirty="0">
                          <a:effectLst/>
                        </a:rPr>
                        <a:t>You can limit the number of characters in each line by setting this option to the desired number. The default value, 0, means that lines will be broken only at newlines.</a:t>
                      </a:r>
                    </a:p>
                  </a:txBody>
                  <a:tcPr marL="76200" marR="76200" marT="76200" marB="76200"/>
                </a:tc>
              </a:tr>
            </a:tbl>
          </a:graphicData>
        </a:graphic>
      </p:graphicFrame>
    </p:spTree>
    <p:extLst>
      <p:ext uri="{BB962C8B-B14F-4D97-AF65-F5344CB8AC3E}">
        <p14:creationId xmlns:p14="http://schemas.microsoft.com/office/powerpoint/2010/main" val="326923203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50</TotalTime>
  <Words>488</Words>
  <Application>Microsoft Office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Trebuchet MS</vt:lpstr>
      <vt:lpstr>Berlin</vt:lpstr>
      <vt:lpstr>Tkinter: Message</vt:lpstr>
      <vt:lpstr>Syntax</vt:lpstr>
      <vt:lpstr>Message: Options</vt:lpstr>
      <vt:lpstr>Message: Options</vt:lpstr>
      <vt:lpstr>Message: Options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 Message</dc:title>
  <dc:creator>kulbhushan s</dc:creator>
  <cp:lastModifiedBy>kulbhushan s</cp:lastModifiedBy>
  <cp:revision>3</cp:revision>
  <dcterms:created xsi:type="dcterms:W3CDTF">2016-10-21T07:52:13Z</dcterms:created>
  <dcterms:modified xsi:type="dcterms:W3CDTF">2016-10-21T08:42:14Z</dcterms:modified>
</cp:coreProperties>
</file>