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A5F16B-DFB2-464C-8A2F-1D123D6A4654}"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152864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5F16B-DFB2-464C-8A2F-1D123D6A4654}"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299294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5F16B-DFB2-464C-8A2F-1D123D6A4654}"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220817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5F16B-DFB2-464C-8A2F-1D123D6A4654}"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62F425A-725A-4653-A6E7-56055EC33CF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4858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5F16B-DFB2-464C-8A2F-1D123D6A4654}"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2770621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EA5F16B-DFB2-464C-8A2F-1D123D6A4654}"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312874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EA5F16B-DFB2-464C-8A2F-1D123D6A4654}"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2316911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5F16B-DFB2-464C-8A2F-1D123D6A4654}"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238760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EA5F16B-DFB2-464C-8A2F-1D123D6A4654}" type="datetimeFigureOut">
              <a:rPr lang="en-US" smtClean="0"/>
              <a:t>10/21/2016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62F425A-725A-4653-A6E7-56055EC33CF8}" type="slidenum">
              <a:rPr lang="en-US" smtClean="0"/>
              <a:t>‹#›</a:t>
            </a:fld>
            <a:endParaRPr lang="en-US"/>
          </a:p>
        </p:txBody>
      </p:sp>
    </p:spTree>
    <p:extLst>
      <p:ext uri="{BB962C8B-B14F-4D97-AF65-F5344CB8AC3E}">
        <p14:creationId xmlns:p14="http://schemas.microsoft.com/office/powerpoint/2010/main" val="26375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5F16B-DFB2-464C-8A2F-1D123D6A4654}"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310454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5F16B-DFB2-464C-8A2F-1D123D6A4654}"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330191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A5F16B-DFB2-464C-8A2F-1D123D6A4654}"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95311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A5F16B-DFB2-464C-8A2F-1D123D6A4654}"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254561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A5F16B-DFB2-464C-8A2F-1D123D6A4654}"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327392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EA5F16B-DFB2-464C-8A2F-1D123D6A4654}"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152074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5F16B-DFB2-464C-8A2F-1D123D6A4654}"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273783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5F16B-DFB2-464C-8A2F-1D123D6A4654}"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F425A-725A-4653-A6E7-56055EC33CF8}" type="slidenum">
              <a:rPr lang="en-US" smtClean="0"/>
              <a:t>‹#›</a:t>
            </a:fld>
            <a:endParaRPr lang="en-US"/>
          </a:p>
        </p:txBody>
      </p:sp>
    </p:spTree>
    <p:extLst>
      <p:ext uri="{BB962C8B-B14F-4D97-AF65-F5344CB8AC3E}">
        <p14:creationId xmlns:p14="http://schemas.microsoft.com/office/powerpoint/2010/main" val="356031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A5F16B-DFB2-464C-8A2F-1D123D6A4654}" type="datetimeFigureOut">
              <a:rPr lang="en-US" smtClean="0"/>
              <a:t>10/21/2016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62F425A-725A-4653-A6E7-56055EC33CF8}" type="slidenum">
              <a:rPr lang="en-US" smtClean="0"/>
              <a:t>‹#›</a:t>
            </a:fld>
            <a:endParaRPr lang="en-US"/>
          </a:p>
        </p:txBody>
      </p:sp>
    </p:spTree>
    <p:extLst>
      <p:ext uri="{BB962C8B-B14F-4D97-AF65-F5344CB8AC3E}">
        <p14:creationId xmlns:p14="http://schemas.microsoft.com/office/powerpoint/2010/main" val="34099573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Tkinter</a:t>
            </a:r>
            <a:r>
              <a:rPr lang="en-US" dirty="0" smtClean="0"/>
              <a:t>: Scrollbar</a:t>
            </a:r>
            <a:endParaRPr lang="en-US" dirty="0"/>
          </a:p>
        </p:txBody>
      </p:sp>
      <p:sp>
        <p:nvSpPr>
          <p:cNvPr id="3" name="Subtitle 2"/>
          <p:cNvSpPr>
            <a:spLocks noGrp="1"/>
          </p:cNvSpPr>
          <p:nvPr>
            <p:ph type="subTitle" idx="1"/>
          </p:nvPr>
        </p:nvSpPr>
        <p:spPr/>
        <p:txBody>
          <a:bodyPr/>
          <a:lstStyle/>
          <a:p>
            <a:r>
              <a:rPr lang="en-US" dirty="0"/>
              <a:t>This widget provides a slide controller that is used to implement vertical scrolled widgets, such as </a:t>
            </a:r>
            <a:r>
              <a:rPr lang="en-US" dirty="0" err="1"/>
              <a:t>Listbox</a:t>
            </a:r>
            <a:r>
              <a:rPr lang="en-US" dirty="0"/>
              <a:t>, Text and Canvas. Note that you can also create horizontal scrollbars on Entry </a:t>
            </a:r>
            <a:r>
              <a:rPr lang="en-US" dirty="0" smtClean="0"/>
              <a:t>widgets.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45" y="3013746"/>
            <a:ext cx="2602752" cy="812995"/>
          </a:xfrm>
          <a:prstGeom prst="rect">
            <a:avLst/>
          </a:prstGeom>
        </p:spPr>
      </p:pic>
    </p:spTree>
    <p:extLst>
      <p:ext uri="{BB962C8B-B14F-4D97-AF65-F5344CB8AC3E}">
        <p14:creationId xmlns:p14="http://schemas.microsoft.com/office/powerpoint/2010/main" val="315653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marL="0" indent="0">
              <a:buNone/>
            </a:pPr>
            <a:r>
              <a:rPr lang="en-US" dirty="0"/>
              <a:t>w = Scrollbar ( master, option, ... </a:t>
            </a:r>
            <a:r>
              <a:rPr lang="en-US" dirty="0" smtClean="0"/>
              <a:t>)</a:t>
            </a:r>
          </a:p>
          <a:p>
            <a:pPr marL="0" indent="0">
              <a:buNone/>
            </a:pPr>
            <a:r>
              <a:rPr lang="en-US" dirty="0"/>
              <a:t>Parameters</a:t>
            </a:r>
          </a:p>
          <a:p>
            <a:r>
              <a:rPr lang="en-US" b="1" dirty="0"/>
              <a:t>master:</a:t>
            </a:r>
            <a:r>
              <a:rPr lang="en-US" dirty="0"/>
              <a:t> This represents the parent window.</a:t>
            </a:r>
          </a:p>
          <a:p>
            <a:r>
              <a:rPr lang="en-US" b="1" dirty="0"/>
              <a:t>options:</a:t>
            </a:r>
            <a:r>
              <a:rPr lang="en-US" dirty="0"/>
              <a:t> Here is the list of most commonly used options for this widget. These options can be used as key-value pairs separated by commas.</a:t>
            </a:r>
          </a:p>
          <a:p>
            <a:pPr marL="0" indent="0">
              <a:buNone/>
            </a:pPr>
            <a:endParaRPr lang="en-US" dirty="0"/>
          </a:p>
        </p:txBody>
      </p:sp>
    </p:spTree>
    <p:extLst>
      <p:ext uri="{BB962C8B-B14F-4D97-AF65-F5344CB8AC3E}">
        <p14:creationId xmlns:p14="http://schemas.microsoft.com/office/powerpoint/2010/main" val="185411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Scrollbar: Options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4401467"/>
              </p:ext>
            </p:extLst>
          </p:nvPr>
        </p:nvGraphicFramePr>
        <p:xfrm>
          <a:off x="681038" y="2336800"/>
          <a:ext cx="9613900" cy="407416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400" dirty="0" err="1">
                          <a:effectLst/>
                        </a:rPr>
                        <a:t>activebackground</a:t>
                      </a:r>
                      <a:endParaRPr lang="en-US" sz="1400" dirty="0">
                        <a:effectLst/>
                      </a:endParaRPr>
                    </a:p>
                  </a:txBody>
                  <a:tcPr marL="76200" marR="76200" marT="76200" marB="76200"/>
                </a:tc>
                <a:tc>
                  <a:txBody>
                    <a:bodyPr/>
                    <a:lstStyle/>
                    <a:p>
                      <a:pPr fontAlgn="t"/>
                      <a:r>
                        <a:rPr lang="en-US" sz="1100">
                          <a:effectLst/>
                        </a:rPr>
                        <a:t>The color of the slider and arrowheads when the mouse is over them.</a:t>
                      </a:r>
                    </a:p>
                  </a:txBody>
                  <a:tcPr marL="76200" marR="76200" marT="76200" marB="76200"/>
                </a:tc>
              </a:tr>
              <a:tr h="370840">
                <a:tc>
                  <a:txBody>
                    <a:bodyPr/>
                    <a:lstStyle/>
                    <a:p>
                      <a:pPr fontAlgn="t"/>
                      <a:r>
                        <a:rPr lang="en-US" sz="1400" dirty="0" err="1">
                          <a:effectLst/>
                        </a:rPr>
                        <a:t>bg</a:t>
                      </a:r>
                      <a:endParaRPr lang="en-US" sz="1400" dirty="0">
                        <a:effectLst/>
                      </a:endParaRPr>
                    </a:p>
                  </a:txBody>
                  <a:tcPr marL="76200" marR="76200" marT="76200" marB="76200"/>
                </a:tc>
                <a:tc>
                  <a:txBody>
                    <a:bodyPr/>
                    <a:lstStyle/>
                    <a:p>
                      <a:pPr fontAlgn="t"/>
                      <a:r>
                        <a:rPr lang="en-US" sz="1100">
                          <a:effectLst/>
                        </a:rPr>
                        <a:t>The color of the slider and arrowheads when the mouse is not over them.</a:t>
                      </a:r>
                    </a:p>
                  </a:txBody>
                  <a:tcPr marL="76200" marR="76200" marT="76200" marB="76200"/>
                </a:tc>
              </a:tr>
              <a:tr h="370840">
                <a:tc>
                  <a:txBody>
                    <a:bodyPr/>
                    <a:lstStyle/>
                    <a:p>
                      <a:pPr fontAlgn="t"/>
                      <a:r>
                        <a:rPr lang="en-US" sz="1400" dirty="0" err="1">
                          <a:effectLst/>
                        </a:rPr>
                        <a:t>bd</a:t>
                      </a:r>
                      <a:endParaRPr lang="en-US" sz="1400" dirty="0">
                        <a:effectLst/>
                      </a:endParaRPr>
                    </a:p>
                  </a:txBody>
                  <a:tcPr marL="76200" marR="76200" marT="76200" marB="76200"/>
                </a:tc>
                <a:tc>
                  <a:txBody>
                    <a:bodyPr/>
                    <a:lstStyle/>
                    <a:p>
                      <a:pPr fontAlgn="t"/>
                      <a:r>
                        <a:rPr lang="en-US" sz="1100" dirty="0">
                          <a:effectLst/>
                        </a:rPr>
                        <a:t>The width of the 3-d borders around the entire perimeter of the trough, and also the width of the 3-d effects on the arrowheads and slider. Default is no border around the trough, and a 2-pixel border around the arrowheads and slider.</a:t>
                      </a:r>
                    </a:p>
                  </a:txBody>
                  <a:tcPr marL="76200" marR="76200" marT="76200" marB="76200"/>
                </a:tc>
              </a:tr>
              <a:tr h="370840">
                <a:tc>
                  <a:txBody>
                    <a:bodyPr/>
                    <a:lstStyle/>
                    <a:p>
                      <a:pPr fontAlgn="t"/>
                      <a:r>
                        <a:rPr lang="en-US" sz="1400" dirty="0">
                          <a:effectLst/>
                        </a:rPr>
                        <a:t>command</a:t>
                      </a:r>
                    </a:p>
                  </a:txBody>
                  <a:tcPr marL="76200" marR="76200" marT="76200" marB="76200"/>
                </a:tc>
                <a:tc>
                  <a:txBody>
                    <a:bodyPr/>
                    <a:lstStyle/>
                    <a:p>
                      <a:pPr fontAlgn="t"/>
                      <a:r>
                        <a:rPr lang="en-US" sz="1100">
                          <a:effectLst/>
                        </a:rPr>
                        <a:t>A procedure to be called whenever the scrollbar is moved.</a:t>
                      </a:r>
                    </a:p>
                  </a:txBody>
                  <a:tcPr marL="76200" marR="76200" marT="76200" marB="76200"/>
                </a:tc>
              </a:tr>
              <a:tr h="370840">
                <a:tc>
                  <a:txBody>
                    <a:bodyPr/>
                    <a:lstStyle/>
                    <a:p>
                      <a:pPr fontAlgn="t"/>
                      <a:r>
                        <a:rPr lang="en-US" sz="1400" dirty="0">
                          <a:effectLst/>
                        </a:rPr>
                        <a:t>cursor</a:t>
                      </a:r>
                    </a:p>
                  </a:txBody>
                  <a:tcPr marL="76200" marR="76200" marT="76200" marB="76200"/>
                </a:tc>
                <a:tc>
                  <a:txBody>
                    <a:bodyPr/>
                    <a:lstStyle/>
                    <a:p>
                      <a:pPr fontAlgn="t"/>
                      <a:r>
                        <a:rPr lang="en-US" sz="1100">
                          <a:effectLst/>
                        </a:rPr>
                        <a:t>The cursor that appears when the mouse is over the scrollbar.</a:t>
                      </a:r>
                    </a:p>
                  </a:txBody>
                  <a:tcPr marL="76200" marR="76200" marT="76200" marB="76200"/>
                </a:tc>
              </a:tr>
              <a:tr h="370840">
                <a:tc>
                  <a:txBody>
                    <a:bodyPr/>
                    <a:lstStyle/>
                    <a:p>
                      <a:pPr fontAlgn="t"/>
                      <a:r>
                        <a:rPr lang="en-US" sz="1400" dirty="0" err="1">
                          <a:effectLst/>
                        </a:rPr>
                        <a:t>elementborderwidth</a:t>
                      </a:r>
                      <a:endParaRPr lang="en-US" sz="1400" dirty="0">
                        <a:effectLst/>
                      </a:endParaRPr>
                    </a:p>
                  </a:txBody>
                  <a:tcPr marL="76200" marR="76200" marT="76200" marB="76200"/>
                </a:tc>
                <a:tc>
                  <a:txBody>
                    <a:bodyPr/>
                    <a:lstStyle/>
                    <a:p>
                      <a:pPr fontAlgn="t"/>
                      <a:r>
                        <a:rPr lang="en-US" sz="1100">
                          <a:effectLst/>
                        </a:rPr>
                        <a:t>The width of the borders around the arrowheads and slider. The default is elementborderwidth=-1, which means to use the value of the borderwidth option.</a:t>
                      </a:r>
                    </a:p>
                  </a:txBody>
                  <a:tcPr marL="76200" marR="76200" marT="76200" marB="76200"/>
                </a:tc>
              </a:tr>
              <a:tr h="370840">
                <a:tc>
                  <a:txBody>
                    <a:bodyPr/>
                    <a:lstStyle/>
                    <a:p>
                      <a:pPr fontAlgn="t"/>
                      <a:r>
                        <a:rPr lang="en-US" sz="1400" dirty="0" err="1">
                          <a:effectLst/>
                        </a:rPr>
                        <a:t>highlightbackground</a:t>
                      </a:r>
                      <a:endParaRPr lang="en-US" sz="1400" dirty="0">
                        <a:effectLst/>
                      </a:endParaRPr>
                    </a:p>
                  </a:txBody>
                  <a:tcPr marL="76200" marR="76200" marT="76200" marB="76200"/>
                </a:tc>
                <a:tc>
                  <a:txBody>
                    <a:bodyPr/>
                    <a:lstStyle/>
                    <a:p>
                      <a:pPr fontAlgn="t"/>
                      <a:r>
                        <a:rPr lang="en-US" sz="1100">
                          <a:effectLst/>
                        </a:rPr>
                        <a:t>The color of the focus highlight when the scrollbar does not have focus.</a:t>
                      </a:r>
                    </a:p>
                  </a:txBody>
                  <a:tcPr marL="76200" marR="76200" marT="76200" marB="76200"/>
                </a:tc>
              </a:tr>
              <a:tr h="370840">
                <a:tc>
                  <a:txBody>
                    <a:bodyPr/>
                    <a:lstStyle/>
                    <a:p>
                      <a:pPr fontAlgn="t"/>
                      <a:r>
                        <a:rPr lang="en-US" sz="1400" dirty="0" err="1">
                          <a:effectLst/>
                        </a:rPr>
                        <a:t>highlightcolor</a:t>
                      </a:r>
                      <a:endParaRPr lang="en-US" sz="1400" dirty="0">
                        <a:effectLst/>
                      </a:endParaRPr>
                    </a:p>
                  </a:txBody>
                  <a:tcPr marL="76200" marR="76200" marT="76200" marB="76200"/>
                </a:tc>
                <a:tc>
                  <a:txBody>
                    <a:bodyPr/>
                    <a:lstStyle/>
                    <a:p>
                      <a:pPr fontAlgn="t"/>
                      <a:r>
                        <a:rPr lang="en-US" sz="1100" dirty="0">
                          <a:effectLst/>
                        </a:rPr>
                        <a:t>The color of the focus highlight when the scrollbar has the focus.</a:t>
                      </a:r>
                    </a:p>
                  </a:txBody>
                  <a:tcPr marL="76200" marR="76200" marT="76200" marB="76200"/>
                </a:tc>
              </a:tr>
            </a:tbl>
          </a:graphicData>
        </a:graphic>
      </p:graphicFrame>
    </p:spTree>
    <p:extLst>
      <p:ext uri="{BB962C8B-B14F-4D97-AF65-F5344CB8AC3E}">
        <p14:creationId xmlns:p14="http://schemas.microsoft.com/office/powerpoint/2010/main" val="249361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0764458"/>
              </p:ext>
            </p:extLst>
          </p:nvPr>
        </p:nvGraphicFramePr>
        <p:xfrm>
          <a:off x="680321" y="2177773"/>
          <a:ext cx="9613900" cy="454152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400" dirty="0" err="1">
                          <a:effectLst/>
                        </a:rPr>
                        <a:t>highlightthickness</a:t>
                      </a:r>
                      <a:endParaRPr lang="en-US" sz="1400" dirty="0">
                        <a:effectLst/>
                      </a:endParaRPr>
                    </a:p>
                  </a:txBody>
                  <a:tcPr marL="76200" marR="76200" marT="76200" marB="76200"/>
                </a:tc>
                <a:tc>
                  <a:txBody>
                    <a:bodyPr/>
                    <a:lstStyle/>
                    <a:p>
                      <a:pPr fontAlgn="t"/>
                      <a:r>
                        <a:rPr lang="en-US" sz="1100">
                          <a:effectLst/>
                        </a:rPr>
                        <a:t>The thickness of the focus highlight. Default is 1. Set to 0 to suppress display of the focus highlight.</a:t>
                      </a:r>
                    </a:p>
                  </a:txBody>
                  <a:tcPr marL="76200" marR="76200" marT="76200" marB="76200"/>
                </a:tc>
              </a:tr>
              <a:tr h="370840">
                <a:tc>
                  <a:txBody>
                    <a:bodyPr/>
                    <a:lstStyle/>
                    <a:p>
                      <a:pPr fontAlgn="t"/>
                      <a:r>
                        <a:rPr lang="en-US" sz="1400" dirty="0">
                          <a:effectLst/>
                        </a:rPr>
                        <a:t>jump</a:t>
                      </a:r>
                    </a:p>
                  </a:txBody>
                  <a:tcPr marL="76200" marR="76200" marT="76200" marB="76200"/>
                </a:tc>
                <a:tc>
                  <a:txBody>
                    <a:bodyPr/>
                    <a:lstStyle/>
                    <a:p>
                      <a:pPr fontAlgn="t"/>
                      <a:r>
                        <a:rPr lang="en-US" sz="1100" dirty="0">
                          <a:effectLst/>
                        </a:rPr>
                        <a:t>This option controls what happens when a user drags the slider. Normally (jump=0), every small drag of the slider causes the command callback to be called. If you set this option to 1, the callback isn't called until the user releases the mouse button.</a:t>
                      </a:r>
                    </a:p>
                  </a:txBody>
                  <a:tcPr marL="76200" marR="76200" marT="76200" marB="76200"/>
                </a:tc>
              </a:tr>
              <a:tr h="370840">
                <a:tc>
                  <a:txBody>
                    <a:bodyPr/>
                    <a:lstStyle/>
                    <a:p>
                      <a:pPr fontAlgn="t"/>
                      <a:r>
                        <a:rPr lang="en-US" sz="1400">
                          <a:effectLst/>
                        </a:rPr>
                        <a:t>orient</a:t>
                      </a:r>
                    </a:p>
                  </a:txBody>
                  <a:tcPr marL="76200" marR="76200" marT="76200" marB="76200"/>
                </a:tc>
                <a:tc>
                  <a:txBody>
                    <a:bodyPr/>
                    <a:lstStyle/>
                    <a:p>
                      <a:pPr fontAlgn="t"/>
                      <a:r>
                        <a:rPr lang="en-US" sz="1100">
                          <a:effectLst/>
                        </a:rPr>
                        <a:t>Set orient=HORIZONTAL for a horizontal scrollbar, orient=VERTICAL for a vertical one.</a:t>
                      </a:r>
                    </a:p>
                  </a:txBody>
                  <a:tcPr marL="76200" marR="76200" marT="76200" marB="76200"/>
                </a:tc>
              </a:tr>
              <a:tr h="370840">
                <a:tc>
                  <a:txBody>
                    <a:bodyPr/>
                    <a:lstStyle/>
                    <a:p>
                      <a:pPr fontAlgn="t"/>
                      <a:r>
                        <a:rPr lang="en-US" sz="1400">
                          <a:effectLst/>
                        </a:rPr>
                        <a:t>repeatdelay</a:t>
                      </a:r>
                    </a:p>
                  </a:txBody>
                  <a:tcPr marL="76200" marR="76200" marT="76200" marB="76200"/>
                </a:tc>
                <a:tc>
                  <a:txBody>
                    <a:bodyPr/>
                    <a:lstStyle/>
                    <a:p>
                      <a:pPr fontAlgn="t"/>
                      <a:r>
                        <a:rPr lang="en-US" sz="1100">
                          <a:effectLst/>
                        </a:rPr>
                        <a:t>This option controls how long button 1 has to be held down in the trough before the slider starts moving in that direction repeatedly. Default is repeatdelay=300, and the units are milliseconds.</a:t>
                      </a:r>
                    </a:p>
                  </a:txBody>
                  <a:tcPr marL="76200" marR="76200" marT="76200" marB="76200"/>
                </a:tc>
              </a:tr>
              <a:tr h="370840">
                <a:tc>
                  <a:txBody>
                    <a:bodyPr/>
                    <a:lstStyle/>
                    <a:p>
                      <a:pPr fontAlgn="t"/>
                      <a:r>
                        <a:rPr lang="en-US" sz="1400">
                          <a:effectLst/>
                        </a:rPr>
                        <a:t>repeatinterval</a:t>
                      </a:r>
                    </a:p>
                  </a:txBody>
                  <a:tcPr marL="76200" marR="76200" marT="76200" marB="76200"/>
                </a:tc>
                <a:tc>
                  <a:txBody>
                    <a:bodyPr/>
                    <a:lstStyle/>
                    <a:p>
                      <a:pPr fontAlgn="t"/>
                      <a:r>
                        <a:rPr lang="en-US" sz="1100">
                          <a:effectLst/>
                        </a:rPr>
                        <a:t>repeatinterval</a:t>
                      </a:r>
                    </a:p>
                  </a:txBody>
                  <a:tcPr marL="76200" marR="76200" marT="76200" marB="76200"/>
                </a:tc>
              </a:tr>
              <a:tr h="370840">
                <a:tc>
                  <a:txBody>
                    <a:bodyPr/>
                    <a:lstStyle/>
                    <a:p>
                      <a:pPr fontAlgn="t"/>
                      <a:r>
                        <a:rPr lang="en-US" sz="1400">
                          <a:effectLst/>
                        </a:rPr>
                        <a:t>takefocus</a:t>
                      </a:r>
                    </a:p>
                  </a:txBody>
                  <a:tcPr marL="76200" marR="76200" marT="76200" marB="76200"/>
                </a:tc>
                <a:tc>
                  <a:txBody>
                    <a:bodyPr/>
                    <a:lstStyle/>
                    <a:p>
                      <a:pPr fontAlgn="t"/>
                      <a:r>
                        <a:rPr lang="en-US" sz="1100">
                          <a:effectLst/>
                        </a:rPr>
                        <a:t>Normally, you can tab the focus through a scrollbar widget. Set takefocus=0 if you don't want this behavior.</a:t>
                      </a:r>
                    </a:p>
                  </a:txBody>
                  <a:tcPr marL="76200" marR="76200" marT="76200" marB="76200"/>
                </a:tc>
              </a:tr>
              <a:tr h="370840">
                <a:tc>
                  <a:txBody>
                    <a:bodyPr/>
                    <a:lstStyle/>
                    <a:p>
                      <a:pPr fontAlgn="t"/>
                      <a:r>
                        <a:rPr lang="en-US" sz="1400">
                          <a:effectLst/>
                        </a:rPr>
                        <a:t>troughcolor</a:t>
                      </a:r>
                    </a:p>
                  </a:txBody>
                  <a:tcPr marL="76200" marR="76200" marT="76200" marB="76200"/>
                </a:tc>
                <a:tc>
                  <a:txBody>
                    <a:bodyPr/>
                    <a:lstStyle/>
                    <a:p>
                      <a:pPr fontAlgn="t"/>
                      <a:r>
                        <a:rPr lang="en-US" sz="1100">
                          <a:effectLst/>
                        </a:rPr>
                        <a:t>The color of the trough.</a:t>
                      </a:r>
                    </a:p>
                  </a:txBody>
                  <a:tcPr marL="76200" marR="76200" marT="76200" marB="76200"/>
                </a:tc>
              </a:tr>
              <a:tr h="370840">
                <a:tc>
                  <a:txBody>
                    <a:bodyPr/>
                    <a:lstStyle/>
                    <a:p>
                      <a:pPr fontAlgn="t"/>
                      <a:r>
                        <a:rPr lang="en-US" sz="1400" dirty="0">
                          <a:effectLst/>
                        </a:rPr>
                        <a:t>width</a:t>
                      </a:r>
                    </a:p>
                  </a:txBody>
                  <a:tcPr marL="76200" marR="76200" marT="76200" marB="76200"/>
                </a:tc>
                <a:tc>
                  <a:txBody>
                    <a:bodyPr/>
                    <a:lstStyle/>
                    <a:p>
                      <a:pPr fontAlgn="t"/>
                      <a:r>
                        <a:rPr lang="en-US" sz="1100" dirty="0">
                          <a:effectLst/>
                        </a:rPr>
                        <a:t>Width of the scrollbar (its y dimension if horizontal, and its x dimension if vertical). Default is 16.</a:t>
                      </a:r>
                    </a:p>
                  </a:txBody>
                  <a:tcPr marL="76200" marR="76200" marT="76200" marB="76200"/>
                </a:tc>
              </a:tr>
            </a:tbl>
          </a:graphicData>
        </a:graphic>
      </p:graphicFrame>
    </p:spTree>
    <p:extLst>
      <p:ext uri="{BB962C8B-B14F-4D97-AF65-F5344CB8AC3E}">
        <p14:creationId xmlns:p14="http://schemas.microsoft.com/office/powerpoint/2010/main" val="229476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 </a:t>
            </a:r>
            <a:r>
              <a:rPr lang="en-US" dirty="0" smtClean="0"/>
              <a:t>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052762"/>
              </p:ext>
            </p:extLst>
          </p:nvPr>
        </p:nvGraphicFramePr>
        <p:xfrm>
          <a:off x="681038" y="2336800"/>
          <a:ext cx="9613900" cy="195580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Methods</a:t>
                      </a:r>
                    </a:p>
                  </a:txBody>
                  <a:tcPr marL="76200" marR="76200" marT="76200" marB="76200"/>
                </a:tc>
                <a:tc>
                  <a:txBody>
                    <a:bodyPr/>
                    <a:lstStyle/>
                    <a:p>
                      <a:pPr algn="l" fontAlgn="t"/>
                      <a:r>
                        <a:rPr lang="en-US" sz="1200">
                          <a:effectLst/>
                        </a:rPr>
                        <a:t>Description</a:t>
                      </a:r>
                    </a:p>
                  </a:txBody>
                  <a:tcPr marL="76200" marR="76200" marT="76200" marB="76200"/>
                </a:tc>
              </a:tr>
              <a:tr h="370840">
                <a:tc>
                  <a:txBody>
                    <a:bodyPr/>
                    <a:lstStyle/>
                    <a:p>
                      <a:pPr fontAlgn="t"/>
                      <a:r>
                        <a:rPr lang="en-US" sz="1400">
                          <a:effectLst/>
                        </a:rPr>
                        <a:t>get()</a:t>
                      </a:r>
                    </a:p>
                  </a:txBody>
                  <a:tcPr marL="76200" marR="76200" marT="76200" marB="76200"/>
                </a:tc>
                <a:tc>
                  <a:txBody>
                    <a:bodyPr/>
                    <a:lstStyle/>
                    <a:p>
                      <a:pPr fontAlgn="t"/>
                      <a:r>
                        <a:rPr lang="en-US" sz="1200">
                          <a:effectLst/>
                        </a:rPr>
                        <a:t>Returns two numbers (a, b) describing the current position of the slider. The a value gives the position of the left or top edge of the slider, for horizontal and vertical scrollbars respectively; the b value gives the position of the right or bottom edge.</a:t>
                      </a:r>
                    </a:p>
                  </a:txBody>
                  <a:tcPr marL="76200" marR="76200" marT="76200" marB="76200"/>
                </a:tc>
              </a:tr>
              <a:tr h="370840">
                <a:tc>
                  <a:txBody>
                    <a:bodyPr/>
                    <a:lstStyle/>
                    <a:p>
                      <a:pPr fontAlgn="t"/>
                      <a:r>
                        <a:rPr lang="en-US" sz="1400" dirty="0">
                          <a:effectLst/>
                        </a:rPr>
                        <a:t>set ( first, last )</a:t>
                      </a:r>
                    </a:p>
                  </a:txBody>
                  <a:tcPr marL="76200" marR="76200" marT="76200" marB="76200"/>
                </a:tc>
                <a:tc>
                  <a:txBody>
                    <a:bodyPr/>
                    <a:lstStyle/>
                    <a:p>
                      <a:pPr fontAlgn="t"/>
                      <a:r>
                        <a:rPr lang="en-US" sz="1200" dirty="0">
                          <a:effectLst/>
                        </a:rPr>
                        <a:t>To connect a scrollbar to another widget w, set w's </a:t>
                      </a:r>
                      <a:r>
                        <a:rPr lang="en-US" sz="1200" dirty="0" err="1">
                          <a:effectLst/>
                        </a:rPr>
                        <a:t>xscrollcommand</a:t>
                      </a:r>
                      <a:r>
                        <a:rPr lang="en-US" sz="1200" dirty="0">
                          <a:effectLst/>
                        </a:rPr>
                        <a:t> or </a:t>
                      </a:r>
                      <a:r>
                        <a:rPr lang="en-US" sz="1200" dirty="0" err="1">
                          <a:effectLst/>
                        </a:rPr>
                        <a:t>yscrollcommand</a:t>
                      </a:r>
                      <a:r>
                        <a:rPr lang="en-US" sz="1200" dirty="0">
                          <a:effectLst/>
                        </a:rPr>
                        <a:t> to the scrollbar's set() method. The arguments have the same meaning as the values returned by the get() method.</a:t>
                      </a:r>
                    </a:p>
                  </a:txBody>
                  <a:tcPr marL="76200" marR="76200" marT="76200" marB="76200"/>
                </a:tc>
              </a:tr>
            </a:tbl>
          </a:graphicData>
        </a:graphic>
      </p:graphicFrame>
    </p:spTree>
    <p:extLst>
      <p:ext uri="{BB962C8B-B14F-4D97-AF65-F5344CB8AC3E}">
        <p14:creationId xmlns:p14="http://schemas.microsoft.com/office/powerpoint/2010/main" val="70541642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18</TotalTime>
  <Words>504</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Tkinter: Scrollbar</vt:lpstr>
      <vt:lpstr>Syntax</vt:lpstr>
      <vt:lpstr>Scrollbar: Options</vt:lpstr>
      <vt:lpstr>Scrollbar: Options</vt:lpstr>
      <vt:lpstr>Scrollbar: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Scrollbar</dc:title>
  <dc:creator>kulbhushan s</dc:creator>
  <cp:lastModifiedBy>kulbhushan s</cp:lastModifiedBy>
  <cp:revision>2</cp:revision>
  <dcterms:created xsi:type="dcterms:W3CDTF">2016-10-21T08:42:25Z</dcterms:created>
  <dcterms:modified xsi:type="dcterms:W3CDTF">2016-10-21T09:00:53Z</dcterms:modified>
</cp:coreProperties>
</file>