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10/27/2022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21420000">
            <a:off x="64844" y="1289235"/>
            <a:ext cx="11020648" cy="2766528"/>
          </a:xfrm>
        </p:spPr>
        <p:txBody>
          <a:bodyPr>
            <a:noAutofit/>
          </a:bodyPr>
          <a:lstStyle/>
          <a:p>
            <a:r>
              <a:rPr lang="ru-RU" sz="4800" dirty="0" smtClean="0"/>
              <a:t>Последствия октябрьской революции. Основные идеи и задачи большевиков. Формирование новых органов власти Советской России.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1420000">
            <a:off x="1387431" y="4067089"/>
            <a:ext cx="9755187" cy="550333"/>
          </a:xfrm>
        </p:spPr>
        <p:txBody>
          <a:bodyPr/>
          <a:lstStyle/>
          <a:p>
            <a:r>
              <a:rPr lang="ru-RU" sz="1800" dirty="0" smtClean="0"/>
              <a:t>Выполнил </a:t>
            </a:r>
            <a:r>
              <a:rPr lang="ru-RU" sz="1800" dirty="0" err="1" smtClean="0"/>
              <a:t>Микуцких</a:t>
            </a:r>
            <a:r>
              <a:rPr lang="ru-RU" sz="1800" dirty="0" smtClean="0"/>
              <a:t> </a:t>
            </a:r>
            <a:r>
              <a:rPr lang="ru-RU" sz="1800" dirty="0" err="1" smtClean="0"/>
              <a:t>григорий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3329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1837" cy="1151965"/>
          </a:xfrm>
        </p:spPr>
        <p:txBody>
          <a:bodyPr>
            <a:noAutofit/>
          </a:bodyPr>
          <a:lstStyle/>
          <a:p>
            <a:r>
              <a:rPr lang="ru-RU" sz="4000" dirty="0" smtClean="0"/>
              <a:t>Декрет «О </a:t>
            </a:r>
            <a:r>
              <a:rPr lang="ru-RU" sz="4000" dirty="0"/>
              <a:t>расширении прав городов на самоуправление в продовольственном </a:t>
            </a:r>
            <a:r>
              <a:rPr lang="ru-RU" sz="4000" dirty="0" smtClean="0"/>
              <a:t>деле»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959879"/>
            <a:ext cx="10394707" cy="359553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Всё продовольствие, будь то адресовано Красному кресту или другим независимым по снабжению учреждениям, конфискуются в пользу городского самоуправления.</a:t>
            </a:r>
          </a:p>
          <a:p>
            <a:r>
              <a:rPr lang="ru-RU" dirty="0"/>
              <a:t>Город имеет право устраивать трудовую повинность для учащихся старших классов школы и для студентов.</a:t>
            </a:r>
          </a:p>
          <a:p>
            <a:r>
              <a:rPr lang="ru-RU" dirty="0"/>
              <a:t>Руководство города имеет право взять под контроль любое предприятие, набирать его штат, формировать ценовую политику и прочее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Определяется право равного получения пищи всеми жителями городов.</a:t>
            </a:r>
          </a:p>
          <a:p>
            <a:r>
              <a:rPr lang="ru-RU" dirty="0"/>
              <a:t>Городское самоуправление вправе конфисковать любое помещение под надобности продовольственного дела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7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Декрет «Об отмене смертной казни</a:t>
            </a:r>
            <a:r>
              <a:rPr lang="ru-RU" sz="4800" dirty="0" smtClean="0"/>
              <a:t>»</a:t>
            </a:r>
            <a:r>
              <a:rPr lang="ru-RU" sz="4800" dirty="0"/>
              <a:t/>
            </a:r>
            <a:br>
              <a:rPr lang="ru-RU" sz="4800" dirty="0"/>
            </a:b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"Восстановленная Керенским смертная казнь на фронте отменяется.</a:t>
            </a:r>
          </a:p>
          <a:p>
            <a:pPr marL="0" indent="0">
              <a:buNone/>
            </a:pPr>
            <a:r>
              <a:rPr lang="ru-RU" dirty="0"/>
              <a:t>На фронте восстановляется полная свобода агитации. Все солдаты и офицеры-революционеры, находящиеся под арестом по так называемым «политическим преступлениям», освобождаются немедленно</a:t>
            </a:r>
            <a:r>
              <a:rPr lang="ru-RU" dirty="0" smtClean="0"/>
              <a:t>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5181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Декрет «О полноте власти советов</a:t>
            </a:r>
            <a:r>
              <a:rPr lang="ru-RU" sz="4800" dirty="0" smtClean="0"/>
              <a:t>»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"Вся власть отныне принадлежит Советам. Комиссары бывшего Временного Правительства отстраняются. Председатели Советов сносятся непосредственно с Революционным </a:t>
            </a:r>
            <a:r>
              <a:rPr lang="ru-RU" dirty="0" smtClean="0"/>
              <a:t>Правительством."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162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Декрет «о печати»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630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"1. Закрытию </a:t>
            </a:r>
            <a:r>
              <a:rPr lang="ru-RU" dirty="0"/>
              <a:t>подлежат лишь органы прессы: </a:t>
            </a:r>
            <a:endParaRPr lang="ru-RU" dirty="0" smtClean="0"/>
          </a:p>
          <a:p>
            <a:r>
              <a:rPr lang="ru-RU" dirty="0" smtClean="0"/>
              <a:t>призывающие </a:t>
            </a:r>
            <a:r>
              <a:rPr lang="ru-RU" dirty="0"/>
              <a:t>к открытому сопротивлению или неповиновению Рабочему и Крестьянскому </a:t>
            </a:r>
            <a:r>
              <a:rPr lang="ru-RU" dirty="0" smtClean="0"/>
              <a:t>Правительству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dirty="0" smtClean="0"/>
              <a:t>сеющие </a:t>
            </a:r>
            <a:r>
              <a:rPr lang="ru-RU" dirty="0"/>
              <a:t>смуту путем явно-клеветнического извращения </a:t>
            </a:r>
            <a:r>
              <a:rPr lang="ru-RU" dirty="0" smtClean="0"/>
              <a:t>фактов.</a:t>
            </a:r>
          </a:p>
          <a:p>
            <a:r>
              <a:rPr lang="ru-RU" dirty="0" smtClean="0"/>
              <a:t>призывающие </a:t>
            </a:r>
            <a:r>
              <a:rPr lang="ru-RU" dirty="0"/>
              <a:t>к деяниям явно преступного, т. е. уголовно наказуемого характера.</a:t>
            </a:r>
          </a:p>
          <a:p>
            <a:pPr marL="0" indent="0">
              <a:buNone/>
            </a:pPr>
            <a:r>
              <a:rPr lang="ru-RU" dirty="0" smtClean="0"/>
              <a:t>2</a:t>
            </a:r>
            <a:r>
              <a:rPr lang="ru-RU" dirty="0"/>
              <a:t>. Запрещения органов прессы, временные или постоянные, проводятся лишь по постановлению Совета Народных Комиссаров.</a:t>
            </a:r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. Настоящее положение имеет временный характер, и будет отменено особым указом по наступлении нормальных условий общественной жизни."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40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Декрет «О восьмичасовом рабочем дне</a:t>
            </a:r>
            <a:r>
              <a:rPr lang="ru-RU" sz="4400" dirty="0" smtClean="0"/>
              <a:t>»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Рабочее время было не более 8 часов в сутки и 48 часов в неделю.</a:t>
            </a:r>
          </a:p>
          <a:p>
            <a:r>
              <a:rPr lang="ru-RU" dirty="0"/>
              <a:t>Рабочим должно предоставляться время для обеденного перерыва не позднее чем через 6 часов от начала работы, не менее одного часа и не более двух часов в сумме за день. и выходные в праздничные дни.</a:t>
            </a:r>
          </a:p>
          <a:p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950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Гражданская война 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Одни из Причин:</a:t>
            </a:r>
          </a:p>
          <a:p>
            <a:r>
              <a:rPr lang="ru-RU" dirty="0" smtClean="0"/>
              <a:t>Свержение монархии, разногласия среди революционеров.</a:t>
            </a:r>
          </a:p>
          <a:p>
            <a:r>
              <a:rPr lang="ru-RU" dirty="0" smtClean="0"/>
              <a:t>Фактическая диктатура большевиков, отказ от принципов парламентаризма.</a:t>
            </a:r>
          </a:p>
          <a:p>
            <a:r>
              <a:rPr lang="ru-RU" dirty="0" smtClean="0"/>
              <a:t>Экономическая политика В деревнях.</a:t>
            </a:r>
          </a:p>
          <a:p>
            <a:r>
              <a:rPr lang="ru-RU" dirty="0" smtClean="0"/>
              <a:t>Разобщение народов, особенно на окраинах.</a:t>
            </a:r>
          </a:p>
          <a:p>
            <a:r>
              <a:rPr lang="ru-RU" dirty="0" smtClean="0"/>
              <a:t>Заключение брестского мирного договора.</a:t>
            </a:r>
          </a:p>
          <a:p>
            <a:r>
              <a:rPr lang="ru-RU" dirty="0" smtClean="0"/>
              <a:t>Роспуск всеми ожидаемого Учредительного </a:t>
            </a:r>
            <a:r>
              <a:rPr lang="ru-RU" dirty="0" err="1" smtClean="0"/>
              <a:t>собрагия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2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830" y="0"/>
            <a:ext cx="9651009" cy="686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Предыстория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«Февральская революция — исторический рубеж в развитии российской демократии, связанный с началом практического перехода от сословного общества к гражданскому и от монархической системы правления к республиканской. Она подытожила и выразила итоги постепенной демократической трансформации русского общества, его модернизации и европеизации в XVIII - начале XX в»,  − из "Отечественной истории"  А. Н. </a:t>
            </a:r>
            <a:r>
              <a:rPr lang="ru-RU" sz="2400" dirty="0" err="1" smtClean="0"/>
              <a:t>Медушевского</a:t>
            </a:r>
            <a:r>
              <a:rPr lang="ru-RU" sz="2400" dirty="0" smtClean="0"/>
              <a:t>.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75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Предыстория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 smtClean="0"/>
              <a:t>«Возможность </a:t>
            </a:r>
            <a:r>
              <a:rPr lang="ru-RU" sz="2400" dirty="0"/>
              <a:t>преодоления кризиса легитимности в переходные периоды определяется тремя факторами: достижением договоренности политических сил, разработкой новой конституции и последующей легитимацией факта демократической революции. Ни одна из этих возможностей не была реализована в России после Февральской </a:t>
            </a:r>
            <a:r>
              <a:rPr lang="ru-RU" sz="2400" dirty="0" smtClean="0"/>
              <a:t>революции», – из "Отечественной истории" А. Н. </a:t>
            </a:r>
            <a:r>
              <a:rPr lang="ru-RU" sz="2400" dirty="0" err="1" smtClean="0"/>
              <a:t>Медушевского</a:t>
            </a:r>
            <a:endParaRPr lang="ru-RU" sz="2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779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Одни из причин революции: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Отказ </a:t>
            </a:r>
            <a:r>
              <a:rPr lang="ru-RU" dirty="0"/>
              <a:t>от созыва Государственной </a:t>
            </a:r>
            <a:r>
              <a:rPr lang="ru-RU" dirty="0" smtClean="0"/>
              <a:t>думы, преодоления </a:t>
            </a:r>
            <a:r>
              <a:rPr lang="ru-RU" dirty="0"/>
              <a:t>двоевластия конституционным путем уже в момент его </a:t>
            </a:r>
            <a:r>
              <a:rPr lang="ru-RU" dirty="0" smtClean="0"/>
              <a:t>формирования , </a:t>
            </a:r>
            <a:r>
              <a:rPr lang="ru-RU" dirty="0"/>
              <a:t>использования «конституционного момента</a:t>
            </a:r>
            <a:r>
              <a:rPr lang="ru-RU" dirty="0" smtClean="0"/>
              <a:t>».</a:t>
            </a:r>
          </a:p>
          <a:p>
            <a:r>
              <a:rPr lang="ru-RU" dirty="0" smtClean="0"/>
              <a:t>Первая </a:t>
            </a:r>
            <a:r>
              <a:rPr lang="ru-RU" dirty="0"/>
              <a:t>мировая война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Всё более нарастающая популярность большевистской </a:t>
            </a:r>
            <a:r>
              <a:rPr lang="ru-RU" dirty="0"/>
              <a:t>партии, которая обещала народу мир и порядок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29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Из </a:t>
            </a:r>
            <a:r>
              <a:rPr lang="ru-RU" sz="4800" dirty="0"/>
              <a:t>«Апрельских </a:t>
            </a:r>
            <a:r>
              <a:rPr lang="ru-RU" sz="4800" dirty="0" smtClean="0"/>
              <a:t>тезисов»: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96815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Немедленное </a:t>
            </a:r>
            <a:r>
              <a:rPr lang="ru-RU" dirty="0"/>
              <a:t>прекращение империалистской капиталистической войны.</a:t>
            </a:r>
          </a:p>
          <a:p>
            <a:r>
              <a:rPr lang="ru-RU" dirty="0" smtClean="0"/>
              <a:t>переход революции из буржуазной </a:t>
            </a:r>
            <a:r>
              <a:rPr lang="ru-RU" dirty="0"/>
              <a:t>в социалистическую.</a:t>
            </a:r>
          </a:p>
          <a:p>
            <a:r>
              <a:rPr lang="ru-RU" dirty="0" smtClean="0"/>
              <a:t>Непризнание </a:t>
            </a:r>
            <a:r>
              <a:rPr lang="ru-RU" dirty="0"/>
              <a:t>Временного правительства.</a:t>
            </a:r>
          </a:p>
          <a:p>
            <a:r>
              <a:rPr lang="ru-RU" dirty="0" smtClean="0"/>
              <a:t>переход </a:t>
            </a:r>
            <a:r>
              <a:rPr lang="ru-RU" dirty="0"/>
              <a:t>власти к совету рабочих депутатов.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республики Советов, а не парламентской </a:t>
            </a:r>
            <a:r>
              <a:rPr lang="ru-RU" dirty="0" smtClean="0"/>
              <a:t>республики.</a:t>
            </a:r>
            <a:endParaRPr lang="ru-RU" dirty="0"/>
          </a:p>
          <a:p>
            <a:r>
              <a:rPr lang="ru-RU" dirty="0" smtClean="0"/>
              <a:t>Полная </a:t>
            </a:r>
            <a:r>
              <a:rPr lang="ru-RU" dirty="0"/>
              <a:t>национализация </a:t>
            </a:r>
            <a:r>
              <a:rPr lang="ru-RU" dirty="0" smtClean="0"/>
              <a:t>и </a:t>
            </a:r>
            <a:r>
              <a:rPr lang="ru-RU" dirty="0"/>
              <a:t>передача ее в ведение рабочим депутатам.</a:t>
            </a:r>
          </a:p>
          <a:p>
            <a:r>
              <a:rPr lang="ru-RU" dirty="0" smtClean="0"/>
              <a:t>Создание </a:t>
            </a:r>
            <a:r>
              <a:rPr lang="ru-RU" dirty="0"/>
              <a:t>единого Социалистического банка. Все остальные банки должны быть ликвидированы. Все банковские капиталы должны быть под контролем СРД.</a:t>
            </a:r>
          </a:p>
          <a:p>
            <a:r>
              <a:rPr lang="ru-RU" dirty="0" smtClean="0"/>
              <a:t>Контроль </a:t>
            </a:r>
            <a:r>
              <a:rPr lang="ru-RU" dirty="0"/>
              <a:t>партии над распределением продуктов и над общественным производством.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24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декрет </a:t>
            </a:r>
            <a:r>
              <a:rPr lang="ru-RU" sz="4800" dirty="0" smtClean="0"/>
              <a:t>«о мире»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1837766"/>
            <a:ext cx="10394707" cy="388154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‌Мирный договор ни с кем подписан не был</a:t>
            </a:r>
            <a:r>
              <a:rPr lang="ru-RU" dirty="0" smtClean="0"/>
              <a:t>, </a:t>
            </a:r>
            <a:r>
              <a:rPr lang="ru-RU" dirty="0"/>
              <a:t>выход из войны был в одностороннем порядке.</a:t>
            </a:r>
          </a:p>
          <a:p>
            <a:r>
              <a:rPr lang="ru-RU" dirty="0" smtClean="0"/>
              <a:t>Советское </a:t>
            </a:r>
            <a:r>
              <a:rPr lang="ru-RU" dirty="0"/>
              <a:t>государство призывает всех к заключению мира без аннексий и контрибуций, и что больше не </a:t>
            </a:r>
            <a:r>
              <a:rPr lang="ru-RU" dirty="0" smtClean="0"/>
              <a:t>воюет.</a:t>
            </a:r>
          </a:p>
          <a:p>
            <a:pPr marL="0" indent="0">
              <a:buNone/>
            </a:pPr>
            <a:r>
              <a:rPr lang="ru-RU" dirty="0" smtClean="0"/>
              <a:t>В итоге</a:t>
            </a:r>
            <a:r>
              <a:rPr lang="ru-RU" dirty="0"/>
              <a:t> </a:t>
            </a:r>
            <a:r>
              <a:rPr lang="ru-RU" dirty="0" smtClean="0"/>
              <a:t>– Брест-Литовский мирный договор, который установил Гигантских размеров контрибуции, </a:t>
            </a:r>
            <a:r>
              <a:rPr lang="ru-RU" dirty="0"/>
              <a:t>отход в пользу Центральных держав огромных территорий Украины и Кавказа, отторжение </a:t>
            </a:r>
            <a:r>
              <a:rPr lang="ru-RU" dirty="0" smtClean="0"/>
              <a:t>Финляндии. Сам по себе был </a:t>
            </a:r>
            <a:r>
              <a:rPr lang="ru-RU" dirty="0"/>
              <a:t>абсолютно </a:t>
            </a:r>
            <a:r>
              <a:rPr lang="ru-RU" dirty="0" smtClean="0"/>
              <a:t>бесполезен, уже </a:t>
            </a:r>
            <a:r>
              <a:rPr lang="ru-RU" dirty="0"/>
              <a:t>в ноябре 1918 года он был </a:t>
            </a:r>
            <a:r>
              <a:rPr lang="ru-RU" dirty="0" smtClean="0"/>
              <a:t>денонсирован. Государство лишь </a:t>
            </a:r>
            <a:r>
              <a:rPr lang="ru-RU" dirty="0"/>
              <a:t>формально </a:t>
            </a:r>
            <a:r>
              <a:rPr lang="ru-RU" dirty="0" smtClean="0"/>
              <a:t>оказалось </a:t>
            </a:r>
            <a:r>
              <a:rPr lang="ru-RU" dirty="0"/>
              <a:t>в числе стран победительниц в Первой мировой, а реально </a:t>
            </a:r>
            <a:r>
              <a:rPr lang="ru-RU" dirty="0" smtClean="0"/>
              <a:t>потеряло </a:t>
            </a:r>
            <a:r>
              <a:rPr lang="ru-RU" dirty="0"/>
              <a:t>существенную территорию, </a:t>
            </a:r>
            <a:r>
              <a:rPr lang="ru-RU" dirty="0" smtClean="0"/>
              <a:t>оказавшись </a:t>
            </a:r>
            <a:r>
              <a:rPr lang="ru-RU" dirty="0"/>
              <a:t>в числе проигравших.</a:t>
            </a:r>
          </a:p>
        </p:txBody>
      </p:sp>
    </p:spTree>
    <p:extLst>
      <p:ext uri="{BB962C8B-B14F-4D97-AF65-F5344CB8AC3E}">
        <p14:creationId xmlns:p14="http://schemas.microsoft.com/office/powerpoint/2010/main" val="335983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декрет </a:t>
            </a:r>
            <a:r>
              <a:rPr lang="ru-RU" sz="4800" dirty="0" smtClean="0"/>
              <a:t>«об </a:t>
            </a:r>
            <a:r>
              <a:rPr lang="ru-RU" sz="4800" dirty="0"/>
              <a:t>армейских революционных </a:t>
            </a:r>
            <a:r>
              <a:rPr lang="ru-RU" sz="4800" dirty="0" smtClean="0"/>
              <a:t>комитетах»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предписывал </a:t>
            </a:r>
            <a:r>
              <a:rPr lang="ru-RU" dirty="0"/>
              <a:t>3 вещи:</a:t>
            </a:r>
          </a:p>
          <a:p>
            <a:r>
              <a:rPr lang="ru-RU" dirty="0"/>
              <a:t>Во всех армиях создаются революционные комитеты.</a:t>
            </a:r>
          </a:p>
          <a:p>
            <a:r>
              <a:rPr lang="ru-RU" dirty="0"/>
              <a:t>Эти комитеты несут ответственность за ситуацию на фронте.</a:t>
            </a:r>
          </a:p>
          <a:p>
            <a:r>
              <a:rPr lang="ru-RU" dirty="0"/>
              <a:t>Главнокомандующие армиями обязаны подчиняться комитету.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98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Декрет «О земле</a:t>
            </a:r>
            <a:r>
              <a:rPr lang="ru-RU" sz="4800" dirty="0" smtClean="0"/>
              <a:t>»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/>
              <a:t>Вся земля конфискуется в пользу государства. Это касалось также церковных и монастырских земель. Всё имущество переписывалось и передавалось в собственность правительству. Порча любого имущества каралась расстрелом.</a:t>
            </a:r>
          </a:p>
          <a:p>
            <a:r>
              <a:rPr lang="ru-RU" dirty="0"/>
              <a:t>Конфискации не подлежали земли рядовых крестьян и казаков.</a:t>
            </a:r>
          </a:p>
          <a:p>
            <a:r>
              <a:rPr lang="ru-RU" dirty="0"/>
              <a:t>Все земельные вопросы решаются в соответствии с Крестьянским наказом о земле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0029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Декрет </a:t>
            </a:r>
            <a:r>
              <a:rPr lang="ru-RU" sz="4800" dirty="0" smtClean="0"/>
              <a:t>«об учреждении </a:t>
            </a:r>
            <a:r>
              <a:rPr lang="ru-RU" sz="4800" dirty="0"/>
              <a:t>совета народных </a:t>
            </a:r>
            <a:r>
              <a:rPr lang="ru-RU" sz="4800" dirty="0" smtClean="0"/>
              <a:t>комиссаров»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5696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"Образовать </a:t>
            </a:r>
            <a:r>
              <a:rPr lang="ru-RU" dirty="0"/>
              <a:t>для управления страной, впредь до созыва Учредительного Собрания, временное рабочее и крестьянское </a:t>
            </a:r>
            <a:r>
              <a:rPr lang="ru-RU" dirty="0" smtClean="0"/>
              <a:t>правительство, </a:t>
            </a:r>
            <a:r>
              <a:rPr lang="ru-RU" dirty="0"/>
              <a:t>которое будет именоваться Советом Народных Комиссаров. Заведование отдельными отраслями государственной жизни поручается комиссиям, состав которых должен обеспечить проведение в жизнь провозглашенной Съездом программы, в тесном единении с массовыми организациями рабочих, работниц, матросов, солдат, крестьян и служащих. Правительственная власть принадлежит коллегии председателей этих комиссий, т.е. Совету Народных </a:t>
            </a:r>
            <a:r>
              <a:rPr lang="ru-RU" dirty="0" smtClean="0"/>
              <a:t>Комиссаров.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Контроль над деятельностью Народных Комиссаров и право смещения их принадлежит Всероссийскому Съезду Советов Рабочих, Крестьянских и Солдатских Депутатов и его Центральному Исполнительному </a:t>
            </a:r>
            <a:r>
              <a:rPr lang="ru-RU" dirty="0" smtClean="0"/>
              <a:t>Комитету".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789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233</TotalTime>
  <Words>909</Words>
  <Application>Microsoft Office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Impact</vt:lpstr>
      <vt:lpstr>Главное мероприятие</vt:lpstr>
      <vt:lpstr>Последствия октябрьской революции. Основные идеи и задачи большевиков. Формирование новых органов власти Советской России.</vt:lpstr>
      <vt:lpstr>Предыстория</vt:lpstr>
      <vt:lpstr>Предыстория</vt:lpstr>
      <vt:lpstr>Одни из причин революции:</vt:lpstr>
      <vt:lpstr>Из «Апрельских тезисов»:</vt:lpstr>
      <vt:lpstr>декрет «о мире»</vt:lpstr>
      <vt:lpstr>декрет «об армейских революционных комитетах»</vt:lpstr>
      <vt:lpstr>Декрет «О земле»</vt:lpstr>
      <vt:lpstr>Декрет «об учреждении совета народных комиссаров»</vt:lpstr>
      <vt:lpstr>Декрет «О расширении прав городов на самоуправление в продовольственном деле»</vt:lpstr>
      <vt:lpstr>Декрет «Об отмене смертной казни» </vt:lpstr>
      <vt:lpstr>Декрет «О полноте власти советов»</vt:lpstr>
      <vt:lpstr>Декрет «о печати»</vt:lpstr>
      <vt:lpstr>Декрет «О восьмичасовом рабочем дне»</vt:lpstr>
      <vt:lpstr>Гражданская война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Последствия октябрьской революции. Основные идеи и задачи большевиков. Формирование новых органов власти Советской России.</dc:title>
  <dc:creator>Повелитель</dc:creator>
  <cp:lastModifiedBy>Повелитель</cp:lastModifiedBy>
  <cp:revision>16</cp:revision>
  <dcterms:created xsi:type="dcterms:W3CDTF">2022-10-27T12:56:43Z</dcterms:created>
  <dcterms:modified xsi:type="dcterms:W3CDTF">2022-10-27T16:50:05Z</dcterms:modified>
</cp:coreProperties>
</file>