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91" r:id="rId3"/>
    <p:sldId id="359" r:id="rId4"/>
    <p:sldId id="360" r:id="rId5"/>
    <p:sldId id="361" r:id="rId6"/>
    <p:sldId id="362" r:id="rId7"/>
    <p:sldId id="363" r:id="rId8"/>
    <p:sldId id="364" r:id="rId9"/>
    <p:sldId id="365" r:id="rId10"/>
    <p:sldId id="366" r:id="rId11"/>
    <p:sldId id="271" r:id="rId12"/>
    <p:sldId id="368" r:id="rId13"/>
    <p:sldId id="367" r:id="rId14"/>
    <p:sldId id="3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B3C1"/>
    <a:srgbClr val="B5D8E1"/>
    <a:srgbClr val="FF0000"/>
    <a:srgbClr val="8F00FF"/>
    <a:srgbClr val="FCAF17"/>
    <a:srgbClr val="00B050"/>
    <a:srgbClr val="FD493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4660"/>
  </p:normalViewPr>
  <p:slideViewPr>
    <p:cSldViewPr snapToGrid="0">
      <p:cViewPr varScale="1">
        <p:scale>
          <a:sx n="93" d="100"/>
          <a:sy n="93" d="100"/>
        </p:scale>
        <p:origin x="33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01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7D0843-ACD4-4E11-903B-A230E703E125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02C844B-0BF7-431A-9709-1787F6FAA643}">
      <dgm:prSet phldrT="[Текст]" phldr="0" custT="1"/>
      <dgm:spPr/>
      <dgm:t>
        <a:bodyPr/>
        <a:lstStyle/>
        <a:p>
          <a:pPr rtl="0"/>
          <a:r>
            <a:rPr lang="ru-RU" sz="1800" dirty="0">
              <a:solidFill>
                <a:schemeClr val="bg1"/>
              </a:solidFill>
              <a:latin typeface="+mn-lt"/>
              <a:cs typeface="Times New Roman"/>
            </a:rPr>
            <a:t>Развертывание</a:t>
          </a:r>
        </a:p>
        <a:p>
          <a:pPr rtl="0"/>
          <a:r>
            <a:rPr lang="ru-RU" sz="1800" dirty="0">
              <a:solidFill>
                <a:schemeClr val="bg1"/>
              </a:solidFill>
              <a:latin typeface="+mn-lt"/>
              <a:ea typeface="Calibri"/>
              <a:cs typeface="Calibri"/>
            </a:rPr>
            <a:t>(2 месяца)</a:t>
          </a:r>
        </a:p>
      </dgm:t>
    </dgm:pt>
    <dgm:pt modelId="{7261A163-9D52-4608-B0EC-C66C4240892C}" type="parTrans" cxnId="{166F4141-FFA4-4135-B208-713AFE93EFCA}">
      <dgm:prSet/>
      <dgm:spPr/>
      <dgm:t>
        <a:bodyPr/>
        <a:lstStyle/>
        <a:p>
          <a:endParaRPr lang="ru-RU"/>
        </a:p>
      </dgm:t>
    </dgm:pt>
    <dgm:pt modelId="{850FAC69-5CF2-4BF3-9A69-FF249B626D11}" type="sibTrans" cxnId="{166F4141-FFA4-4135-B208-713AFE93EFCA}">
      <dgm:prSet/>
      <dgm:spPr/>
      <dgm:t>
        <a:bodyPr/>
        <a:lstStyle/>
        <a:p>
          <a:endParaRPr lang="ru-RU"/>
        </a:p>
      </dgm:t>
    </dgm:pt>
    <dgm:pt modelId="{F175F2E4-0828-4E3A-A19B-5093CED1F645}">
      <dgm:prSet phldr="0" custT="1"/>
      <dgm:spPr/>
      <dgm:t>
        <a:bodyPr/>
        <a:lstStyle/>
        <a:p>
          <a:pPr rtl="0"/>
          <a:r>
            <a:rPr lang="ru-RU" sz="1800" dirty="0">
              <a:solidFill>
                <a:schemeClr val="bg1"/>
              </a:solidFill>
              <a:latin typeface="+mn-lt"/>
              <a:cs typeface="Times New Roman"/>
            </a:rPr>
            <a:t>Проектирование архитектуры (</a:t>
          </a:r>
          <a:r>
            <a:rPr lang="en-US" sz="1800" dirty="0">
              <a:solidFill>
                <a:schemeClr val="bg1"/>
              </a:solidFill>
              <a:latin typeface="+mn-lt"/>
              <a:cs typeface="Times New Roman"/>
            </a:rPr>
            <a:t>4</a:t>
          </a:r>
          <a:r>
            <a:rPr lang="ru-RU" sz="1800" dirty="0">
              <a:solidFill>
                <a:schemeClr val="bg1"/>
              </a:solidFill>
              <a:latin typeface="+mn-lt"/>
              <a:cs typeface="Times New Roman"/>
            </a:rPr>
            <a:t> месяца)</a:t>
          </a:r>
        </a:p>
      </dgm:t>
    </dgm:pt>
    <dgm:pt modelId="{84A37811-F6A1-45F5-A39A-468E45089CF5}" type="parTrans" cxnId="{6B0468EF-14E4-45F3-A63A-13D414A57343}">
      <dgm:prSet/>
      <dgm:spPr/>
      <dgm:t>
        <a:bodyPr/>
        <a:lstStyle/>
        <a:p>
          <a:endParaRPr lang="ru-RU"/>
        </a:p>
      </dgm:t>
    </dgm:pt>
    <dgm:pt modelId="{811842CF-F9A5-4E2F-A645-C96A9ACAE873}" type="sibTrans" cxnId="{6B0468EF-14E4-45F3-A63A-13D414A57343}">
      <dgm:prSet/>
      <dgm:spPr/>
      <dgm:t>
        <a:bodyPr/>
        <a:lstStyle/>
        <a:p>
          <a:endParaRPr lang="ru-RU"/>
        </a:p>
      </dgm:t>
    </dgm:pt>
    <dgm:pt modelId="{E5891545-0510-4941-84B0-BE2AAA928892}">
      <dgm:prSet phldr="0" custT="1"/>
      <dgm:spPr/>
      <dgm:t>
        <a:bodyPr/>
        <a:lstStyle/>
        <a:p>
          <a:pPr rtl="0"/>
          <a:r>
            <a:rPr lang="ru-RU" sz="1800" dirty="0">
              <a:solidFill>
                <a:schemeClr val="bg1"/>
              </a:solidFill>
              <a:latin typeface="+mn-lt"/>
              <a:cs typeface="Times New Roman"/>
            </a:rPr>
            <a:t>Планирование и анализ требований</a:t>
          </a:r>
          <a:r>
            <a:rPr lang="en-US" sz="1800" dirty="0">
              <a:solidFill>
                <a:schemeClr val="bg1"/>
              </a:solidFill>
              <a:latin typeface="+mn-lt"/>
              <a:cs typeface="Times New Roman"/>
            </a:rPr>
            <a:t> </a:t>
          </a:r>
          <a:r>
            <a:rPr lang="ru-RU" sz="1800" dirty="0">
              <a:solidFill>
                <a:schemeClr val="bg1"/>
              </a:solidFill>
              <a:latin typeface="+mn-lt"/>
              <a:cs typeface="Times New Roman"/>
            </a:rPr>
            <a:t>(2 месяц)</a:t>
          </a:r>
        </a:p>
      </dgm:t>
    </dgm:pt>
    <dgm:pt modelId="{49232B08-34A6-468D-9AB4-35FD0B1BDED1}" type="parTrans" cxnId="{F9D80306-E117-46E5-A5A2-9AE73AABADA3}">
      <dgm:prSet/>
      <dgm:spPr/>
      <dgm:t>
        <a:bodyPr/>
        <a:lstStyle/>
        <a:p>
          <a:endParaRPr lang="ru-RU"/>
        </a:p>
      </dgm:t>
    </dgm:pt>
    <dgm:pt modelId="{83371FC3-181A-42A9-AAE0-36056F110970}" type="sibTrans" cxnId="{F9D80306-E117-46E5-A5A2-9AE73AABADA3}">
      <dgm:prSet/>
      <dgm:spPr/>
      <dgm:t>
        <a:bodyPr/>
        <a:lstStyle/>
        <a:p>
          <a:endParaRPr lang="ru-RU"/>
        </a:p>
      </dgm:t>
    </dgm:pt>
    <dgm:pt modelId="{FB33BAB0-4D4F-4777-B167-CF57C4CF226F}">
      <dgm:prSet phldr="0" custT="1"/>
      <dgm:spPr/>
      <dgm:t>
        <a:bodyPr/>
        <a:lstStyle/>
        <a:p>
          <a:pPr rtl="0"/>
          <a:r>
            <a:rPr lang="ru-RU" sz="1800" dirty="0">
              <a:solidFill>
                <a:schemeClr val="bg1"/>
              </a:solidFill>
              <a:latin typeface="+mn-lt"/>
              <a:cs typeface="Times New Roman"/>
            </a:rPr>
            <a:t>Разработка продукта</a:t>
          </a:r>
          <a:r>
            <a:rPr lang="ru-RU" sz="1800" dirty="0">
              <a:solidFill>
                <a:schemeClr val="bg1"/>
              </a:solidFill>
              <a:latin typeface="+mn-lt"/>
              <a:ea typeface="Calibri"/>
              <a:cs typeface="Times New Roman"/>
            </a:rPr>
            <a:t> </a:t>
          </a:r>
        </a:p>
        <a:p>
          <a:pPr rtl="0"/>
          <a:r>
            <a:rPr lang="ru-RU" sz="1800" dirty="0">
              <a:solidFill>
                <a:schemeClr val="bg1"/>
              </a:solidFill>
              <a:latin typeface="+mn-lt"/>
              <a:ea typeface="Calibri"/>
              <a:cs typeface="Times New Roman"/>
            </a:rPr>
            <a:t>(7</a:t>
          </a:r>
          <a:r>
            <a:rPr lang="en-US" sz="1800" dirty="0">
              <a:solidFill>
                <a:schemeClr val="bg1"/>
              </a:solidFill>
              <a:latin typeface="+mn-lt"/>
              <a:ea typeface="Calibri"/>
              <a:cs typeface="Times New Roman"/>
            </a:rPr>
            <a:t> </a:t>
          </a:r>
          <a:r>
            <a:rPr lang="ru-RU" sz="1800" dirty="0">
              <a:solidFill>
                <a:schemeClr val="bg1"/>
              </a:solidFill>
              <a:latin typeface="+mn-lt"/>
              <a:ea typeface="Calibri"/>
              <a:cs typeface="Times New Roman"/>
            </a:rPr>
            <a:t>месяцев)</a:t>
          </a:r>
          <a:endParaRPr lang="ru-RU" sz="1800" dirty="0">
            <a:solidFill>
              <a:schemeClr val="bg1"/>
            </a:solidFill>
            <a:latin typeface="+mn-lt"/>
            <a:ea typeface="Calibri"/>
            <a:cs typeface="Calibri"/>
          </a:endParaRPr>
        </a:p>
      </dgm:t>
    </dgm:pt>
    <dgm:pt modelId="{F1E2EE3B-0F38-40DC-A726-9FC6B1951778}" type="parTrans" cxnId="{63FE00EF-D0F3-4B37-91A0-7E9799A3BF5F}">
      <dgm:prSet/>
      <dgm:spPr/>
      <dgm:t>
        <a:bodyPr/>
        <a:lstStyle/>
        <a:p>
          <a:endParaRPr lang="ru-RU"/>
        </a:p>
      </dgm:t>
    </dgm:pt>
    <dgm:pt modelId="{9E35B78B-DD84-458A-B424-0F1E84138393}" type="sibTrans" cxnId="{63FE00EF-D0F3-4B37-91A0-7E9799A3BF5F}">
      <dgm:prSet/>
      <dgm:spPr/>
      <dgm:t>
        <a:bodyPr/>
        <a:lstStyle/>
        <a:p>
          <a:endParaRPr lang="ru-RU"/>
        </a:p>
      </dgm:t>
    </dgm:pt>
    <dgm:pt modelId="{2E76A092-73CA-4233-8621-34C28D046F7B}">
      <dgm:prSet phldr="0" custT="1"/>
      <dgm:spPr/>
      <dgm:t>
        <a:bodyPr/>
        <a:lstStyle/>
        <a:p>
          <a:pPr rtl="0"/>
          <a:r>
            <a:rPr lang="ru-RU" sz="1800" dirty="0">
              <a:solidFill>
                <a:schemeClr val="bg1"/>
              </a:solidFill>
              <a:latin typeface="+mn-lt"/>
              <a:cs typeface="Times New Roman"/>
            </a:rPr>
            <a:t>Тестирование </a:t>
          </a:r>
          <a:r>
            <a:rPr lang="ru-RU" sz="1800" dirty="0">
              <a:solidFill>
                <a:schemeClr val="bg1"/>
              </a:solidFill>
              <a:latin typeface="+mn-lt"/>
              <a:ea typeface="Calibri"/>
              <a:cs typeface="Calibri"/>
            </a:rPr>
            <a:t>(2 месяца)</a:t>
          </a:r>
        </a:p>
      </dgm:t>
    </dgm:pt>
    <dgm:pt modelId="{448CD1C3-D86D-4A3C-9F08-FAFB79534F72}" type="parTrans" cxnId="{F1CB8C56-D864-4FAE-8E80-7E54B27C3861}">
      <dgm:prSet/>
      <dgm:spPr/>
      <dgm:t>
        <a:bodyPr/>
        <a:lstStyle/>
        <a:p>
          <a:endParaRPr lang="ru-RU"/>
        </a:p>
      </dgm:t>
    </dgm:pt>
    <dgm:pt modelId="{79EB1562-5CA3-4F52-B370-2DDC24389B71}" type="sibTrans" cxnId="{F1CB8C56-D864-4FAE-8E80-7E54B27C3861}">
      <dgm:prSet/>
      <dgm:spPr/>
      <dgm:t>
        <a:bodyPr/>
        <a:lstStyle/>
        <a:p>
          <a:endParaRPr lang="ru-RU"/>
        </a:p>
      </dgm:t>
    </dgm:pt>
    <dgm:pt modelId="{E150E8C5-17F5-48BD-A3FE-F275B3BA0867}" type="pres">
      <dgm:prSet presAssocID="{997D0843-ACD4-4E11-903B-A230E703E125}" presName="diagram" presStyleCnt="0">
        <dgm:presLayoutVars>
          <dgm:dir/>
          <dgm:resizeHandles val="exact"/>
        </dgm:presLayoutVars>
      </dgm:prSet>
      <dgm:spPr/>
    </dgm:pt>
    <dgm:pt modelId="{F05F440B-6E83-42B4-8F94-9C602B8DDC52}" type="pres">
      <dgm:prSet presAssocID="{E5891545-0510-4941-84B0-BE2AAA928892}" presName="node" presStyleLbl="node1" presStyleIdx="0" presStyleCnt="5">
        <dgm:presLayoutVars>
          <dgm:bulletEnabled val="1"/>
        </dgm:presLayoutVars>
      </dgm:prSet>
      <dgm:spPr/>
    </dgm:pt>
    <dgm:pt modelId="{98896926-EFE8-4C0D-8355-9625A9829B1B}" type="pres">
      <dgm:prSet presAssocID="{83371FC3-181A-42A9-AAE0-36056F110970}" presName="sibTrans" presStyleLbl="sibTrans2D1" presStyleIdx="0" presStyleCnt="4"/>
      <dgm:spPr/>
    </dgm:pt>
    <dgm:pt modelId="{A998D10E-D269-4DBC-BAD6-D7A09A0411D5}" type="pres">
      <dgm:prSet presAssocID="{83371FC3-181A-42A9-AAE0-36056F110970}" presName="connectorText" presStyleLbl="sibTrans2D1" presStyleIdx="0" presStyleCnt="4"/>
      <dgm:spPr/>
    </dgm:pt>
    <dgm:pt modelId="{53F968C0-5AF0-4EC1-A14F-720A10BD979F}" type="pres">
      <dgm:prSet presAssocID="{F175F2E4-0828-4E3A-A19B-5093CED1F645}" presName="node" presStyleLbl="node1" presStyleIdx="1" presStyleCnt="5">
        <dgm:presLayoutVars>
          <dgm:bulletEnabled val="1"/>
        </dgm:presLayoutVars>
      </dgm:prSet>
      <dgm:spPr/>
    </dgm:pt>
    <dgm:pt modelId="{5E3CB74A-CDCA-4E35-BD69-1962085A86DF}" type="pres">
      <dgm:prSet presAssocID="{811842CF-F9A5-4E2F-A645-C96A9ACAE873}" presName="sibTrans" presStyleLbl="sibTrans2D1" presStyleIdx="1" presStyleCnt="4"/>
      <dgm:spPr/>
    </dgm:pt>
    <dgm:pt modelId="{F166CCDD-C494-4116-8B3F-204A08EAC578}" type="pres">
      <dgm:prSet presAssocID="{811842CF-F9A5-4E2F-A645-C96A9ACAE873}" presName="connectorText" presStyleLbl="sibTrans2D1" presStyleIdx="1" presStyleCnt="4"/>
      <dgm:spPr/>
    </dgm:pt>
    <dgm:pt modelId="{53429899-4CBB-4BB8-A1AD-1914CB631CDF}" type="pres">
      <dgm:prSet presAssocID="{FB33BAB0-4D4F-4777-B167-CF57C4CF226F}" presName="node" presStyleLbl="node1" presStyleIdx="2" presStyleCnt="5">
        <dgm:presLayoutVars>
          <dgm:bulletEnabled val="1"/>
        </dgm:presLayoutVars>
      </dgm:prSet>
      <dgm:spPr/>
    </dgm:pt>
    <dgm:pt modelId="{F81E5C07-C952-40CF-BE3A-ECC336569DE8}" type="pres">
      <dgm:prSet presAssocID="{9E35B78B-DD84-458A-B424-0F1E84138393}" presName="sibTrans" presStyleLbl="sibTrans2D1" presStyleIdx="2" presStyleCnt="4"/>
      <dgm:spPr/>
    </dgm:pt>
    <dgm:pt modelId="{E95191D4-D167-4A86-8F0E-D3230CBCCFED}" type="pres">
      <dgm:prSet presAssocID="{9E35B78B-DD84-458A-B424-0F1E84138393}" presName="connectorText" presStyleLbl="sibTrans2D1" presStyleIdx="2" presStyleCnt="4"/>
      <dgm:spPr/>
    </dgm:pt>
    <dgm:pt modelId="{5C359839-130B-4746-A752-05EC29026A34}" type="pres">
      <dgm:prSet presAssocID="{2E76A092-73CA-4233-8621-34C28D046F7B}" presName="node" presStyleLbl="node1" presStyleIdx="3" presStyleCnt="5" custLinFactNeighborX="-79791" custLinFactNeighborY="-3546">
        <dgm:presLayoutVars>
          <dgm:bulletEnabled val="1"/>
        </dgm:presLayoutVars>
      </dgm:prSet>
      <dgm:spPr/>
    </dgm:pt>
    <dgm:pt modelId="{41A712DD-3AA0-4AA8-956A-30CB20AA6DB5}" type="pres">
      <dgm:prSet presAssocID="{79EB1562-5CA3-4F52-B370-2DDC24389B71}" presName="sibTrans" presStyleLbl="sibTrans2D1" presStyleIdx="3" presStyleCnt="4"/>
      <dgm:spPr/>
    </dgm:pt>
    <dgm:pt modelId="{BEBF56DF-687A-49A9-9A57-222AF11E9834}" type="pres">
      <dgm:prSet presAssocID="{79EB1562-5CA3-4F52-B370-2DDC24389B71}" presName="connectorText" presStyleLbl="sibTrans2D1" presStyleIdx="3" presStyleCnt="4"/>
      <dgm:spPr/>
    </dgm:pt>
    <dgm:pt modelId="{81D96340-F7FE-4A0C-A784-EB5A5B2C205F}" type="pres">
      <dgm:prSet presAssocID="{302C844B-0BF7-431A-9709-1787F6FAA643}" presName="node" presStyleLbl="node1" presStyleIdx="4" presStyleCnt="5" custLinFactNeighborX="-92559" custLinFactNeighborY="-4137">
        <dgm:presLayoutVars>
          <dgm:bulletEnabled val="1"/>
        </dgm:presLayoutVars>
      </dgm:prSet>
      <dgm:spPr/>
    </dgm:pt>
  </dgm:ptLst>
  <dgm:cxnLst>
    <dgm:cxn modelId="{F9D80306-E117-46E5-A5A2-9AE73AABADA3}" srcId="{997D0843-ACD4-4E11-903B-A230E703E125}" destId="{E5891545-0510-4941-84B0-BE2AAA928892}" srcOrd="0" destOrd="0" parTransId="{49232B08-34A6-468D-9AB4-35FD0B1BDED1}" sibTransId="{83371FC3-181A-42A9-AAE0-36056F110970}"/>
    <dgm:cxn modelId="{8271A61E-342F-43E8-A752-848EBD777A93}" type="presOf" srcId="{83371FC3-181A-42A9-AAE0-36056F110970}" destId="{A998D10E-D269-4DBC-BAD6-D7A09A0411D5}" srcOrd="1" destOrd="0" presId="urn:microsoft.com/office/officeart/2005/8/layout/process5"/>
    <dgm:cxn modelId="{F202F623-92FA-4778-B2D1-80E9BA00C057}" type="presOf" srcId="{2E76A092-73CA-4233-8621-34C28D046F7B}" destId="{5C359839-130B-4746-A752-05EC29026A34}" srcOrd="0" destOrd="0" presId="urn:microsoft.com/office/officeart/2005/8/layout/process5"/>
    <dgm:cxn modelId="{62C7462B-3E3F-416A-AE29-E3B5E3301876}" type="presOf" srcId="{79EB1562-5CA3-4F52-B370-2DDC24389B71}" destId="{BEBF56DF-687A-49A9-9A57-222AF11E9834}" srcOrd="1" destOrd="0" presId="urn:microsoft.com/office/officeart/2005/8/layout/process5"/>
    <dgm:cxn modelId="{B7AEFA31-23C2-4FF5-9277-290CF988F0AA}" type="presOf" srcId="{83371FC3-181A-42A9-AAE0-36056F110970}" destId="{98896926-EFE8-4C0D-8355-9625A9829B1B}" srcOrd="0" destOrd="0" presId="urn:microsoft.com/office/officeart/2005/8/layout/process5"/>
    <dgm:cxn modelId="{1789803C-D9AA-414F-93B6-F21F1D40A310}" type="presOf" srcId="{E5891545-0510-4941-84B0-BE2AAA928892}" destId="{F05F440B-6E83-42B4-8F94-9C602B8DDC52}" srcOrd="0" destOrd="0" presId="urn:microsoft.com/office/officeart/2005/8/layout/process5"/>
    <dgm:cxn modelId="{166F4141-FFA4-4135-B208-713AFE93EFCA}" srcId="{997D0843-ACD4-4E11-903B-A230E703E125}" destId="{302C844B-0BF7-431A-9709-1787F6FAA643}" srcOrd="4" destOrd="0" parTransId="{7261A163-9D52-4608-B0EC-C66C4240892C}" sibTransId="{850FAC69-5CF2-4BF3-9A69-FF249B626D11}"/>
    <dgm:cxn modelId="{5DE43448-29A2-406A-AC6D-6664639BDE02}" type="presOf" srcId="{9E35B78B-DD84-458A-B424-0F1E84138393}" destId="{F81E5C07-C952-40CF-BE3A-ECC336569DE8}" srcOrd="0" destOrd="0" presId="urn:microsoft.com/office/officeart/2005/8/layout/process5"/>
    <dgm:cxn modelId="{59F14568-3BEF-4F10-A2CF-3EC8008A5ACC}" type="presOf" srcId="{9E35B78B-DD84-458A-B424-0F1E84138393}" destId="{E95191D4-D167-4A86-8F0E-D3230CBCCFED}" srcOrd="1" destOrd="0" presId="urn:microsoft.com/office/officeart/2005/8/layout/process5"/>
    <dgm:cxn modelId="{84D63D52-07A8-4336-9E65-D9055B601962}" type="presOf" srcId="{FB33BAB0-4D4F-4777-B167-CF57C4CF226F}" destId="{53429899-4CBB-4BB8-A1AD-1914CB631CDF}" srcOrd="0" destOrd="0" presId="urn:microsoft.com/office/officeart/2005/8/layout/process5"/>
    <dgm:cxn modelId="{F1CB8C56-D864-4FAE-8E80-7E54B27C3861}" srcId="{997D0843-ACD4-4E11-903B-A230E703E125}" destId="{2E76A092-73CA-4233-8621-34C28D046F7B}" srcOrd="3" destOrd="0" parTransId="{448CD1C3-D86D-4A3C-9F08-FAFB79534F72}" sibTransId="{79EB1562-5CA3-4F52-B370-2DDC24389B71}"/>
    <dgm:cxn modelId="{3E63FE79-71B9-4484-AA2E-D394DE4FE457}" type="presOf" srcId="{811842CF-F9A5-4E2F-A645-C96A9ACAE873}" destId="{5E3CB74A-CDCA-4E35-BD69-1962085A86DF}" srcOrd="0" destOrd="0" presId="urn:microsoft.com/office/officeart/2005/8/layout/process5"/>
    <dgm:cxn modelId="{ED09C87B-E52D-4196-B1EC-FB1244BD3BAB}" type="presOf" srcId="{F175F2E4-0828-4E3A-A19B-5093CED1F645}" destId="{53F968C0-5AF0-4EC1-A14F-720A10BD979F}" srcOrd="0" destOrd="0" presId="urn:microsoft.com/office/officeart/2005/8/layout/process5"/>
    <dgm:cxn modelId="{5F4E7D86-B592-40D4-9A92-0F2B0C6725D2}" type="presOf" srcId="{302C844B-0BF7-431A-9709-1787F6FAA643}" destId="{81D96340-F7FE-4A0C-A784-EB5A5B2C205F}" srcOrd="0" destOrd="0" presId="urn:microsoft.com/office/officeart/2005/8/layout/process5"/>
    <dgm:cxn modelId="{F0ECD3A7-2396-4654-BC0B-38E9906CE291}" type="presOf" srcId="{997D0843-ACD4-4E11-903B-A230E703E125}" destId="{E150E8C5-17F5-48BD-A3FE-F275B3BA0867}" srcOrd="0" destOrd="0" presId="urn:microsoft.com/office/officeart/2005/8/layout/process5"/>
    <dgm:cxn modelId="{CD4223E7-A8C4-4C96-9CED-101F7F19DECA}" type="presOf" srcId="{811842CF-F9A5-4E2F-A645-C96A9ACAE873}" destId="{F166CCDD-C494-4116-8B3F-204A08EAC578}" srcOrd="1" destOrd="0" presId="urn:microsoft.com/office/officeart/2005/8/layout/process5"/>
    <dgm:cxn modelId="{63FE00EF-D0F3-4B37-91A0-7E9799A3BF5F}" srcId="{997D0843-ACD4-4E11-903B-A230E703E125}" destId="{FB33BAB0-4D4F-4777-B167-CF57C4CF226F}" srcOrd="2" destOrd="0" parTransId="{F1E2EE3B-0F38-40DC-A726-9FC6B1951778}" sibTransId="{9E35B78B-DD84-458A-B424-0F1E84138393}"/>
    <dgm:cxn modelId="{6B0468EF-14E4-45F3-A63A-13D414A57343}" srcId="{997D0843-ACD4-4E11-903B-A230E703E125}" destId="{F175F2E4-0828-4E3A-A19B-5093CED1F645}" srcOrd="1" destOrd="0" parTransId="{84A37811-F6A1-45F5-A39A-468E45089CF5}" sibTransId="{811842CF-F9A5-4E2F-A645-C96A9ACAE873}"/>
    <dgm:cxn modelId="{D45702F9-4F81-442A-BC54-7DD61D9AE3AB}" type="presOf" srcId="{79EB1562-5CA3-4F52-B370-2DDC24389B71}" destId="{41A712DD-3AA0-4AA8-956A-30CB20AA6DB5}" srcOrd="0" destOrd="0" presId="urn:microsoft.com/office/officeart/2005/8/layout/process5"/>
    <dgm:cxn modelId="{DCD520BD-0168-4908-AD57-E73709E1B3F7}" type="presParOf" srcId="{E150E8C5-17F5-48BD-A3FE-F275B3BA0867}" destId="{F05F440B-6E83-42B4-8F94-9C602B8DDC52}" srcOrd="0" destOrd="0" presId="urn:microsoft.com/office/officeart/2005/8/layout/process5"/>
    <dgm:cxn modelId="{29604623-9DEF-48E9-BE1F-6AD73832BE73}" type="presParOf" srcId="{E150E8C5-17F5-48BD-A3FE-F275B3BA0867}" destId="{98896926-EFE8-4C0D-8355-9625A9829B1B}" srcOrd="1" destOrd="0" presId="urn:microsoft.com/office/officeart/2005/8/layout/process5"/>
    <dgm:cxn modelId="{1525A73D-DED0-4521-A905-447C373F2978}" type="presParOf" srcId="{98896926-EFE8-4C0D-8355-9625A9829B1B}" destId="{A998D10E-D269-4DBC-BAD6-D7A09A0411D5}" srcOrd="0" destOrd="0" presId="urn:microsoft.com/office/officeart/2005/8/layout/process5"/>
    <dgm:cxn modelId="{5F30AE32-6415-4355-8D35-50267FC6B4BD}" type="presParOf" srcId="{E150E8C5-17F5-48BD-A3FE-F275B3BA0867}" destId="{53F968C0-5AF0-4EC1-A14F-720A10BD979F}" srcOrd="2" destOrd="0" presId="urn:microsoft.com/office/officeart/2005/8/layout/process5"/>
    <dgm:cxn modelId="{90DBDF3B-1A67-4933-B862-FAA3A25D94F9}" type="presParOf" srcId="{E150E8C5-17F5-48BD-A3FE-F275B3BA0867}" destId="{5E3CB74A-CDCA-4E35-BD69-1962085A86DF}" srcOrd="3" destOrd="0" presId="urn:microsoft.com/office/officeart/2005/8/layout/process5"/>
    <dgm:cxn modelId="{7AE8E344-B087-4202-B9C8-F23EEC3B45D3}" type="presParOf" srcId="{5E3CB74A-CDCA-4E35-BD69-1962085A86DF}" destId="{F166CCDD-C494-4116-8B3F-204A08EAC578}" srcOrd="0" destOrd="0" presId="urn:microsoft.com/office/officeart/2005/8/layout/process5"/>
    <dgm:cxn modelId="{BE07A44A-E896-4065-A800-757C084AB46B}" type="presParOf" srcId="{E150E8C5-17F5-48BD-A3FE-F275B3BA0867}" destId="{53429899-4CBB-4BB8-A1AD-1914CB631CDF}" srcOrd="4" destOrd="0" presId="urn:microsoft.com/office/officeart/2005/8/layout/process5"/>
    <dgm:cxn modelId="{607B5F4B-3AFB-444C-9493-95009D3953E4}" type="presParOf" srcId="{E150E8C5-17F5-48BD-A3FE-F275B3BA0867}" destId="{F81E5C07-C952-40CF-BE3A-ECC336569DE8}" srcOrd="5" destOrd="0" presId="urn:microsoft.com/office/officeart/2005/8/layout/process5"/>
    <dgm:cxn modelId="{4C12B8E2-D7F1-4A5A-AA3A-64C600EA62A7}" type="presParOf" srcId="{F81E5C07-C952-40CF-BE3A-ECC336569DE8}" destId="{E95191D4-D167-4A86-8F0E-D3230CBCCFED}" srcOrd="0" destOrd="0" presId="urn:microsoft.com/office/officeart/2005/8/layout/process5"/>
    <dgm:cxn modelId="{D7090650-DF36-4D0C-B12B-1EF3D3AD064B}" type="presParOf" srcId="{E150E8C5-17F5-48BD-A3FE-F275B3BA0867}" destId="{5C359839-130B-4746-A752-05EC29026A34}" srcOrd="6" destOrd="0" presId="urn:microsoft.com/office/officeart/2005/8/layout/process5"/>
    <dgm:cxn modelId="{6C747E34-52EA-431B-9B15-69C7AEEBAC1B}" type="presParOf" srcId="{E150E8C5-17F5-48BD-A3FE-F275B3BA0867}" destId="{41A712DD-3AA0-4AA8-956A-30CB20AA6DB5}" srcOrd="7" destOrd="0" presId="urn:microsoft.com/office/officeart/2005/8/layout/process5"/>
    <dgm:cxn modelId="{0CAD384D-BA91-492A-A33D-85035F07330C}" type="presParOf" srcId="{41A712DD-3AA0-4AA8-956A-30CB20AA6DB5}" destId="{BEBF56DF-687A-49A9-9A57-222AF11E9834}" srcOrd="0" destOrd="0" presId="urn:microsoft.com/office/officeart/2005/8/layout/process5"/>
    <dgm:cxn modelId="{602AA499-44BA-4023-92DF-1A62C8EA9E0C}" type="presParOf" srcId="{E150E8C5-17F5-48BD-A3FE-F275B3BA0867}" destId="{81D96340-F7FE-4A0C-A784-EB5A5B2C205F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5F440B-6E83-42B4-8F94-9C602B8DDC52}">
      <dsp:nvSpPr>
        <dsp:cNvPr id="0" name=""/>
        <dsp:cNvSpPr/>
      </dsp:nvSpPr>
      <dsp:spPr>
        <a:xfrm>
          <a:off x="8984" y="735646"/>
          <a:ext cx="2685283" cy="16111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solidFill>
                <a:schemeClr val="bg1"/>
              </a:solidFill>
              <a:latin typeface="+mn-lt"/>
              <a:cs typeface="Times New Roman"/>
            </a:rPr>
            <a:t>Планирование и анализ требований</a:t>
          </a:r>
          <a:r>
            <a:rPr lang="en-US" sz="1800" kern="1200" dirty="0">
              <a:solidFill>
                <a:schemeClr val="bg1"/>
              </a:solidFill>
              <a:latin typeface="+mn-lt"/>
              <a:cs typeface="Times New Roman"/>
            </a:rPr>
            <a:t> </a:t>
          </a:r>
          <a:r>
            <a:rPr lang="ru-RU" sz="1800" kern="1200" dirty="0">
              <a:solidFill>
                <a:schemeClr val="bg1"/>
              </a:solidFill>
              <a:latin typeface="+mn-lt"/>
              <a:cs typeface="Times New Roman"/>
            </a:rPr>
            <a:t>(2 месяц)</a:t>
          </a:r>
        </a:p>
      </dsp:txBody>
      <dsp:txXfrm>
        <a:off x="56174" y="782836"/>
        <a:ext cx="2590903" cy="1516790"/>
      </dsp:txXfrm>
    </dsp:sp>
    <dsp:sp modelId="{98896926-EFE8-4C0D-8355-9625A9829B1B}">
      <dsp:nvSpPr>
        <dsp:cNvPr id="0" name=""/>
        <dsp:cNvSpPr/>
      </dsp:nvSpPr>
      <dsp:spPr>
        <a:xfrm>
          <a:off x="2930573" y="1208256"/>
          <a:ext cx="569280" cy="6659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800" kern="1200"/>
        </a:p>
      </dsp:txBody>
      <dsp:txXfrm>
        <a:off x="2930573" y="1341446"/>
        <a:ext cx="398496" cy="399570"/>
      </dsp:txXfrm>
    </dsp:sp>
    <dsp:sp modelId="{53F968C0-5AF0-4EC1-A14F-720A10BD979F}">
      <dsp:nvSpPr>
        <dsp:cNvPr id="0" name=""/>
        <dsp:cNvSpPr/>
      </dsp:nvSpPr>
      <dsp:spPr>
        <a:xfrm>
          <a:off x="3768381" y="735646"/>
          <a:ext cx="2685283" cy="16111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solidFill>
                <a:schemeClr val="bg1"/>
              </a:solidFill>
              <a:latin typeface="+mn-lt"/>
              <a:cs typeface="Times New Roman"/>
            </a:rPr>
            <a:t>Проектирование архитектуры (</a:t>
          </a:r>
          <a:r>
            <a:rPr lang="en-US" sz="1800" kern="1200" dirty="0">
              <a:solidFill>
                <a:schemeClr val="bg1"/>
              </a:solidFill>
              <a:latin typeface="+mn-lt"/>
              <a:cs typeface="Times New Roman"/>
            </a:rPr>
            <a:t>4</a:t>
          </a:r>
          <a:r>
            <a:rPr lang="ru-RU" sz="1800" kern="1200" dirty="0">
              <a:solidFill>
                <a:schemeClr val="bg1"/>
              </a:solidFill>
              <a:latin typeface="+mn-lt"/>
              <a:cs typeface="Times New Roman"/>
            </a:rPr>
            <a:t> месяца)</a:t>
          </a:r>
        </a:p>
      </dsp:txBody>
      <dsp:txXfrm>
        <a:off x="3815571" y="782836"/>
        <a:ext cx="2590903" cy="1516790"/>
      </dsp:txXfrm>
    </dsp:sp>
    <dsp:sp modelId="{5E3CB74A-CDCA-4E35-BD69-1962085A86DF}">
      <dsp:nvSpPr>
        <dsp:cNvPr id="0" name=""/>
        <dsp:cNvSpPr/>
      </dsp:nvSpPr>
      <dsp:spPr>
        <a:xfrm>
          <a:off x="6689970" y="1208256"/>
          <a:ext cx="569280" cy="6659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800" kern="1200"/>
        </a:p>
      </dsp:txBody>
      <dsp:txXfrm>
        <a:off x="6689970" y="1341446"/>
        <a:ext cx="398496" cy="399570"/>
      </dsp:txXfrm>
    </dsp:sp>
    <dsp:sp modelId="{53429899-4CBB-4BB8-A1AD-1914CB631CDF}">
      <dsp:nvSpPr>
        <dsp:cNvPr id="0" name=""/>
        <dsp:cNvSpPr/>
      </dsp:nvSpPr>
      <dsp:spPr>
        <a:xfrm>
          <a:off x="7527778" y="735646"/>
          <a:ext cx="2685283" cy="16111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solidFill>
                <a:schemeClr val="bg1"/>
              </a:solidFill>
              <a:latin typeface="+mn-lt"/>
              <a:cs typeface="Times New Roman"/>
            </a:rPr>
            <a:t>Разработка продукта</a:t>
          </a:r>
          <a:r>
            <a:rPr lang="ru-RU" sz="1800" kern="1200" dirty="0">
              <a:solidFill>
                <a:schemeClr val="bg1"/>
              </a:solidFill>
              <a:latin typeface="+mn-lt"/>
              <a:ea typeface="Calibri"/>
              <a:cs typeface="Times New Roman"/>
            </a:rPr>
            <a:t> </a:t>
          </a:r>
        </a:p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solidFill>
                <a:schemeClr val="bg1"/>
              </a:solidFill>
              <a:latin typeface="+mn-lt"/>
              <a:ea typeface="Calibri"/>
              <a:cs typeface="Times New Roman"/>
            </a:rPr>
            <a:t>(7</a:t>
          </a:r>
          <a:r>
            <a:rPr lang="en-US" sz="1800" kern="1200" dirty="0">
              <a:solidFill>
                <a:schemeClr val="bg1"/>
              </a:solidFill>
              <a:latin typeface="+mn-lt"/>
              <a:ea typeface="Calibri"/>
              <a:cs typeface="Times New Roman"/>
            </a:rPr>
            <a:t> </a:t>
          </a:r>
          <a:r>
            <a:rPr lang="ru-RU" sz="1800" kern="1200" dirty="0">
              <a:solidFill>
                <a:schemeClr val="bg1"/>
              </a:solidFill>
              <a:latin typeface="+mn-lt"/>
              <a:ea typeface="Calibri"/>
              <a:cs typeface="Times New Roman"/>
            </a:rPr>
            <a:t>месяцев)</a:t>
          </a:r>
          <a:endParaRPr lang="ru-RU" sz="1800" kern="1200" dirty="0">
            <a:solidFill>
              <a:schemeClr val="bg1"/>
            </a:solidFill>
            <a:latin typeface="+mn-lt"/>
            <a:ea typeface="Calibri"/>
            <a:cs typeface="Calibri"/>
          </a:endParaRPr>
        </a:p>
      </dsp:txBody>
      <dsp:txXfrm>
        <a:off x="7574968" y="782836"/>
        <a:ext cx="2590903" cy="1516790"/>
      </dsp:txXfrm>
    </dsp:sp>
    <dsp:sp modelId="{F81E5C07-C952-40CF-BE3A-ECC336569DE8}">
      <dsp:nvSpPr>
        <dsp:cNvPr id="0" name=""/>
        <dsp:cNvSpPr/>
      </dsp:nvSpPr>
      <dsp:spPr>
        <a:xfrm rot="7751329">
          <a:off x="7463838" y="2507078"/>
          <a:ext cx="695423" cy="6659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3500" kern="1200"/>
        </a:p>
      </dsp:txBody>
      <dsp:txXfrm rot="-5400000">
        <a:off x="7674884" y="2514811"/>
        <a:ext cx="399570" cy="495638"/>
      </dsp:txXfrm>
    </dsp:sp>
    <dsp:sp modelId="{5C359839-130B-4746-A752-05EC29026A34}">
      <dsp:nvSpPr>
        <dsp:cNvPr id="0" name=""/>
        <dsp:cNvSpPr/>
      </dsp:nvSpPr>
      <dsp:spPr>
        <a:xfrm>
          <a:off x="5385164" y="3363798"/>
          <a:ext cx="2685283" cy="16111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solidFill>
                <a:schemeClr val="bg1"/>
              </a:solidFill>
              <a:latin typeface="+mn-lt"/>
              <a:cs typeface="Times New Roman"/>
            </a:rPr>
            <a:t>Тестирование </a:t>
          </a:r>
          <a:r>
            <a:rPr lang="ru-RU" sz="1800" kern="1200" dirty="0">
              <a:solidFill>
                <a:schemeClr val="bg1"/>
              </a:solidFill>
              <a:latin typeface="+mn-lt"/>
              <a:ea typeface="Calibri"/>
              <a:cs typeface="Calibri"/>
            </a:rPr>
            <a:t>(2 месяца)</a:t>
          </a:r>
        </a:p>
      </dsp:txBody>
      <dsp:txXfrm>
        <a:off x="5432354" y="3410988"/>
        <a:ext cx="2590903" cy="1516790"/>
      </dsp:txXfrm>
    </dsp:sp>
    <dsp:sp modelId="{41A712DD-3AA0-4AA8-956A-30CB20AA6DB5}">
      <dsp:nvSpPr>
        <dsp:cNvPr id="0" name=""/>
        <dsp:cNvSpPr/>
      </dsp:nvSpPr>
      <dsp:spPr>
        <a:xfrm rot="10807980">
          <a:off x="4322435" y="3831696"/>
          <a:ext cx="750996" cy="6659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800" kern="1200"/>
        </a:p>
      </dsp:txBody>
      <dsp:txXfrm rot="10800000">
        <a:off x="4522220" y="3965118"/>
        <a:ext cx="551211" cy="399570"/>
      </dsp:txXfrm>
    </dsp:sp>
    <dsp:sp modelId="{81D96340-F7FE-4A0C-A784-EB5A5B2C205F}">
      <dsp:nvSpPr>
        <dsp:cNvPr id="0" name=""/>
        <dsp:cNvSpPr/>
      </dsp:nvSpPr>
      <dsp:spPr>
        <a:xfrm>
          <a:off x="1282909" y="3354276"/>
          <a:ext cx="2685283" cy="16111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solidFill>
                <a:schemeClr val="bg1"/>
              </a:solidFill>
              <a:latin typeface="+mn-lt"/>
              <a:cs typeface="Times New Roman"/>
            </a:rPr>
            <a:t>Развертывание</a:t>
          </a:r>
        </a:p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solidFill>
                <a:schemeClr val="bg1"/>
              </a:solidFill>
              <a:latin typeface="+mn-lt"/>
              <a:ea typeface="Calibri"/>
              <a:cs typeface="Calibri"/>
            </a:rPr>
            <a:t>(2 месяца)</a:t>
          </a:r>
        </a:p>
      </dsp:txBody>
      <dsp:txXfrm>
        <a:off x="1330099" y="3401466"/>
        <a:ext cx="2590903" cy="15167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CF2F7BB4-71C9-478A-B483-094648EBC0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1C8A67B-0607-4A7E-9B01-59C21544611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ACCFF-94A6-483F-98AF-905814CE0763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375B255-53F3-40FE-8E1D-132F4AC35A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BBBD855-E69B-45F2-8EE2-0B4B499EFA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D81E19-7B25-43DD-8188-4459C89A32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8062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5358F-9434-4E9B-9C5A-C44783BD4694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4C123-E484-4749-84E4-7411DE0E02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834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7AC4BC-D931-4C13-AED5-5505C1EA4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7E2CBA-A684-46AB-922E-428AC83B0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EBAC33-36B9-4417-BD4F-CB61328CF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AE96-F707-4F27-93F0-35EF67B37D46}" type="datetime1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E516DE-D19B-49C1-80C0-9BA44BC3F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9728A8-9FF5-4912-AA49-CF2BA312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6599-0F77-482E-B5A3-2417453393DA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7539E55-9DC2-4D16-AA36-9F62C6EB73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345" y="237747"/>
            <a:ext cx="1226111" cy="47850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07E6EA1-6AB4-431E-BDF0-6297087D410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188" y="261922"/>
            <a:ext cx="499623" cy="43015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641BB9B-9598-4314-B3DA-565E6B5EAF2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543" y="117484"/>
            <a:ext cx="1226112" cy="71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864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5713E5-3EF5-49BF-8F90-DE2F8901C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D32837E-40FB-4EB9-B1EA-02CDD4851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87E10A-CD01-4C20-914D-FC0409EF1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D8C2-561B-4206-8AB5-DD6A60C8FD08}" type="datetime1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ACC9D0-4519-43FC-8187-9E7E23ADA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23AD95-85E8-45E5-A4FB-4130D073A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6599-0F77-482E-B5A3-241745339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674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02AFF2E-7753-440A-8430-F110C7CD07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B98C501-609A-4C4D-B29F-A73A6A119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98F898-5C1A-4B94-A6D8-64CD0985B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1659-38B3-493C-9A1D-6EBB60A0081F}" type="datetime1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B3F1BA-71CB-46D3-A1F2-B75915C64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9B35A9-DEC5-4B94-8AF2-19D205BD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6599-0F77-482E-B5A3-241745339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226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Совсем 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8192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1" y="2"/>
            <a:ext cx="12192000" cy="77683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77800" dist="63500" dir="5400000" algn="t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199" tIns="58599" rIns="117199" bIns="58599" rtlCol="0" anchor="ctr"/>
          <a:lstStyle/>
          <a:p>
            <a:pPr algn="ctr"/>
            <a:endParaRPr lang="ru-RU" sz="1800"/>
          </a:p>
        </p:txBody>
      </p:sp>
      <p:pic>
        <p:nvPicPr>
          <p:cNvPr id="8" name="Picture 6" descr="G:\CHSU\Бакалавриат\Презентации\ЧГУ (Brandbook)_титул_700 - копия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1509535" y="1"/>
            <a:ext cx="682466" cy="77683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150" y="1"/>
            <a:ext cx="11120638" cy="776834"/>
          </a:xfrm>
        </p:spPr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601" y="982782"/>
            <a:ext cx="10972800" cy="51433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55D1-92A9-4B02-AD60-DEC4B6659F3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73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DB34838-476C-411B-A7B9-DA97C8073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407BC8-43AB-424C-A0A9-C1917A66E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C78-0A6C-4AE9-BB5B-A509E77FDC16}" type="datetime1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A583FB-7218-4D9E-9697-6AF408646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31CDDA-FD00-466E-BAB4-69E5D0A7C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rgbClr val="FF0000">
              <a:alpha val="60000"/>
            </a:srgbClr>
          </a:solidFill>
          <a:ln>
            <a:noFill/>
          </a:ln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fld id="{29356599-0F77-482E-B5A3-2417453393DA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3B4B040-DD3C-4AA8-B7AE-4BF0CCFDB4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6297226"/>
            <a:ext cx="1226111" cy="47850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5D26188-CD1F-40AE-ADD5-FB3F1CF4020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243" y="6321401"/>
            <a:ext cx="499623" cy="43015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701314E-0227-44B8-8C4F-6C664108E35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598" y="6176963"/>
            <a:ext cx="1226112" cy="71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358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EAB1C-2B1D-4D63-8F00-8D5196F54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1A17DC-70DA-4755-A7A2-F34E4E635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67CA51-D9D4-4A42-B9DF-060EAD03E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8240-48C0-467F-B798-31C7B060AB67}" type="datetime1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4A1E5D-7107-4544-9341-018FA006A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C97423-B7E8-48A5-A362-193B3E49C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6599-0F77-482E-B5A3-241745339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585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BCEE38-1243-40D6-A8FD-ABF1261F2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66BE26-CC8B-40ED-A4E1-DBBBEA5EA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283EF32-F8FD-4D7D-BCFF-93354D003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68FF5F-0017-490F-AB23-D83C101EF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708AF-8112-4C2D-867E-DD8B3AC3B210}" type="datetime1">
              <a:rPr lang="ru-RU" smtClean="0"/>
              <a:t>25.11.2024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094AC8-680D-4EED-8BA1-3A23C1985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076E8C8-66BF-4588-B2D3-E96E0D5D3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6599-0F77-482E-B5A3-241745339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19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E0B262-4B32-4E2C-B15B-05C4D105B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92DF7C-A0A7-4C97-BB60-F24D6086C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49276BA-4CA5-474D-A495-5BE1C859A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4F3270D-FC9F-43E1-8C52-B05E8E792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86D0BDB-1377-4D92-91BB-3D9CA0C270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01C6264-F37A-4DF6-85CE-33D2301B1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2B27-D4D5-491D-A2E6-E6EC29F31999}" type="datetime1">
              <a:rPr lang="ru-RU" smtClean="0"/>
              <a:t>25.11.2024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1CBDBEC-AF5C-4C05-9880-A72D48B66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FEBC2C7-850D-4222-B1A8-8C651609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6599-0F77-482E-B5A3-241745339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79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F60CDA-1009-41AD-8627-7ECB0AEAE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7A8ECAD-988C-4B44-ADFD-3906E6EB4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39DC9-DDB3-4658-AF1A-6CFC1BC45134}" type="datetime1">
              <a:rPr lang="ru-RU" smtClean="0"/>
              <a:t>25.11.2024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A05BCD2-72E4-418F-96E7-A7BAEF663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D3DFAE-1230-41AF-BF38-8238DAA9C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6599-0F77-482E-B5A3-241745339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186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62D3397-271E-4597-AB4B-80C64ABA4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D102-98B6-4C65-9A1E-C4D0F299FD6F}" type="datetime1">
              <a:rPr lang="ru-RU" smtClean="0"/>
              <a:t>25.11.2024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1D500A8-D4CC-4484-B408-886A32F98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BD16235-E509-424D-8BCE-D2245609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6599-0F77-482E-B5A3-241745339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02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F9F8F3-41BA-40EF-866D-23660E5C0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809C15-1AD4-4016-9D70-791C00A7E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3C4B54-016A-4784-9505-3C04EC9AB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5ABA891-3167-4EB8-AE7E-A65DEDADD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B448-1253-4D7C-825E-5369385F2C5F}" type="datetime1">
              <a:rPr lang="ru-RU" smtClean="0"/>
              <a:t>25.11.2024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C2A58B-F4CE-4914-BB5E-14C4F0BA7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45B4F6-0B58-47C8-8303-CB966BC1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6599-0F77-482E-B5A3-241745339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528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C5D709-29F9-4E01-A06D-3487BB7C4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F0587BF-E5A7-499F-94AD-2A6F22D20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A56A7A-B045-438E-89A9-7FC3AE763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F73583-2B38-4272-9D5F-5EC5CD553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2CB14-B131-4C16-8503-010E53551094}" type="datetime1">
              <a:rPr lang="ru-RU" smtClean="0"/>
              <a:t>25.11.2024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CA6F411-17E6-40DA-BE10-F4B54070B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231A97-981E-4C70-9838-EBCEC8C9E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56599-0F77-482E-B5A3-241745339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407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D9515B-63F2-4FB2-AA42-B991A3EF5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1841BC-B784-427B-AFAF-7DE749DE0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C3A472-5A31-457E-997E-8A46CC6083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EDD90-03DA-4AD3-B765-C149DDD450DF}" type="datetime1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50AF2D-E083-401D-8236-000EC6110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A6A14F-0876-4E5B-AE9E-C841E1DE1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356350"/>
            <a:ext cx="521294" cy="49993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56599-0F77-482E-B5A3-2417453393D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5082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delprof.ru/press-center/company-news/analiz-rynka-avtomatizirovannykh-sistem-upravleniya-v-rossii-v-2023-godu-/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s://www.tadviser.ru/index.php/&#1057;&#1090;&#1072;&#1090;&#1100;&#1103;:&#1040;&#1057;&#1059;_&#1058;&#1055;_(&#1088;&#1099;&#1085;&#1086;&#1082;_&#1056;&#1086;&#1089;&#1089;&#1080;&#1080;)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hyperlink" Target="https://marketing.rbc.ru/research/49130/" TargetMode="External"/><Relationship Id="rId4" Type="http://schemas.openxmlformats.org/officeDocument/2006/relationships/hyperlink" Target="https://www.megaresearch.ru/new_reality/rossiyskiy-rynok-asu-tp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8.png"/><Relationship Id="rId7" Type="http://schemas.openxmlformats.org/officeDocument/2006/relationships/image" Target="../media/image17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35041E-C3E3-448E-BC43-AFA5932C5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580" y="2299280"/>
            <a:ext cx="9144000" cy="1123378"/>
          </a:xfrm>
        </p:spPr>
        <p:txBody>
          <a:bodyPr anchor="ctr">
            <a:normAutofit fontScale="90000"/>
          </a:bodyPr>
          <a:lstStyle/>
          <a:p>
            <a:r>
              <a:rPr lang="ru-RU" sz="4400" b="1" dirty="0"/>
              <a:t>Программное обеспечение</a:t>
            </a:r>
            <a:br>
              <a:rPr lang="ru-RU" sz="4400" b="1" dirty="0"/>
            </a:br>
            <a:r>
              <a:rPr lang="ru-RU" sz="4400" b="1" dirty="0"/>
              <a:t>VR-тренажёров для адаптивного обучения операторов АСУТП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6DFF12AB-32E1-4A04-8394-CEC328ED5557}"/>
              </a:ext>
            </a:extLst>
          </p:cNvPr>
          <p:cNvGrpSpPr/>
          <p:nvPr/>
        </p:nvGrpSpPr>
        <p:grpSpPr>
          <a:xfrm>
            <a:off x="4430926" y="-397116"/>
            <a:ext cx="2450311" cy="268732"/>
            <a:chOff x="4501671" y="-358095"/>
            <a:chExt cx="2450311" cy="268732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2D720AF1-574E-40AC-B1E7-BBF8EA3DC151}"/>
                </a:ext>
              </a:extLst>
            </p:cNvPr>
            <p:cNvSpPr/>
            <p:nvPr/>
          </p:nvSpPr>
          <p:spPr>
            <a:xfrm>
              <a:off x="4501671" y="-358095"/>
              <a:ext cx="268641" cy="268641"/>
            </a:xfrm>
            <a:prstGeom prst="rect">
              <a:avLst/>
            </a:prstGeom>
            <a:solidFill>
              <a:srgbClr val="FCAF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1055258F-8A3C-49B7-9D5A-1F08748411E7}"/>
                </a:ext>
              </a:extLst>
            </p:cNvPr>
            <p:cNvSpPr/>
            <p:nvPr/>
          </p:nvSpPr>
          <p:spPr>
            <a:xfrm>
              <a:off x="4938005" y="-358004"/>
              <a:ext cx="268641" cy="268641"/>
            </a:xfrm>
            <a:prstGeom prst="rect">
              <a:avLst/>
            </a:prstGeom>
            <a:solidFill>
              <a:srgbClr val="8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2975B5F9-C9B9-40B1-B462-0890B8ECC6C4}"/>
                </a:ext>
              </a:extLst>
            </p:cNvPr>
            <p:cNvSpPr/>
            <p:nvPr/>
          </p:nvSpPr>
          <p:spPr>
            <a:xfrm>
              <a:off x="5374339" y="-358095"/>
              <a:ext cx="268641" cy="26864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1CD24168-F245-4BE6-8C52-44E16C1B407C}"/>
                </a:ext>
              </a:extLst>
            </p:cNvPr>
            <p:cNvSpPr/>
            <p:nvPr/>
          </p:nvSpPr>
          <p:spPr>
            <a:xfrm>
              <a:off x="6683341" y="-358095"/>
              <a:ext cx="268641" cy="268641"/>
            </a:xfrm>
            <a:prstGeom prst="rect">
              <a:avLst/>
            </a:prstGeom>
            <a:solidFill>
              <a:srgbClr val="B5D8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DD749E0F-5B8A-4DA0-9B7B-81446C804B4E}"/>
                </a:ext>
              </a:extLst>
            </p:cNvPr>
            <p:cNvSpPr/>
            <p:nvPr/>
          </p:nvSpPr>
          <p:spPr>
            <a:xfrm>
              <a:off x="5810673" y="-358095"/>
              <a:ext cx="268641" cy="268641"/>
            </a:xfrm>
            <a:prstGeom prst="rect">
              <a:avLst/>
            </a:prstGeom>
            <a:solidFill>
              <a:srgbClr val="FB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9713C261-FBC6-4115-B341-9D03DBAF34C3}"/>
                </a:ext>
              </a:extLst>
            </p:cNvPr>
            <p:cNvSpPr/>
            <p:nvPr/>
          </p:nvSpPr>
          <p:spPr>
            <a:xfrm>
              <a:off x="6247007" y="-358095"/>
              <a:ext cx="268641" cy="26864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C20A7AC7-30E6-4D58-BCED-5C9E796E8DE7}"/>
              </a:ext>
            </a:extLst>
          </p:cNvPr>
          <p:cNvGrpSpPr/>
          <p:nvPr/>
        </p:nvGrpSpPr>
        <p:grpSpPr>
          <a:xfrm>
            <a:off x="10639425" y="0"/>
            <a:ext cx="1552575" cy="6858000"/>
            <a:chOff x="11071932" y="0"/>
            <a:chExt cx="1120068" cy="4935014"/>
          </a:xfrm>
        </p:grpSpPr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FCF44F32-29AF-44D6-A34D-A2B07A4048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567" t="29281" r="36338"/>
            <a:stretch/>
          </p:blipFill>
          <p:spPr>
            <a:xfrm>
              <a:off x="11071932" y="0"/>
              <a:ext cx="1120068" cy="2462943"/>
            </a:xfrm>
            <a:prstGeom prst="rect">
              <a:avLst/>
            </a:prstGeom>
          </p:spPr>
        </p:pic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8ABD20AD-26B3-4B64-88B9-421D1C4742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548" t="29085" r="45357" b="196"/>
            <a:stretch/>
          </p:blipFill>
          <p:spPr>
            <a:xfrm>
              <a:off x="11071932" y="2453818"/>
              <a:ext cx="1120068" cy="2481196"/>
            </a:xfrm>
            <a:prstGeom prst="rect">
              <a:avLst/>
            </a:prstGeom>
          </p:spPr>
        </p:pic>
      </p:grpSp>
      <p:pic>
        <p:nvPicPr>
          <p:cNvPr id="1028" name="Picture 4" descr="Picture backgr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158" y="4074816"/>
            <a:ext cx="3044844" cy="220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57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Заголовок 1"/>
          <p:cNvSpPr txBox="1">
            <a:spLocks/>
          </p:cNvSpPr>
          <p:nvPr/>
        </p:nvSpPr>
        <p:spPr bwMode="auto">
          <a:xfrm>
            <a:off x="725675" y="1079337"/>
            <a:ext cx="10970261" cy="1142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9" tIns="45709" rIns="91419" bIns="45709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3599" dirty="0"/>
              <a:t>Результаты работы за время акселератора</a:t>
            </a:r>
          </a:p>
        </p:txBody>
      </p:sp>
      <p:sp>
        <p:nvSpPr>
          <p:cNvPr id="33" name="TextBox 4"/>
          <p:cNvSpPr txBox="1">
            <a:spLocks noChangeArrowheads="1"/>
          </p:cNvSpPr>
          <p:nvPr/>
        </p:nvSpPr>
        <p:spPr bwMode="auto">
          <a:xfrm>
            <a:off x="585840" y="2090815"/>
            <a:ext cx="8639930" cy="810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MVP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симуляции технологического процесса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Конструктор </a:t>
            </a:r>
            <a:r>
              <a:rPr lang="ru-RU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нейростей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для технологов</a:t>
            </a:r>
          </a:p>
        </p:txBody>
      </p:sp>
      <p:pic>
        <p:nvPicPr>
          <p:cNvPr id="50" name="Объект 6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618" y="0"/>
            <a:ext cx="2199766" cy="1818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2" descr="C:\Users\Anastasia\Downloads\Шаблон презы ЧГУ\Pics\ЧГУ_лого_рус_гориз_прозрачныйdd фон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89885" y="354075"/>
            <a:ext cx="3114474" cy="914971"/>
          </a:xfrm>
          <a:prstGeom prst="rect">
            <a:avLst/>
          </a:prstGeom>
          <a:noFill/>
        </p:spPr>
      </p:pic>
      <p:sp>
        <p:nvSpPr>
          <p:cNvPr id="71" name="Номер слайда 4"/>
          <p:cNvSpPr txBox="1">
            <a:spLocks/>
          </p:cNvSpPr>
          <p:nvPr/>
        </p:nvSpPr>
        <p:spPr>
          <a:xfrm>
            <a:off x="11432734" y="6356467"/>
            <a:ext cx="757063" cy="365040"/>
          </a:xfrm>
          <a:prstGeom prst="rect">
            <a:avLst/>
          </a:prstGeom>
        </p:spPr>
        <p:txBody>
          <a:bodyPr vert="horz" lIns="117199" tIns="58599" rIns="117199" bIns="58599" rtlCol="0" anchor="ctr"/>
          <a:lstStyle/>
          <a:p>
            <a:pPr algn="r" defTabSz="1172027">
              <a:defRPr/>
            </a:pPr>
            <a:fld id="{024C55D1-92A9-4B02-AD60-DEC4B6659F3A}" type="slidenum">
              <a:rPr lang="ru-RU" sz="1500">
                <a:solidFill>
                  <a:schemeClr val="tx1">
                    <a:tint val="75000"/>
                  </a:schemeClr>
                </a:solidFill>
              </a:rPr>
              <a:pPr algn="r" defTabSz="1172027">
                <a:defRPr/>
              </a:pPr>
              <a:t>10</a:t>
            </a:fld>
            <a:endParaRPr lang="ru-RU" sz="1500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/>
          <a:srcRect l="3352" t="25682" r="3707" b="23677"/>
          <a:stretch/>
        </p:blipFill>
        <p:spPr>
          <a:xfrm>
            <a:off x="31446" y="3583459"/>
            <a:ext cx="12129107" cy="276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708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3"/>
          <p:cNvSpPr>
            <a:spLocks noGrp="1"/>
          </p:cNvSpPr>
          <p:nvPr>
            <p:ph idx="4294967295"/>
          </p:nvPr>
        </p:nvSpPr>
        <p:spPr>
          <a:xfrm>
            <a:off x="0" y="982663"/>
            <a:ext cx="10972800" cy="5143500"/>
          </a:xfrm>
        </p:spPr>
        <p:txBody>
          <a:bodyPr vert="horz" lIns="117199" tIns="58599" rIns="117199" bIns="58599" rtlCol="0" anchor="t">
            <a:normAutofit/>
          </a:bodyPr>
          <a:lstStyle/>
          <a:p>
            <a:pPr marL="1905" indent="-1905"/>
            <a:endParaRPr lang="ru-RU" dirty="0">
              <a:latin typeface="Times New Roman"/>
              <a:cs typeface="Times New Roman"/>
            </a:endParaRPr>
          </a:p>
          <a:p>
            <a:pPr marL="1905" indent="-1905"/>
            <a:endParaRPr lang="ru-RU" dirty="0">
              <a:cs typeface="Arial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11747500" y="6442075"/>
            <a:ext cx="444500" cy="415925"/>
          </a:xfrm>
          <a:ln>
            <a:solidFill>
              <a:schemeClr val="bg1"/>
            </a:solidFill>
          </a:ln>
        </p:spPr>
        <p:txBody>
          <a:bodyPr/>
          <a:lstStyle/>
          <a:p>
            <a:fld id="{024C55D1-92A9-4B02-AD60-DEC4B6659F3A}" type="slidenum">
              <a:rPr lang="ru-RU" smtClean="0"/>
              <a:pPr/>
              <a:t>11</a:t>
            </a:fld>
            <a:endParaRPr lang="ru-RU" dirty="0"/>
          </a:p>
        </p:txBody>
      </p:sp>
      <p:graphicFrame>
        <p:nvGraphicFramePr>
          <p:cNvPr id="104" name="Схема 103">
            <a:extLst>
              <a:ext uri="{FF2B5EF4-FFF2-40B4-BE49-F238E27FC236}">
                <a16:creationId xmlns:a16="http://schemas.microsoft.com/office/drawing/2014/main" id="{C3029DDE-8CB2-434E-FF27-2608A4A560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7883710"/>
              </p:ext>
            </p:extLst>
          </p:nvPr>
        </p:nvGraphicFramePr>
        <p:xfrm>
          <a:off x="971737" y="1648189"/>
          <a:ext cx="10222047" cy="576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C:\Users\Anastasia\Downloads\Шаблон презы ЧГУ\Pics\ЧГУ_лого_рус_гориз_прозрачныйdd фон.png">
            <a:extLst>
              <a:ext uri="{FF2B5EF4-FFF2-40B4-BE49-F238E27FC236}">
                <a16:creationId xmlns:a16="http://schemas.microsoft.com/office/drawing/2014/main" id="{697D828B-7B06-4CC1-986C-D5CDF645C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389885" y="354075"/>
            <a:ext cx="3114474" cy="914971"/>
          </a:xfrm>
          <a:prstGeom prst="rect">
            <a:avLst/>
          </a:prstGeom>
          <a:noFill/>
        </p:spPr>
      </p:pic>
      <p:pic>
        <p:nvPicPr>
          <p:cNvPr id="7" name="Объект 6">
            <a:extLst>
              <a:ext uri="{FF2B5EF4-FFF2-40B4-BE49-F238E27FC236}">
                <a16:creationId xmlns:a16="http://schemas.microsoft.com/office/drawing/2014/main" id="{2FA75B10-E5F4-4F16-9369-09338A88640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618" y="0"/>
            <a:ext cx="2199766" cy="1818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B7A804B4-EB18-4673-8ABC-361D1E2289D3}"/>
              </a:ext>
            </a:extLst>
          </p:cNvPr>
          <p:cNvSpPr txBox="1">
            <a:spLocks/>
          </p:cNvSpPr>
          <p:nvPr/>
        </p:nvSpPr>
        <p:spPr bwMode="auto">
          <a:xfrm>
            <a:off x="610869" y="1269046"/>
            <a:ext cx="10970261" cy="1142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9" tIns="45709" rIns="91419" bIns="45709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3599" dirty="0"/>
              <a:t>График реализации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3742280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Заголовок 1"/>
          <p:cNvSpPr txBox="1">
            <a:spLocks/>
          </p:cNvSpPr>
          <p:nvPr/>
        </p:nvSpPr>
        <p:spPr bwMode="auto">
          <a:xfrm>
            <a:off x="611663" y="1268119"/>
            <a:ext cx="10970261" cy="1142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9" tIns="45709" rIns="91419" bIns="45709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3599" dirty="0"/>
              <a:t>План развития проекта</a:t>
            </a:r>
          </a:p>
        </p:txBody>
      </p:sp>
      <p:pic>
        <p:nvPicPr>
          <p:cNvPr id="50" name="Объект 6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618" y="0"/>
            <a:ext cx="2199766" cy="1818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2" descr="C:\Users\Anastasia\Downloads\Шаблон презы ЧГУ\Pics\ЧГУ_лого_рус_гориз_прозрачныйdd фон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89885" y="354075"/>
            <a:ext cx="3114474" cy="914971"/>
          </a:xfrm>
          <a:prstGeom prst="rect">
            <a:avLst/>
          </a:prstGeom>
          <a:noFill/>
        </p:spPr>
      </p:pic>
      <p:sp>
        <p:nvSpPr>
          <p:cNvPr id="71" name="Номер слайда 4"/>
          <p:cNvSpPr txBox="1">
            <a:spLocks/>
          </p:cNvSpPr>
          <p:nvPr/>
        </p:nvSpPr>
        <p:spPr>
          <a:xfrm>
            <a:off x="11432734" y="6356467"/>
            <a:ext cx="757063" cy="365040"/>
          </a:xfrm>
          <a:prstGeom prst="rect">
            <a:avLst/>
          </a:prstGeom>
        </p:spPr>
        <p:txBody>
          <a:bodyPr vert="horz" lIns="117199" tIns="58599" rIns="117199" bIns="58599" rtlCol="0" anchor="ctr"/>
          <a:lstStyle/>
          <a:p>
            <a:pPr algn="r" defTabSz="1172027">
              <a:defRPr/>
            </a:pPr>
            <a:fld id="{024C55D1-92A9-4B02-AD60-DEC4B6659F3A}" type="slidenum">
              <a:rPr lang="ru-RU" sz="1500">
                <a:solidFill>
                  <a:schemeClr val="tx1">
                    <a:tint val="75000"/>
                  </a:schemeClr>
                </a:solidFill>
              </a:rPr>
              <a:pPr algn="r" defTabSz="1172027">
                <a:defRPr/>
              </a:pPr>
              <a:t>12</a:t>
            </a:fld>
            <a:endParaRPr lang="ru-RU" sz="15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0162" y="2489407"/>
            <a:ext cx="58605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2025: Внедрение тренажёров на предприятиях "ФосАгро" и других крупных химических производств.</a:t>
            </a:r>
          </a:p>
          <a:p>
            <a:r>
              <a:rPr lang="ru-RU" dirty="0"/>
              <a:t>Доработка ПО для интеграции с корпоративными системами автоматизации (1С, MES-системы).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441832" y="3487496"/>
            <a:ext cx="55242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2026: Масштабирование на учебные заведения и центры подготовки персонала.</a:t>
            </a:r>
          </a:p>
          <a:p>
            <a:r>
              <a:rPr lang="ru-RU" dirty="0"/>
              <a:t>Создание дополнительных сценариев для других отраслей промышленности, включая нефтегазовую.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20162" y="4309932"/>
            <a:ext cx="56601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2027: Разработка AR-решений для работы на планшетах и мобильных устройствах.</a:t>
            </a:r>
          </a:p>
          <a:p>
            <a:r>
              <a:rPr lang="ru-RU" dirty="0"/>
              <a:t>Участие в государственных тендерах на поставку тренажёров для профильных отраслей.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105585" y="2489407"/>
            <a:ext cx="110577" cy="39817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5882054" y="3013696"/>
            <a:ext cx="334108" cy="311202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6105585" y="3823097"/>
            <a:ext cx="334108" cy="311202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5882054" y="4687825"/>
            <a:ext cx="334108" cy="311202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кругленный прямоугольник 15"/>
          <p:cNvSpPr/>
          <p:nvPr/>
        </p:nvSpPr>
        <p:spPr>
          <a:xfrm flipV="1">
            <a:off x="202224" y="3842509"/>
            <a:ext cx="5375030" cy="457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 flipV="1">
            <a:off x="6541477" y="4790440"/>
            <a:ext cx="5375030" cy="457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 flipV="1">
            <a:off x="202224" y="5685894"/>
            <a:ext cx="5375030" cy="457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256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Заголовок 1"/>
          <p:cNvSpPr txBox="1">
            <a:spLocks/>
          </p:cNvSpPr>
          <p:nvPr/>
        </p:nvSpPr>
        <p:spPr bwMode="auto">
          <a:xfrm>
            <a:off x="611663" y="1268119"/>
            <a:ext cx="10970261" cy="1142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9" tIns="45709" rIns="91419" bIns="45709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3599" dirty="0"/>
              <a:t>Предложение для инвестора или запрос</a:t>
            </a:r>
          </a:p>
        </p:txBody>
      </p:sp>
      <p:pic>
        <p:nvPicPr>
          <p:cNvPr id="50" name="Объект 6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618" y="0"/>
            <a:ext cx="2199766" cy="1818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2" descr="C:\Users\Anastasia\Downloads\Шаблон презы ЧГУ\Pics\ЧГУ_лого_рус_гориз_прозрачныйdd фон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89885" y="354075"/>
            <a:ext cx="3114474" cy="914971"/>
          </a:xfrm>
          <a:prstGeom prst="rect">
            <a:avLst/>
          </a:prstGeom>
          <a:noFill/>
        </p:spPr>
      </p:pic>
      <p:sp>
        <p:nvSpPr>
          <p:cNvPr id="71" name="Номер слайда 4"/>
          <p:cNvSpPr txBox="1">
            <a:spLocks/>
          </p:cNvSpPr>
          <p:nvPr/>
        </p:nvSpPr>
        <p:spPr>
          <a:xfrm>
            <a:off x="11432734" y="6356467"/>
            <a:ext cx="757063" cy="365040"/>
          </a:xfrm>
          <a:prstGeom prst="rect">
            <a:avLst/>
          </a:prstGeom>
        </p:spPr>
        <p:txBody>
          <a:bodyPr vert="horz" lIns="117199" tIns="58599" rIns="117199" bIns="58599" rtlCol="0" anchor="ctr"/>
          <a:lstStyle/>
          <a:p>
            <a:pPr algn="r" defTabSz="1172027">
              <a:defRPr/>
            </a:pPr>
            <a:fld id="{024C55D1-92A9-4B02-AD60-DEC4B6659F3A}" type="slidenum">
              <a:rPr lang="ru-RU" sz="1500">
                <a:solidFill>
                  <a:schemeClr val="tx1">
                    <a:tint val="75000"/>
                  </a:schemeClr>
                </a:solidFill>
              </a:rPr>
              <a:pPr algn="r" defTabSz="1172027">
                <a:defRPr/>
              </a:pPr>
              <a:t>13</a:t>
            </a:fld>
            <a:endParaRPr lang="ru-RU" sz="15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049813" y="2697540"/>
            <a:ext cx="8136266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Запрос: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Требуемая сумма: 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30 млн руб.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 что будет направлена сумма: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Разработка и доработка программного обеспечения: 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15 млн руб.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Организация пилотного проекта на базе "ФосАгро": 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 млн руб.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Техническое сопровождение внедрения: 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 млн руб.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Что предлагается инвестору: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Полная разработка и внедрение проекта в рамках его предприятия.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Техническая поддержка на этапе эксплуатации.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Консультации и адаптация проекта под специфические нужды компании.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07" name="Picture 11" descr="Picture background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846" y="2892256"/>
            <a:ext cx="2749888" cy="274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502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Заголовок 1"/>
          <p:cNvSpPr txBox="1">
            <a:spLocks/>
          </p:cNvSpPr>
          <p:nvPr/>
        </p:nvSpPr>
        <p:spPr bwMode="auto">
          <a:xfrm>
            <a:off x="611663" y="1268119"/>
            <a:ext cx="10970261" cy="1142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9" tIns="45709" rIns="91419" bIns="45709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3599" dirty="0"/>
              <a:t>Команда проекта, менторы</a:t>
            </a:r>
          </a:p>
        </p:txBody>
      </p:sp>
      <p:sp>
        <p:nvSpPr>
          <p:cNvPr id="33" name="TextBox 4"/>
          <p:cNvSpPr txBox="1">
            <a:spLocks noChangeArrowheads="1"/>
          </p:cNvSpPr>
          <p:nvPr/>
        </p:nvSpPr>
        <p:spPr bwMode="auto">
          <a:xfrm>
            <a:off x="210204" y="2889562"/>
            <a:ext cx="3761252" cy="1025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Руководитель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Виноградова Людмила Николаевна, доцент, кандидат технических наук</a:t>
            </a:r>
          </a:p>
        </p:txBody>
      </p:sp>
      <p:pic>
        <p:nvPicPr>
          <p:cNvPr id="50" name="Объект 6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618" y="0"/>
            <a:ext cx="2199766" cy="1818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2" descr="C:\Users\Anastasia\Downloads\Шаблон презы ЧГУ\Pics\ЧГУ_лого_рус_гориз_прозрачныйdd фон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89885" y="354075"/>
            <a:ext cx="3114474" cy="914971"/>
          </a:xfrm>
          <a:prstGeom prst="rect">
            <a:avLst/>
          </a:prstGeom>
          <a:noFill/>
        </p:spPr>
      </p:pic>
      <p:sp>
        <p:nvSpPr>
          <p:cNvPr id="71" name="Номер слайда 4"/>
          <p:cNvSpPr txBox="1">
            <a:spLocks/>
          </p:cNvSpPr>
          <p:nvPr/>
        </p:nvSpPr>
        <p:spPr>
          <a:xfrm>
            <a:off x="11432734" y="6356467"/>
            <a:ext cx="757063" cy="365040"/>
          </a:xfrm>
          <a:prstGeom prst="rect">
            <a:avLst/>
          </a:prstGeom>
        </p:spPr>
        <p:txBody>
          <a:bodyPr vert="horz" lIns="117199" tIns="58599" rIns="117199" bIns="58599" rtlCol="0" anchor="ctr"/>
          <a:lstStyle/>
          <a:p>
            <a:pPr algn="r" defTabSz="1172027">
              <a:defRPr/>
            </a:pPr>
            <a:fld id="{024C55D1-92A9-4B02-AD60-DEC4B6659F3A}" type="slidenum">
              <a:rPr lang="ru-RU" sz="1500">
                <a:solidFill>
                  <a:schemeClr val="tx1">
                    <a:tint val="75000"/>
                  </a:schemeClr>
                </a:solidFill>
              </a:rPr>
              <a:pPr algn="r" defTabSz="1172027">
                <a:defRPr/>
              </a:pPr>
              <a:t>14</a:t>
            </a:fld>
            <a:endParaRPr lang="ru-RU" sz="15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4151137" y="2889562"/>
            <a:ext cx="3535712" cy="1856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Лидер проекта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Буренко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Илья Вадимович, студент магистратуры «Программная инженерия» 2 курс, инженер в компании НИУИФ, разработчик виртуальных тренажёров</a:t>
            </a: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8046212" y="2889562"/>
            <a:ext cx="3535712" cy="1856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Участник проекта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Микуцких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Григорий Андреевич, студент бакалавриата 3 курс Программная инженерия, программист в проекте, выступающий</a:t>
            </a:r>
          </a:p>
        </p:txBody>
      </p:sp>
    </p:spTree>
    <p:extLst>
      <p:ext uri="{BB962C8B-B14F-4D97-AF65-F5344CB8AC3E}">
        <p14:creationId xmlns:p14="http://schemas.microsoft.com/office/powerpoint/2010/main" val="3707138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Заголовок 1"/>
          <p:cNvSpPr txBox="1">
            <a:spLocks/>
          </p:cNvSpPr>
          <p:nvPr/>
        </p:nvSpPr>
        <p:spPr bwMode="auto">
          <a:xfrm>
            <a:off x="610076" y="1430274"/>
            <a:ext cx="10970261" cy="1142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9" tIns="45709" rIns="91419" bIns="45709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3600" b="1" dirty="0"/>
              <a:t>Программное обеспечение VR-тренажёров для адаптивного обучения операторов АСУТП</a:t>
            </a:r>
            <a:endParaRPr lang="ru-RU" sz="3599" dirty="0"/>
          </a:p>
        </p:txBody>
      </p:sp>
      <p:sp>
        <p:nvSpPr>
          <p:cNvPr id="33" name="TextBox 4"/>
          <p:cNvSpPr txBox="1">
            <a:spLocks noChangeArrowheads="1"/>
          </p:cNvSpPr>
          <p:nvPr/>
        </p:nvSpPr>
        <p:spPr bwMode="auto">
          <a:xfrm>
            <a:off x="389885" y="3223163"/>
            <a:ext cx="5200988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Мы создаём адаптивные виртуальные тренажёры для операторов химической промышленности, чтобы они могли безопасно обучаться управлению процессами в сложных производственных условиях.</a:t>
            </a:r>
            <a:endParaRPr lang="ru-RU" alt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0" name="Объект 6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618" y="0"/>
            <a:ext cx="2199766" cy="1818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2" descr="C:\Users\Anastasia\Downloads\Шаблон презы ЧГУ\Pics\ЧГУ_лого_рус_гориз_прозрачныйdd фон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89885" y="354075"/>
            <a:ext cx="3114474" cy="914971"/>
          </a:xfrm>
          <a:prstGeom prst="rect">
            <a:avLst/>
          </a:prstGeom>
          <a:noFill/>
        </p:spPr>
      </p:pic>
      <p:sp>
        <p:nvSpPr>
          <p:cNvPr id="71" name="Номер слайда 4"/>
          <p:cNvSpPr txBox="1">
            <a:spLocks/>
          </p:cNvSpPr>
          <p:nvPr/>
        </p:nvSpPr>
        <p:spPr>
          <a:xfrm>
            <a:off x="11432734" y="6356467"/>
            <a:ext cx="757063" cy="365040"/>
          </a:xfrm>
          <a:prstGeom prst="rect">
            <a:avLst/>
          </a:prstGeom>
        </p:spPr>
        <p:txBody>
          <a:bodyPr vert="horz" lIns="117199" tIns="58599" rIns="117199" bIns="58599" rtlCol="0" anchor="ctr"/>
          <a:lstStyle/>
          <a:p>
            <a:pPr algn="r" defTabSz="1172027">
              <a:defRPr/>
            </a:pPr>
            <a:fld id="{024C55D1-92A9-4B02-AD60-DEC4B6659F3A}" type="slidenum">
              <a:rPr lang="ru-RU" sz="1500">
                <a:solidFill>
                  <a:schemeClr val="tx1">
                    <a:tint val="75000"/>
                  </a:schemeClr>
                </a:solidFill>
              </a:rPr>
              <a:pPr algn="r" defTabSz="1172027">
                <a:defRPr/>
              </a:pPr>
              <a:t>2</a:t>
            </a:fld>
            <a:endParaRPr lang="ru-RU" sz="15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" name="AutoShape 4" descr="Как сделать презентацию стартапа для инвесторов | Блог о дизайне ...">
            <a:extLst>
              <a:ext uri="{FF2B5EF4-FFF2-40B4-BE49-F238E27FC236}">
                <a16:creationId xmlns:a16="http://schemas.microsoft.com/office/drawing/2014/main" id="{F9F3EBB3-A3DB-CEA1-B808-27CDF7AF5F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843" y="3275842"/>
            <a:ext cx="304729" cy="30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74" name="Picture 2" descr="Picture backgroun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843" y="2778081"/>
            <a:ext cx="5388882" cy="3373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Заголовок 1"/>
          <p:cNvSpPr txBox="1">
            <a:spLocks/>
          </p:cNvSpPr>
          <p:nvPr/>
        </p:nvSpPr>
        <p:spPr bwMode="auto">
          <a:xfrm>
            <a:off x="611663" y="1268119"/>
            <a:ext cx="10970261" cy="1142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9" tIns="45709" rIns="91419" bIns="45709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3599" dirty="0"/>
              <a:t>Проблема</a:t>
            </a:r>
          </a:p>
        </p:txBody>
      </p:sp>
      <p:sp>
        <p:nvSpPr>
          <p:cNvPr id="33" name="TextBox 4"/>
          <p:cNvSpPr txBox="1">
            <a:spLocks noChangeArrowheads="1"/>
          </p:cNvSpPr>
          <p:nvPr/>
        </p:nvSpPr>
        <p:spPr bwMode="auto">
          <a:xfrm>
            <a:off x="230659" y="2865542"/>
            <a:ext cx="5782962" cy="222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Aft>
                <a:spcPts val="800"/>
              </a:spcAft>
            </a:pP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Отсутствие эффективных тренажёров вынуждает сотрудников учиться на реальном оборудовании, что создаёт риски аварий.</a:t>
            </a:r>
          </a:p>
          <a:p>
            <a:pPr>
              <a:spcAft>
                <a:spcPts val="800"/>
              </a:spcAft>
            </a:pP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химической промышленности, например, ошибки оператора могут привести к остановке производства и многомиллионным убыткам.</a:t>
            </a:r>
            <a:endParaRPr lang="ru-RU" altLang="ru-RU" sz="2200" dirty="0">
              <a:latin typeface="+mn-lt"/>
            </a:endParaRPr>
          </a:p>
        </p:txBody>
      </p:sp>
      <p:pic>
        <p:nvPicPr>
          <p:cNvPr id="50" name="Объект 6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618" y="0"/>
            <a:ext cx="2199766" cy="1818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2" descr="C:\Users\Anastasia\Downloads\Шаблон презы ЧГУ\Pics\ЧГУ_лого_рус_гориз_прозрачныйdd фон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89885" y="354075"/>
            <a:ext cx="3114474" cy="914971"/>
          </a:xfrm>
          <a:prstGeom prst="rect">
            <a:avLst/>
          </a:prstGeom>
          <a:noFill/>
        </p:spPr>
      </p:pic>
      <p:sp>
        <p:nvSpPr>
          <p:cNvPr id="71" name="Номер слайда 4"/>
          <p:cNvSpPr txBox="1">
            <a:spLocks/>
          </p:cNvSpPr>
          <p:nvPr/>
        </p:nvSpPr>
        <p:spPr>
          <a:xfrm>
            <a:off x="11432734" y="6356467"/>
            <a:ext cx="757063" cy="365040"/>
          </a:xfrm>
          <a:prstGeom prst="rect">
            <a:avLst/>
          </a:prstGeom>
        </p:spPr>
        <p:txBody>
          <a:bodyPr vert="horz" lIns="117199" tIns="58599" rIns="117199" bIns="58599" rtlCol="0" anchor="ctr"/>
          <a:lstStyle/>
          <a:p>
            <a:pPr algn="r" defTabSz="1172027">
              <a:defRPr/>
            </a:pPr>
            <a:fld id="{024C55D1-92A9-4B02-AD60-DEC4B6659F3A}" type="slidenum">
              <a:rPr lang="ru-RU" sz="1500">
                <a:solidFill>
                  <a:schemeClr val="tx1">
                    <a:tint val="75000"/>
                  </a:schemeClr>
                </a:solidFill>
              </a:rPr>
              <a:pPr algn="r" defTabSz="1172027">
                <a:defRPr/>
              </a:pPr>
              <a:t>3</a:t>
            </a:fld>
            <a:endParaRPr lang="ru-RU" sz="1500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793" y="2726882"/>
            <a:ext cx="6008569" cy="250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97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Заголовок 1"/>
          <p:cNvSpPr txBox="1">
            <a:spLocks/>
          </p:cNvSpPr>
          <p:nvPr/>
        </p:nvSpPr>
        <p:spPr bwMode="auto">
          <a:xfrm>
            <a:off x="611663" y="1268119"/>
            <a:ext cx="10970261" cy="1142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9" tIns="45709" rIns="91419" bIns="45709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3599" dirty="0"/>
              <a:t>Решение и технология</a:t>
            </a:r>
          </a:p>
        </p:txBody>
      </p:sp>
      <p:sp>
        <p:nvSpPr>
          <p:cNvPr id="33" name="TextBox 4"/>
          <p:cNvSpPr txBox="1">
            <a:spLocks noChangeArrowheads="1"/>
          </p:cNvSpPr>
          <p:nvPr/>
        </p:nvSpPr>
        <p:spPr bwMode="auto">
          <a:xfrm>
            <a:off x="611663" y="2696228"/>
            <a:ext cx="7611423" cy="3067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Aft>
                <a:spcPts val="80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Искусственные нейросети: новые </a:t>
            </a:r>
            <a:r>
              <a:rPr lang="ru-RU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нейросетевые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модели, обученные на реальных данных, для моделирования сложных взаимосвязанных производственных процессов.</a:t>
            </a:r>
          </a:p>
          <a:p>
            <a:pPr>
              <a:spcAft>
                <a:spcPts val="80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Математическое моделирование: физические моделей для симуляции динамики систем в реальном времени, что позволяет воспроизводить поведение оборудования с высокой точностью.</a:t>
            </a:r>
          </a:p>
          <a:p>
            <a:pPr>
              <a:spcAft>
                <a:spcPts val="80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Оптимизация обучения: интеллектуальные алгоритмы адаптируют задачи и сценарии в зависимости от текущего уровня знаний и навыков обучающегося.</a:t>
            </a:r>
            <a:endParaRPr lang="ru-RU" altLang="ru-RU" sz="2000" dirty="0">
              <a:latin typeface="+mn-lt"/>
            </a:endParaRPr>
          </a:p>
        </p:txBody>
      </p:sp>
      <p:pic>
        <p:nvPicPr>
          <p:cNvPr id="50" name="Объект 6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618" y="0"/>
            <a:ext cx="2199766" cy="1818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2" descr="C:\Users\Anastasia\Downloads\Шаблон презы ЧГУ\Pics\ЧГУ_лого_рус_гориз_прозрачныйdd фон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89885" y="354075"/>
            <a:ext cx="3114474" cy="914971"/>
          </a:xfrm>
          <a:prstGeom prst="rect">
            <a:avLst/>
          </a:prstGeom>
          <a:noFill/>
        </p:spPr>
      </p:pic>
      <p:sp>
        <p:nvSpPr>
          <p:cNvPr id="71" name="Номер слайда 4"/>
          <p:cNvSpPr txBox="1">
            <a:spLocks/>
          </p:cNvSpPr>
          <p:nvPr/>
        </p:nvSpPr>
        <p:spPr>
          <a:xfrm>
            <a:off x="11432734" y="6356467"/>
            <a:ext cx="757063" cy="365040"/>
          </a:xfrm>
          <a:prstGeom prst="rect">
            <a:avLst/>
          </a:prstGeom>
        </p:spPr>
        <p:txBody>
          <a:bodyPr vert="horz" lIns="117199" tIns="58599" rIns="117199" bIns="58599" rtlCol="0" anchor="ctr"/>
          <a:lstStyle/>
          <a:p>
            <a:pPr algn="r" defTabSz="1172027">
              <a:defRPr/>
            </a:pPr>
            <a:fld id="{024C55D1-92A9-4B02-AD60-DEC4B6659F3A}" type="slidenum">
              <a:rPr lang="ru-RU" sz="1500">
                <a:solidFill>
                  <a:schemeClr val="tx1">
                    <a:tint val="75000"/>
                  </a:schemeClr>
                </a:solidFill>
              </a:rPr>
              <a:pPr algn="r" defTabSz="1172027">
                <a:defRPr/>
              </a:pPr>
              <a:t>4</a:t>
            </a:fld>
            <a:endParaRPr lang="ru-RU" sz="1500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366" y="2006408"/>
            <a:ext cx="3322899" cy="444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398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Заголовок 1"/>
          <p:cNvSpPr txBox="1">
            <a:spLocks/>
          </p:cNvSpPr>
          <p:nvPr/>
        </p:nvSpPr>
        <p:spPr bwMode="auto">
          <a:xfrm>
            <a:off x="611663" y="1201977"/>
            <a:ext cx="10970261" cy="1142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9" tIns="45709" rIns="91419" bIns="45709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3599" dirty="0"/>
              <a:t>Целевая аудитория</a:t>
            </a:r>
          </a:p>
        </p:txBody>
      </p:sp>
      <p:sp>
        <p:nvSpPr>
          <p:cNvPr id="33" name="TextBox 4"/>
          <p:cNvSpPr txBox="1">
            <a:spLocks noChangeArrowheads="1"/>
          </p:cNvSpPr>
          <p:nvPr/>
        </p:nvSpPr>
        <p:spPr bwMode="auto">
          <a:xfrm>
            <a:off x="611663" y="3270988"/>
            <a:ext cx="10802723" cy="2687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Clr>
                <a:srgbClr val="8F00FF"/>
              </a:buClr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Операторы и аппаратчики химического производства, отвечающие за управление технологическими процессами и оборудованием.</a:t>
            </a:r>
            <a:r>
              <a:rPr lang="en-US" dirty="0"/>
              <a:t> </a:t>
            </a:r>
            <a:r>
              <a:rPr lang="ru-RU" dirty="0"/>
              <a:t>(АО "Апатит“</a:t>
            </a:r>
            <a:r>
              <a:rPr lang="en-US" dirty="0"/>
              <a:t>, </a:t>
            </a:r>
            <a:r>
              <a:rPr lang="ru-RU" dirty="0"/>
              <a:t>ПАО "</a:t>
            </a:r>
            <a:r>
              <a:rPr lang="ru-RU" dirty="0" err="1"/>
              <a:t>КуйбышевАзот</a:t>
            </a:r>
            <a:r>
              <a:rPr lang="ru-RU" dirty="0"/>
              <a:t>“</a:t>
            </a:r>
            <a:r>
              <a:rPr lang="en-US" dirty="0"/>
              <a:t>, </a:t>
            </a:r>
            <a:r>
              <a:rPr lang="ru-RU" dirty="0"/>
              <a:t>ПАО "Нижнекамскнефтехим")</a:t>
            </a:r>
          </a:p>
          <a:p>
            <a:pPr>
              <a:buClr>
                <a:srgbClr val="8F00FF"/>
              </a:buClr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Операторы и инженеры, работающие на нефтяных и газовых</a:t>
            </a:r>
            <a:r>
              <a:rPr lang="en-US" dirty="0"/>
              <a:t> </a:t>
            </a:r>
            <a:r>
              <a:rPr lang="ru-RU" dirty="0"/>
              <a:t>месторождениях, НПЗ, компрессорных станциях.</a:t>
            </a:r>
            <a:r>
              <a:rPr lang="en-US" dirty="0"/>
              <a:t> (</a:t>
            </a:r>
            <a:r>
              <a:rPr lang="ru-RU" dirty="0"/>
              <a:t>ПАО "Газпром“</a:t>
            </a:r>
            <a:r>
              <a:rPr lang="en-US" dirty="0"/>
              <a:t>, </a:t>
            </a:r>
            <a:r>
              <a:rPr lang="ru-RU" dirty="0"/>
              <a:t>ПАО "Роснефть“</a:t>
            </a:r>
            <a:r>
              <a:rPr lang="en-US" dirty="0"/>
              <a:t>, </a:t>
            </a:r>
            <a:r>
              <a:rPr lang="ru-RU" dirty="0"/>
              <a:t>ПАО "Лукойл"</a:t>
            </a:r>
            <a:r>
              <a:rPr lang="en-US" dirty="0"/>
              <a:t>)</a:t>
            </a:r>
          </a:p>
          <a:p>
            <a:pPr>
              <a:buClr>
                <a:srgbClr val="8F00FF"/>
              </a:buClr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Операторы электростанций, диспетчеры и инженеры по управлению электрическими сетями и подстанциями.</a:t>
            </a:r>
            <a:r>
              <a:rPr lang="en-US" dirty="0"/>
              <a:t> (</a:t>
            </a:r>
            <a:r>
              <a:rPr lang="ru-RU" dirty="0"/>
              <a:t>ПАО "</a:t>
            </a:r>
            <a:r>
              <a:rPr lang="ru-RU" dirty="0" err="1"/>
              <a:t>РусГидро</a:t>
            </a:r>
            <a:r>
              <a:rPr lang="ru-RU" dirty="0"/>
              <a:t>“</a:t>
            </a:r>
            <a:r>
              <a:rPr lang="en-US" dirty="0"/>
              <a:t>, </a:t>
            </a:r>
            <a:r>
              <a:rPr lang="ru-RU" dirty="0"/>
              <a:t>ПАО "</a:t>
            </a:r>
            <a:r>
              <a:rPr lang="ru-RU" dirty="0" err="1"/>
              <a:t>Интер</a:t>
            </a:r>
            <a:r>
              <a:rPr lang="ru-RU" dirty="0"/>
              <a:t> РАО"</a:t>
            </a:r>
            <a:r>
              <a:rPr lang="en-US" dirty="0"/>
              <a:t>)</a:t>
            </a:r>
          </a:p>
          <a:p>
            <a:pPr>
              <a:buClr>
                <a:srgbClr val="8F00FF"/>
              </a:buClr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Студенты с направлением подготовки по химической технологии и автоматизации технологических процессов. (ЧГУ, ЧХТК, РХТУ, </a:t>
            </a:r>
            <a:r>
              <a:rPr lang="ru-RU" dirty="0" err="1"/>
              <a:t>СПбГТИ</a:t>
            </a:r>
            <a:r>
              <a:rPr lang="ru-RU" dirty="0"/>
              <a:t>)</a:t>
            </a:r>
          </a:p>
        </p:txBody>
      </p:sp>
      <p:pic>
        <p:nvPicPr>
          <p:cNvPr id="50" name="Объект 6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618" y="0"/>
            <a:ext cx="2199766" cy="1818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2" descr="C:\Users\Anastasia\Downloads\Шаблон презы ЧГУ\Pics\ЧГУ_лого_рус_гориз_прозрачныйdd фон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89885" y="354075"/>
            <a:ext cx="3114474" cy="914971"/>
          </a:xfrm>
          <a:prstGeom prst="rect">
            <a:avLst/>
          </a:prstGeom>
          <a:noFill/>
        </p:spPr>
      </p:pic>
      <p:sp>
        <p:nvSpPr>
          <p:cNvPr id="71" name="Номер слайда 4"/>
          <p:cNvSpPr txBox="1">
            <a:spLocks/>
          </p:cNvSpPr>
          <p:nvPr/>
        </p:nvSpPr>
        <p:spPr>
          <a:xfrm>
            <a:off x="11432734" y="6356467"/>
            <a:ext cx="757063" cy="365040"/>
          </a:xfrm>
          <a:prstGeom prst="rect">
            <a:avLst/>
          </a:prstGeom>
        </p:spPr>
        <p:txBody>
          <a:bodyPr vert="horz" lIns="117199" tIns="58599" rIns="117199" bIns="58599" rtlCol="0" anchor="ctr"/>
          <a:lstStyle/>
          <a:p>
            <a:pPr algn="r" defTabSz="1172027">
              <a:defRPr/>
            </a:pPr>
            <a:fld id="{024C55D1-92A9-4B02-AD60-DEC4B6659F3A}" type="slidenum">
              <a:rPr lang="ru-RU" sz="1500">
                <a:solidFill>
                  <a:schemeClr val="tx1">
                    <a:tint val="75000"/>
                  </a:schemeClr>
                </a:solidFill>
              </a:rPr>
              <a:pPr algn="r" defTabSz="1172027">
                <a:defRPr/>
              </a:pPr>
              <a:t>5</a:t>
            </a:fld>
            <a:endParaRPr lang="ru-RU" sz="1500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9" name="Picture 4" descr="Picture background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459" y="2344712"/>
            <a:ext cx="1443323" cy="1047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3" descr="Image from https://www.niuif.ru/local/templates/niuif/images/logo/Rus/NIUIF-Logo_Rus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9" name="Picture 5" descr="https://www.niuif.ru/local/templates/niuif/images/logo/Rus/NIUIF-Logo_Ru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793" y="2427333"/>
            <a:ext cx="2007333" cy="88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267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Заголовок 1"/>
          <p:cNvSpPr txBox="1">
            <a:spLocks/>
          </p:cNvSpPr>
          <p:nvPr/>
        </p:nvSpPr>
        <p:spPr bwMode="auto">
          <a:xfrm>
            <a:off x="611663" y="1268119"/>
            <a:ext cx="10970261" cy="1142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9" tIns="45709" rIns="91419" bIns="45709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3599" dirty="0"/>
              <a:t>Конкуренты</a:t>
            </a:r>
          </a:p>
        </p:txBody>
      </p:sp>
      <p:pic>
        <p:nvPicPr>
          <p:cNvPr id="50" name="Объект 6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618" y="0"/>
            <a:ext cx="2199766" cy="1818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2" descr="C:\Users\Anastasia\Downloads\Шаблон презы ЧГУ\Pics\ЧГУ_лого_рус_гориз_прозрачныйdd фон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89885" y="354075"/>
            <a:ext cx="3114474" cy="914971"/>
          </a:xfrm>
          <a:prstGeom prst="rect">
            <a:avLst/>
          </a:prstGeom>
          <a:noFill/>
        </p:spPr>
      </p:pic>
      <p:sp>
        <p:nvSpPr>
          <p:cNvPr id="71" name="Номер слайда 4"/>
          <p:cNvSpPr txBox="1">
            <a:spLocks/>
          </p:cNvSpPr>
          <p:nvPr/>
        </p:nvSpPr>
        <p:spPr>
          <a:xfrm>
            <a:off x="11432734" y="6356467"/>
            <a:ext cx="757063" cy="365040"/>
          </a:xfrm>
          <a:prstGeom prst="rect">
            <a:avLst/>
          </a:prstGeom>
        </p:spPr>
        <p:txBody>
          <a:bodyPr vert="horz" lIns="117199" tIns="58599" rIns="117199" bIns="58599" rtlCol="0" anchor="ctr"/>
          <a:lstStyle/>
          <a:p>
            <a:pPr algn="r" defTabSz="1172027">
              <a:defRPr/>
            </a:pPr>
            <a:fld id="{024C55D1-92A9-4B02-AD60-DEC4B6659F3A}" type="slidenum">
              <a:rPr lang="ru-RU" sz="1500">
                <a:solidFill>
                  <a:schemeClr val="tx1">
                    <a:tint val="75000"/>
                  </a:schemeClr>
                </a:solidFill>
              </a:rPr>
              <a:pPr algn="r" defTabSz="1172027">
                <a:defRPr/>
              </a:pPr>
              <a:t>6</a:t>
            </a:fld>
            <a:endParaRPr lang="ru-RU" sz="15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7336AD1-37FE-42FE-94C1-C46AFB2A2F30}"/>
              </a:ext>
            </a:extLst>
          </p:cNvPr>
          <p:cNvSpPr/>
          <p:nvPr/>
        </p:nvSpPr>
        <p:spPr>
          <a:xfrm>
            <a:off x="1168142" y="2306255"/>
            <a:ext cx="467243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8">
              <a:defRPr sz="1600">
                <a:solidFill>
                  <a:srgbClr val="1B1B1B"/>
                </a:solidFill>
                <a:latin typeface="Gilroy-Light"/>
                <a:ea typeface="Gilroy-Light"/>
                <a:cs typeface="Gilroy-Light"/>
                <a:sym typeface="Gilroy-Light"/>
              </a:defRPr>
            </a:pPr>
            <a:r>
              <a:rPr lang="en-US" sz="2000" b="1" dirty="0"/>
              <a:t>Honeywell Immersive Field Simulator (IFS)</a:t>
            </a:r>
            <a:endParaRPr lang="ru-RU" sz="2000" b="1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18574CE6-4863-484B-A272-CF3769FD1592}"/>
              </a:ext>
            </a:extLst>
          </p:cNvPr>
          <p:cNvCxnSpPr>
            <a:cxnSpLocks/>
          </p:cNvCxnSpPr>
          <p:nvPr/>
        </p:nvCxnSpPr>
        <p:spPr>
          <a:xfrm flipV="1">
            <a:off x="6180447" y="2772137"/>
            <a:ext cx="0" cy="32848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2">
            <a:extLst>
              <a:ext uri="{FF2B5EF4-FFF2-40B4-BE49-F238E27FC236}">
                <a16:creationId xmlns:a16="http://schemas.microsoft.com/office/drawing/2014/main" id="{4C17D7B7-9631-471D-A24E-D55E8DC623E5}"/>
              </a:ext>
            </a:extLst>
          </p:cNvPr>
          <p:cNvSpPr txBox="1"/>
          <p:nvPr/>
        </p:nvSpPr>
        <p:spPr>
          <a:xfrm>
            <a:off x="1226012" y="4025623"/>
            <a:ext cx="4614561" cy="2031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SzPct val="100000"/>
              <a:buFont typeface="Wingdings" panose="05000000000000000000" pitchFamily="2" charset="2"/>
              <a:buChar char="§"/>
              <a:defRPr sz="1600">
                <a:solidFill>
                  <a:srgbClr val="8F00FF"/>
                </a:solidFill>
                <a:latin typeface="Gilroy-Regular"/>
                <a:ea typeface="Gilroy-Regular"/>
                <a:cs typeface="Gilroy-Regular"/>
                <a:sym typeface="Gilroy-Regular"/>
              </a:defRPr>
            </a:pPr>
            <a:r>
              <a:rPr sz="1400" dirty="0" err="1"/>
              <a:t>Плюсы</a:t>
            </a:r>
            <a:endParaRPr lang="ru-RU" sz="1400" dirty="0"/>
          </a:p>
          <a:p>
            <a:pPr marL="742950" lvl="1" indent="-285750">
              <a:buSzPct val="100000"/>
              <a:buFont typeface="Wingdings" panose="05000000000000000000" pitchFamily="2" charset="2"/>
              <a:buChar char="§"/>
              <a:defRPr sz="1600">
                <a:solidFill>
                  <a:srgbClr val="8F00FF"/>
                </a:solidFill>
                <a:latin typeface="Gilroy-Regular"/>
                <a:ea typeface="Gilroy-Regular"/>
                <a:cs typeface="Gilroy-Regular"/>
                <a:sym typeface="Gilroy-Regular"/>
              </a:defRPr>
            </a:pPr>
            <a:r>
              <a:rPr lang="ru-RU" sz="1400" dirty="0"/>
              <a:t>Высокая точность и реалистичность симуляции.</a:t>
            </a:r>
          </a:p>
          <a:p>
            <a:pPr marL="742950" lvl="1" indent="-285750">
              <a:buSzPct val="100000"/>
              <a:buFont typeface="Wingdings" panose="05000000000000000000" pitchFamily="2" charset="2"/>
              <a:buChar char="§"/>
              <a:defRPr sz="1600">
                <a:solidFill>
                  <a:srgbClr val="8F00FF"/>
                </a:solidFill>
                <a:latin typeface="Gilroy-Regular"/>
                <a:ea typeface="Gilroy-Regular"/>
                <a:cs typeface="Gilroy-Regular"/>
                <a:sym typeface="Gilroy-Regular"/>
              </a:defRPr>
            </a:pPr>
            <a:r>
              <a:rPr lang="ru-RU" sz="1400" dirty="0"/>
              <a:t>Возможность удалённого обучения.</a:t>
            </a:r>
          </a:p>
          <a:p>
            <a:pPr marL="742950" lvl="1" indent="-285750">
              <a:buSzPct val="100000"/>
              <a:buFont typeface="Wingdings" panose="05000000000000000000" pitchFamily="2" charset="2"/>
              <a:buChar char="§"/>
              <a:defRPr sz="1600">
                <a:solidFill>
                  <a:srgbClr val="8F00FF"/>
                </a:solidFill>
                <a:latin typeface="Gilroy-Regular"/>
                <a:ea typeface="Gilroy-Regular"/>
                <a:cs typeface="Gilroy-Regular"/>
                <a:sym typeface="Gilroy-Regular"/>
              </a:defRPr>
            </a:pPr>
            <a:r>
              <a:rPr lang="ru-RU" sz="1400" dirty="0"/>
              <a:t>Поддержка множества сценариев и условий.</a:t>
            </a:r>
          </a:p>
          <a:p>
            <a:pPr marL="742950" lvl="1" indent="-285750">
              <a:buSzPct val="100000"/>
              <a:buFont typeface="Wingdings" panose="05000000000000000000" pitchFamily="2" charset="2"/>
              <a:buChar char="§"/>
              <a:defRPr sz="1600">
                <a:solidFill>
                  <a:srgbClr val="8F00FF"/>
                </a:solidFill>
                <a:latin typeface="Gilroy-Regular"/>
                <a:ea typeface="Gilroy-Regular"/>
                <a:cs typeface="Gilroy-Regular"/>
                <a:sym typeface="Gilroy-Regular"/>
              </a:defRPr>
            </a:pPr>
            <a:endParaRPr lang="ru-RU" sz="1400" dirty="0">
              <a:solidFill>
                <a:srgbClr val="FF0000"/>
              </a:solidFill>
            </a:endParaRPr>
          </a:p>
          <a:p>
            <a:pPr marL="285750" indent="-285750">
              <a:buSzPct val="100000"/>
              <a:buFont typeface="Wingdings" panose="05000000000000000000" pitchFamily="2" charset="2"/>
              <a:buChar char="§"/>
              <a:defRPr sz="1600">
                <a:solidFill>
                  <a:srgbClr val="8F00FF"/>
                </a:solidFill>
                <a:latin typeface="Gilroy-Regular"/>
                <a:ea typeface="Gilroy-Regular"/>
                <a:cs typeface="Gilroy-Regular"/>
                <a:sym typeface="Gilroy-Regular"/>
              </a:defRPr>
            </a:pPr>
            <a:r>
              <a:rPr sz="1400" dirty="0" err="1">
                <a:solidFill>
                  <a:srgbClr val="FF0000"/>
                </a:solidFill>
              </a:rPr>
              <a:t>Минусы</a:t>
            </a:r>
            <a:endParaRPr lang="ru-RU" sz="1400" dirty="0">
              <a:solidFill>
                <a:srgbClr val="FF0000"/>
              </a:solidFill>
            </a:endParaRPr>
          </a:p>
          <a:p>
            <a:pPr marL="742950" lvl="1" indent="-285750">
              <a:buSzPct val="100000"/>
              <a:buFont typeface="Wingdings" panose="05000000000000000000" pitchFamily="2" charset="2"/>
              <a:buChar char="§"/>
              <a:defRPr sz="1600">
                <a:solidFill>
                  <a:srgbClr val="8F00FF"/>
                </a:solidFill>
                <a:latin typeface="Gilroy-Regular"/>
                <a:ea typeface="Gilroy-Regular"/>
                <a:cs typeface="Gilroy-Regular"/>
                <a:sym typeface="Gilroy-Regular"/>
              </a:defRPr>
            </a:pPr>
            <a:r>
              <a:rPr lang="ru-RU" sz="1400" dirty="0">
                <a:solidFill>
                  <a:srgbClr val="FF0000"/>
                </a:solidFill>
              </a:rPr>
              <a:t>Высокая стоимость внедрения и обслуживания.</a:t>
            </a:r>
          </a:p>
          <a:p>
            <a:pPr marL="742950" lvl="1" indent="-285750">
              <a:buSzPct val="100000"/>
              <a:buFont typeface="Wingdings" panose="05000000000000000000" pitchFamily="2" charset="2"/>
              <a:buChar char="§"/>
              <a:defRPr sz="1600">
                <a:solidFill>
                  <a:srgbClr val="8F00FF"/>
                </a:solidFill>
                <a:latin typeface="Gilroy-Regular"/>
                <a:ea typeface="Gilroy-Regular"/>
                <a:cs typeface="Gilroy-Regular"/>
                <a:sym typeface="Gilroy-Regular"/>
              </a:defRPr>
            </a:pPr>
            <a:r>
              <a:rPr lang="ru-RU" sz="1400" dirty="0">
                <a:solidFill>
                  <a:srgbClr val="FF0000"/>
                </a:solidFill>
              </a:rPr>
              <a:t>Требует специализированного оборудования.</a:t>
            </a:r>
            <a:endParaRPr sz="1400" dirty="0">
              <a:solidFill>
                <a:srgbClr val="FF0000"/>
              </a:solidFill>
            </a:endParaRPr>
          </a:p>
          <a:p>
            <a:pPr>
              <a:defRPr sz="1200">
                <a:solidFill>
                  <a:srgbClr val="8F00FF"/>
                </a:solidFill>
                <a:latin typeface="Gilroy-Regular"/>
                <a:ea typeface="Gilroy-Regular"/>
                <a:cs typeface="Gilroy-Regular"/>
                <a:sym typeface="Gilroy-Regular"/>
              </a:defRPr>
            </a:pPr>
            <a:endParaRPr sz="14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B7A90D2-CE59-480B-8C2C-45F28EDA96CB}"/>
              </a:ext>
            </a:extLst>
          </p:cNvPr>
          <p:cNvSpPr/>
          <p:nvPr/>
        </p:nvSpPr>
        <p:spPr>
          <a:xfrm>
            <a:off x="6972435" y="2300485"/>
            <a:ext cx="4155625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8">
              <a:defRPr sz="1600">
                <a:solidFill>
                  <a:srgbClr val="1B1B1B"/>
                </a:solidFill>
                <a:latin typeface="Gilroy-Light"/>
                <a:ea typeface="Gilroy-Light"/>
                <a:cs typeface="Gilroy-Light"/>
                <a:sym typeface="Gilroy-Light"/>
              </a:defRPr>
            </a:pPr>
            <a:r>
              <a:rPr lang="en-US" sz="2000" b="1" dirty="0"/>
              <a:t>Rockwell Automation Virtual Training</a:t>
            </a:r>
            <a:endParaRPr lang="ru-RU" sz="2000" b="1" dirty="0"/>
          </a:p>
        </p:txBody>
      </p:sp>
      <p:sp>
        <p:nvSpPr>
          <p:cNvPr id="13" name="Текст 2">
            <a:extLst>
              <a:ext uri="{FF2B5EF4-FFF2-40B4-BE49-F238E27FC236}">
                <a16:creationId xmlns:a16="http://schemas.microsoft.com/office/drawing/2014/main" id="{82D20A8D-73C1-4CC0-8053-CA13775631B6}"/>
              </a:ext>
            </a:extLst>
          </p:cNvPr>
          <p:cNvSpPr txBox="1"/>
          <p:nvPr/>
        </p:nvSpPr>
        <p:spPr>
          <a:xfrm>
            <a:off x="6629562" y="4072711"/>
            <a:ext cx="4927457" cy="1815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SzPct val="100000"/>
              <a:buFont typeface="Wingdings" panose="05000000000000000000" pitchFamily="2" charset="2"/>
              <a:buChar char="§"/>
              <a:defRPr sz="1600">
                <a:solidFill>
                  <a:srgbClr val="8F00FF"/>
                </a:solidFill>
                <a:latin typeface="Gilroy-Regular"/>
                <a:ea typeface="Gilroy-Regular"/>
                <a:cs typeface="Gilroy-Regular"/>
                <a:sym typeface="Gilroy-Regular"/>
              </a:defRPr>
            </a:pPr>
            <a:r>
              <a:rPr sz="1400" dirty="0" err="1"/>
              <a:t>Плюсы</a:t>
            </a:r>
            <a:endParaRPr lang="ru-RU" sz="1400" dirty="0"/>
          </a:p>
          <a:p>
            <a:pPr marL="742950" lvl="1" indent="-285750">
              <a:buSzPct val="100000"/>
              <a:buFont typeface="Wingdings" panose="05000000000000000000" pitchFamily="2" charset="2"/>
              <a:buChar char="§"/>
              <a:defRPr sz="1600">
                <a:solidFill>
                  <a:srgbClr val="8F00FF"/>
                </a:solidFill>
                <a:latin typeface="Gilroy-Regular"/>
                <a:ea typeface="Gilroy-Regular"/>
                <a:cs typeface="Gilroy-Regular"/>
                <a:sym typeface="Gilroy-Regular"/>
              </a:defRPr>
            </a:pPr>
            <a:r>
              <a:rPr lang="ru-RU" sz="1400" dirty="0"/>
              <a:t>Моделирование неисправностей и экстремальных условий.</a:t>
            </a:r>
          </a:p>
          <a:p>
            <a:pPr marL="742950" lvl="1" indent="-285750">
              <a:buSzPct val="100000"/>
              <a:buFont typeface="Wingdings" panose="05000000000000000000" pitchFamily="2" charset="2"/>
              <a:buChar char="§"/>
              <a:defRPr sz="1600">
                <a:solidFill>
                  <a:srgbClr val="8F00FF"/>
                </a:solidFill>
                <a:latin typeface="Gilroy-Regular"/>
                <a:ea typeface="Gilroy-Regular"/>
                <a:cs typeface="Gilroy-Regular"/>
                <a:sym typeface="Gilroy-Regular"/>
              </a:defRPr>
            </a:pPr>
            <a:r>
              <a:rPr lang="ru-RU" sz="1400" dirty="0"/>
              <a:t>Возможность удалённого обучения.</a:t>
            </a:r>
          </a:p>
          <a:p>
            <a:pPr marL="171450" indent="-171450">
              <a:buFont typeface="Wingdings" panose="05000000000000000000" pitchFamily="2" charset="2"/>
              <a:buChar char="§"/>
              <a:defRPr sz="1200">
                <a:solidFill>
                  <a:srgbClr val="8F00FF"/>
                </a:solidFill>
                <a:latin typeface="Gilroy-Regular"/>
                <a:ea typeface="Gilroy-Regular"/>
                <a:cs typeface="Gilroy-Regular"/>
                <a:sym typeface="Gilroy-Regular"/>
              </a:defRPr>
            </a:pPr>
            <a:endParaRPr sz="1400" dirty="0"/>
          </a:p>
          <a:p>
            <a:pPr marL="285750" indent="-285750">
              <a:buSzPct val="100000"/>
              <a:buFont typeface="Wingdings" panose="05000000000000000000" pitchFamily="2" charset="2"/>
              <a:buChar char="§"/>
              <a:defRPr sz="1600">
                <a:solidFill>
                  <a:srgbClr val="8F00FF"/>
                </a:solidFill>
                <a:latin typeface="Gilroy-Regular"/>
                <a:ea typeface="Gilroy-Regular"/>
                <a:cs typeface="Gilroy-Regular"/>
                <a:sym typeface="Gilroy-Regular"/>
              </a:defRPr>
            </a:pPr>
            <a:r>
              <a:rPr sz="1400" dirty="0" err="1">
                <a:solidFill>
                  <a:srgbClr val="FF0000"/>
                </a:solidFill>
              </a:rPr>
              <a:t>Минусы</a:t>
            </a:r>
            <a:endParaRPr lang="ru-RU" sz="1400" dirty="0">
              <a:solidFill>
                <a:srgbClr val="FF0000"/>
              </a:solidFill>
            </a:endParaRPr>
          </a:p>
          <a:p>
            <a:pPr marL="742950" lvl="1" indent="-285750">
              <a:buSzPct val="100000"/>
              <a:buFont typeface="Wingdings" panose="05000000000000000000" pitchFamily="2" charset="2"/>
              <a:buChar char="§"/>
              <a:defRPr sz="1600">
                <a:solidFill>
                  <a:srgbClr val="8F00FF"/>
                </a:solidFill>
                <a:latin typeface="Gilroy-Regular"/>
                <a:ea typeface="Gilroy-Regular"/>
                <a:cs typeface="Gilroy-Regular"/>
                <a:sym typeface="Gilroy-Regular"/>
              </a:defRPr>
            </a:pPr>
            <a:r>
              <a:rPr lang="ru-RU" sz="1400" dirty="0">
                <a:solidFill>
                  <a:srgbClr val="FF0000"/>
                </a:solidFill>
              </a:rPr>
              <a:t>Ограниченная гибкость в создании новых сценариев.</a:t>
            </a:r>
          </a:p>
          <a:p>
            <a:pPr marL="742950" lvl="1" indent="-285750">
              <a:buSzPct val="100000"/>
              <a:buFont typeface="Wingdings" panose="05000000000000000000" pitchFamily="2" charset="2"/>
              <a:buChar char="§"/>
              <a:defRPr sz="1600">
                <a:solidFill>
                  <a:srgbClr val="8F00FF"/>
                </a:solidFill>
                <a:latin typeface="Gilroy-Regular"/>
                <a:ea typeface="Gilroy-Regular"/>
                <a:cs typeface="Gilroy-Regular"/>
                <a:sym typeface="Gilroy-Regular"/>
              </a:defRPr>
            </a:pPr>
            <a:r>
              <a:rPr lang="ru-RU" sz="1400" dirty="0">
                <a:solidFill>
                  <a:srgbClr val="FF0000"/>
                </a:solidFill>
              </a:rPr>
              <a:t>Высокие начальные затраты на оборудование и ПО.</a:t>
            </a:r>
            <a:endParaRPr sz="14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45CA59-076C-4844-8DBD-F9F27F39817B}"/>
              </a:ext>
            </a:extLst>
          </p:cNvPr>
          <p:cNvSpPr txBox="1"/>
          <p:nvPr/>
        </p:nvSpPr>
        <p:spPr>
          <a:xfrm>
            <a:off x="1226012" y="2772137"/>
            <a:ext cx="501827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0" i="0" dirty="0">
                <a:solidFill>
                  <a:srgbClr val="000000"/>
                </a:solidFill>
                <a:effectLst/>
                <a:latin typeface="-apple-system"/>
              </a:rPr>
              <a:t>Это обучающая платформа, использующая виртуальную реальность для моделирования работы операторов на промышленных объектах.</a:t>
            </a:r>
          </a:p>
          <a:p>
            <a:r>
              <a:rPr lang="ru-RU" sz="1400" b="0" i="0" dirty="0">
                <a:solidFill>
                  <a:srgbClr val="000000"/>
                </a:solidFill>
                <a:effectLst/>
                <a:latin typeface="-apple-system"/>
              </a:rPr>
              <a:t>Она позволяет отрабатывать сценарии эксплуатации и предотвращения аварий в безопасной и реалистичной среде.</a:t>
            </a:r>
            <a:endParaRPr lang="ru-RU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5F86FD-D4B3-4BBE-AF56-3583B356C04F}"/>
              </a:ext>
            </a:extLst>
          </p:cNvPr>
          <p:cNvSpPr txBox="1"/>
          <p:nvPr/>
        </p:nvSpPr>
        <p:spPr>
          <a:xfrm>
            <a:off x="6584156" y="2705172"/>
            <a:ext cx="501827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0" i="0" dirty="0" err="1">
                <a:solidFill>
                  <a:srgbClr val="000000"/>
                </a:solidFill>
                <a:effectLst/>
                <a:latin typeface="-apple-system"/>
              </a:rPr>
              <a:t>Rockwell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-apple-system"/>
              </a:rPr>
              <a:t>Automation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-apple-system"/>
              </a:rPr>
              <a:t> предлагает виртуальное обучение с использованием цифровых двойников, что позволяет обучать операторов без остановки производственного процесса и воссоздавать различные производственные сценарии.</a:t>
            </a:r>
          </a:p>
        </p:txBody>
      </p:sp>
    </p:spTree>
    <p:extLst>
      <p:ext uri="{BB962C8B-B14F-4D97-AF65-F5344CB8AC3E}">
        <p14:creationId xmlns:p14="http://schemas.microsoft.com/office/powerpoint/2010/main" val="3820064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Заголовок 1"/>
          <p:cNvSpPr txBox="1">
            <a:spLocks/>
          </p:cNvSpPr>
          <p:nvPr/>
        </p:nvSpPr>
        <p:spPr bwMode="auto">
          <a:xfrm>
            <a:off x="611663" y="1268119"/>
            <a:ext cx="10970261" cy="1142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9" tIns="45709" rIns="91419" bIns="45709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3599" dirty="0"/>
              <a:t>Рынок</a:t>
            </a:r>
          </a:p>
        </p:txBody>
      </p:sp>
      <p:sp>
        <p:nvSpPr>
          <p:cNvPr id="33" name="TextBox 4"/>
          <p:cNvSpPr txBox="1">
            <a:spLocks noChangeArrowheads="1"/>
          </p:cNvSpPr>
          <p:nvPr/>
        </p:nvSpPr>
        <p:spPr bwMode="auto">
          <a:xfrm>
            <a:off x="389886" y="2795679"/>
            <a:ext cx="4178950" cy="3272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Aft>
                <a:spcPts val="800"/>
              </a:spcAft>
            </a:pPr>
            <a:r>
              <a:rPr lang="ru-RU" dirty="0"/>
              <a:t>Источники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hlinkClick r:id="rId2"/>
              </a:rPr>
              <a:t>https://www.tadviser.ru/index.php/</a:t>
            </a:r>
            <a:r>
              <a:rPr lang="ru-RU" dirty="0" err="1">
                <a:hlinkClick r:id="rId2"/>
              </a:rPr>
              <a:t>Статья:АСУ_ТП</a:t>
            </a:r>
            <a:r>
              <a:rPr lang="ru-RU" dirty="0">
                <a:hlinkClick r:id="rId2"/>
              </a:rPr>
              <a:t>_(</a:t>
            </a:r>
            <a:r>
              <a:rPr lang="ru-RU" dirty="0" err="1">
                <a:hlinkClick r:id="rId2"/>
              </a:rPr>
              <a:t>рынок_России</a:t>
            </a:r>
            <a:r>
              <a:rPr lang="ru-RU" dirty="0">
                <a:hlinkClick r:id="rId2"/>
              </a:rPr>
              <a:t>)</a:t>
            </a:r>
            <a:endParaRPr lang="en-US" dirty="0"/>
          </a:p>
          <a:p>
            <a:pPr>
              <a:spcAft>
                <a:spcPts val="800"/>
              </a:spcAft>
            </a:pPr>
            <a:r>
              <a:rPr lang="en-US" dirty="0">
                <a:hlinkClick r:id="rId3"/>
              </a:rPr>
              <a:t>https://delprof.ru/press-center/company-news/analiz-rynka-avtomatizirovannykh-sistem-upravleniya-v-rossii-v-2023-godu-/</a:t>
            </a:r>
            <a:endParaRPr lang="en-US" dirty="0"/>
          </a:p>
          <a:p>
            <a:pPr>
              <a:spcAft>
                <a:spcPts val="800"/>
              </a:spcAft>
            </a:pPr>
            <a:r>
              <a:rPr lang="en-US" altLang="ru-RU" dirty="0">
                <a:latin typeface="+mn-lt"/>
                <a:hlinkClick r:id="rId4"/>
              </a:rPr>
              <a:t>https://www.megaresearch.ru/new_reality/rossiyskiy-rynok-asu-tp</a:t>
            </a:r>
            <a:endParaRPr lang="en-US" altLang="ru-RU" dirty="0">
              <a:latin typeface="+mn-lt"/>
            </a:endParaRPr>
          </a:p>
          <a:p>
            <a:pPr>
              <a:spcAft>
                <a:spcPts val="800"/>
              </a:spcAft>
            </a:pPr>
            <a:r>
              <a:rPr lang="en-US" altLang="ru-RU" dirty="0">
                <a:latin typeface="+mn-lt"/>
                <a:hlinkClick r:id="rId5"/>
              </a:rPr>
              <a:t>https://marketing.rbc.ru/research/49130/</a:t>
            </a:r>
            <a:endParaRPr lang="ru-RU" altLang="ru-RU" dirty="0">
              <a:latin typeface="+mn-lt"/>
            </a:endParaRPr>
          </a:p>
          <a:p>
            <a:pPr>
              <a:spcAft>
                <a:spcPts val="800"/>
              </a:spcAft>
            </a:pPr>
            <a:endParaRPr lang="ru-RU" altLang="ru-RU" dirty="0">
              <a:latin typeface="+mn-lt"/>
            </a:endParaRPr>
          </a:p>
        </p:txBody>
      </p:sp>
      <p:pic>
        <p:nvPicPr>
          <p:cNvPr id="50" name="Объект 6"/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618" y="0"/>
            <a:ext cx="2199766" cy="1818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2" descr="C:\Users\Anastasia\Downloads\Шаблон презы ЧГУ\Pics\ЧГУ_лого_рус_гориз_прозрачныйdd фон.png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389885" y="354075"/>
            <a:ext cx="3114474" cy="914971"/>
          </a:xfrm>
          <a:prstGeom prst="rect">
            <a:avLst/>
          </a:prstGeom>
          <a:noFill/>
        </p:spPr>
      </p:pic>
      <p:sp>
        <p:nvSpPr>
          <p:cNvPr id="71" name="Номер слайда 4"/>
          <p:cNvSpPr txBox="1">
            <a:spLocks/>
          </p:cNvSpPr>
          <p:nvPr/>
        </p:nvSpPr>
        <p:spPr>
          <a:xfrm>
            <a:off x="11432734" y="6356467"/>
            <a:ext cx="757063" cy="365040"/>
          </a:xfrm>
          <a:prstGeom prst="rect">
            <a:avLst/>
          </a:prstGeom>
        </p:spPr>
        <p:txBody>
          <a:bodyPr vert="horz" lIns="117199" tIns="58599" rIns="117199" bIns="58599" rtlCol="0" anchor="ctr"/>
          <a:lstStyle/>
          <a:p>
            <a:pPr algn="r" defTabSz="1172027">
              <a:defRPr/>
            </a:pPr>
            <a:fld id="{024C55D1-92A9-4B02-AD60-DEC4B6659F3A}" type="slidenum">
              <a:rPr lang="ru-RU" sz="1500">
                <a:solidFill>
                  <a:schemeClr val="tx1">
                    <a:tint val="75000"/>
                  </a:schemeClr>
                </a:solidFill>
              </a:rPr>
              <a:pPr algn="r" defTabSz="1172027">
                <a:defRPr/>
              </a:pPr>
              <a:t>7</a:t>
            </a:fld>
            <a:endParaRPr lang="ru-RU" sz="1500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08"/>
          <a:stretch/>
        </p:blipFill>
        <p:spPr>
          <a:xfrm>
            <a:off x="5092987" y="2521274"/>
            <a:ext cx="5815596" cy="420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323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Заголовок 1"/>
          <p:cNvSpPr txBox="1">
            <a:spLocks/>
          </p:cNvSpPr>
          <p:nvPr/>
        </p:nvSpPr>
        <p:spPr bwMode="auto">
          <a:xfrm>
            <a:off x="611663" y="526942"/>
            <a:ext cx="10970261" cy="1142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9" tIns="45709" rIns="91419" bIns="45709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3599" dirty="0"/>
              <a:t>Модель монетизации</a:t>
            </a:r>
          </a:p>
        </p:txBody>
      </p:sp>
      <p:sp>
        <p:nvSpPr>
          <p:cNvPr id="33" name="TextBox 4"/>
          <p:cNvSpPr txBox="1">
            <a:spLocks noChangeArrowheads="1"/>
          </p:cNvSpPr>
          <p:nvPr/>
        </p:nvSpPr>
        <p:spPr bwMode="auto">
          <a:xfrm>
            <a:off x="195607" y="2211229"/>
            <a:ext cx="6617503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ru-RU" b="1" dirty="0"/>
              <a:t>Что: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Программное обеспечение для тренажёров (компьютерные и VR-версии).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Услуги по настройке, обучению и технической поддержке.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Индивидуальные сценарии под специфику клиента.</a:t>
            </a:r>
          </a:p>
          <a:p>
            <a:r>
              <a:rPr lang="ru-RU" b="1" dirty="0"/>
              <a:t>Кому: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Крупные химические предприятия (например, "ФосАгро").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Учебные заведения с профильной подготовкой.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Учебные центры при предприятиях.</a:t>
            </a:r>
          </a:p>
          <a:p>
            <a:r>
              <a:rPr lang="ru-RU" b="1" dirty="0"/>
              <a:t>Как: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Продажа лицензий на ПО. (500,000 </a:t>
            </a:r>
            <a:r>
              <a:rPr lang="ru-RU" dirty="0" err="1"/>
              <a:t>руб</a:t>
            </a:r>
            <a:r>
              <a:rPr lang="ru-RU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Ежегодная подписка на обновления и поддержку. (50,000 </a:t>
            </a:r>
            <a:r>
              <a:rPr lang="ru-RU" dirty="0" err="1"/>
              <a:t>руб</a:t>
            </a:r>
            <a:r>
              <a:rPr lang="ru-RU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Дополнительные услуги по </a:t>
            </a:r>
            <a:r>
              <a:rPr lang="ru-RU" dirty="0" err="1"/>
              <a:t>кастомизации</a:t>
            </a:r>
            <a:r>
              <a:rPr lang="ru-RU" dirty="0"/>
              <a:t> и обучению. </a:t>
            </a:r>
          </a:p>
          <a:p>
            <a:r>
              <a:rPr lang="ru-RU" b="1" dirty="0" err="1"/>
              <a:t>Рсходы</a:t>
            </a:r>
            <a:r>
              <a:rPr lang="ru-RU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Разработка сценария: 120,000 руб.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Сопровождение: 20,000 руб.</a:t>
            </a:r>
          </a:p>
        </p:txBody>
      </p:sp>
      <p:pic>
        <p:nvPicPr>
          <p:cNvPr id="50" name="Объект 6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618" y="0"/>
            <a:ext cx="2199766" cy="1818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2" descr="C:\Users\Anastasia\Downloads\Шаблон презы ЧГУ\Pics\ЧГУ_лого_рус_гориз_прозрачныйdd фон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89885" y="354075"/>
            <a:ext cx="3114474" cy="914971"/>
          </a:xfrm>
          <a:prstGeom prst="rect">
            <a:avLst/>
          </a:prstGeom>
          <a:noFill/>
        </p:spPr>
      </p:pic>
      <p:sp>
        <p:nvSpPr>
          <p:cNvPr id="71" name="Номер слайда 4"/>
          <p:cNvSpPr txBox="1">
            <a:spLocks/>
          </p:cNvSpPr>
          <p:nvPr/>
        </p:nvSpPr>
        <p:spPr>
          <a:xfrm>
            <a:off x="11432734" y="6356467"/>
            <a:ext cx="757063" cy="365040"/>
          </a:xfrm>
          <a:prstGeom prst="rect">
            <a:avLst/>
          </a:prstGeom>
        </p:spPr>
        <p:txBody>
          <a:bodyPr vert="horz" lIns="117199" tIns="58599" rIns="117199" bIns="58599" rtlCol="0" anchor="ctr"/>
          <a:lstStyle/>
          <a:p>
            <a:pPr algn="r" defTabSz="1172027">
              <a:defRPr/>
            </a:pPr>
            <a:fld id="{024C55D1-92A9-4B02-AD60-DEC4B6659F3A}" type="slidenum">
              <a:rPr lang="ru-RU" sz="1500">
                <a:solidFill>
                  <a:schemeClr val="tx1">
                    <a:tint val="75000"/>
                  </a:schemeClr>
                </a:solidFill>
              </a:rPr>
              <a:pPr algn="r" defTabSz="1172027">
                <a:defRPr/>
              </a:pPr>
              <a:t>8</a:t>
            </a:fld>
            <a:endParaRPr lang="ru-RU" sz="1500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593" y="2622658"/>
            <a:ext cx="5271204" cy="4235342"/>
          </a:xfrm>
          <a:prstGeom prst="rect">
            <a:avLst/>
          </a:prstGeom>
        </p:spPr>
      </p:pic>
      <p:pic>
        <p:nvPicPr>
          <p:cNvPr id="2050" name="Picture 2" descr="Picture background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673" y="1512439"/>
            <a:ext cx="856028" cy="856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icture background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33" y="1449983"/>
            <a:ext cx="949830" cy="94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icture background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65421" y="1355431"/>
            <a:ext cx="1138933" cy="113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Picture background"/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571" y="1413602"/>
            <a:ext cx="1092654" cy="109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Стрелка вправо 2"/>
          <p:cNvSpPr/>
          <p:nvPr/>
        </p:nvSpPr>
        <p:spPr>
          <a:xfrm>
            <a:off x="4176346" y="1818854"/>
            <a:ext cx="474785" cy="24733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3"/>
          <p:cNvSpPr/>
          <p:nvPr/>
        </p:nvSpPr>
        <p:spPr>
          <a:xfrm>
            <a:off x="5908971" y="1814714"/>
            <a:ext cx="474785" cy="24733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>
            <a:off x="7646118" y="1825615"/>
            <a:ext cx="474785" cy="24733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102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Заголовок 1"/>
          <p:cNvSpPr txBox="1">
            <a:spLocks/>
          </p:cNvSpPr>
          <p:nvPr/>
        </p:nvSpPr>
        <p:spPr bwMode="auto">
          <a:xfrm>
            <a:off x="611663" y="1268119"/>
            <a:ext cx="10970261" cy="1142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9" tIns="45709" rIns="91419" bIns="45709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3599" dirty="0"/>
              <a:t>Защита интеллектуальной собственности</a:t>
            </a:r>
          </a:p>
        </p:txBody>
      </p:sp>
      <p:sp>
        <p:nvSpPr>
          <p:cNvPr id="33" name="TextBox 4"/>
          <p:cNvSpPr txBox="1">
            <a:spLocks noChangeArrowheads="1"/>
          </p:cNvSpPr>
          <p:nvPr/>
        </p:nvSpPr>
        <p:spPr bwMode="auto">
          <a:xfrm>
            <a:off x="1926637" y="2616611"/>
            <a:ext cx="8338721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Планируется регистрация ПО как объекта авторского права. 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уникальный алгоритм и метод оптимизированной симуляции технологических процессов в реальном времени, как с использованием реальных данных АСУТП, так и с помощью данных из математических моделей. 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0" name="Объект 6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618" y="0"/>
            <a:ext cx="2199766" cy="1818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2" descr="C:\Users\Anastasia\Downloads\Шаблон презы ЧГУ\Pics\ЧГУ_лого_рус_гориз_прозрачныйdd фон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89885" y="354075"/>
            <a:ext cx="3114474" cy="914971"/>
          </a:xfrm>
          <a:prstGeom prst="rect">
            <a:avLst/>
          </a:prstGeom>
          <a:noFill/>
        </p:spPr>
      </p:pic>
      <p:sp>
        <p:nvSpPr>
          <p:cNvPr id="71" name="Номер слайда 4"/>
          <p:cNvSpPr txBox="1">
            <a:spLocks/>
          </p:cNvSpPr>
          <p:nvPr/>
        </p:nvSpPr>
        <p:spPr>
          <a:xfrm>
            <a:off x="11432734" y="6356467"/>
            <a:ext cx="757063" cy="365040"/>
          </a:xfrm>
          <a:prstGeom prst="rect">
            <a:avLst/>
          </a:prstGeom>
        </p:spPr>
        <p:txBody>
          <a:bodyPr vert="horz" lIns="117199" tIns="58599" rIns="117199" bIns="58599" rtlCol="0" anchor="ctr"/>
          <a:lstStyle/>
          <a:p>
            <a:pPr algn="r" defTabSz="1172027">
              <a:defRPr/>
            </a:pPr>
            <a:fld id="{024C55D1-92A9-4B02-AD60-DEC4B6659F3A}" type="slidenum">
              <a:rPr lang="ru-RU" sz="1500">
                <a:solidFill>
                  <a:schemeClr val="tx1">
                    <a:tint val="75000"/>
                  </a:schemeClr>
                </a:solidFill>
              </a:rPr>
              <a:pPr algn="r" defTabSz="1172027">
                <a:defRPr/>
              </a:pPr>
              <a:t>9</a:t>
            </a:fld>
            <a:endParaRPr lang="ru-RU" sz="1500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7994" y="4145807"/>
            <a:ext cx="6516009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3579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JOst">
      <a:majorFont>
        <a:latin typeface="JOst"/>
        <a:ea typeface=""/>
        <a:cs typeface=""/>
      </a:majorFont>
      <a:minorFont>
        <a:latin typeface="JOs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831</Words>
  <Application>Microsoft Office PowerPoint</Application>
  <PresentationFormat>Широкоэкранный</PresentationFormat>
  <Paragraphs>110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3" baseType="lpstr">
      <vt:lpstr>-apple-system</vt:lpstr>
      <vt:lpstr>Arial</vt:lpstr>
      <vt:lpstr>Calibri</vt:lpstr>
      <vt:lpstr>Gilroy-Light</vt:lpstr>
      <vt:lpstr>Gilroy-Regular</vt:lpstr>
      <vt:lpstr>JOst</vt:lpstr>
      <vt:lpstr>Times New Roman</vt:lpstr>
      <vt:lpstr>Wingdings</vt:lpstr>
      <vt:lpstr>Тема Office</vt:lpstr>
      <vt:lpstr>Программное обеспечение VR-тренажёров для адаптивного обучения операторов АСУТП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</dc:title>
  <dc:creator>Илья Коняшов</dc:creator>
  <cp:lastModifiedBy>Almighty</cp:lastModifiedBy>
  <cp:revision>50</cp:revision>
  <dcterms:created xsi:type="dcterms:W3CDTF">2024-04-21T07:35:36Z</dcterms:created>
  <dcterms:modified xsi:type="dcterms:W3CDTF">2024-11-25T12:52:54Z</dcterms:modified>
</cp:coreProperties>
</file>