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1" r:id="rId5"/>
    <p:sldId id="472" r:id="rId6"/>
    <p:sldId id="473" r:id="rId7"/>
    <p:sldId id="446" r:id="rId8"/>
    <p:sldId id="439" r:id="rId9"/>
    <p:sldId id="484" r:id="rId10"/>
    <p:sldId id="443" r:id="rId11"/>
    <p:sldId id="440" r:id="rId12"/>
    <p:sldId id="475" r:id="rId13"/>
    <p:sldId id="445" r:id="rId14"/>
    <p:sldId id="478" r:id="rId15"/>
    <p:sldId id="477" r:id="rId16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351"/>
            <p14:sldId id="472"/>
            <p14:sldId id="473"/>
            <p14:sldId id="446"/>
            <p14:sldId id="439"/>
            <p14:sldId id="484"/>
            <p14:sldId id="443"/>
            <p14:sldId id="440"/>
            <p14:sldId id="475"/>
            <p14:sldId id="445"/>
            <p14:sldId id="478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429000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spc="0" dirty="0"/>
              <a:t>Понятие права, признаки, функции. Система права.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42613212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258235" y="139747"/>
            <a:ext cx="7777572" cy="586874"/>
          </a:xfrm>
        </p:spPr>
        <p:txBody>
          <a:bodyPr anchor="ctr"/>
          <a:lstStyle/>
          <a:p>
            <a:r>
              <a:rPr lang="ru-RU" b="0" spc="0" dirty="0"/>
              <a:t>Способы правового регулирования</a:t>
            </a:r>
          </a:p>
        </p:txBody>
      </p:sp>
      <p:grpSp>
        <p:nvGrpSpPr>
          <p:cNvPr id="36" name="Group 279840">
            <a:extLst>
              <a:ext uri="{FF2B5EF4-FFF2-40B4-BE49-F238E27FC236}">
                <a16:creationId xmlns:a16="http://schemas.microsoft.com/office/drawing/2014/main" id="{586C9AA0-9579-40B8-B80E-6A1CA3138883}"/>
              </a:ext>
            </a:extLst>
          </p:cNvPr>
          <p:cNvGrpSpPr/>
          <p:nvPr/>
        </p:nvGrpSpPr>
        <p:grpSpPr>
          <a:xfrm>
            <a:off x="206189" y="1407459"/>
            <a:ext cx="5841758" cy="3765176"/>
            <a:chOff x="0" y="0"/>
            <a:chExt cx="5027117" cy="1567429"/>
          </a:xfrm>
        </p:grpSpPr>
        <p:sp>
          <p:nvSpPr>
            <p:cNvPr id="37" name="Rectangle 5126">
              <a:extLst>
                <a:ext uri="{FF2B5EF4-FFF2-40B4-BE49-F238E27FC236}">
                  <a16:creationId xmlns:a16="http://schemas.microsoft.com/office/drawing/2014/main" id="{7F2BC05C-A32D-43E7-9C47-72349FF80699}"/>
                </a:ext>
              </a:extLst>
            </p:cNvPr>
            <p:cNvSpPr/>
            <p:nvPr/>
          </p:nvSpPr>
          <p:spPr>
            <a:xfrm>
              <a:off x="0" y="0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Rectangle 5127">
              <a:extLst>
                <a:ext uri="{FF2B5EF4-FFF2-40B4-BE49-F238E27FC236}">
                  <a16:creationId xmlns:a16="http://schemas.microsoft.com/office/drawing/2014/main" id="{FE3FF7CC-3AE2-4CC9-9D93-4F1CB92C4541}"/>
                </a:ext>
              </a:extLst>
            </p:cNvPr>
            <p:cNvSpPr/>
            <p:nvPr/>
          </p:nvSpPr>
          <p:spPr>
            <a:xfrm>
              <a:off x="0" y="308102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9" name="Rectangle 5128">
              <a:extLst>
                <a:ext uri="{FF2B5EF4-FFF2-40B4-BE49-F238E27FC236}">
                  <a16:creationId xmlns:a16="http://schemas.microsoft.com/office/drawing/2014/main" id="{936B735D-2B3D-433B-9370-8644DD6A0065}"/>
                </a:ext>
              </a:extLst>
            </p:cNvPr>
            <p:cNvSpPr/>
            <p:nvPr/>
          </p:nvSpPr>
          <p:spPr>
            <a:xfrm>
              <a:off x="0" y="614426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Rectangle 5129">
              <a:extLst>
                <a:ext uri="{FF2B5EF4-FFF2-40B4-BE49-F238E27FC236}">
                  <a16:creationId xmlns:a16="http://schemas.microsoft.com/office/drawing/2014/main" id="{DE9B66C3-7F88-4F03-9035-D25755172343}"/>
                </a:ext>
              </a:extLst>
            </p:cNvPr>
            <p:cNvSpPr/>
            <p:nvPr/>
          </p:nvSpPr>
          <p:spPr>
            <a:xfrm>
              <a:off x="0" y="920750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1" name="Rectangle 5130">
              <a:extLst>
                <a:ext uri="{FF2B5EF4-FFF2-40B4-BE49-F238E27FC236}">
                  <a16:creationId xmlns:a16="http://schemas.microsoft.com/office/drawing/2014/main" id="{862BBFBC-C721-4647-816D-65ECFE24CAE5}"/>
                </a:ext>
              </a:extLst>
            </p:cNvPr>
            <p:cNvSpPr/>
            <p:nvPr/>
          </p:nvSpPr>
          <p:spPr>
            <a:xfrm>
              <a:off x="0" y="1227074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2" name="Shape 5221">
              <a:extLst>
                <a:ext uri="{FF2B5EF4-FFF2-40B4-BE49-F238E27FC236}">
                  <a16:creationId xmlns:a16="http://schemas.microsoft.com/office/drawing/2014/main" id="{86B94DA2-9759-463F-B4DB-F809E1532C12}"/>
                </a:ext>
              </a:extLst>
            </p:cNvPr>
            <p:cNvSpPr/>
            <p:nvPr/>
          </p:nvSpPr>
          <p:spPr>
            <a:xfrm>
              <a:off x="3769817" y="1119374"/>
              <a:ext cx="1257300" cy="419608"/>
            </a:xfrm>
            <a:custGeom>
              <a:avLst/>
              <a:gdLst/>
              <a:ahLst/>
              <a:cxnLst/>
              <a:rect l="0" t="0" r="0" b="0"/>
              <a:pathLst>
                <a:path w="1257300" h="419608">
                  <a:moveTo>
                    <a:pt x="0" y="69977"/>
                  </a:moveTo>
                  <a:cubicBezTo>
                    <a:pt x="0" y="31369"/>
                    <a:pt x="31242" y="0"/>
                    <a:pt x="69850" y="0"/>
                  </a:cubicBezTo>
                  <a:lnTo>
                    <a:pt x="1187323" y="0"/>
                  </a:lnTo>
                  <a:cubicBezTo>
                    <a:pt x="1225931" y="0"/>
                    <a:pt x="1257300" y="31369"/>
                    <a:pt x="1257300" y="69977"/>
                  </a:cubicBezTo>
                  <a:lnTo>
                    <a:pt x="1257300" y="349631"/>
                  </a:lnTo>
                  <a:cubicBezTo>
                    <a:pt x="1257300" y="388366"/>
                    <a:pt x="1225931" y="419608"/>
                    <a:pt x="1187323" y="419608"/>
                  </a:cubicBezTo>
                  <a:lnTo>
                    <a:pt x="69850" y="419608"/>
                  </a:lnTo>
                  <a:cubicBezTo>
                    <a:pt x="31242" y="419608"/>
                    <a:pt x="0" y="388366"/>
                    <a:pt x="0" y="349631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3" name="Picture 5223">
              <a:extLst>
                <a:ext uri="{FF2B5EF4-FFF2-40B4-BE49-F238E27FC236}">
                  <a16:creationId xmlns:a16="http://schemas.microsoft.com/office/drawing/2014/main" id="{BC1AF574-E107-4ED6-A78B-A7D7E701FDB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95979" y="1190621"/>
              <a:ext cx="1205484" cy="277368"/>
            </a:xfrm>
            <a:prstGeom prst="rect">
              <a:avLst/>
            </a:prstGeom>
          </p:spPr>
        </p:pic>
        <p:sp>
          <p:nvSpPr>
            <p:cNvPr id="44" name="Rectangle 5224">
              <a:extLst>
                <a:ext uri="{FF2B5EF4-FFF2-40B4-BE49-F238E27FC236}">
                  <a16:creationId xmlns:a16="http://schemas.microsoft.com/office/drawing/2014/main" id="{0F6309CE-AF1C-4FBF-A494-EAFC58F64D6A}"/>
                </a:ext>
              </a:extLst>
            </p:cNvPr>
            <p:cNvSpPr/>
            <p:nvPr/>
          </p:nvSpPr>
          <p:spPr>
            <a:xfrm>
              <a:off x="3832395" y="1233360"/>
              <a:ext cx="97634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запрет</a:t>
              </a:r>
            </a:p>
          </p:txBody>
        </p:sp>
        <p:sp>
          <p:nvSpPr>
            <p:cNvPr id="45" name="Rectangle 5225">
              <a:extLst>
                <a:ext uri="{FF2B5EF4-FFF2-40B4-BE49-F238E27FC236}">
                  <a16:creationId xmlns:a16="http://schemas.microsoft.com/office/drawing/2014/main" id="{016B6F46-260B-405D-88E6-40C6448A5F00}"/>
                </a:ext>
              </a:extLst>
            </p:cNvPr>
            <p:cNvSpPr/>
            <p:nvPr/>
          </p:nvSpPr>
          <p:spPr>
            <a:xfrm>
              <a:off x="4644593" y="1198118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Shape 5227">
              <a:extLst>
                <a:ext uri="{FF2B5EF4-FFF2-40B4-BE49-F238E27FC236}">
                  <a16:creationId xmlns:a16="http://schemas.microsoft.com/office/drawing/2014/main" id="{907AFD84-5F24-40D3-84A5-52037AA53898}"/>
                </a:ext>
              </a:extLst>
            </p:cNvPr>
            <p:cNvSpPr/>
            <p:nvPr/>
          </p:nvSpPr>
          <p:spPr>
            <a:xfrm>
              <a:off x="568147" y="1138296"/>
              <a:ext cx="1266825" cy="429133"/>
            </a:xfrm>
            <a:custGeom>
              <a:avLst/>
              <a:gdLst/>
              <a:ahLst/>
              <a:cxnLst/>
              <a:rect l="0" t="0" r="0" b="0"/>
              <a:pathLst>
                <a:path w="1266825" h="429133">
                  <a:moveTo>
                    <a:pt x="0" y="71501"/>
                  </a:moveTo>
                  <a:cubicBezTo>
                    <a:pt x="0" y="32004"/>
                    <a:pt x="32004" y="0"/>
                    <a:pt x="71501" y="0"/>
                  </a:cubicBezTo>
                  <a:lnTo>
                    <a:pt x="1195324" y="0"/>
                  </a:lnTo>
                  <a:cubicBezTo>
                    <a:pt x="1234821" y="0"/>
                    <a:pt x="1266825" y="32004"/>
                    <a:pt x="1266825" y="71501"/>
                  </a:cubicBezTo>
                  <a:lnTo>
                    <a:pt x="1266825" y="357632"/>
                  </a:lnTo>
                  <a:cubicBezTo>
                    <a:pt x="1266825" y="397129"/>
                    <a:pt x="1234821" y="429133"/>
                    <a:pt x="1195324" y="429133"/>
                  </a:cubicBezTo>
                  <a:lnTo>
                    <a:pt x="71501" y="429133"/>
                  </a:lnTo>
                  <a:cubicBezTo>
                    <a:pt x="32004" y="429133"/>
                    <a:pt x="0" y="397129"/>
                    <a:pt x="0" y="357632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7" name="Picture 5229">
              <a:extLst>
                <a:ext uri="{FF2B5EF4-FFF2-40B4-BE49-F238E27FC236}">
                  <a16:creationId xmlns:a16="http://schemas.microsoft.com/office/drawing/2014/main" id="{76326BBF-3862-4E5C-8912-A55CF44163F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4055" y="1210432"/>
              <a:ext cx="1216152" cy="284988"/>
            </a:xfrm>
            <a:prstGeom prst="rect">
              <a:avLst/>
            </a:prstGeom>
          </p:spPr>
        </p:pic>
        <p:sp>
          <p:nvSpPr>
            <p:cNvPr id="48" name="Rectangle 5230">
              <a:extLst>
                <a:ext uri="{FF2B5EF4-FFF2-40B4-BE49-F238E27FC236}">
                  <a16:creationId xmlns:a16="http://schemas.microsoft.com/office/drawing/2014/main" id="{2DB26CC1-D38B-4D50-8F01-BE2A61860E0C}"/>
                </a:ext>
              </a:extLst>
            </p:cNvPr>
            <p:cNvSpPr/>
            <p:nvPr/>
          </p:nvSpPr>
          <p:spPr>
            <a:xfrm>
              <a:off x="418698" y="1253172"/>
              <a:ext cx="1497929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дозволение</a:t>
              </a:r>
            </a:p>
          </p:txBody>
        </p:sp>
        <p:sp>
          <p:nvSpPr>
            <p:cNvPr id="49" name="Rectangle 5231">
              <a:extLst>
                <a:ext uri="{FF2B5EF4-FFF2-40B4-BE49-F238E27FC236}">
                  <a16:creationId xmlns:a16="http://schemas.microsoft.com/office/drawing/2014/main" id="{45CAD8A1-A166-43B1-93E6-5645E70D983A}"/>
                </a:ext>
              </a:extLst>
            </p:cNvPr>
            <p:cNvSpPr/>
            <p:nvPr/>
          </p:nvSpPr>
          <p:spPr>
            <a:xfrm>
              <a:off x="1632534" y="1217930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0" name="Shape 5233">
              <a:extLst>
                <a:ext uri="{FF2B5EF4-FFF2-40B4-BE49-F238E27FC236}">
                  <a16:creationId xmlns:a16="http://schemas.microsoft.com/office/drawing/2014/main" id="{CC5B65A8-30D9-4448-A0A4-8591A4393C8F}"/>
                </a:ext>
              </a:extLst>
            </p:cNvPr>
            <p:cNvSpPr/>
            <p:nvPr/>
          </p:nvSpPr>
          <p:spPr>
            <a:xfrm>
              <a:off x="1501597" y="111755"/>
              <a:ext cx="2524125" cy="569723"/>
            </a:xfrm>
            <a:custGeom>
              <a:avLst/>
              <a:gdLst/>
              <a:ahLst/>
              <a:cxnLst/>
              <a:rect l="0" t="0" r="0" b="0"/>
              <a:pathLst>
                <a:path w="2524125" h="569723">
                  <a:moveTo>
                    <a:pt x="0" y="94869"/>
                  </a:moveTo>
                  <a:cubicBezTo>
                    <a:pt x="0" y="42418"/>
                    <a:pt x="42545" y="0"/>
                    <a:pt x="94996" y="0"/>
                  </a:cubicBezTo>
                  <a:lnTo>
                    <a:pt x="2429129" y="0"/>
                  </a:lnTo>
                  <a:cubicBezTo>
                    <a:pt x="2481580" y="0"/>
                    <a:pt x="2524125" y="42418"/>
                    <a:pt x="2524125" y="94869"/>
                  </a:cubicBezTo>
                  <a:lnTo>
                    <a:pt x="2524125" y="474726"/>
                  </a:lnTo>
                  <a:cubicBezTo>
                    <a:pt x="2524125" y="527177"/>
                    <a:pt x="2481580" y="569723"/>
                    <a:pt x="2429129" y="569723"/>
                  </a:cubicBezTo>
                  <a:lnTo>
                    <a:pt x="94996" y="569723"/>
                  </a:lnTo>
                  <a:cubicBezTo>
                    <a:pt x="42545" y="569723"/>
                    <a:pt x="0" y="527177"/>
                    <a:pt x="0" y="47472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51" name="Picture 5235">
              <a:extLst>
                <a:ext uri="{FF2B5EF4-FFF2-40B4-BE49-F238E27FC236}">
                  <a16:creationId xmlns:a16="http://schemas.microsoft.com/office/drawing/2014/main" id="{01D99667-855E-49C9-BF85-6AD4AB8F8FB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58427" y="189352"/>
              <a:ext cx="2735673" cy="414528"/>
            </a:xfrm>
            <a:prstGeom prst="rect">
              <a:avLst/>
            </a:prstGeom>
          </p:spPr>
        </p:pic>
        <p:sp>
          <p:nvSpPr>
            <p:cNvPr id="52" name="Rectangle 5236">
              <a:extLst>
                <a:ext uri="{FF2B5EF4-FFF2-40B4-BE49-F238E27FC236}">
                  <a16:creationId xmlns:a16="http://schemas.microsoft.com/office/drawing/2014/main" id="{CB3BD4D5-0B7C-4BB5-9FCB-9CA98F875736}"/>
                </a:ext>
              </a:extLst>
            </p:cNvPr>
            <p:cNvSpPr/>
            <p:nvPr/>
          </p:nvSpPr>
          <p:spPr>
            <a:xfrm>
              <a:off x="2125366" y="233440"/>
              <a:ext cx="1292804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Способы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5237">
              <a:extLst>
                <a:ext uri="{FF2B5EF4-FFF2-40B4-BE49-F238E27FC236}">
                  <a16:creationId xmlns:a16="http://schemas.microsoft.com/office/drawing/2014/main" id="{EA155EB3-BD38-4717-A5BD-B6062A50C1AD}"/>
                </a:ext>
              </a:extLst>
            </p:cNvPr>
            <p:cNvSpPr/>
            <p:nvPr/>
          </p:nvSpPr>
          <p:spPr>
            <a:xfrm>
              <a:off x="3167456" y="195326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5238">
              <a:extLst>
                <a:ext uri="{FF2B5EF4-FFF2-40B4-BE49-F238E27FC236}">
                  <a16:creationId xmlns:a16="http://schemas.microsoft.com/office/drawing/2014/main" id="{9FA386E9-71D2-4D1F-8F67-C41049C3CF23}"/>
                </a:ext>
              </a:extLst>
            </p:cNvPr>
            <p:cNvSpPr/>
            <p:nvPr/>
          </p:nvSpPr>
          <p:spPr>
            <a:xfrm>
              <a:off x="1716354" y="442228"/>
              <a:ext cx="2790540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правового регулирования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5239">
              <a:extLst>
                <a:ext uri="{FF2B5EF4-FFF2-40B4-BE49-F238E27FC236}">
                  <a16:creationId xmlns:a16="http://schemas.microsoft.com/office/drawing/2014/main" id="{9214DE6C-FA80-49EC-A5CE-A66265FF8304}"/>
                </a:ext>
              </a:extLst>
            </p:cNvPr>
            <p:cNvSpPr/>
            <p:nvPr/>
          </p:nvSpPr>
          <p:spPr>
            <a:xfrm>
              <a:off x="3813632" y="404114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Shape 5240">
              <a:extLst>
                <a:ext uri="{FF2B5EF4-FFF2-40B4-BE49-F238E27FC236}">
                  <a16:creationId xmlns:a16="http://schemas.microsoft.com/office/drawing/2014/main" id="{1ABD8EED-8AD7-48CF-8D9B-6513EFBDDEF3}"/>
                </a:ext>
              </a:extLst>
            </p:cNvPr>
            <p:cNvSpPr/>
            <p:nvPr/>
          </p:nvSpPr>
          <p:spPr>
            <a:xfrm>
              <a:off x="2579447" y="84505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7" name="Shape 5241">
              <a:extLst>
                <a:ext uri="{FF2B5EF4-FFF2-40B4-BE49-F238E27FC236}">
                  <a16:creationId xmlns:a16="http://schemas.microsoft.com/office/drawing/2014/main" id="{49D20DC3-4637-40D0-BE86-F0B3E629963F}"/>
                </a:ext>
              </a:extLst>
            </p:cNvPr>
            <p:cNvSpPr/>
            <p:nvPr/>
          </p:nvSpPr>
          <p:spPr>
            <a:xfrm>
              <a:off x="1201623" y="678429"/>
              <a:ext cx="1562989" cy="474980"/>
            </a:xfrm>
            <a:custGeom>
              <a:avLst/>
              <a:gdLst/>
              <a:ahLst/>
              <a:cxnLst/>
              <a:rect l="0" t="0" r="0" b="0"/>
              <a:pathLst>
                <a:path w="1562989" h="474980">
                  <a:moveTo>
                    <a:pt x="1561084" y="0"/>
                  </a:moveTo>
                  <a:lnTo>
                    <a:pt x="1562989" y="6097"/>
                  </a:lnTo>
                  <a:lnTo>
                    <a:pt x="73975" y="441426"/>
                  </a:lnTo>
                  <a:lnTo>
                    <a:pt x="83820" y="474980"/>
                  </a:lnTo>
                  <a:lnTo>
                    <a:pt x="0" y="459867"/>
                  </a:lnTo>
                  <a:lnTo>
                    <a:pt x="62357" y="401828"/>
                  </a:lnTo>
                  <a:lnTo>
                    <a:pt x="72187" y="435332"/>
                  </a:lnTo>
                  <a:lnTo>
                    <a:pt x="156108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8" name="Shape 5242">
              <a:extLst>
                <a:ext uri="{FF2B5EF4-FFF2-40B4-BE49-F238E27FC236}">
                  <a16:creationId xmlns:a16="http://schemas.microsoft.com/office/drawing/2014/main" id="{4810F8EF-379C-40AB-BCCB-FA4A8602072D}"/>
                </a:ext>
              </a:extLst>
            </p:cNvPr>
            <p:cNvSpPr/>
            <p:nvPr/>
          </p:nvSpPr>
          <p:spPr>
            <a:xfrm>
              <a:off x="2762834" y="678429"/>
              <a:ext cx="1635633" cy="458089"/>
            </a:xfrm>
            <a:custGeom>
              <a:avLst/>
              <a:gdLst/>
              <a:ahLst/>
              <a:cxnLst/>
              <a:rect l="0" t="0" r="0" b="0"/>
              <a:pathLst>
                <a:path w="1635633" h="458089">
                  <a:moveTo>
                    <a:pt x="1651" y="0"/>
                  </a:moveTo>
                  <a:lnTo>
                    <a:pt x="1562843" y="418242"/>
                  </a:lnTo>
                  <a:lnTo>
                    <a:pt x="1571879" y="384429"/>
                  </a:lnTo>
                  <a:lnTo>
                    <a:pt x="1635633" y="440944"/>
                  </a:lnTo>
                  <a:lnTo>
                    <a:pt x="1552194" y="458089"/>
                  </a:lnTo>
                  <a:lnTo>
                    <a:pt x="1561213" y="424344"/>
                  </a:lnTo>
                  <a:lnTo>
                    <a:pt x="0" y="6097"/>
                  </a:lnTo>
                  <a:lnTo>
                    <a:pt x="165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9" name="Shape 5243">
              <a:extLst>
                <a:ext uri="{FF2B5EF4-FFF2-40B4-BE49-F238E27FC236}">
                  <a16:creationId xmlns:a16="http://schemas.microsoft.com/office/drawing/2014/main" id="{C8A67333-333B-4133-8B1C-8965AB87BDB6}"/>
                </a:ext>
              </a:extLst>
            </p:cNvPr>
            <p:cNvSpPr/>
            <p:nvPr/>
          </p:nvSpPr>
          <p:spPr>
            <a:xfrm>
              <a:off x="2157806" y="1138296"/>
              <a:ext cx="1277366" cy="428498"/>
            </a:xfrm>
            <a:custGeom>
              <a:avLst/>
              <a:gdLst/>
              <a:ahLst/>
              <a:cxnLst/>
              <a:rect l="0" t="0" r="0" b="0"/>
              <a:pathLst>
                <a:path w="1277366" h="428498">
                  <a:moveTo>
                    <a:pt x="71501" y="0"/>
                  </a:moveTo>
                  <a:lnTo>
                    <a:pt x="1205992" y="0"/>
                  </a:lnTo>
                  <a:cubicBezTo>
                    <a:pt x="1245362" y="0"/>
                    <a:pt x="1277366" y="31877"/>
                    <a:pt x="1277366" y="71374"/>
                  </a:cubicBezTo>
                  <a:lnTo>
                    <a:pt x="1277366" y="356997"/>
                  </a:lnTo>
                  <a:cubicBezTo>
                    <a:pt x="1277366" y="396494"/>
                    <a:pt x="1245362" y="428498"/>
                    <a:pt x="1205992" y="428498"/>
                  </a:cubicBezTo>
                  <a:lnTo>
                    <a:pt x="71501" y="428498"/>
                  </a:lnTo>
                  <a:cubicBezTo>
                    <a:pt x="32004" y="428498"/>
                    <a:pt x="0" y="396494"/>
                    <a:pt x="0" y="356997"/>
                  </a:cubicBezTo>
                  <a:lnTo>
                    <a:pt x="0" y="71374"/>
                  </a:lnTo>
                  <a:cubicBezTo>
                    <a:pt x="0" y="31877"/>
                    <a:pt x="32004" y="0"/>
                    <a:pt x="71501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60" name="Shape 5244">
              <a:extLst>
                <a:ext uri="{FF2B5EF4-FFF2-40B4-BE49-F238E27FC236}">
                  <a16:creationId xmlns:a16="http://schemas.microsoft.com/office/drawing/2014/main" id="{CA1754E8-E9D1-4E31-8C91-E325513AE239}"/>
                </a:ext>
              </a:extLst>
            </p:cNvPr>
            <p:cNvSpPr/>
            <p:nvPr/>
          </p:nvSpPr>
          <p:spPr>
            <a:xfrm>
              <a:off x="2157806" y="1138296"/>
              <a:ext cx="1277366" cy="428498"/>
            </a:xfrm>
            <a:custGeom>
              <a:avLst/>
              <a:gdLst/>
              <a:ahLst/>
              <a:cxnLst/>
              <a:rect l="0" t="0" r="0" b="0"/>
              <a:pathLst>
                <a:path w="1277366" h="428498">
                  <a:moveTo>
                    <a:pt x="0" y="71374"/>
                  </a:moveTo>
                  <a:cubicBezTo>
                    <a:pt x="0" y="31877"/>
                    <a:pt x="32004" y="0"/>
                    <a:pt x="71501" y="0"/>
                  </a:cubicBezTo>
                  <a:lnTo>
                    <a:pt x="1205992" y="0"/>
                  </a:lnTo>
                  <a:cubicBezTo>
                    <a:pt x="1245362" y="0"/>
                    <a:pt x="1277366" y="31877"/>
                    <a:pt x="1277366" y="71374"/>
                  </a:cubicBezTo>
                  <a:lnTo>
                    <a:pt x="1277366" y="356997"/>
                  </a:lnTo>
                  <a:cubicBezTo>
                    <a:pt x="1277366" y="396494"/>
                    <a:pt x="1245362" y="428498"/>
                    <a:pt x="1205992" y="428498"/>
                  </a:cubicBezTo>
                  <a:lnTo>
                    <a:pt x="71501" y="428498"/>
                  </a:lnTo>
                  <a:cubicBezTo>
                    <a:pt x="32004" y="428498"/>
                    <a:pt x="0" y="396494"/>
                    <a:pt x="0" y="356997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61" name="Picture 5246">
              <a:extLst>
                <a:ext uri="{FF2B5EF4-FFF2-40B4-BE49-F238E27FC236}">
                  <a16:creationId xmlns:a16="http://schemas.microsoft.com/office/drawing/2014/main" id="{35637B4E-128B-42AE-9EB3-BC4C95209554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10207" y="1210432"/>
              <a:ext cx="1600200" cy="284988"/>
            </a:xfrm>
            <a:prstGeom prst="rect">
              <a:avLst/>
            </a:prstGeom>
          </p:spPr>
        </p:pic>
        <p:sp>
          <p:nvSpPr>
            <p:cNvPr id="62" name="Rectangle 5247">
              <a:extLst>
                <a:ext uri="{FF2B5EF4-FFF2-40B4-BE49-F238E27FC236}">
                  <a16:creationId xmlns:a16="http://schemas.microsoft.com/office/drawing/2014/main" id="{B7E9A7F0-BFA4-4251-AD32-B1AEDA1794BA}"/>
                </a:ext>
              </a:extLst>
            </p:cNvPr>
            <p:cNvSpPr/>
            <p:nvPr/>
          </p:nvSpPr>
          <p:spPr>
            <a:xfrm>
              <a:off x="2066077" y="1253172"/>
              <a:ext cx="1431673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предписание</a:t>
              </a:r>
            </a:p>
          </p:txBody>
        </p:sp>
        <p:sp>
          <p:nvSpPr>
            <p:cNvPr id="64" name="Rectangle 5249">
              <a:extLst>
                <a:ext uri="{FF2B5EF4-FFF2-40B4-BE49-F238E27FC236}">
                  <a16:creationId xmlns:a16="http://schemas.microsoft.com/office/drawing/2014/main" id="{66E59BA1-D437-45C6-8042-33304A170787}"/>
                </a:ext>
              </a:extLst>
            </p:cNvPr>
            <p:cNvSpPr/>
            <p:nvPr/>
          </p:nvSpPr>
          <p:spPr>
            <a:xfrm>
              <a:off x="3283280" y="124101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Shape 5250">
              <a:extLst>
                <a:ext uri="{FF2B5EF4-FFF2-40B4-BE49-F238E27FC236}">
                  <a16:creationId xmlns:a16="http://schemas.microsoft.com/office/drawing/2014/main" id="{D3120BAD-2D63-4EA8-88FD-FEA3CCD4071B}"/>
                </a:ext>
              </a:extLst>
            </p:cNvPr>
            <p:cNvSpPr/>
            <p:nvPr/>
          </p:nvSpPr>
          <p:spPr>
            <a:xfrm>
              <a:off x="2738197" y="692018"/>
              <a:ext cx="76200" cy="428625"/>
            </a:xfrm>
            <a:custGeom>
              <a:avLst/>
              <a:gdLst/>
              <a:ahLst/>
              <a:cxnLst/>
              <a:rect l="0" t="0" r="0" b="0"/>
              <a:pathLst>
                <a:path w="76200" h="428625">
                  <a:moveTo>
                    <a:pt x="33401" y="0"/>
                  </a:moveTo>
                  <a:lnTo>
                    <a:pt x="41246" y="352420"/>
                  </a:lnTo>
                  <a:lnTo>
                    <a:pt x="76200" y="351663"/>
                  </a:lnTo>
                  <a:lnTo>
                    <a:pt x="39751" y="428625"/>
                  </a:lnTo>
                  <a:lnTo>
                    <a:pt x="0" y="353314"/>
                  </a:lnTo>
                  <a:lnTo>
                    <a:pt x="34896" y="352558"/>
                  </a:lnTo>
                  <a:lnTo>
                    <a:pt x="27051" y="127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B1C02E8-71C2-4C54-8257-4A02F4878E37}"/>
              </a:ext>
            </a:extLst>
          </p:cNvPr>
          <p:cNvSpPr txBox="1"/>
          <p:nvPr/>
        </p:nvSpPr>
        <p:spPr>
          <a:xfrm>
            <a:off x="6163356" y="1586753"/>
            <a:ext cx="5822456" cy="318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811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Дозволение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предоставление участникам общественных отношений права по своему усмотрению совершать либо не совершать те или иные действия. </a:t>
            </a:r>
          </a:p>
          <a:p>
            <a:pPr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Предписание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 возложение обязанности совершить какие-либо действия. </a:t>
            </a:r>
          </a:p>
          <a:p>
            <a:pPr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Запрет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обязанности воздержаться от совершения действий, указанных в нормах права. </a:t>
            </a:r>
          </a:p>
        </p:txBody>
      </p:sp>
    </p:spTree>
    <p:extLst>
      <p:ext uri="{BB962C8B-B14F-4D97-AF65-F5344CB8AC3E}">
        <p14:creationId xmlns:p14="http://schemas.microsoft.com/office/powerpoint/2010/main" val="26751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329D2-0723-4F9D-9560-E2D6B1B8E2E0}"/>
              </a:ext>
            </a:extLst>
          </p:cNvPr>
          <p:cNvSpPr txBox="1"/>
          <p:nvPr/>
        </p:nvSpPr>
        <p:spPr>
          <a:xfrm>
            <a:off x="779929" y="1837765"/>
            <a:ext cx="106411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Каждый имеет право на свободное использование своих способностей и имущества для предпринимательской и иной не запрещенной законом экономической деятельности ( ст.34 Конституции РФ)-ДОЗВОЛЕНИЕ</a:t>
            </a:r>
          </a:p>
          <a:p>
            <a:pPr algn="just"/>
            <a:endParaRPr lang="ru-RU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Никто не может быть лишен своего имущества иначе как по решению суда. Принудительное отчуждение имущества для государственных нужд может быть произведено только при условии предварительного и равноценного возмещения ( ст.35 Конституции РФ)-ПРЕДПИСАНИЕ</a:t>
            </a:r>
          </a:p>
          <a:p>
            <a:pPr algn="just"/>
            <a:endParaRPr lang="ru-RU" sz="24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2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A8FA5-5640-47A4-BA4C-EAEFCF65629B}"/>
              </a:ext>
            </a:extLst>
          </p:cNvPr>
          <p:cNvSpPr txBox="1"/>
          <p:nvPr/>
        </p:nvSpPr>
        <p:spPr>
          <a:xfrm>
            <a:off x="923365" y="1219200"/>
            <a:ext cx="1046181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Статья 29 Конституции РФ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1. .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2. Не допускаются пропаганда или агитация, возбуждающие социальную, расовую, национальную или религиозную ненависть и вражду. Запрещается пропаганда социального, расового, национального, религиозного или языкового превосходства.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3. Никто не может быть принужден к выражению своих мнений и убеждений или отказу от них.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4. Каждый имеет право свободно искать, получать, передавать, производить и распространять информацию любым законным способом. Перечень сведений, составляющих государственную тайну, определяется федеральным законом.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5. .</a:t>
            </a:r>
          </a:p>
        </p:txBody>
      </p:sp>
    </p:spTree>
    <p:extLst>
      <p:ext uri="{BB962C8B-B14F-4D97-AF65-F5344CB8AC3E}">
        <p14:creationId xmlns:p14="http://schemas.microsoft.com/office/powerpoint/2010/main" val="5089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Понятие права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B405F-B37D-4738-8047-83EA2F9D40DC}"/>
              </a:ext>
            </a:extLst>
          </p:cNvPr>
          <p:cNvSpPr txBox="1"/>
          <p:nvPr/>
        </p:nvSpPr>
        <p:spPr>
          <a:xfrm>
            <a:off x="932329" y="1631576"/>
            <a:ext cx="10399059" cy="259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7970" indent="-6350" algn="l">
              <a:lnSpc>
                <a:spcPct val="107000"/>
              </a:lnSpc>
              <a:spcAft>
                <a:spcPts val="30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права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53035" lvl="0" indent="-342900" algn="just" fontAlgn="base">
              <a:lnSpc>
                <a:spcPct val="133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8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Субъективное право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принадлежащая лицу возможность выбирать вид и меру поведения. </a:t>
            </a:r>
            <a:r>
              <a:rPr lang="ru-RU" sz="18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Принадлежит отдельному субъекту, его использование зависит от его воли, именно поэтому оно именуется </a:t>
            </a:r>
            <a:r>
              <a:rPr lang="ru-RU" sz="18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субъективным.</a:t>
            </a:r>
            <a:r>
              <a:rPr lang="ru-RU" sz="18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53035" lvl="0" indent="-342900" algn="just" fontAlgn="base">
              <a:lnSpc>
                <a:spcPct val="13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ru-RU" sz="18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Объективное право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система формально-определенных, общеобязательных и обеспеченных государственным принуждением норм, установленных или санкционированных государством для регулирования общественных отношений. </a:t>
            </a:r>
            <a:r>
              <a:rPr lang="ru-RU" sz="18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совокупность писаных законов государства. 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Признаки права</a:t>
            </a:r>
          </a:p>
        </p:txBody>
      </p:sp>
      <p:grpSp>
        <p:nvGrpSpPr>
          <p:cNvPr id="4" name="Group 114715">
            <a:extLst>
              <a:ext uri="{FF2B5EF4-FFF2-40B4-BE49-F238E27FC236}">
                <a16:creationId xmlns:a16="http://schemas.microsoft.com/office/drawing/2014/main" id="{6E8CF3AC-9304-432C-BF4D-761C7BE411A8}"/>
              </a:ext>
            </a:extLst>
          </p:cNvPr>
          <p:cNvGrpSpPr/>
          <p:nvPr/>
        </p:nvGrpSpPr>
        <p:grpSpPr>
          <a:xfrm>
            <a:off x="1595717" y="1281952"/>
            <a:ext cx="9493623" cy="4706471"/>
            <a:chOff x="0" y="0"/>
            <a:chExt cx="4914556" cy="1996004"/>
          </a:xfrm>
        </p:grpSpPr>
        <p:sp>
          <p:nvSpPr>
            <p:cNvPr id="6" name="Rectangle 1378">
              <a:extLst>
                <a:ext uri="{FF2B5EF4-FFF2-40B4-BE49-F238E27FC236}">
                  <a16:creationId xmlns:a16="http://schemas.microsoft.com/office/drawing/2014/main" id="{76AFF3F6-01C4-4CC6-9272-4E54F3329FCE}"/>
                </a:ext>
              </a:extLst>
            </p:cNvPr>
            <p:cNvSpPr/>
            <p:nvPr/>
          </p:nvSpPr>
          <p:spPr>
            <a:xfrm>
              <a:off x="4115435" y="177162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hape 1409">
              <a:extLst>
                <a:ext uri="{FF2B5EF4-FFF2-40B4-BE49-F238E27FC236}">
                  <a16:creationId xmlns:a16="http://schemas.microsoft.com/office/drawing/2014/main" id="{4C3D8B14-9C05-48CF-830D-ECD33EB6AB20}"/>
                </a:ext>
              </a:extLst>
            </p:cNvPr>
            <p:cNvSpPr/>
            <p:nvPr/>
          </p:nvSpPr>
          <p:spPr>
            <a:xfrm>
              <a:off x="366459" y="904367"/>
              <a:ext cx="106502" cy="709168"/>
            </a:xfrm>
            <a:custGeom>
              <a:avLst/>
              <a:gdLst/>
              <a:ahLst/>
              <a:cxnLst/>
              <a:rect l="0" t="0" r="0" b="0"/>
              <a:pathLst>
                <a:path w="106502" h="709168">
                  <a:moveTo>
                    <a:pt x="0" y="0"/>
                  </a:moveTo>
                  <a:lnTo>
                    <a:pt x="53251" y="0"/>
                  </a:lnTo>
                  <a:lnTo>
                    <a:pt x="53251" y="709168"/>
                  </a:lnTo>
                  <a:lnTo>
                    <a:pt x="106502" y="709168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1410">
              <a:extLst>
                <a:ext uri="{FF2B5EF4-FFF2-40B4-BE49-F238E27FC236}">
                  <a16:creationId xmlns:a16="http://schemas.microsoft.com/office/drawing/2014/main" id="{CE704663-9920-49B2-90F7-C67C867EF56B}"/>
                </a:ext>
              </a:extLst>
            </p:cNvPr>
            <p:cNvSpPr/>
            <p:nvPr/>
          </p:nvSpPr>
          <p:spPr>
            <a:xfrm>
              <a:off x="366459" y="904367"/>
              <a:ext cx="106502" cy="425577"/>
            </a:xfrm>
            <a:custGeom>
              <a:avLst/>
              <a:gdLst/>
              <a:ahLst/>
              <a:cxnLst/>
              <a:rect l="0" t="0" r="0" b="0"/>
              <a:pathLst>
                <a:path w="106502" h="425577">
                  <a:moveTo>
                    <a:pt x="0" y="0"/>
                  </a:moveTo>
                  <a:lnTo>
                    <a:pt x="53251" y="0"/>
                  </a:lnTo>
                  <a:lnTo>
                    <a:pt x="53251" y="425577"/>
                  </a:lnTo>
                  <a:lnTo>
                    <a:pt x="106502" y="425577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Shape 1411">
              <a:extLst>
                <a:ext uri="{FF2B5EF4-FFF2-40B4-BE49-F238E27FC236}">
                  <a16:creationId xmlns:a16="http://schemas.microsoft.com/office/drawing/2014/main" id="{1C3DC43A-0375-44EB-9AC3-7EA3CCFEC3B1}"/>
                </a:ext>
              </a:extLst>
            </p:cNvPr>
            <p:cNvSpPr/>
            <p:nvPr/>
          </p:nvSpPr>
          <p:spPr>
            <a:xfrm>
              <a:off x="366459" y="904367"/>
              <a:ext cx="106502" cy="141859"/>
            </a:xfrm>
            <a:custGeom>
              <a:avLst/>
              <a:gdLst/>
              <a:ahLst/>
              <a:cxnLst/>
              <a:rect l="0" t="0" r="0" b="0"/>
              <a:pathLst>
                <a:path w="106502" h="141859">
                  <a:moveTo>
                    <a:pt x="0" y="0"/>
                  </a:moveTo>
                  <a:lnTo>
                    <a:pt x="53251" y="0"/>
                  </a:lnTo>
                  <a:lnTo>
                    <a:pt x="53251" y="141859"/>
                  </a:lnTo>
                  <a:lnTo>
                    <a:pt x="106502" y="141859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" name="Shape 1412">
              <a:extLst>
                <a:ext uri="{FF2B5EF4-FFF2-40B4-BE49-F238E27FC236}">
                  <a16:creationId xmlns:a16="http://schemas.microsoft.com/office/drawing/2014/main" id="{E320FDB5-1FAB-450B-ADCD-BF456272762A}"/>
                </a:ext>
              </a:extLst>
            </p:cNvPr>
            <p:cNvSpPr/>
            <p:nvPr/>
          </p:nvSpPr>
          <p:spPr>
            <a:xfrm>
              <a:off x="366459" y="762635"/>
              <a:ext cx="106502" cy="141859"/>
            </a:xfrm>
            <a:custGeom>
              <a:avLst/>
              <a:gdLst/>
              <a:ahLst/>
              <a:cxnLst/>
              <a:rect l="0" t="0" r="0" b="0"/>
              <a:pathLst>
                <a:path w="106502" h="141859">
                  <a:moveTo>
                    <a:pt x="0" y="141859"/>
                  </a:moveTo>
                  <a:lnTo>
                    <a:pt x="53251" y="141859"/>
                  </a:lnTo>
                  <a:lnTo>
                    <a:pt x="53251" y="0"/>
                  </a:lnTo>
                  <a:lnTo>
                    <a:pt x="106502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1" name="Shape 1413">
              <a:extLst>
                <a:ext uri="{FF2B5EF4-FFF2-40B4-BE49-F238E27FC236}">
                  <a16:creationId xmlns:a16="http://schemas.microsoft.com/office/drawing/2014/main" id="{C176EE62-F9E3-4A83-91D7-D6E66181D84D}"/>
                </a:ext>
              </a:extLst>
            </p:cNvPr>
            <p:cNvSpPr/>
            <p:nvPr/>
          </p:nvSpPr>
          <p:spPr>
            <a:xfrm>
              <a:off x="366459" y="479044"/>
              <a:ext cx="106502" cy="425450"/>
            </a:xfrm>
            <a:custGeom>
              <a:avLst/>
              <a:gdLst/>
              <a:ahLst/>
              <a:cxnLst/>
              <a:rect l="0" t="0" r="0" b="0"/>
              <a:pathLst>
                <a:path w="106502" h="425450">
                  <a:moveTo>
                    <a:pt x="0" y="425450"/>
                  </a:moveTo>
                  <a:lnTo>
                    <a:pt x="53251" y="425450"/>
                  </a:lnTo>
                  <a:lnTo>
                    <a:pt x="53251" y="0"/>
                  </a:lnTo>
                  <a:lnTo>
                    <a:pt x="106502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" name="Shape 1414">
              <a:extLst>
                <a:ext uri="{FF2B5EF4-FFF2-40B4-BE49-F238E27FC236}">
                  <a16:creationId xmlns:a16="http://schemas.microsoft.com/office/drawing/2014/main" id="{100D326F-A9BC-442D-A7B4-DE3DDC765DE2}"/>
                </a:ext>
              </a:extLst>
            </p:cNvPr>
            <p:cNvSpPr/>
            <p:nvPr/>
          </p:nvSpPr>
          <p:spPr>
            <a:xfrm>
              <a:off x="366459" y="195453"/>
              <a:ext cx="106502" cy="709168"/>
            </a:xfrm>
            <a:custGeom>
              <a:avLst/>
              <a:gdLst/>
              <a:ahLst/>
              <a:cxnLst/>
              <a:rect l="0" t="0" r="0" b="0"/>
              <a:pathLst>
                <a:path w="106502" h="709168">
                  <a:moveTo>
                    <a:pt x="0" y="709168"/>
                  </a:moveTo>
                  <a:lnTo>
                    <a:pt x="53251" y="709168"/>
                  </a:lnTo>
                  <a:lnTo>
                    <a:pt x="53251" y="0"/>
                  </a:lnTo>
                  <a:lnTo>
                    <a:pt x="106502" y="0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3" name="Picture 1416">
              <a:extLst>
                <a:ext uri="{FF2B5EF4-FFF2-40B4-BE49-F238E27FC236}">
                  <a16:creationId xmlns:a16="http://schemas.microsoft.com/office/drawing/2014/main" id="{B101F037-7A21-4325-A18A-E29C5379F0F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8425" y="0"/>
              <a:ext cx="388620" cy="1848612"/>
            </a:xfrm>
            <a:prstGeom prst="rect">
              <a:avLst/>
            </a:prstGeom>
          </p:spPr>
        </p:pic>
        <p:sp>
          <p:nvSpPr>
            <p:cNvPr id="14" name="Rectangle 1417">
              <a:extLst>
                <a:ext uri="{FF2B5EF4-FFF2-40B4-BE49-F238E27FC236}">
                  <a16:creationId xmlns:a16="http://schemas.microsoft.com/office/drawing/2014/main" id="{A1573648-30C7-4516-84A1-AFDB6EE760A5}"/>
                </a:ext>
              </a:extLst>
            </p:cNvPr>
            <p:cNvSpPr/>
            <p:nvPr/>
          </p:nvSpPr>
          <p:spPr>
            <a:xfrm rot="-5399999">
              <a:off x="-407691" y="632239"/>
              <a:ext cx="143381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ПРИЗНАКИ ПРАВА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" name="Picture 1419">
              <a:extLst>
                <a:ext uri="{FF2B5EF4-FFF2-40B4-BE49-F238E27FC236}">
                  <a16:creationId xmlns:a16="http://schemas.microsoft.com/office/drawing/2014/main" id="{1312B368-1792-4457-A6EA-ADCCCC61E2A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9133" y="33528"/>
              <a:ext cx="3523488" cy="388620"/>
            </a:xfrm>
            <a:prstGeom prst="rect">
              <a:avLst/>
            </a:prstGeom>
          </p:spPr>
        </p:pic>
        <p:sp>
          <p:nvSpPr>
            <p:cNvPr id="16" name="Rectangle 1420">
              <a:extLst>
                <a:ext uri="{FF2B5EF4-FFF2-40B4-BE49-F238E27FC236}">
                  <a16:creationId xmlns:a16="http://schemas.microsoft.com/office/drawing/2014/main" id="{9E79D6ED-8B5A-4116-8685-60972F3AA1B3}"/>
                </a:ext>
              </a:extLst>
            </p:cNvPr>
            <p:cNvSpPr/>
            <p:nvPr/>
          </p:nvSpPr>
          <p:spPr>
            <a:xfrm>
              <a:off x="1730375" y="130175"/>
              <a:ext cx="122832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Нормативность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1422">
              <a:extLst>
                <a:ext uri="{FF2B5EF4-FFF2-40B4-BE49-F238E27FC236}">
                  <a16:creationId xmlns:a16="http://schemas.microsoft.com/office/drawing/2014/main" id="{869C6657-E8A5-48DE-B36D-6C8977C4903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9133" y="316992"/>
              <a:ext cx="3523488" cy="388620"/>
            </a:xfrm>
            <a:prstGeom prst="rect">
              <a:avLst/>
            </a:prstGeom>
          </p:spPr>
        </p:pic>
        <p:sp>
          <p:nvSpPr>
            <p:cNvPr id="18" name="Rectangle 1423">
              <a:extLst>
                <a:ext uri="{FF2B5EF4-FFF2-40B4-BE49-F238E27FC236}">
                  <a16:creationId xmlns:a16="http://schemas.microsoft.com/office/drawing/2014/main" id="{0CAF0348-52B6-4058-916C-7A2AAE44A2F6}"/>
                </a:ext>
              </a:extLst>
            </p:cNvPr>
            <p:cNvSpPr/>
            <p:nvPr/>
          </p:nvSpPr>
          <p:spPr>
            <a:xfrm>
              <a:off x="1812671" y="413639"/>
              <a:ext cx="100902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Системность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9" name="Picture 1425">
              <a:extLst>
                <a:ext uri="{FF2B5EF4-FFF2-40B4-BE49-F238E27FC236}">
                  <a16:creationId xmlns:a16="http://schemas.microsoft.com/office/drawing/2014/main" id="{326EA5C4-6CC9-4825-89DA-1F3855AED30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9133" y="600456"/>
              <a:ext cx="3523488" cy="388620"/>
            </a:xfrm>
            <a:prstGeom prst="rect">
              <a:avLst/>
            </a:prstGeom>
          </p:spPr>
        </p:pic>
        <p:sp>
          <p:nvSpPr>
            <p:cNvPr id="20" name="Rectangle 1426">
              <a:extLst>
                <a:ext uri="{FF2B5EF4-FFF2-40B4-BE49-F238E27FC236}">
                  <a16:creationId xmlns:a16="http://schemas.microsoft.com/office/drawing/2014/main" id="{6C674AED-1923-4776-8775-E0132D99EE7F}"/>
                </a:ext>
              </a:extLst>
            </p:cNvPr>
            <p:cNvSpPr/>
            <p:nvPr/>
          </p:nvSpPr>
          <p:spPr>
            <a:xfrm>
              <a:off x="1733423" y="697357"/>
              <a:ext cx="122160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Регулятивность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1" name="Picture 1428">
              <a:extLst>
                <a:ext uri="{FF2B5EF4-FFF2-40B4-BE49-F238E27FC236}">
                  <a16:creationId xmlns:a16="http://schemas.microsoft.com/office/drawing/2014/main" id="{3DD1516A-F069-45A0-97FB-BB2D6C249BA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29133" y="883920"/>
              <a:ext cx="3523488" cy="390144"/>
            </a:xfrm>
            <a:prstGeom prst="rect">
              <a:avLst/>
            </a:prstGeom>
          </p:spPr>
        </p:pic>
        <p:sp>
          <p:nvSpPr>
            <p:cNvPr id="23" name="Rectangle 1429">
              <a:extLst>
                <a:ext uri="{FF2B5EF4-FFF2-40B4-BE49-F238E27FC236}">
                  <a16:creationId xmlns:a16="http://schemas.microsoft.com/office/drawing/2014/main" id="{4B4651DC-D61E-431D-ADF8-D800F6730822}"/>
                </a:ext>
              </a:extLst>
            </p:cNvPr>
            <p:cNvSpPr/>
            <p:nvPr/>
          </p:nvSpPr>
          <p:spPr>
            <a:xfrm>
              <a:off x="1309751" y="980821"/>
              <a:ext cx="234867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Формальная определенность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4" name="Picture 1431">
              <a:extLst>
                <a:ext uri="{FF2B5EF4-FFF2-40B4-BE49-F238E27FC236}">
                  <a16:creationId xmlns:a16="http://schemas.microsoft.com/office/drawing/2014/main" id="{68969E0C-8065-463B-A269-8C0761B2DFA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29133" y="1167384"/>
              <a:ext cx="3523488" cy="390144"/>
            </a:xfrm>
            <a:prstGeom prst="rect">
              <a:avLst/>
            </a:prstGeom>
          </p:spPr>
        </p:pic>
        <p:sp>
          <p:nvSpPr>
            <p:cNvPr id="25" name="Rectangle 1432">
              <a:extLst>
                <a:ext uri="{FF2B5EF4-FFF2-40B4-BE49-F238E27FC236}">
                  <a16:creationId xmlns:a16="http://schemas.microsoft.com/office/drawing/2014/main" id="{6923A928-307B-4844-B65F-02614D3C7ABC}"/>
                </a:ext>
              </a:extLst>
            </p:cNvPr>
            <p:cNvSpPr/>
            <p:nvPr/>
          </p:nvSpPr>
          <p:spPr>
            <a:xfrm>
              <a:off x="1555115" y="1264666"/>
              <a:ext cx="169414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Общеобязательность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6" name="Picture 1434">
              <a:extLst>
                <a:ext uri="{FF2B5EF4-FFF2-40B4-BE49-F238E27FC236}">
                  <a16:creationId xmlns:a16="http://schemas.microsoft.com/office/drawing/2014/main" id="{A754C4E0-D732-4B4C-959D-75B6896162B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19989" y="1450848"/>
              <a:ext cx="3543300" cy="390144"/>
            </a:xfrm>
            <a:prstGeom prst="rect">
              <a:avLst/>
            </a:prstGeom>
          </p:spPr>
        </p:pic>
        <p:sp>
          <p:nvSpPr>
            <p:cNvPr id="27" name="Rectangle 1435">
              <a:extLst>
                <a:ext uri="{FF2B5EF4-FFF2-40B4-BE49-F238E27FC236}">
                  <a16:creationId xmlns:a16="http://schemas.microsoft.com/office/drawing/2014/main" id="{BE1B0EEF-55E8-43B7-B307-E73E6A0FCF2F}"/>
                </a:ext>
              </a:extLst>
            </p:cNvPr>
            <p:cNvSpPr/>
            <p:nvPr/>
          </p:nvSpPr>
          <p:spPr>
            <a:xfrm>
              <a:off x="550443" y="1548130"/>
              <a:ext cx="436411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Обеспеченность и санкционированность государством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Shape 1436">
              <a:extLst>
                <a:ext uri="{FF2B5EF4-FFF2-40B4-BE49-F238E27FC236}">
                  <a16:creationId xmlns:a16="http://schemas.microsoft.com/office/drawing/2014/main" id="{2FB9897C-2F8D-4AC2-A2FB-132AEFE0E105}"/>
                </a:ext>
              </a:extLst>
            </p:cNvPr>
            <p:cNvSpPr/>
            <p:nvPr/>
          </p:nvSpPr>
          <p:spPr>
            <a:xfrm>
              <a:off x="0" y="22733"/>
              <a:ext cx="4102608" cy="1763396"/>
            </a:xfrm>
            <a:custGeom>
              <a:avLst/>
              <a:gdLst/>
              <a:ahLst/>
              <a:cxnLst/>
              <a:rect l="0" t="0" r="0" b="0"/>
              <a:pathLst>
                <a:path w="4102608" h="1763396">
                  <a:moveTo>
                    <a:pt x="0" y="1763396"/>
                  </a:moveTo>
                  <a:lnTo>
                    <a:pt x="4102608" y="1763396"/>
                  </a:lnTo>
                  <a:lnTo>
                    <a:pt x="4102608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490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Система права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C5EBC3-6CEF-4F5B-B6B8-A5313F47C298}"/>
              </a:ext>
            </a:extLst>
          </p:cNvPr>
          <p:cNvSpPr txBox="1"/>
          <p:nvPr/>
        </p:nvSpPr>
        <p:spPr>
          <a:xfrm>
            <a:off x="6156758" y="1239566"/>
            <a:ext cx="5676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6210" indent="264795" algn="just">
              <a:spcAft>
                <a:spcPts val="2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упорядоченная совокупность элементов, образующая во взаимосвязи единое целое.  </a:t>
            </a:r>
          </a:p>
          <a:p>
            <a:pPr marR="156210" indent="264795" algn="just">
              <a:spcAft>
                <a:spcPts val="2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упорядоченная совокупность правовых норм, их взаимосвязи между собой, способы организации в процессе развития.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12A91D-632A-4082-B37B-3AA6352029F7}"/>
              </a:ext>
            </a:extLst>
          </p:cNvPr>
          <p:cNvSpPr txBox="1"/>
          <p:nvPr/>
        </p:nvSpPr>
        <p:spPr>
          <a:xfrm>
            <a:off x="6156758" y="2776505"/>
            <a:ext cx="5676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6840" algn="just">
              <a:spcAft>
                <a:spcPts val="7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Отрасль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совокупность правовых норм, регулирующих ту или иную сферу однородных общественных отношений. Выделяют, например, конституционное, гражданское, трудовое, административное, уголовное, финансовое и иные отрасли права.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2D0671-BFC0-4789-80C4-815DFA008F5A}"/>
              </a:ext>
            </a:extLst>
          </p:cNvPr>
          <p:cNvSpPr txBox="1"/>
          <p:nvPr/>
        </p:nvSpPr>
        <p:spPr>
          <a:xfrm>
            <a:off x="6085040" y="4507438"/>
            <a:ext cx="56766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Отрасли права делятся на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подотрасли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непосредственно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институты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права, более мелкие, по сравнению с правовой отраслью, совокупности правовых норм, регулирующие тот или иной вид однородных общественных отношений. </a:t>
            </a:r>
            <a:endParaRPr lang="ru-RU" dirty="0"/>
          </a:p>
        </p:txBody>
      </p:sp>
      <p:grpSp>
        <p:nvGrpSpPr>
          <p:cNvPr id="48" name="Group 114506">
            <a:extLst>
              <a:ext uri="{FF2B5EF4-FFF2-40B4-BE49-F238E27FC236}">
                <a16:creationId xmlns:a16="http://schemas.microsoft.com/office/drawing/2014/main" id="{94F8DC13-8C86-494D-9423-7574A14EF9BB}"/>
              </a:ext>
            </a:extLst>
          </p:cNvPr>
          <p:cNvGrpSpPr/>
          <p:nvPr/>
        </p:nvGrpSpPr>
        <p:grpSpPr>
          <a:xfrm>
            <a:off x="493060" y="1640541"/>
            <a:ext cx="4930587" cy="3720353"/>
            <a:chOff x="0" y="0"/>
            <a:chExt cx="3703320" cy="1267967"/>
          </a:xfrm>
        </p:grpSpPr>
        <p:pic>
          <p:nvPicPr>
            <p:cNvPr id="50" name="Picture 1514">
              <a:extLst>
                <a:ext uri="{FF2B5EF4-FFF2-40B4-BE49-F238E27FC236}">
                  <a16:creationId xmlns:a16="http://schemas.microsoft.com/office/drawing/2014/main" id="{592A0FBA-C71E-44CF-9038-75A605A275C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703320" cy="528828"/>
            </a:xfrm>
            <a:prstGeom prst="rect">
              <a:avLst/>
            </a:prstGeom>
          </p:spPr>
        </p:pic>
        <p:sp>
          <p:nvSpPr>
            <p:cNvPr id="51" name="Rectangle 114322">
              <a:extLst>
                <a:ext uri="{FF2B5EF4-FFF2-40B4-BE49-F238E27FC236}">
                  <a16:creationId xmlns:a16="http://schemas.microsoft.com/office/drawing/2014/main" id="{892D460F-4F7C-4755-9499-43BB2C8F6273}"/>
                </a:ext>
              </a:extLst>
            </p:cNvPr>
            <p:cNvSpPr/>
            <p:nvPr/>
          </p:nvSpPr>
          <p:spPr>
            <a:xfrm>
              <a:off x="1360043" y="185547"/>
              <a:ext cx="8529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114323">
              <a:extLst>
                <a:ext uri="{FF2B5EF4-FFF2-40B4-BE49-F238E27FC236}">
                  <a16:creationId xmlns:a16="http://schemas.microsoft.com/office/drawing/2014/main" id="{EB48F94D-F6E6-4A14-9311-BE1ACE1FB131}"/>
                </a:ext>
              </a:extLst>
            </p:cNvPr>
            <p:cNvSpPr/>
            <p:nvPr/>
          </p:nvSpPr>
          <p:spPr>
            <a:xfrm>
              <a:off x="1424051" y="185547"/>
              <a:ext cx="3802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1516">
              <a:extLst>
                <a:ext uri="{FF2B5EF4-FFF2-40B4-BE49-F238E27FC236}">
                  <a16:creationId xmlns:a16="http://schemas.microsoft.com/office/drawing/2014/main" id="{26032D6A-EFEA-41C8-B064-626AC1F91202}"/>
                </a:ext>
              </a:extLst>
            </p:cNvPr>
            <p:cNvSpPr/>
            <p:nvPr/>
          </p:nvSpPr>
          <p:spPr>
            <a:xfrm>
              <a:off x="1453007" y="185547"/>
              <a:ext cx="8378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1517">
              <a:extLst>
                <a:ext uri="{FF2B5EF4-FFF2-40B4-BE49-F238E27FC236}">
                  <a16:creationId xmlns:a16="http://schemas.microsoft.com/office/drawing/2014/main" id="{1FD92BCC-1513-496C-8665-93830B9143D8}"/>
                </a:ext>
              </a:extLst>
            </p:cNvPr>
            <p:cNvSpPr/>
            <p:nvPr/>
          </p:nvSpPr>
          <p:spPr>
            <a:xfrm>
              <a:off x="1544447" y="185547"/>
              <a:ext cx="106408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НОРМА ПРАВА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5" name="Picture 1519">
              <a:extLst>
                <a:ext uri="{FF2B5EF4-FFF2-40B4-BE49-F238E27FC236}">
                  <a16:creationId xmlns:a16="http://schemas.microsoft.com/office/drawing/2014/main" id="{2A7712B6-6D28-4135-9992-CE1D1F9D827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1104" y="345948"/>
              <a:ext cx="2799588" cy="528828"/>
            </a:xfrm>
            <a:prstGeom prst="rect">
              <a:avLst/>
            </a:prstGeom>
          </p:spPr>
        </p:pic>
        <p:sp>
          <p:nvSpPr>
            <p:cNvPr id="56" name="Rectangle 114324">
              <a:extLst>
                <a:ext uri="{FF2B5EF4-FFF2-40B4-BE49-F238E27FC236}">
                  <a16:creationId xmlns:a16="http://schemas.microsoft.com/office/drawing/2014/main" id="{ECCF2441-F95F-4A21-82E3-CC81F5FE14B9}"/>
                </a:ext>
              </a:extLst>
            </p:cNvPr>
            <p:cNvSpPr/>
            <p:nvPr/>
          </p:nvSpPr>
          <p:spPr>
            <a:xfrm>
              <a:off x="1283462" y="531266"/>
              <a:ext cx="85500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114325">
              <a:extLst>
                <a:ext uri="{FF2B5EF4-FFF2-40B4-BE49-F238E27FC236}">
                  <a16:creationId xmlns:a16="http://schemas.microsoft.com/office/drawing/2014/main" id="{234B8B31-EF66-4FF9-BBC6-A2F6A3E35DC2}"/>
                </a:ext>
              </a:extLst>
            </p:cNvPr>
            <p:cNvSpPr/>
            <p:nvPr/>
          </p:nvSpPr>
          <p:spPr>
            <a:xfrm>
              <a:off x="1347470" y="531266"/>
              <a:ext cx="38112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1521">
              <a:extLst>
                <a:ext uri="{FF2B5EF4-FFF2-40B4-BE49-F238E27FC236}">
                  <a16:creationId xmlns:a16="http://schemas.microsoft.com/office/drawing/2014/main" id="{61C6CB8D-E568-4DAC-BF72-AA2CCB85AC86}"/>
                </a:ext>
              </a:extLst>
            </p:cNvPr>
            <p:cNvSpPr/>
            <p:nvPr/>
          </p:nvSpPr>
          <p:spPr>
            <a:xfrm>
              <a:off x="1376426" y="531266"/>
              <a:ext cx="83983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1522">
              <a:extLst>
                <a:ext uri="{FF2B5EF4-FFF2-40B4-BE49-F238E27FC236}">
                  <a16:creationId xmlns:a16="http://schemas.microsoft.com/office/drawing/2014/main" id="{8B058635-54BD-4944-A115-D4728BCE6BF7}"/>
                </a:ext>
              </a:extLst>
            </p:cNvPr>
            <p:cNvSpPr/>
            <p:nvPr/>
          </p:nvSpPr>
          <p:spPr>
            <a:xfrm>
              <a:off x="1467866" y="531266"/>
              <a:ext cx="1264967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ИНСТИТУТ ПРАВА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0" name="Picture 1524">
              <a:extLst>
                <a:ext uri="{FF2B5EF4-FFF2-40B4-BE49-F238E27FC236}">
                  <a16:creationId xmlns:a16="http://schemas.microsoft.com/office/drawing/2014/main" id="{AE94F430-42A3-450B-A561-479D40E39B2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78408" y="739139"/>
              <a:ext cx="1732788" cy="528828"/>
            </a:xfrm>
            <a:prstGeom prst="rect">
              <a:avLst/>
            </a:prstGeom>
          </p:spPr>
        </p:pic>
        <p:sp>
          <p:nvSpPr>
            <p:cNvPr id="61" name="Rectangle 114326">
              <a:extLst>
                <a:ext uri="{FF2B5EF4-FFF2-40B4-BE49-F238E27FC236}">
                  <a16:creationId xmlns:a16="http://schemas.microsoft.com/office/drawing/2014/main" id="{997CEAEE-F6B4-40F7-BD0B-7CB0AF1D1152}"/>
                </a:ext>
              </a:extLst>
            </p:cNvPr>
            <p:cNvSpPr/>
            <p:nvPr/>
          </p:nvSpPr>
          <p:spPr>
            <a:xfrm>
              <a:off x="1310386" y="848258"/>
              <a:ext cx="85500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Rectangle 114327">
              <a:extLst>
                <a:ext uri="{FF2B5EF4-FFF2-40B4-BE49-F238E27FC236}">
                  <a16:creationId xmlns:a16="http://schemas.microsoft.com/office/drawing/2014/main" id="{FE673A97-A6CE-47BB-B481-5FA39AB796F9}"/>
                </a:ext>
              </a:extLst>
            </p:cNvPr>
            <p:cNvSpPr/>
            <p:nvPr/>
          </p:nvSpPr>
          <p:spPr>
            <a:xfrm>
              <a:off x="1374394" y="848258"/>
              <a:ext cx="38112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1526">
              <a:extLst>
                <a:ext uri="{FF2B5EF4-FFF2-40B4-BE49-F238E27FC236}">
                  <a16:creationId xmlns:a16="http://schemas.microsoft.com/office/drawing/2014/main" id="{119A6B2F-9D84-4D3A-8D60-8047DF1871C8}"/>
                </a:ext>
              </a:extLst>
            </p:cNvPr>
            <p:cNvSpPr/>
            <p:nvPr/>
          </p:nvSpPr>
          <p:spPr>
            <a:xfrm>
              <a:off x="1403350" y="848258"/>
              <a:ext cx="83983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1527">
              <a:extLst>
                <a:ext uri="{FF2B5EF4-FFF2-40B4-BE49-F238E27FC236}">
                  <a16:creationId xmlns:a16="http://schemas.microsoft.com/office/drawing/2014/main" id="{9216E88A-BF69-41C9-B028-CD396D6DBCAE}"/>
                </a:ext>
              </a:extLst>
            </p:cNvPr>
            <p:cNvSpPr/>
            <p:nvPr/>
          </p:nvSpPr>
          <p:spPr>
            <a:xfrm>
              <a:off x="1494790" y="848258"/>
              <a:ext cx="1179804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ОТРАСЛЬ ПРАВА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5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Система права</a:t>
            </a:r>
          </a:p>
        </p:txBody>
      </p:sp>
      <p:grpSp>
        <p:nvGrpSpPr>
          <p:cNvPr id="74" name="Group 278963">
            <a:extLst>
              <a:ext uri="{FF2B5EF4-FFF2-40B4-BE49-F238E27FC236}">
                <a16:creationId xmlns:a16="http://schemas.microsoft.com/office/drawing/2014/main" id="{E7197740-D25A-4DB7-A197-AECF19085E25}"/>
              </a:ext>
            </a:extLst>
          </p:cNvPr>
          <p:cNvGrpSpPr/>
          <p:nvPr/>
        </p:nvGrpSpPr>
        <p:grpSpPr>
          <a:xfrm>
            <a:off x="365728" y="2133600"/>
            <a:ext cx="5891638" cy="3523129"/>
            <a:chOff x="-41509" y="0"/>
            <a:chExt cx="4085322" cy="2590800"/>
          </a:xfrm>
        </p:grpSpPr>
        <p:sp>
          <p:nvSpPr>
            <p:cNvPr id="75" name="Shape 4975">
              <a:extLst>
                <a:ext uri="{FF2B5EF4-FFF2-40B4-BE49-F238E27FC236}">
                  <a16:creationId xmlns:a16="http://schemas.microsoft.com/office/drawing/2014/main" id="{15459A3D-BA23-4F3E-A17C-BF278459A0CA}"/>
                </a:ext>
              </a:extLst>
            </p:cNvPr>
            <p:cNvSpPr/>
            <p:nvPr/>
          </p:nvSpPr>
          <p:spPr>
            <a:xfrm>
              <a:off x="673100" y="104775"/>
              <a:ext cx="2590800" cy="2380870"/>
            </a:xfrm>
            <a:custGeom>
              <a:avLst/>
              <a:gdLst/>
              <a:ahLst/>
              <a:cxnLst/>
              <a:rect l="0" t="0" r="0" b="0"/>
              <a:pathLst>
                <a:path w="2590800" h="2380870">
                  <a:moveTo>
                    <a:pt x="0" y="1190372"/>
                  </a:moveTo>
                  <a:cubicBezTo>
                    <a:pt x="0" y="532892"/>
                    <a:pt x="580009" y="0"/>
                    <a:pt x="1295400" y="0"/>
                  </a:cubicBezTo>
                  <a:cubicBezTo>
                    <a:pt x="2010791" y="0"/>
                    <a:pt x="2590800" y="532892"/>
                    <a:pt x="2590800" y="1190372"/>
                  </a:cubicBezTo>
                  <a:cubicBezTo>
                    <a:pt x="2590800" y="1847850"/>
                    <a:pt x="2010791" y="2380870"/>
                    <a:pt x="1295400" y="2380870"/>
                  </a:cubicBezTo>
                  <a:cubicBezTo>
                    <a:pt x="580009" y="2380870"/>
                    <a:pt x="0" y="1847850"/>
                    <a:pt x="0" y="1190372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76" name="Picture 4977">
              <a:extLst>
                <a:ext uri="{FF2B5EF4-FFF2-40B4-BE49-F238E27FC236}">
                  <a16:creationId xmlns:a16="http://schemas.microsoft.com/office/drawing/2014/main" id="{02B789DA-148B-4AF2-A628-B1E335EF620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59180" y="511048"/>
              <a:ext cx="1818132" cy="1569720"/>
            </a:xfrm>
            <a:prstGeom prst="rect">
              <a:avLst/>
            </a:prstGeom>
          </p:spPr>
        </p:pic>
        <p:sp>
          <p:nvSpPr>
            <p:cNvPr id="77" name="Rectangle 4978">
              <a:extLst>
                <a:ext uri="{FF2B5EF4-FFF2-40B4-BE49-F238E27FC236}">
                  <a16:creationId xmlns:a16="http://schemas.microsoft.com/office/drawing/2014/main" id="{4C9A7693-388D-47D2-85B6-7D05EE6E4E0A}"/>
                </a:ext>
              </a:extLst>
            </p:cNvPr>
            <p:cNvSpPr/>
            <p:nvPr/>
          </p:nvSpPr>
          <p:spPr>
            <a:xfrm>
              <a:off x="1504823" y="1034052"/>
              <a:ext cx="1293889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СИСТЕМА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8" name="Rectangle 4979">
              <a:extLst>
                <a:ext uri="{FF2B5EF4-FFF2-40B4-BE49-F238E27FC236}">
                  <a16:creationId xmlns:a16="http://schemas.microsoft.com/office/drawing/2014/main" id="{3469479E-7F8B-4F7E-BA40-25387D7109E0}"/>
                </a:ext>
              </a:extLst>
            </p:cNvPr>
            <p:cNvSpPr/>
            <p:nvPr/>
          </p:nvSpPr>
          <p:spPr>
            <a:xfrm>
              <a:off x="2477389" y="995938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9" name="Rectangle 4980">
              <a:extLst>
                <a:ext uri="{FF2B5EF4-FFF2-40B4-BE49-F238E27FC236}">
                  <a16:creationId xmlns:a16="http://schemas.microsoft.com/office/drawing/2014/main" id="{EEBF4427-B0E4-4908-A305-C5AC7354B6D4}"/>
                </a:ext>
              </a:extLst>
            </p:cNvPr>
            <p:cNvSpPr/>
            <p:nvPr/>
          </p:nvSpPr>
          <p:spPr>
            <a:xfrm>
              <a:off x="1968119" y="1200155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" name="Rectangle 4981">
              <a:extLst>
                <a:ext uri="{FF2B5EF4-FFF2-40B4-BE49-F238E27FC236}">
                  <a16:creationId xmlns:a16="http://schemas.microsoft.com/office/drawing/2014/main" id="{AC684D0A-F948-43AA-9A4D-33A2DAA05F87}"/>
                </a:ext>
              </a:extLst>
            </p:cNvPr>
            <p:cNvSpPr/>
            <p:nvPr/>
          </p:nvSpPr>
          <p:spPr>
            <a:xfrm>
              <a:off x="1555115" y="1447057"/>
              <a:ext cx="930235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ПРАВА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Rectangle 4982">
              <a:extLst>
                <a:ext uri="{FF2B5EF4-FFF2-40B4-BE49-F238E27FC236}">
                  <a16:creationId xmlns:a16="http://schemas.microsoft.com/office/drawing/2014/main" id="{55503E06-4C82-4158-B3A3-A8D35D7739B9}"/>
                </a:ext>
              </a:extLst>
            </p:cNvPr>
            <p:cNvSpPr/>
            <p:nvPr/>
          </p:nvSpPr>
          <p:spPr>
            <a:xfrm>
              <a:off x="2279269" y="1408943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2" name="Shape 4983">
              <a:extLst>
                <a:ext uri="{FF2B5EF4-FFF2-40B4-BE49-F238E27FC236}">
                  <a16:creationId xmlns:a16="http://schemas.microsoft.com/office/drawing/2014/main" id="{FDB8182B-9B68-4859-A27B-4CE8E141DC49}"/>
                </a:ext>
              </a:extLst>
            </p:cNvPr>
            <p:cNvSpPr/>
            <p:nvPr/>
          </p:nvSpPr>
          <p:spPr>
            <a:xfrm>
              <a:off x="1339850" y="0"/>
              <a:ext cx="1371600" cy="495300"/>
            </a:xfrm>
            <a:custGeom>
              <a:avLst/>
              <a:gdLst/>
              <a:ahLst/>
              <a:cxnLst/>
              <a:rect l="0" t="0" r="0" b="0"/>
              <a:pathLst>
                <a:path w="1371600" h="495300">
                  <a:moveTo>
                    <a:pt x="82550" y="0"/>
                  </a:moveTo>
                  <a:lnTo>
                    <a:pt x="1289050" y="0"/>
                  </a:lnTo>
                  <a:cubicBezTo>
                    <a:pt x="1334643" y="0"/>
                    <a:pt x="1371600" y="36957"/>
                    <a:pt x="1371600" y="82550"/>
                  </a:cubicBezTo>
                  <a:lnTo>
                    <a:pt x="1371600" y="412750"/>
                  </a:lnTo>
                  <a:cubicBezTo>
                    <a:pt x="1371600" y="458343"/>
                    <a:pt x="1334643" y="495300"/>
                    <a:pt x="128905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lnTo>
                    <a:pt x="0" y="82550"/>
                  </a:ln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3" name="Shape 4984">
              <a:extLst>
                <a:ext uri="{FF2B5EF4-FFF2-40B4-BE49-F238E27FC236}">
                  <a16:creationId xmlns:a16="http://schemas.microsoft.com/office/drawing/2014/main" id="{8AA16BF1-A4F7-43B7-8BED-F7CCA8F4E819}"/>
                </a:ext>
              </a:extLst>
            </p:cNvPr>
            <p:cNvSpPr/>
            <p:nvPr/>
          </p:nvSpPr>
          <p:spPr>
            <a:xfrm>
              <a:off x="1339850" y="0"/>
              <a:ext cx="1371600" cy="495300"/>
            </a:xfrm>
            <a:custGeom>
              <a:avLst/>
              <a:gdLst/>
              <a:ahLst/>
              <a:cxnLst/>
              <a:rect l="0" t="0" r="0" b="0"/>
              <a:pathLst>
                <a:path w="1371600" h="495300">
                  <a:moveTo>
                    <a:pt x="0" y="82550"/>
                  </a:moveTo>
                  <a:cubicBezTo>
                    <a:pt x="0" y="36957"/>
                    <a:pt x="36957" y="0"/>
                    <a:pt x="82550" y="0"/>
                  </a:cubicBezTo>
                  <a:lnTo>
                    <a:pt x="1289050" y="0"/>
                  </a:lnTo>
                  <a:cubicBezTo>
                    <a:pt x="1334643" y="0"/>
                    <a:pt x="1371600" y="36957"/>
                    <a:pt x="1371600" y="82550"/>
                  </a:cubicBezTo>
                  <a:lnTo>
                    <a:pt x="1371600" y="412750"/>
                  </a:lnTo>
                  <a:cubicBezTo>
                    <a:pt x="1371600" y="458343"/>
                    <a:pt x="1334643" y="495300"/>
                    <a:pt x="128905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4" name="Rectangle 4985">
              <a:extLst>
                <a:ext uri="{FF2B5EF4-FFF2-40B4-BE49-F238E27FC236}">
                  <a16:creationId xmlns:a16="http://schemas.microsoft.com/office/drawing/2014/main" id="{995AF248-76B6-4D23-888F-DCF3EC41D44A}"/>
                </a:ext>
              </a:extLst>
            </p:cNvPr>
            <p:cNvSpPr/>
            <p:nvPr/>
          </p:nvSpPr>
          <p:spPr>
            <a:xfrm>
              <a:off x="1276350" y="106930"/>
              <a:ext cx="1683163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Международное право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6" name="Rectangle 4987">
              <a:extLst>
                <a:ext uri="{FF2B5EF4-FFF2-40B4-BE49-F238E27FC236}">
                  <a16:creationId xmlns:a16="http://schemas.microsoft.com/office/drawing/2014/main" id="{B253CE3E-F078-4F32-9039-588DA10BCC97}"/>
                </a:ext>
              </a:extLst>
            </p:cNvPr>
            <p:cNvSpPr/>
            <p:nvPr/>
          </p:nvSpPr>
          <p:spPr>
            <a:xfrm>
              <a:off x="2212213" y="25207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7" name="Shape 4988">
              <a:extLst>
                <a:ext uri="{FF2B5EF4-FFF2-40B4-BE49-F238E27FC236}">
                  <a16:creationId xmlns:a16="http://schemas.microsoft.com/office/drawing/2014/main" id="{80C83412-50A3-45D2-B25D-B580E5757F45}"/>
                </a:ext>
              </a:extLst>
            </p:cNvPr>
            <p:cNvSpPr/>
            <p:nvPr/>
          </p:nvSpPr>
          <p:spPr>
            <a:xfrm>
              <a:off x="1339850" y="2095500"/>
              <a:ext cx="1370330" cy="495300"/>
            </a:xfrm>
            <a:custGeom>
              <a:avLst/>
              <a:gdLst/>
              <a:ahLst/>
              <a:cxnLst/>
              <a:rect l="0" t="0" r="0" b="0"/>
              <a:pathLst>
                <a:path w="1370330" h="495300">
                  <a:moveTo>
                    <a:pt x="82550" y="0"/>
                  </a:moveTo>
                  <a:lnTo>
                    <a:pt x="1287780" y="0"/>
                  </a:lnTo>
                  <a:cubicBezTo>
                    <a:pt x="1333373" y="0"/>
                    <a:pt x="1370330" y="36957"/>
                    <a:pt x="1370330" y="82550"/>
                  </a:cubicBezTo>
                  <a:lnTo>
                    <a:pt x="1370330" y="412750"/>
                  </a:lnTo>
                  <a:cubicBezTo>
                    <a:pt x="1370330" y="458343"/>
                    <a:pt x="1333373" y="495300"/>
                    <a:pt x="128778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lnTo>
                    <a:pt x="0" y="82550"/>
                  </a:ln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8" name="Shape 4989">
              <a:extLst>
                <a:ext uri="{FF2B5EF4-FFF2-40B4-BE49-F238E27FC236}">
                  <a16:creationId xmlns:a16="http://schemas.microsoft.com/office/drawing/2014/main" id="{F834F2A5-43D7-4F96-9B3A-5B8673C6B9D9}"/>
                </a:ext>
              </a:extLst>
            </p:cNvPr>
            <p:cNvSpPr/>
            <p:nvPr/>
          </p:nvSpPr>
          <p:spPr>
            <a:xfrm>
              <a:off x="1339850" y="2095500"/>
              <a:ext cx="1370330" cy="495300"/>
            </a:xfrm>
            <a:custGeom>
              <a:avLst/>
              <a:gdLst/>
              <a:ahLst/>
              <a:cxnLst/>
              <a:rect l="0" t="0" r="0" b="0"/>
              <a:pathLst>
                <a:path w="1370330" h="495300">
                  <a:moveTo>
                    <a:pt x="0" y="82550"/>
                  </a:moveTo>
                  <a:cubicBezTo>
                    <a:pt x="0" y="36957"/>
                    <a:pt x="36957" y="0"/>
                    <a:pt x="82550" y="0"/>
                  </a:cubicBezTo>
                  <a:lnTo>
                    <a:pt x="1287780" y="0"/>
                  </a:lnTo>
                  <a:cubicBezTo>
                    <a:pt x="1333373" y="0"/>
                    <a:pt x="1370330" y="36957"/>
                    <a:pt x="1370330" y="82550"/>
                  </a:cubicBezTo>
                  <a:lnTo>
                    <a:pt x="1370330" y="412750"/>
                  </a:lnTo>
                  <a:cubicBezTo>
                    <a:pt x="1370330" y="458343"/>
                    <a:pt x="1333373" y="495300"/>
                    <a:pt x="128778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9" name="Rectangle 4990">
              <a:extLst>
                <a:ext uri="{FF2B5EF4-FFF2-40B4-BE49-F238E27FC236}">
                  <a16:creationId xmlns:a16="http://schemas.microsoft.com/office/drawing/2014/main" id="{695DBA3C-F2DD-4EF3-B69E-E36F47C89EDF}"/>
                </a:ext>
              </a:extLst>
            </p:cNvPr>
            <p:cNvSpPr/>
            <p:nvPr/>
          </p:nvSpPr>
          <p:spPr>
            <a:xfrm>
              <a:off x="1336828" y="2236927"/>
              <a:ext cx="1298243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Национальное право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Shape 4993">
              <a:extLst>
                <a:ext uri="{FF2B5EF4-FFF2-40B4-BE49-F238E27FC236}">
                  <a16:creationId xmlns:a16="http://schemas.microsoft.com/office/drawing/2014/main" id="{DC32B089-0455-4089-9DC6-D503FE28ADE0}"/>
                </a:ext>
              </a:extLst>
            </p:cNvPr>
            <p:cNvSpPr/>
            <p:nvPr/>
          </p:nvSpPr>
          <p:spPr>
            <a:xfrm>
              <a:off x="133350" y="599440"/>
              <a:ext cx="1143000" cy="523875"/>
            </a:xfrm>
            <a:custGeom>
              <a:avLst/>
              <a:gdLst/>
              <a:ahLst/>
              <a:cxnLst/>
              <a:rect l="0" t="0" r="0" b="0"/>
              <a:pathLst>
                <a:path w="1143000" h="523875">
                  <a:moveTo>
                    <a:pt x="87249" y="0"/>
                  </a:moveTo>
                  <a:lnTo>
                    <a:pt x="1055624" y="0"/>
                  </a:lnTo>
                  <a:cubicBezTo>
                    <a:pt x="1103884" y="0"/>
                    <a:pt x="1143000" y="39116"/>
                    <a:pt x="1143000" y="87249"/>
                  </a:cubicBezTo>
                  <a:lnTo>
                    <a:pt x="1143000" y="436499"/>
                  </a:lnTo>
                  <a:cubicBezTo>
                    <a:pt x="1143000" y="484759"/>
                    <a:pt x="1103884" y="523875"/>
                    <a:pt x="1055624" y="523875"/>
                  </a:cubicBezTo>
                  <a:lnTo>
                    <a:pt x="87249" y="523875"/>
                  </a:lnTo>
                  <a:cubicBezTo>
                    <a:pt x="39116" y="523875"/>
                    <a:pt x="0" y="484759"/>
                    <a:pt x="0" y="436499"/>
                  </a:cubicBezTo>
                  <a:lnTo>
                    <a:pt x="0" y="87249"/>
                  </a:lnTo>
                  <a:cubicBezTo>
                    <a:pt x="0" y="39116"/>
                    <a:pt x="39116" y="0"/>
                    <a:pt x="8724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3" name="Shape 4994">
              <a:extLst>
                <a:ext uri="{FF2B5EF4-FFF2-40B4-BE49-F238E27FC236}">
                  <a16:creationId xmlns:a16="http://schemas.microsoft.com/office/drawing/2014/main" id="{03A3159D-AAEE-4869-BE83-88E5BD31FA70}"/>
                </a:ext>
              </a:extLst>
            </p:cNvPr>
            <p:cNvSpPr/>
            <p:nvPr/>
          </p:nvSpPr>
          <p:spPr>
            <a:xfrm>
              <a:off x="133350" y="599440"/>
              <a:ext cx="1143000" cy="523875"/>
            </a:xfrm>
            <a:custGeom>
              <a:avLst/>
              <a:gdLst/>
              <a:ahLst/>
              <a:cxnLst/>
              <a:rect l="0" t="0" r="0" b="0"/>
              <a:pathLst>
                <a:path w="1143000" h="523875">
                  <a:moveTo>
                    <a:pt x="0" y="87249"/>
                  </a:moveTo>
                  <a:cubicBezTo>
                    <a:pt x="0" y="39116"/>
                    <a:pt x="39116" y="0"/>
                    <a:pt x="87249" y="0"/>
                  </a:cubicBezTo>
                  <a:lnTo>
                    <a:pt x="1055624" y="0"/>
                  </a:lnTo>
                  <a:cubicBezTo>
                    <a:pt x="1103884" y="0"/>
                    <a:pt x="1143000" y="39116"/>
                    <a:pt x="1143000" y="87249"/>
                  </a:cubicBezTo>
                  <a:lnTo>
                    <a:pt x="1143000" y="436499"/>
                  </a:lnTo>
                  <a:cubicBezTo>
                    <a:pt x="1143000" y="484759"/>
                    <a:pt x="1103884" y="523875"/>
                    <a:pt x="1055624" y="523875"/>
                  </a:cubicBezTo>
                  <a:lnTo>
                    <a:pt x="87249" y="523875"/>
                  </a:lnTo>
                  <a:cubicBezTo>
                    <a:pt x="39116" y="523875"/>
                    <a:pt x="0" y="484759"/>
                    <a:pt x="0" y="436499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4" name="Rectangle 4995">
              <a:extLst>
                <a:ext uri="{FF2B5EF4-FFF2-40B4-BE49-F238E27FC236}">
                  <a16:creationId xmlns:a16="http://schemas.microsoft.com/office/drawing/2014/main" id="{757665E0-D7BA-467A-ADE7-EE0CD267618C}"/>
                </a:ext>
              </a:extLst>
            </p:cNvPr>
            <p:cNvSpPr/>
            <p:nvPr/>
          </p:nvSpPr>
          <p:spPr>
            <a:xfrm>
              <a:off x="129896" y="673097"/>
              <a:ext cx="1097484" cy="3609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Публичное право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4997">
              <a:extLst>
                <a:ext uri="{FF2B5EF4-FFF2-40B4-BE49-F238E27FC236}">
                  <a16:creationId xmlns:a16="http://schemas.microsoft.com/office/drawing/2014/main" id="{35A57EC1-6278-4197-92BE-AD4BE6E8888F}"/>
                </a:ext>
              </a:extLst>
            </p:cNvPr>
            <p:cNvSpPr/>
            <p:nvPr/>
          </p:nvSpPr>
          <p:spPr>
            <a:xfrm>
              <a:off x="892175" y="85747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Shape 4998">
              <a:extLst>
                <a:ext uri="{FF2B5EF4-FFF2-40B4-BE49-F238E27FC236}">
                  <a16:creationId xmlns:a16="http://schemas.microsoft.com/office/drawing/2014/main" id="{84475E1B-33BB-4BBE-A697-AB5C8C1A50F7}"/>
                </a:ext>
              </a:extLst>
            </p:cNvPr>
            <p:cNvSpPr/>
            <p:nvPr/>
          </p:nvSpPr>
          <p:spPr>
            <a:xfrm>
              <a:off x="2676525" y="615315"/>
              <a:ext cx="1144270" cy="514350"/>
            </a:xfrm>
            <a:custGeom>
              <a:avLst/>
              <a:gdLst/>
              <a:ahLst/>
              <a:cxnLst/>
              <a:rect l="0" t="0" r="0" b="0"/>
              <a:pathLst>
                <a:path w="1144270" h="514350">
                  <a:moveTo>
                    <a:pt x="85725" y="0"/>
                  </a:moveTo>
                  <a:lnTo>
                    <a:pt x="1058545" y="0"/>
                  </a:lnTo>
                  <a:cubicBezTo>
                    <a:pt x="1105916" y="0"/>
                    <a:pt x="1144270" y="38354"/>
                    <a:pt x="1144270" y="85725"/>
                  </a:cubicBezTo>
                  <a:lnTo>
                    <a:pt x="1144270" y="428625"/>
                  </a:lnTo>
                  <a:cubicBezTo>
                    <a:pt x="1144270" y="475996"/>
                    <a:pt x="1105916" y="514350"/>
                    <a:pt x="1058545" y="514350"/>
                  </a:cubicBezTo>
                  <a:lnTo>
                    <a:pt x="85725" y="514350"/>
                  </a:lnTo>
                  <a:cubicBezTo>
                    <a:pt x="38354" y="514350"/>
                    <a:pt x="0" y="475996"/>
                    <a:pt x="0" y="428625"/>
                  </a:cubicBezTo>
                  <a:lnTo>
                    <a:pt x="0" y="85725"/>
                  </a:lnTo>
                  <a:cubicBezTo>
                    <a:pt x="0" y="38354"/>
                    <a:pt x="38354" y="0"/>
                    <a:pt x="8572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8" name="Shape 4999">
              <a:extLst>
                <a:ext uri="{FF2B5EF4-FFF2-40B4-BE49-F238E27FC236}">
                  <a16:creationId xmlns:a16="http://schemas.microsoft.com/office/drawing/2014/main" id="{DB059F86-DD31-4326-A327-87533B91EBA3}"/>
                </a:ext>
              </a:extLst>
            </p:cNvPr>
            <p:cNvSpPr/>
            <p:nvPr/>
          </p:nvSpPr>
          <p:spPr>
            <a:xfrm>
              <a:off x="2676525" y="615315"/>
              <a:ext cx="1144270" cy="514350"/>
            </a:xfrm>
            <a:custGeom>
              <a:avLst/>
              <a:gdLst/>
              <a:ahLst/>
              <a:cxnLst/>
              <a:rect l="0" t="0" r="0" b="0"/>
              <a:pathLst>
                <a:path w="1144270" h="514350">
                  <a:moveTo>
                    <a:pt x="0" y="85725"/>
                  </a:moveTo>
                  <a:cubicBezTo>
                    <a:pt x="0" y="38354"/>
                    <a:pt x="38354" y="0"/>
                    <a:pt x="85725" y="0"/>
                  </a:cubicBezTo>
                  <a:lnTo>
                    <a:pt x="1058545" y="0"/>
                  </a:lnTo>
                  <a:cubicBezTo>
                    <a:pt x="1105916" y="0"/>
                    <a:pt x="1144270" y="38354"/>
                    <a:pt x="1144270" y="85725"/>
                  </a:cubicBezTo>
                  <a:lnTo>
                    <a:pt x="1144270" y="428625"/>
                  </a:lnTo>
                  <a:cubicBezTo>
                    <a:pt x="1144270" y="475996"/>
                    <a:pt x="1105916" y="514350"/>
                    <a:pt x="1058545" y="514350"/>
                  </a:cubicBezTo>
                  <a:lnTo>
                    <a:pt x="85725" y="514350"/>
                  </a:lnTo>
                  <a:cubicBezTo>
                    <a:pt x="38354" y="514350"/>
                    <a:pt x="0" y="475996"/>
                    <a:pt x="0" y="428625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9" name="Rectangle 5000">
              <a:extLst>
                <a:ext uri="{FF2B5EF4-FFF2-40B4-BE49-F238E27FC236}">
                  <a16:creationId xmlns:a16="http://schemas.microsoft.com/office/drawing/2014/main" id="{EA85A80F-63D4-4A27-AEB0-32C3D1CBE804}"/>
                </a:ext>
              </a:extLst>
            </p:cNvPr>
            <p:cNvSpPr/>
            <p:nvPr/>
          </p:nvSpPr>
          <p:spPr>
            <a:xfrm>
              <a:off x="2676526" y="715035"/>
              <a:ext cx="1084140" cy="1854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Частное право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5001">
              <a:extLst>
                <a:ext uri="{FF2B5EF4-FFF2-40B4-BE49-F238E27FC236}">
                  <a16:creationId xmlns:a16="http://schemas.microsoft.com/office/drawing/2014/main" id="{586DD8AE-6647-46DD-A792-BA0858BF57F2}"/>
                </a:ext>
              </a:extLst>
            </p:cNvPr>
            <p:cNvSpPr/>
            <p:nvPr/>
          </p:nvSpPr>
          <p:spPr>
            <a:xfrm>
              <a:off x="3512185" y="692886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5003">
              <a:extLst>
                <a:ext uri="{FF2B5EF4-FFF2-40B4-BE49-F238E27FC236}">
                  <a16:creationId xmlns:a16="http://schemas.microsoft.com/office/drawing/2014/main" id="{823CD62E-1988-490F-A670-463CC3BED9AA}"/>
                </a:ext>
              </a:extLst>
            </p:cNvPr>
            <p:cNvSpPr/>
            <p:nvPr/>
          </p:nvSpPr>
          <p:spPr>
            <a:xfrm>
              <a:off x="3435985" y="87424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Shape 5004">
              <a:extLst>
                <a:ext uri="{FF2B5EF4-FFF2-40B4-BE49-F238E27FC236}">
                  <a16:creationId xmlns:a16="http://schemas.microsoft.com/office/drawing/2014/main" id="{5BB2CB3F-F8BC-46C5-A29E-9DA5C3BF0E90}"/>
                </a:ext>
              </a:extLst>
            </p:cNvPr>
            <p:cNvSpPr/>
            <p:nvPr/>
          </p:nvSpPr>
          <p:spPr>
            <a:xfrm>
              <a:off x="0" y="1457325"/>
              <a:ext cx="1314450" cy="495300"/>
            </a:xfrm>
            <a:custGeom>
              <a:avLst/>
              <a:gdLst/>
              <a:ahLst/>
              <a:cxnLst/>
              <a:rect l="0" t="0" r="0" b="0"/>
              <a:pathLst>
                <a:path w="1314450" h="495300">
                  <a:moveTo>
                    <a:pt x="82550" y="0"/>
                  </a:moveTo>
                  <a:lnTo>
                    <a:pt x="1231900" y="0"/>
                  </a:lnTo>
                  <a:cubicBezTo>
                    <a:pt x="1277493" y="0"/>
                    <a:pt x="1314450" y="36957"/>
                    <a:pt x="1314450" y="82550"/>
                  </a:cubicBezTo>
                  <a:lnTo>
                    <a:pt x="1314450" y="412750"/>
                  </a:lnTo>
                  <a:cubicBezTo>
                    <a:pt x="1314450" y="458343"/>
                    <a:pt x="1277493" y="495300"/>
                    <a:pt x="123190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lnTo>
                    <a:pt x="0" y="82550"/>
                  </a:ln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4" name="Shape 5005">
              <a:extLst>
                <a:ext uri="{FF2B5EF4-FFF2-40B4-BE49-F238E27FC236}">
                  <a16:creationId xmlns:a16="http://schemas.microsoft.com/office/drawing/2014/main" id="{2D4886DE-D1CB-4C76-83C6-6969514FC2FA}"/>
                </a:ext>
              </a:extLst>
            </p:cNvPr>
            <p:cNvSpPr/>
            <p:nvPr/>
          </p:nvSpPr>
          <p:spPr>
            <a:xfrm>
              <a:off x="0" y="1457325"/>
              <a:ext cx="1314450" cy="495300"/>
            </a:xfrm>
            <a:custGeom>
              <a:avLst/>
              <a:gdLst/>
              <a:ahLst/>
              <a:cxnLst/>
              <a:rect l="0" t="0" r="0" b="0"/>
              <a:pathLst>
                <a:path w="1314450" h="495300">
                  <a:moveTo>
                    <a:pt x="0" y="82550"/>
                  </a:moveTo>
                  <a:cubicBezTo>
                    <a:pt x="0" y="36957"/>
                    <a:pt x="36957" y="0"/>
                    <a:pt x="82550" y="0"/>
                  </a:cubicBezTo>
                  <a:lnTo>
                    <a:pt x="1231900" y="0"/>
                  </a:lnTo>
                  <a:cubicBezTo>
                    <a:pt x="1277493" y="0"/>
                    <a:pt x="1314450" y="36957"/>
                    <a:pt x="1314450" y="82550"/>
                  </a:cubicBezTo>
                  <a:lnTo>
                    <a:pt x="1314450" y="412750"/>
                  </a:lnTo>
                  <a:cubicBezTo>
                    <a:pt x="1314450" y="458343"/>
                    <a:pt x="1277493" y="495300"/>
                    <a:pt x="1231900" y="495300"/>
                  </a:cubicBezTo>
                  <a:lnTo>
                    <a:pt x="82550" y="495300"/>
                  </a:lnTo>
                  <a:cubicBezTo>
                    <a:pt x="36957" y="495300"/>
                    <a:pt x="0" y="458343"/>
                    <a:pt x="0" y="41275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5" name="Rectangle 5006">
              <a:extLst>
                <a:ext uri="{FF2B5EF4-FFF2-40B4-BE49-F238E27FC236}">
                  <a16:creationId xmlns:a16="http://schemas.microsoft.com/office/drawing/2014/main" id="{C8A5E947-D812-4F91-AB5E-C8F2FC64C000}"/>
                </a:ext>
              </a:extLst>
            </p:cNvPr>
            <p:cNvSpPr/>
            <p:nvPr/>
          </p:nvSpPr>
          <p:spPr>
            <a:xfrm>
              <a:off x="-41509" y="1560040"/>
              <a:ext cx="1292567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Материальное право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Rectangle 5008">
              <a:extLst>
                <a:ext uri="{FF2B5EF4-FFF2-40B4-BE49-F238E27FC236}">
                  <a16:creationId xmlns:a16="http://schemas.microsoft.com/office/drawing/2014/main" id="{DF8B943B-FA81-4F66-BC7E-326901454537}"/>
                </a:ext>
              </a:extLst>
            </p:cNvPr>
            <p:cNvSpPr/>
            <p:nvPr/>
          </p:nvSpPr>
          <p:spPr>
            <a:xfrm>
              <a:off x="843407" y="1709395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Shape 5009">
              <a:extLst>
                <a:ext uri="{FF2B5EF4-FFF2-40B4-BE49-F238E27FC236}">
                  <a16:creationId xmlns:a16="http://schemas.microsoft.com/office/drawing/2014/main" id="{7F3718F7-1A74-4D09-982B-477A4B52958F}"/>
                </a:ext>
              </a:extLst>
            </p:cNvPr>
            <p:cNvSpPr/>
            <p:nvPr/>
          </p:nvSpPr>
          <p:spPr>
            <a:xfrm>
              <a:off x="2390736" y="1390294"/>
              <a:ext cx="1333500" cy="523875"/>
            </a:xfrm>
            <a:custGeom>
              <a:avLst/>
              <a:gdLst/>
              <a:ahLst/>
              <a:cxnLst/>
              <a:rect l="0" t="0" r="0" b="0"/>
              <a:pathLst>
                <a:path w="1333500" h="523875">
                  <a:moveTo>
                    <a:pt x="87249" y="0"/>
                  </a:moveTo>
                  <a:lnTo>
                    <a:pt x="1246251" y="0"/>
                  </a:lnTo>
                  <a:cubicBezTo>
                    <a:pt x="1294384" y="0"/>
                    <a:pt x="1333500" y="39116"/>
                    <a:pt x="1333500" y="87249"/>
                  </a:cubicBezTo>
                  <a:lnTo>
                    <a:pt x="1333500" y="436499"/>
                  </a:lnTo>
                  <a:cubicBezTo>
                    <a:pt x="1333500" y="484759"/>
                    <a:pt x="1294384" y="523875"/>
                    <a:pt x="1246251" y="523875"/>
                  </a:cubicBezTo>
                  <a:lnTo>
                    <a:pt x="87249" y="523875"/>
                  </a:lnTo>
                  <a:cubicBezTo>
                    <a:pt x="39116" y="523875"/>
                    <a:pt x="0" y="484759"/>
                    <a:pt x="0" y="436499"/>
                  </a:cubicBezTo>
                  <a:lnTo>
                    <a:pt x="0" y="87249"/>
                  </a:lnTo>
                  <a:cubicBezTo>
                    <a:pt x="0" y="39116"/>
                    <a:pt x="39116" y="0"/>
                    <a:pt x="8724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9" name="Shape 5010">
              <a:extLst>
                <a:ext uri="{FF2B5EF4-FFF2-40B4-BE49-F238E27FC236}">
                  <a16:creationId xmlns:a16="http://schemas.microsoft.com/office/drawing/2014/main" id="{53B8B286-5D49-4F16-AEB8-E7BDEA5CAAC7}"/>
                </a:ext>
              </a:extLst>
            </p:cNvPr>
            <p:cNvSpPr/>
            <p:nvPr/>
          </p:nvSpPr>
          <p:spPr>
            <a:xfrm>
              <a:off x="2618105" y="1409700"/>
              <a:ext cx="1333500" cy="523875"/>
            </a:xfrm>
            <a:custGeom>
              <a:avLst/>
              <a:gdLst/>
              <a:ahLst/>
              <a:cxnLst/>
              <a:rect l="0" t="0" r="0" b="0"/>
              <a:pathLst>
                <a:path w="1333500" h="523875">
                  <a:moveTo>
                    <a:pt x="0" y="87249"/>
                  </a:moveTo>
                  <a:cubicBezTo>
                    <a:pt x="0" y="39116"/>
                    <a:pt x="39116" y="0"/>
                    <a:pt x="87249" y="0"/>
                  </a:cubicBezTo>
                  <a:lnTo>
                    <a:pt x="1246251" y="0"/>
                  </a:lnTo>
                  <a:cubicBezTo>
                    <a:pt x="1294384" y="0"/>
                    <a:pt x="1333500" y="39116"/>
                    <a:pt x="1333500" y="87249"/>
                  </a:cubicBezTo>
                  <a:lnTo>
                    <a:pt x="1333500" y="436499"/>
                  </a:lnTo>
                  <a:cubicBezTo>
                    <a:pt x="1333500" y="484759"/>
                    <a:pt x="1294384" y="523875"/>
                    <a:pt x="1246251" y="523875"/>
                  </a:cubicBezTo>
                  <a:lnTo>
                    <a:pt x="87249" y="523875"/>
                  </a:lnTo>
                  <a:cubicBezTo>
                    <a:pt x="39116" y="523875"/>
                    <a:pt x="0" y="484759"/>
                    <a:pt x="0" y="436499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10" name="Rectangle 5011">
              <a:extLst>
                <a:ext uri="{FF2B5EF4-FFF2-40B4-BE49-F238E27FC236}">
                  <a16:creationId xmlns:a16="http://schemas.microsoft.com/office/drawing/2014/main" id="{F1AF6E2F-F080-4A7E-9DB0-CE9F701E78F6}"/>
                </a:ext>
              </a:extLst>
            </p:cNvPr>
            <p:cNvSpPr/>
            <p:nvPr/>
          </p:nvSpPr>
          <p:spPr>
            <a:xfrm>
              <a:off x="2583215" y="1543832"/>
              <a:ext cx="1460598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Процессуальное право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5013">
              <a:extLst>
                <a:ext uri="{FF2B5EF4-FFF2-40B4-BE49-F238E27FC236}">
                  <a16:creationId xmlns:a16="http://schemas.microsoft.com/office/drawing/2014/main" id="{0D462A1D-248E-4157-9149-FDA45BE3DB1A}"/>
                </a:ext>
              </a:extLst>
            </p:cNvPr>
            <p:cNvSpPr/>
            <p:nvPr/>
          </p:nvSpPr>
          <p:spPr>
            <a:xfrm>
              <a:off x="3472561" y="166824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874928-6E1C-42E0-8354-CF2081CA9974}"/>
              </a:ext>
            </a:extLst>
          </p:cNvPr>
          <p:cNvSpPr txBox="1"/>
          <p:nvPr/>
        </p:nvSpPr>
        <p:spPr>
          <a:xfrm>
            <a:off x="6161202" y="1075765"/>
            <a:ext cx="5874605" cy="48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Международное право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регулирует отношения между государствами и иными субъектами международного общения. Внутригосударственное право – отношения внутри страны. </a:t>
            </a:r>
          </a:p>
          <a:p>
            <a:pPr marR="113665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Публичное право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и защищает, прежде всего, общегосударственные интересы, тогда как частное право – интересы частных, физических и юридических, лиц. </a:t>
            </a:r>
          </a:p>
          <a:p>
            <a:pPr marR="113665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Материальное право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устанавливает субъективные права и обязанности, условия их возникновения, изменения и прекращения. </a:t>
            </a:r>
          </a:p>
          <a:p>
            <a:pPr marR="113665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Процессуальное право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 порядок осуществления прав и обязанностей, защиты прав, свобод и законных интересов субъектов.  </a:t>
            </a:r>
          </a:p>
        </p:txBody>
      </p:sp>
    </p:spTree>
    <p:extLst>
      <p:ext uri="{BB962C8B-B14F-4D97-AF65-F5344CB8AC3E}">
        <p14:creationId xmlns:p14="http://schemas.microsoft.com/office/powerpoint/2010/main" val="221873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Принципы права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1E65D-986E-4908-94D8-55290CA4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2" y="1319765"/>
            <a:ext cx="6104964" cy="43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4D874-801C-4A73-AF12-8AE78263C892}"/>
              </a:ext>
            </a:extLst>
          </p:cNvPr>
          <p:cNvSpPr txBox="1"/>
          <p:nvPr/>
        </p:nvSpPr>
        <p:spPr>
          <a:xfrm>
            <a:off x="7001436" y="1290918"/>
            <a:ext cx="46616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права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основные, исходные начала, требования, выражающие сущность права и определяющие общую направленность правового регулирования.</a:t>
            </a:r>
          </a:p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принципов права: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основные, исходные начала, требования.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Выражают сущность права.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объективный характер, так как отражают объективно существующие общественные отношения.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более стабильны, чем конкретные нормы права.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стержнем всей системы права, детализируются в конкретных нормах права.</a:t>
            </a:r>
          </a:p>
        </p:txBody>
      </p:sp>
    </p:spTree>
    <p:extLst>
      <p:ext uri="{BB962C8B-B14F-4D97-AF65-F5344CB8AC3E}">
        <p14:creationId xmlns:p14="http://schemas.microsoft.com/office/powerpoint/2010/main" val="412946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033247" y="139747"/>
            <a:ext cx="6002560" cy="586874"/>
          </a:xfrm>
        </p:spPr>
        <p:txBody>
          <a:bodyPr anchor="ctr"/>
          <a:lstStyle/>
          <a:p>
            <a:r>
              <a:rPr lang="ru-RU" b="0" spc="0" dirty="0"/>
              <a:t>Основные функции права</a:t>
            </a:r>
          </a:p>
        </p:txBody>
      </p:sp>
      <p:grpSp>
        <p:nvGrpSpPr>
          <p:cNvPr id="23" name="Group 279234">
            <a:extLst>
              <a:ext uri="{FF2B5EF4-FFF2-40B4-BE49-F238E27FC236}">
                <a16:creationId xmlns:a16="http://schemas.microsoft.com/office/drawing/2014/main" id="{5D1F448C-3F1D-46E5-B09E-AF04FAD22948}"/>
              </a:ext>
            </a:extLst>
          </p:cNvPr>
          <p:cNvGrpSpPr/>
          <p:nvPr/>
        </p:nvGrpSpPr>
        <p:grpSpPr>
          <a:xfrm>
            <a:off x="81709" y="1734670"/>
            <a:ext cx="6257365" cy="3388659"/>
            <a:chOff x="0" y="0"/>
            <a:chExt cx="4711484" cy="1503320"/>
          </a:xfrm>
        </p:grpSpPr>
        <p:sp>
          <p:nvSpPr>
            <p:cNvPr id="25" name="Rectangle 5034">
              <a:extLst>
                <a:ext uri="{FF2B5EF4-FFF2-40B4-BE49-F238E27FC236}">
                  <a16:creationId xmlns:a16="http://schemas.microsoft.com/office/drawing/2014/main" id="{0E379019-7017-4734-8FA5-FEF8FEEBAD4F}"/>
                </a:ext>
              </a:extLst>
            </p:cNvPr>
            <p:cNvSpPr/>
            <p:nvPr/>
          </p:nvSpPr>
          <p:spPr>
            <a:xfrm>
              <a:off x="0" y="13594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" name="Rectangle 5035">
              <a:extLst>
                <a:ext uri="{FF2B5EF4-FFF2-40B4-BE49-F238E27FC236}">
                  <a16:creationId xmlns:a16="http://schemas.microsoft.com/office/drawing/2014/main" id="{8186EB01-EA45-4F16-B387-08128C179C9E}"/>
                </a:ext>
              </a:extLst>
            </p:cNvPr>
            <p:cNvSpPr/>
            <p:nvPr/>
          </p:nvSpPr>
          <p:spPr>
            <a:xfrm>
              <a:off x="0" y="319918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Rectangle 5036">
              <a:extLst>
                <a:ext uri="{FF2B5EF4-FFF2-40B4-BE49-F238E27FC236}">
                  <a16:creationId xmlns:a16="http://schemas.microsoft.com/office/drawing/2014/main" id="{1E28C529-4970-4A70-BE33-8204BB7BF2D0}"/>
                </a:ext>
              </a:extLst>
            </p:cNvPr>
            <p:cNvSpPr/>
            <p:nvPr/>
          </p:nvSpPr>
          <p:spPr>
            <a:xfrm>
              <a:off x="0" y="626242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8" name="Rectangle 5037">
              <a:extLst>
                <a:ext uri="{FF2B5EF4-FFF2-40B4-BE49-F238E27FC236}">
                  <a16:creationId xmlns:a16="http://schemas.microsoft.com/office/drawing/2014/main" id="{1B202441-3F61-4461-92B4-F8B1A470E08C}"/>
                </a:ext>
              </a:extLst>
            </p:cNvPr>
            <p:cNvSpPr/>
            <p:nvPr/>
          </p:nvSpPr>
          <p:spPr>
            <a:xfrm>
              <a:off x="0" y="932947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Rectangle 5038">
              <a:extLst>
                <a:ext uri="{FF2B5EF4-FFF2-40B4-BE49-F238E27FC236}">
                  <a16:creationId xmlns:a16="http://schemas.microsoft.com/office/drawing/2014/main" id="{D5D7ED97-B86E-40D7-94E1-C33E373394D5}"/>
                </a:ext>
              </a:extLst>
            </p:cNvPr>
            <p:cNvSpPr/>
            <p:nvPr/>
          </p:nvSpPr>
          <p:spPr>
            <a:xfrm>
              <a:off x="0" y="1240795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Shape 5103">
              <a:extLst>
                <a:ext uri="{FF2B5EF4-FFF2-40B4-BE49-F238E27FC236}">
                  <a16:creationId xmlns:a16="http://schemas.microsoft.com/office/drawing/2014/main" id="{A41E2C17-2EE0-49C6-BCC7-C67481A7DD1C}"/>
                </a:ext>
              </a:extLst>
            </p:cNvPr>
            <p:cNvSpPr/>
            <p:nvPr/>
          </p:nvSpPr>
          <p:spPr>
            <a:xfrm>
              <a:off x="3001848" y="828040"/>
              <a:ext cx="1562608" cy="419735"/>
            </a:xfrm>
            <a:custGeom>
              <a:avLst/>
              <a:gdLst/>
              <a:ahLst/>
              <a:cxnLst/>
              <a:rect l="0" t="0" r="0" b="0"/>
              <a:pathLst>
                <a:path w="1562608" h="419735">
                  <a:moveTo>
                    <a:pt x="0" y="69977"/>
                  </a:moveTo>
                  <a:cubicBezTo>
                    <a:pt x="0" y="31369"/>
                    <a:pt x="31369" y="0"/>
                    <a:pt x="69977" y="0"/>
                  </a:cubicBezTo>
                  <a:lnTo>
                    <a:pt x="1492631" y="0"/>
                  </a:lnTo>
                  <a:cubicBezTo>
                    <a:pt x="1531239" y="0"/>
                    <a:pt x="1562608" y="31369"/>
                    <a:pt x="1562608" y="69977"/>
                  </a:cubicBezTo>
                  <a:lnTo>
                    <a:pt x="1562608" y="349759"/>
                  </a:lnTo>
                  <a:cubicBezTo>
                    <a:pt x="1562608" y="388493"/>
                    <a:pt x="1531239" y="419735"/>
                    <a:pt x="1492631" y="419735"/>
                  </a:cubicBezTo>
                  <a:lnTo>
                    <a:pt x="69977" y="419735"/>
                  </a:lnTo>
                  <a:cubicBezTo>
                    <a:pt x="31369" y="419735"/>
                    <a:pt x="0" y="388493"/>
                    <a:pt x="0" y="349759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31" name="Picture 5105">
              <a:extLst>
                <a:ext uri="{FF2B5EF4-FFF2-40B4-BE49-F238E27FC236}">
                  <a16:creationId xmlns:a16="http://schemas.microsoft.com/office/drawing/2014/main" id="{91505DB8-006C-4E88-99FB-66DA177D1F8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26306" y="899160"/>
              <a:ext cx="1813385" cy="277368"/>
            </a:xfrm>
            <a:prstGeom prst="rect">
              <a:avLst/>
            </a:prstGeom>
          </p:spPr>
        </p:pic>
        <p:sp>
          <p:nvSpPr>
            <p:cNvPr id="32" name="Rectangle 5106">
              <a:extLst>
                <a:ext uri="{FF2B5EF4-FFF2-40B4-BE49-F238E27FC236}">
                  <a16:creationId xmlns:a16="http://schemas.microsoft.com/office/drawing/2014/main" id="{C76C59B0-3CA7-4939-B8B4-25C2EEC5C3C8}"/>
                </a:ext>
              </a:extLst>
            </p:cNvPr>
            <p:cNvSpPr/>
            <p:nvPr/>
          </p:nvSpPr>
          <p:spPr>
            <a:xfrm>
              <a:off x="2991942" y="942281"/>
              <a:ext cx="171954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охранительная</a:t>
              </a:r>
            </a:p>
          </p:txBody>
        </p:sp>
        <p:sp>
          <p:nvSpPr>
            <p:cNvPr id="33" name="Rectangle 5107">
              <a:extLst>
                <a:ext uri="{FF2B5EF4-FFF2-40B4-BE49-F238E27FC236}">
                  <a16:creationId xmlns:a16="http://schemas.microsoft.com/office/drawing/2014/main" id="{DA57FA63-B444-4ECF-BD96-F6F16DB93959}"/>
                </a:ext>
              </a:extLst>
            </p:cNvPr>
            <p:cNvSpPr/>
            <p:nvPr/>
          </p:nvSpPr>
          <p:spPr>
            <a:xfrm>
              <a:off x="4342841" y="907039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Shape 5109">
              <a:extLst>
                <a:ext uri="{FF2B5EF4-FFF2-40B4-BE49-F238E27FC236}">
                  <a16:creationId xmlns:a16="http://schemas.microsoft.com/office/drawing/2014/main" id="{7A04A69C-C8AA-4211-9EA0-6AD37ADEA76C}"/>
                </a:ext>
              </a:extLst>
            </p:cNvPr>
            <p:cNvSpPr/>
            <p:nvPr/>
          </p:nvSpPr>
          <p:spPr>
            <a:xfrm>
              <a:off x="248107" y="866140"/>
              <a:ext cx="1525270" cy="429260"/>
            </a:xfrm>
            <a:custGeom>
              <a:avLst/>
              <a:gdLst/>
              <a:ahLst/>
              <a:cxnLst/>
              <a:rect l="0" t="0" r="0" b="0"/>
              <a:pathLst>
                <a:path w="1525270" h="429260">
                  <a:moveTo>
                    <a:pt x="0" y="71501"/>
                  </a:moveTo>
                  <a:cubicBezTo>
                    <a:pt x="0" y="32004"/>
                    <a:pt x="32004" y="0"/>
                    <a:pt x="71501" y="0"/>
                  </a:cubicBezTo>
                  <a:lnTo>
                    <a:pt x="1453769" y="0"/>
                  </a:lnTo>
                  <a:cubicBezTo>
                    <a:pt x="1493266" y="0"/>
                    <a:pt x="1525270" y="32004"/>
                    <a:pt x="1525270" y="71501"/>
                  </a:cubicBezTo>
                  <a:lnTo>
                    <a:pt x="1525270" y="357760"/>
                  </a:lnTo>
                  <a:cubicBezTo>
                    <a:pt x="1525270" y="397256"/>
                    <a:pt x="1493266" y="429260"/>
                    <a:pt x="1453769" y="429260"/>
                  </a:cubicBezTo>
                  <a:lnTo>
                    <a:pt x="71501" y="429260"/>
                  </a:lnTo>
                  <a:cubicBezTo>
                    <a:pt x="32004" y="429260"/>
                    <a:pt x="0" y="397256"/>
                    <a:pt x="0" y="35776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35" name="Picture 5111">
              <a:extLst>
                <a:ext uri="{FF2B5EF4-FFF2-40B4-BE49-F238E27FC236}">
                  <a16:creationId xmlns:a16="http://schemas.microsoft.com/office/drawing/2014/main" id="{BE74C109-D94B-4EA3-A762-0F1E5598C95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4015" y="937261"/>
              <a:ext cx="1473708" cy="286512"/>
            </a:xfrm>
            <a:prstGeom prst="rect">
              <a:avLst/>
            </a:prstGeom>
          </p:spPr>
        </p:pic>
        <p:sp>
          <p:nvSpPr>
            <p:cNvPr id="36" name="Rectangle 5112">
              <a:extLst>
                <a:ext uri="{FF2B5EF4-FFF2-40B4-BE49-F238E27FC236}">
                  <a16:creationId xmlns:a16="http://schemas.microsoft.com/office/drawing/2014/main" id="{4B7D6415-C857-4A06-8F69-B1D4DE4BCFC8}"/>
                </a:ext>
              </a:extLst>
            </p:cNvPr>
            <p:cNvSpPr/>
            <p:nvPr/>
          </p:nvSpPr>
          <p:spPr>
            <a:xfrm>
              <a:off x="229581" y="980381"/>
              <a:ext cx="162348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регулятивная</a:t>
              </a:r>
            </a:p>
          </p:txBody>
        </p:sp>
        <p:sp>
          <p:nvSpPr>
            <p:cNvPr id="37" name="Rectangle 5113">
              <a:extLst>
                <a:ext uri="{FF2B5EF4-FFF2-40B4-BE49-F238E27FC236}">
                  <a16:creationId xmlns:a16="http://schemas.microsoft.com/office/drawing/2014/main" id="{7AF100F6-A742-4329-890D-A92390E068A4}"/>
                </a:ext>
              </a:extLst>
            </p:cNvPr>
            <p:cNvSpPr/>
            <p:nvPr/>
          </p:nvSpPr>
          <p:spPr>
            <a:xfrm>
              <a:off x="1518234" y="945139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Shape 5115">
              <a:extLst>
                <a:ext uri="{FF2B5EF4-FFF2-40B4-BE49-F238E27FC236}">
                  <a16:creationId xmlns:a16="http://schemas.microsoft.com/office/drawing/2014/main" id="{CD838D3E-77E5-4463-A57B-23AB27E172CD}"/>
                </a:ext>
              </a:extLst>
            </p:cNvPr>
            <p:cNvSpPr/>
            <p:nvPr/>
          </p:nvSpPr>
          <p:spPr>
            <a:xfrm>
              <a:off x="1585925" y="0"/>
              <a:ext cx="1948307" cy="409575"/>
            </a:xfrm>
            <a:custGeom>
              <a:avLst/>
              <a:gdLst/>
              <a:ahLst/>
              <a:cxnLst/>
              <a:rect l="0" t="0" r="0" b="0"/>
              <a:pathLst>
                <a:path w="1948307" h="409575">
                  <a:moveTo>
                    <a:pt x="0" y="68326"/>
                  </a:moveTo>
                  <a:cubicBezTo>
                    <a:pt x="0" y="30607"/>
                    <a:pt x="30607" y="0"/>
                    <a:pt x="68326" y="0"/>
                  </a:cubicBezTo>
                  <a:lnTo>
                    <a:pt x="1879981" y="0"/>
                  </a:lnTo>
                  <a:cubicBezTo>
                    <a:pt x="1917700" y="0"/>
                    <a:pt x="1948307" y="30607"/>
                    <a:pt x="1948307" y="68326"/>
                  </a:cubicBezTo>
                  <a:lnTo>
                    <a:pt x="1948307" y="341376"/>
                  </a:lnTo>
                  <a:cubicBezTo>
                    <a:pt x="1948307" y="379095"/>
                    <a:pt x="1917700" y="409575"/>
                    <a:pt x="1879981" y="409575"/>
                  </a:cubicBezTo>
                  <a:lnTo>
                    <a:pt x="68326" y="409575"/>
                  </a:lnTo>
                  <a:cubicBezTo>
                    <a:pt x="30607" y="409575"/>
                    <a:pt x="0" y="379095"/>
                    <a:pt x="0" y="34137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39" name="Picture 5117">
              <a:extLst>
                <a:ext uri="{FF2B5EF4-FFF2-40B4-BE49-F238E27FC236}">
                  <a16:creationId xmlns:a16="http://schemas.microsoft.com/office/drawing/2014/main" id="{D1B5C955-EE86-457D-BBFB-EF9857D2092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10563" y="70104"/>
              <a:ext cx="1898904" cy="269748"/>
            </a:xfrm>
            <a:prstGeom prst="rect">
              <a:avLst/>
            </a:prstGeom>
          </p:spPr>
        </p:pic>
        <p:sp>
          <p:nvSpPr>
            <p:cNvPr id="40" name="Rectangle 5118">
              <a:extLst>
                <a:ext uri="{FF2B5EF4-FFF2-40B4-BE49-F238E27FC236}">
                  <a16:creationId xmlns:a16="http://schemas.microsoft.com/office/drawing/2014/main" id="{D4B10422-E27E-4381-9510-8C0A350C9FA1}"/>
                </a:ext>
              </a:extLst>
            </p:cNvPr>
            <p:cNvSpPr/>
            <p:nvPr/>
          </p:nvSpPr>
          <p:spPr>
            <a:xfrm>
              <a:off x="1585925" y="118764"/>
              <a:ext cx="2031653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Функции права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5119">
              <a:extLst>
                <a:ext uri="{FF2B5EF4-FFF2-40B4-BE49-F238E27FC236}">
                  <a16:creationId xmlns:a16="http://schemas.microsoft.com/office/drawing/2014/main" id="{D0E75F09-388D-496B-90AC-FFCB02DDFFB6}"/>
                </a:ext>
              </a:extLst>
            </p:cNvPr>
            <p:cNvSpPr/>
            <p:nvPr/>
          </p:nvSpPr>
          <p:spPr>
            <a:xfrm>
              <a:off x="3197936" y="80650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Shape 5120">
              <a:extLst>
                <a:ext uri="{FF2B5EF4-FFF2-40B4-BE49-F238E27FC236}">
                  <a16:creationId xmlns:a16="http://schemas.microsoft.com/office/drawing/2014/main" id="{E44AB50A-72B7-4C88-AE3F-86EC8D99D550}"/>
                </a:ext>
              </a:extLst>
            </p:cNvPr>
            <p:cNvSpPr/>
            <p:nvPr/>
          </p:nvSpPr>
          <p:spPr>
            <a:xfrm>
              <a:off x="2535631" y="571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Shape 5121">
              <a:extLst>
                <a:ext uri="{FF2B5EF4-FFF2-40B4-BE49-F238E27FC236}">
                  <a16:creationId xmlns:a16="http://schemas.microsoft.com/office/drawing/2014/main" id="{5732097C-5813-472E-8CF4-DD0128CC5E7D}"/>
                </a:ext>
              </a:extLst>
            </p:cNvPr>
            <p:cNvSpPr/>
            <p:nvPr/>
          </p:nvSpPr>
          <p:spPr>
            <a:xfrm>
              <a:off x="1010742" y="406527"/>
              <a:ext cx="1550289" cy="474599"/>
            </a:xfrm>
            <a:custGeom>
              <a:avLst/>
              <a:gdLst/>
              <a:ahLst/>
              <a:cxnLst/>
              <a:rect l="0" t="0" r="0" b="0"/>
              <a:pathLst>
                <a:path w="1550289" h="474599">
                  <a:moveTo>
                    <a:pt x="1548511" y="0"/>
                  </a:moveTo>
                  <a:lnTo>
                    <a:pt x="1550289" y="6097"/>
                  </a:lnTo>
                  <a:lnTo>
                    <a:pt x="73996" y="441174"/>
                  </a:lnTo>
                  <a:lnTo>
                    <a:pt x="83820" y="474599"/>
                  </a:lnTo>
                  <a:lnTo>
                    <a:pt x="0" y="459613"/>
                  </a:lnTo>
                  <a:lnTo>
                    <a:pt x="62357" y="401574"/>
                  </a:lnTo>
                  <a:lnTo>
                    <a:pt x="72206" y="435082"/>
                  </a:lnTo>
                  <a:lnTo>
                    <a:pt x="15485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Shape 5122">
              <a:extLst>
                <a:ext uri="{FF2B5EF4-FFF2-40B4-BE49-F238E27FC236}">
                  <a16:creationId xmlns:a16="http://schemas.microsoft.com/office/drawing/2014/main" id="{A494B498-95A9-4CCC-BDA1-2A5B902A6891}"/>
                </a:ext>
              </a:extLst>
            </p:cNvPr>
            <p:cNvSpPr/>
            <p:nvPr/>
          </p:nvSpPr>
          <p:spPr>
            <a:xfrm>
              <a:off x="2559126" y="406654"/>
              <a:ext cx="1224026" cy="432816"/>
            </a:xfrm>
            <a:custGeom>
              <a:avLst/>
              <a:gdLst/>
              <a:ahLst/>
              <a:cxnLst/>
              <a:rect l="0" t="0" r="0" b="0"/>
              <a:pathLst>
                <a:path w="1224026" h="432816">
                  <a:moveTo>
                    <a:pt x="2032" y="0"/>
                  </a:moveTo>
                  <a:lnTo>
                    <a:pt x="1152909" y="393764"/>
                  </a:lnTo>
                  <a:lnTo>
                    <a:pt x="1164209" y="360680"/>
                  </a:lnTo>
                  <a:lnTo>
                    <a:pt x="1224026" y="421386"/>
                  </a:lnTo>
                  <a:lnTo>
                    <a:pt x="1139571" y="432816"/>
                  </a:lnTo>
                  <a:lnTo>
                    <a:pt x="1150871" y="399731"/>
                  </a:lnTo>
                  <a:lnTo>
                    <a:pt x="0" y="5969"/>
                  </a:lnTo>
                  <a:lnTo>
                    <a:pt x="203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6CAB976-812C-4CAC-B9D8-D61C4460B8CD}"/>
              </a:ext>
            </a:extLst>
          </p:cNvPr>
          <p:cNvSpPr txBox="1"/>
          <p:nvPr/>
        </p:nvSpPr>
        <p:spPr>
          <a:xfrm>
            <a:off x="6339074" y="952328"/>
            <a:ext cx="5583985" cy="539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Охранительная функция права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нацелена на охрану общественных отношений от противоправных посягательств. Осуществление данной функции предполагает восстановление нарушенного права, компенсацию причиненного вреда, пресечение общественно опасного поведения и наказание правонарушителя. </a:t>
            </a:r>
          </a:p>
          <a:p>
            <a:pPr marR="11430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Регулятивная функция права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четкую организацию, упорядочение общественных отношений. Она осуществляется с использованием определенных методов и способов правового регулирования.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41767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312024" y="139747"/>
            <a:ext cx="7723783" cy="586874"/>
          </a:xfrm>
        </p:spPr>
        <p:txBody>
          <a:bodyPr anchor="ctr"/>
          <a:lstStyle/>
          <a:p>
            <a:r>
              <a:rPr lang="ru-RU" b="0" spc="0" dirty="0"/>
              <a:t>Метод правового регулирования</a:t>
            </a:r>
          </a:p>
        </p:txBody>
      </p:sp>
      <p:grpSp>
        <p:nvGrpSpPr>
          <p:cNvPr id="28" name="Group 279234">
            <a:extLst>
              <a:ext uri="{FF2B5EF4-FFF2-40B4-BE49-F238E27FC236}">
                <a16:creationId xmlns:a16="http://schemas.microsoft.com/office/drawing/2014/main" id="{085563D3-4BC0-4AE5-9273-C01DC6B5A91A}"/>
              </a:ext>
            </a:extLst>
          </p:cNvPr>
          <p:cNvGrpSpPr/>
          <p:nvPr/>
        </p:nvGrpSpPr>
        <p:grpSpPr>
          <a:xfrm>
            <a:off x="81709" y="1398284"/>
            <a:ext cx="6257365" cy="3137857"/>
            <a:chOff x="0" y="0"/>
            <a:chExt cx="4711484" cy="1503320"/>
          </a:xfrm>
        </p:grpSpPr>
        <p:sp>
          <p:nvSpPr>
            <p:cNvPr id="29" name="Rectangle 5034">
              <a:extLst>
                <a:ext uri="{FF2B5EF4-FFF2-40B4-BE49-F238E27FC236}">
                  <a16:creationId xmlns:a16="http://schemas.microsoft.com/office/drawing/2014/main" id="{D6C39C09-38E1-4A91-990E-8E817E7C9436}"/>
                </a:ext>
              </a:extLst>
            </p:cNvPr>
            <p:cNvSpPr/>
            <p:nvPr/>
          </p:nvSpPr>
          <p:spPr>
            <a:xfrm>
              <a:off x="0" y="13594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5035">
              <a:extLst>
                <a:ext uri="{FF2B5EF4-FFF2-40B4-BE49-F238E27FC236}">
                  <a16:creationId xmlns:a16="http://schemas.microsoft.com/office/drawing/2014/main" id="{C2275907-3E03-4611-8016-BDCF982ED927}"/>
                </a:ext>
              </a:extLst>
            </p:cNvPr>
            <p:cNvSpPr/>
            <p:nvPr/>
          </p:nvSpPr>
          <p:spPr>
            <a:xfrm>
              <a:off x="0" y="319918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" name="Rectangle 5036">
              <a:extLst>
                <a:ext uri="{FF2B5EF4-FFF2-40B4-BE49-F238E27FC236}">
                  <a16:creationId xmlns:a16="http://schemas.microsoft.com/office/drawing/2014/main" id="{D73AAC36-E193-4A8A-9DF3-99C20EF3C9FB}"/>
                </a:ext>
              </a:extLst>
            </p:cNvPr>
            <p:cNvSpPr/>
            <p:nvPr/>
          </p:nvSpPr>
          <p:spPr>
            <a:xfrm>
              <a:off x="0" y="626242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2" name="Rectangle 5037">
              <a:extLst>
                <a:ext uri="{FF2B5EF4-FFF2-40B4-BE49-F238E27FC236}">
                  <a16:creationId xmlns:a16="http://schemas.microsoft.com/office/drawing/2014/main" id="{DD1EC692-6C25-4500-947F-615E0981303B}"/>
                </a:ext>
              </a:extLst>
            </p:cNvPr>
            <p:cNvSpPr/>
            <p:nvPr/>
          </p:nvSpPr>
          <p:spPr>
            <a:xfrm>
              <a:off x="0" y="932947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Rectangle 5038">
              <a:extLst>
                <a:ext uri="{FF2B5EF4-FFF2-40B4-BE49-F238E27FC236}">
                  <a16:creationId xmlns:a16="http://schemas.microsoft.com/office/drawing/2014/main" id="{292E1F58-8B90-497F-A059-327804BB1239}"/>
                </a:ext>
              </a:extLst>
            </p:cNvPr>
            <p:cNvSpPr/>
            <p:nvPr/>
          </p:nvSpPr>
          <p:spPr>
            <a:xfrm>
              <a:off x="0" y="1240795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Shape 5103">
              <a:extLst>
                <a:ext uri="{FF2B5EF4-FFF2-40B4-BE49-F238E27FC236}">
                  <a16:creationId xmlns:a16="http://schemas.microsoft.com/office/drawing/2014/main" id="{FC107F62-8C0B-4640-9123-06214FBA025A}"/>
                </a:ext>
              </a:extLst>
            </p:cNvPr>
            <p:cNvSpPr/>
            <p:nvPr/>
          </p:nvSpPr>
          <p:spPr>
            <a:xfrm>
              <a:off x="3001848" y="828040"/>
              <a:ext cx="1562608" cy="419735"/>
            </a:xfrm>
            <a:custGeom>
              <a:avLst/>
              <a:gdLst/>
              <a:ahLst/>
              <a:cxnLst/>
              <a:rect l="0" t="0" r="0" b="0"/>
              <a:pathLst>
                <a:path w="1562608" h="419735">
                  <a:moveTo>
                    <a:pt x="0" y="69977"/>
                  </a:moveTo>
                  <a:cubicBezTo>
                    <a:pt x="0" y="31369"/>
                    <a:pt x="31369" y="0"/>
                    <a:pt x="69977" y="0"/>
                  </a:cubicBezTo>
                  <a:lnTo>
                    <a:pt x="1492631" y="0"/>
                  </a:lnTo>
                  <a:cubicBezTo>
                    <a:pt x="1531239" y="0"/>
                    <a:pt x="1562608" y="31369"/>
                    <a:pt x="1562608" y="69977"/>
                  </a:cubicBezTo>
                  <a:lnTo>
                    <a:pt x="1562608" y="349759"/>
                  </a:lnTo>
                  <a:cubicBezTo>
                    <a:pt x="1562608" y="388493"/>
                    <a:pt x="1531239" y="419735"/>
                    <a:pt x="1492631" y="419735"/>
                  </a:cubicBezTo>
                  <a:lnTo>
                    <a:pt x="69977" y="419735"/>
                  </a:lnTo>
                  <a:cubicBezTo>
                    <a:pt x="31369" y="419735"/>
                    <a:pt x="0" y="388493"/>
                    <a:pt x="0" y="349759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58" name="Picture 5105">
              <a:extLst>
                <a:ext uri="{FF2B5EF4-FFF2-40B4-BE49-F238E27FC236}">
                  <a16:creationId xmlns:a16="http://schemas.microsoft.com/office/drawing/2014/main" id="{CD7A2D24-27C4-4384-82FC-867AFBA0107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26306" y="899160"/>
              <a:ext cx="1813385" cy="277368"/>
            </a:xfrm>
            <a:prstGeom prst="rect">
              <a:avLst/>
            </a:prstGeom>
          </p:spPr>
        </p:pic>
        <p:sp>
          <p:nvSpPr>
            <p:cNvPr id="59" name="Rectangle 5106">
              <a:extLst>
                <a:ext uri="{FF2B5EF4-FFF2-40B4-BE49-F238E27FC236}">
                  <a16:creationId xmlns:a16="http://schemas.microsoft.com/office/drawing/2014/main" id="{9C806120-A581-4AB2-A7C6-6035A2328B1F}"/>
                </a:ext>
              </a:extLst>
            </p:cNvPr>
            <p:cNvSpPr/>
            <p:nvPr/>
          </p:nvSpPr>
          <p:spPr>
            <a:xfrm>
              <a:off x="2991942" y="942281"/>
              <a:ext cx="171954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диспозитивный</a:t>
              </a:r>
            </a:p>
          </p:txBody>
        </p:sp>
        <p:sp>
          <p:nvSpPr>
            <p:cNvPr id="60" name="Rectangle 5107">
              <a:extLst>
                <a:ext uri="{FF2B5EF4-FFF2-40B4-BE49-F238E27FC236}">
                  <a16:creationId xmlns:a16="http://schemas.microsoft.com/office/drawing/2014/main" id="{12CD2120-9259-49FA-9AD0-CA1C1CA6D384}"/>
                </a:ext>
              </a:extLst>
            </p:cNvPr>
            <p:cNvSpPr/>
            <p:nvPr/>
          </p:nvSpPr>
          <p:spPr>
            <a:xfrm>
              <a:off x="4342841" y="907039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Shape 5109">
              <a:extLst>
                <a:ext uri="{FF2B5EF4-FFF2-40B4-BE49-F238E27FC236}">
                  <a16:creationId xmlns:a16="http://schemas.microsoft.com/office/drawing/2014/main" id="{85AF0EB8-9228-4385-9C09-E3CA630FF130}"/>
                </a:ext>
              </a:extLst>
            </p:cNvPr>
            <p:cNvSpPr/>
            <p:nvPr/>
          </p:nvSpPr>
          <p:spPr>
            <a:xfrm>
              <a:off x="248107" y="866140"/>
              <a:ext cx="1525270" cy="429260"/>
            </a:xfrm>
            <a:custGeom>
              <a:avLst/>
              <a:gdLst/>
              <a:ahLst/>
              <a:cxnLst/>
              <a:rect l="0" t="0" r="0" b="0"/>
              <a:pathLst>
                <a:path w="1525270" h="429260">
                  <a:moveTo>
                    <a:pt x="0" y="71501"/>
                  </a:moveTo>
                  <a:cubicBezTo>
                    <a:pt x="0" y="32004"/>
                    <a:pt x="32004" y="0"/>
                    <a:pt x="71501" y="0"/>
                  </a:cubicBezTo>
                  <a:lnTo>
                    <a:pt x="1453769" y="0"/>
                  </a:lnTo>
                  <a:cubicBezTo>
                    <a:pt x="1493266" y="0"/>
                    <a:pt x="1525270" y="32004"/>
                    <a:pt x="1525270" y="71501"/>
                  </a:cubicBezTo>
                  <a:lnTo>
                    <a:pt x="1525270" y="357760"/>
                  </a:lnTo>
                  <a:cubicBezTo>
                    <a:pt x="1525270" y="397256"/>
                    <a:pt x="1493266" y="429260"/>
                    <a:pt x="1453769" y="429260"/>
                  </a:cubicBezTo>
                  <a:lnTo>
                    <a:pt x="71501" y="429260"/>
                  </a:lnTo>
                  <a:cubicBezTo>
                    <a:pt x="32004" y="429260"/>
                    <a:pt x="0" y="397256"/>
                    <a:pt x="0" y="35776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62" name="Picture 5111">
              <a:extLst>
                <a:ext uri="{FF2B5EF4-FFF2-40B4-BE49-F238E27FC236}">
                  <a16:creationId xmlns:a16="http://schemas.microsoft.com/office/drawing/2014/main" id="{7CCAC846-B16E-4594-A4F0-948BED7A6B9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4015" y="937261"/>
              <a:ext cx="1473708" cy="286512"/>
            </a:xfrm>
            <a:prstGeom prst="rect">
              <a:avLst/>
            </a:prstGeom>
          </p:spPr>
        </p:pic>
        <p:sp>
          <p:nvSpPr>
            <p:cNvPr id="63" name="Rectangle 5112">
              <a:extLst>
                <a:ext uri="{FF2B5EF4-FFF2-40B4-BE49-F238E27FC236}">
                  <a16:creationId xmlns:a16="http://schemas.microsoft.com/office/drawing/2014/main" id="{C06A57D8-C95D-4CAF-822C-79D0F829DB2A}"/>
                </a:ext>
              </a:extLst>
            </p:cNvPr>
            <p:cNvSpPr/>
            <p:nvPr/>
          </p:nvSpPr>
          <p:spPr>
            <a:xfrm>
              <a:off x="229581" y="980381"/>
              <a:ext cx="162348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императивный</a:t>
              </a:r>
            </a:p>
          </p:txBody>
        </p:sp>
        <p:sp>
          <p:nvSpPr>
            <p:cNvPr id="64" name="Rectangle 5113">
              <a:extLst>
                <a:ext uri="{FF2B5EF4-FFF2-40B4-BE49-F238E27FC236}">
                  <a16:creationId xmlns:a16="http://schemas.microsoft.com/office/drawing/2014/main" id="{B95926CD-A54A-4A48-A0FE-24A00341DFED}"/>
                </a:ext>
              </a:extLst>
            </p:cNvPr>
            <p:cNvSpPr/>
            <p:nvPr/>
          </p:nvSpPr>
          <p:spPr>
            <a:xfrm>
              <a:off x="1518234" y="945139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Shape 5115">
              <a:extLst>
                <a:ext uri="{FF2B5EF4-FFF2-40B4-BE49-F238E27FC236}">
                  <a16:creationId xmlns:a16="http://schemas.microsoft.com/office/drawing/2014/main" id="{1775B1FD-8472-4E3F-B0B1-CEDA2457FFA6}"/>
                </a:ext>
              </a:extLst>
            </p:cNvPr>
            <p:cNvSpPr/>
            <p:nvPr/>
          </p:nvSpPr>
          <p:spPr>
            <a:xfrm>
              <a:off x="1585925" y="0"/>
              <a:ext cx="1948307" cy="409575"/>
            </a:xfrm>
            <a:custGeom>
              <a:avLst/>
              <a:gdLst/>
              <a:ahLst/>
              <a:cxnLst/>
              <a:rect l="0" t="0" r="0" b="0"/>
              <a:pathLst>
                <a:path w="1948307" h="409575">
                  <a:moveTo>
                    <a:pt x="0" y="68326"/>
                  </a:moveTo>
                  <a:cubicBezTo>
                    <a:pt x="0" y="30607"/>
                    <a:pt x="30607" y="0"/>
                    <a:pt x="68326" y="0"/>
                  </a:cubicBezTo>
                  <a:lnTo>
                    <a:pt x="1879981" y="0"/>
                  </a:lnTo>
                  <a:cubicBezTo>
                    <a:pt x="1917700" y="0"/>
                    <a:pt x="1948307" y="30607"/>
                    <a:pt x="1948307" y="68326"/>
                  </a:cubicBezTo>
                  <a:lnTo>
                    <a:pt x="1948307" y="341376"/>
                  </a:lnTo>
                  <a:cubicBezTo>
                    <a:pt x="1948307" y="379095"/>
                    <a:pt x="1917700" y="409575"/>
                    <a:pt x="1879981" y="409575"/>
                  </a:cubicBezTo>
                  <a:lnTo>
                    <a:pt x="68326" y="409575"/>
                  </a:lnTo>
                  <a:cubicBezTo>
                    <a:pt x="30607" y="409575"/>
                    <a:pt x="0" y="379095"/>
                    <a:pt x="0" y="34137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66" name="Picture 5117">
              <a:extLst>
                <a:ext uri="{FF2B5EF4-FFF2-40B4-BE49-F238E27FC236}">
                  <a16:creationId xmlns:a16="http://schemas.microsoft.com/office/drawing/2014/main" id="{58BC8220-532C-4123-8B4B-6557108C713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10563" y="70104"/>
              <a:ext cx="1898904" cy="269748"/>
            </a:xfrm>
            <a:prstGeom prst="rect">
              <a:avLst/>
            </a:prstGeom>
          </p:spPr>
        </p:pic>
        <p:sp>
          <p:nvSpPr>
            <p:cNvPr id="67" name="Rectangle 5118">
              <a:extLst>
                <a:ext uri="{FF2B5EF4-FFF2-40B4-BE49-F238E27FC236}">
                  <a16:creationId xmlns:a16="http://schemas.microsoft.com/office/drawing/2014/main" id="{0001B076-0B99-4309-BE2B-90DDC04C9875}"/>
                </a:ext>
              </a:extLst>
            </p:cNvPr>
            <p:cNvSpPr/>
            <p:nvPr/>
          </p:nvSpPr>
          <p:spPr>
            <a:xfrm>
              <a:off x="1585925" y="118764"/>
              <a:ext cx="2031653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Метод правового регулирования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5119">
              <a:extLst>
                <a:ext uri="{FF2B5EF4-FFF2-40B4-BE49-F238E27FC236}">
                  <a16:creationId xmlns:a16="http://schemas.microsoft.com/office/drawing/2014/main" id="{DAA2D8D9-9C07-4BAD-B764-640BDCD428EC}"/>
                </a:ext>
              </a:extLst>
            </p:cNvPr>
            <p:cNvSpPr/>
            <p:nvPr/>
          </p:nvSpPr>
          <p:spPr>
            <a:xfrm>
              <a:off x="3197936" y="80650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Shape 5120">
              <a:extLst>
                <a:ext uri="{FF2B5EF4-FFF2-40B4-BE49-F238E27FC236}">
                  <a16:creationId xmlns:a16="http://schemas.microsoft.com/office/drawing/2014/main" id="{0EA4412F-6FC8-408D-9021-27BB5907DA17}"/>
                </a:ext>
              </a:extLst>
            </p:cNvPr>
            <p:cNvSpPr/>
            <p:nvPr/>
          </p:nvSpPr>
          <p:spPr>
            <a:xfrm>
              <a:off x="2535631" y="5716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0" name="Shape 5121">
              <a:extLst>
                <a:ext uri="{FF2B5EF4-FFF2-40B4-BE49-F238E27FC236}">
                  <a16:creationId xmlns:a16="http://schemas.microsoft.com/office/drawing/2014/main" id="{1E561DD8-E487-446F-B769-2B8EA932F2A7}"/>
                </a:ext>
              </a:extLst>
            </p:cNvPr>
            <p:cNvSpPr/>
            <p:nvPr/>
          </p:nvSpPr>
          <p:spPr>
            <a:xfrm>
              <a:off x="1010742" y="406527"/>
              <a:ext cx="1550289" cy="474599"/>
            </a:xfrm>
            <a:custGeom>
              <a:avLst/>
              <a:gdLst/>
              <a:ahLst/>
              <a:cxnLst/>
              <a:rect l="0" t="0" r="0" b="0"/>
              <a:pathLst>
                <a:path w="1550289" h="474599">
                  <a:moveTo>
                    <a:pt x="1548511" y="0"/>
                  </a:moveTo>
                  <a:lnTo>
                    <a:pt x="1550289" y="6097"/>
                  </a:lnTo>
                  <a:lnTo>
                    <a:pt x="73996" y="441174"/>
                  </a:lnTo>
                  <a:lnTo>
                    <a:pt x="83820" y="474599"/>
                  </a:lnTo>
                  <a:lnTo>
                    <a:pt x="0" y="459613"/>
                  </a:lnTo>
                  <a:lnTo>
                    <a:pt x="62357" y="401574"/>
                  </a:lnTo>
                  <a:lnTo>
                    <a:pt x="72206" y="435082"/>
                  </a:lnTo>
                  <a:lnTo>
                    <a:pt x="15485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1" name="Shape 5122">
              <a:extLst>
                <a:ext uri="{FF2B5EF4-FFF2-40B4-BE49-F238E27FC236}">
                  <a16:creationId xmlns:a16="http://schemas.microsoft.com/office/drawing/2014/main" id="{B2499622-8042-468D-800A-B562A18B2A5A}"/>
                </a:ext>
              </a:extLst>
            </p:cNvPr>
            <p:cNvSpPr/>
            <p:nvPr/>
          </p:nvSpPr>
          <p:spPr>
            <a:xfrm>
              <a:off x="2559126" y="406654"/>
              <a:ext cx="1224026" cy="432816"/>
            </a:xfrm>
            <a:custGeom>
              <a:avLst/>
              <a:gdLst/>
              <a:ahLst/>
              <a:cxnLst/>
              <a:rect l="0" t="0" r="0" b="0"/>
              <a:pathLst>
                <a:path w="1224026" h="432816">
                  <a:moveTo>
                    <a:pt x="2032" y="0"/>
                  </a:moveTo>
                  <a:lnTo>
                    <a:pt x="1152909" y="393764"/>
                  </a:lnTo>
                  <a:lnTo>
                    <a:pt x="1164209" y="360680"/>
                  </a:lnTo>
                  <a:lnTo>
                    <a:pt x="1224026" y="421386"/>
                  </a:lnTo>
                  <a:lnTo>
                    <a:pt x="1139571" y="432816"/>
                  </a:lnTo>
                  <a:lnTo>
                    <a:pt x="1150871" y="399731"/>
                  </a:lnTo>
                  <a:lnTo>
                    <a:pt x="0" y="5969"/>
                  </a:lnTo>
                  <a:lnTo>
                    <a:pt x="203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A06B14-ACAF-4B93-AB68-DC298BD28566}"/>
              </a:ext>
            </a:extLst>
          </p:cNvPr>
          <p:cNvSpPr txBox="1"/>
          <p:nvPr/>
        </p:nvSpPr>
        <p:spPr>
          <a:xfrm>
            <a:off x="6095999" y="1398284"/>
            <a:ext cx="5939807" cy="4061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811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Императивный метод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состоит в том, чтобы с помощью правовых предписаний установить обязательные для участников правовых отношений правила поведения. Здесь действует принцип «все, что не разрешено – запрещено».  </a:t>
            </a:r>
          </a:p>
          <a:p>
            <a:pPr marR="11430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Диспозитивный метод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наоборот, предоставляет участникам правовых отношений свободу поведения в установленных пределах и выражается принципом «все, что не запрещено – разрешено».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C9D218-A39E-4E17-AF63-0AC4F1886999}"/>
              </a:ext>
            </a:extLst>
          </p:cNvPr>
          <p:cNvSpPr txBox="1"/>
          <p:nvPr/>
        </p:nvSpPr>
        <p:spPr>
          <a:xfrm>
            <a:off x="485712" y="4756853"/>
            <a:ext cx="5658094" cy="1818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430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правового регулирования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совокупность различных способов и приемов правового воздействия на ту или иную сферу общественных отношений. </a:t>
            </a:r>
          </a:p>
        </p:txBody>
      </p:sp>
    </p:spTree>
    <p:extLst>
      <p:ext uri="{BB962C8B-B14F-4D97-AF65-F5344CB8AC3E}">
        <p14:creationId xmlns:p14="http://schemas.microsoft.com/office/powerpoint/2010/main" val="20332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32393-7A1B-4B46-8B31-DCDC705B8606}"/>
              </a:ext>
            </a:extLst>
          </p:cNvPr>
          <p:cNvSpPr txBox="1"/>
          <p:nvPr/>
        </p:nvSpPr>
        <p:spPr>
          <a:xfrm>
            <a:off x="1272988" y="1805735"/>
            <a:ext cx="10210800" cy="383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а) «Если срок аренды в договоре не определен, договор аренды считается заключенным на неопределенный срок» (п. 2 ст. 610 ГК РФ);</a:t>
            </a:r>
            <a:endParaRPr lang="ru-RU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б) «Юридическое лицо подлежит государственной регистрации в уполномоченном государственном органе в порядке, предусмотренном законом о государственной регистрации юридических лиц» (п. 1 ст. 51 ГК РФ);</a:t>
            </a:r>
            <a:endParaRPr lang="ru-RU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в) «Каждый обязан заботиться о сохранении исторического и культурного наследия, беречь памятники истории и культуры» (п. 3. ст. 44 Конституции РФ);</a:t>
            </a:r>
            <a:endParaRPr lang="ru-RU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8960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customXml/itemProps3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865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times new roman</vt:lpstr>
      <vt:lpstr>tf16411253</vt:lpstr>
      <vt:lpstr>PowerPoint Presentation</vt:lpstr>
      <vt:lpstr>Понятие права</vt:lpstr>
      <vt:lpstr>Признаки права</vt:lpstr>
      <vt:lpstr>Система права</vt:lpstr>
      <vt:lpstr>Система права</vt:lpstr>
      <vt:lpstr>Принципы права</vt:lpstr>
      <vt:lpstr>Основные функции права</vt:lpstr>
      <vt:lpstr>Метод правового регулирования</vt:lpstr>
      <vt:lpstr>Задание</vt:lpstr>
      <vt:lpstr>Способы правового регулирования</vt:lpstr>
      <vt:lpstr>Пример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2025-03-15T05:35:59Z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