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51" r:id="rId5"/>
    <p:sldId id="490" r:id="rId6"/>
    <p:sldId id="491" r:id="rId7"/>
    <p:sldId id="451" r:id="rId8"/>
    <p:sldId id="474" r:id="rId9"/>
    <p:sldId id="452" r:id="rId10"/>
    <p:sldId id="492" r:id="rId11"/>
    <p:sldId id="448" r:id="rId12"/>
    <p:sldId id="479" r:id="rId13"/>
    <p:sldId id="489" r:id="rId14"/>
    <p:sldId id="453" r:id="rId15"/>
    <p:sldId id="454" r:id="rId16"/>
    <p:sldId id="455" r:id="rId17"/>
    <p:sldId id="456" r:id="rId18"/>
    <p:sldId id="457" r:id="rId19"/>
    <p:sldId id="486" r:id="rId20"/>
    <p:sldId id="487" r:id="rId21"/>
    <p:sldId id="485" r:id="rId22"/>
  </p:sldIdLst>
  <p:sldSz cx="12192000" cy="6858000"/>
  <p:notesSz cx="6797675" cy="9926638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585E434-50C0-4BC2-B49E-597896FC7FCD}">
          <p14:sldIdLst>
            <p14:sldId id="351"/>
            <p14:sldId id="490"/>
            <p14:sldId id="491"/>
            <p14:sldId id="451"/>
            <p14:sldId id="474"/>
            <p14:sldId id="452"/>
            <p14:sldId id="492"/>
            <p14:sldId id="448"/>
            <p14:sldId id="479"/>
            <p14:sldId id="489"/>
            <p14:sldId id="453"/>
            <p14:sldId id="454"/>
            <p14:sldId id="455"/>
            <p14:sldId id="456"/>
            <p14:sldId id="457"/>
            <p14:sldId id="486"/>
            <p14:sldId id="487"/>
            <p14:sldId id="4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B04"/>
    <a:srgbClr val="FFCCFF"/>
    <a:srgbClr val="9D7463"/>
    <a:srgbClr val="4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31" autoAdjust="0"/>
  </p:normalViewPr>
  <p:slideViewPr>
    <p:cSldViewPr snapToGrid="0">
      <p:cViewPr varScale="1">
        <p:scale>
          <a:sx n="85" d="100"/>
          <a:sy n="85" d="100"/>
        </p:scale>
        <p:origin x="682" y="53"/>
      </p:cViewPr>
      <p:guideLst>
        <p:guide orient="horz" pos="2160"/>
        <p:guide pos="3840"/>
        <p:guide orient="horz" pos="2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086" y="-7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8DD750-E9C8-498E-B02F-A465CB2BB798}" type="datetime1">
              <a:rPr lang="ru-RU" smtClean="0"/>
              <a:pPr rtl="0"/>
              <a:t>15.03.2025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C6E7-B645-4B70-AC63-7A575D94CEB1}" type="datetime1">
              <a:rPr lang="ru-RU" smtClean="0"/>
              <a:pPr/>
              <a:t>15.03.2025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0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итульный слайд (заголовок)">
    <p:bg>
      <p:bgPr>
        <a:blipFill dpi="0" rotWithShape="1">
          <a:blip r:embed="rId2">
            <a:lum/>
          </a:blip>
          <a:srcRect/>
          <a:stretch>
            <a:fillRect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10210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12" y="1512000"/>
            <a:ext cx="3480323" cy="467925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8662" y="1511476"/>
            <a:ext cx="3480758" cy="4679249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8662" y="1511475"/>
            <a:ext cx="3480758" cy="467925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5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519729"/>
            <a:ext cx="11339513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2122414"/>
            <a:ext cx="2160000" cy="406883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2122414"/>
            <a:ext cx="2160588" cy="406883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2122414"/>
            <a:ext cx="2160588" cy="406883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2117949"/>
            <a:ext cx="2160588" cy="406883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2118532"/>
            <a:ext cx="2160588" cy="407271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prstGeom prst="rect">
            <a:avLst/>
          </a:prstGeo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для фото">
    <p:bg>
      <p:bgPr>
        <a:blipFill dpi="0" rotWithShape="1">
          <a:blip r:embed="rId2">
            <a:lum/>
          </a:blip>
          <a:srcRect/>
          <a:stretch>
            <a:fillRect t="7000" r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8526" y="2403740"/>
            <a:ext cx="8548380" cy="1874646"/>
          </a:xfrm>
          <a:prstGeom prst="roundRect">
            <a:avLst>
              <a:gd name="adj" fmla="val 2139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prstGeom prst="rect">
            <a:avLst/>
          </a:prstGeo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-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99523" y="1392571"/>
            <a:ext cx="4836082" cy="489917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340" y="2080470"/>
            <a:ext cx="5249659" cy="411153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4141" y="1578451"/>
            <a:ext cx="5249659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135" y="5049674"/>
            <a:ext cx="4459766" cy="539345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Введите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245" y="2834640"/>
            <a:ext cx="5426276" cy="2720356"/>
          </a:xfrm>
          <a:prstGeom prst="roundRect">
            <a:avLst>
              <a:gd name="adj" fmla="val 2139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r">
              <a:lnSpc>
                <a:spcPts val="4000"/>
              </a:lnSpc>
              <a:defRPr sz="3800" b="1" spc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Спасибо за внимание!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4003" y="1486172"/>
            <a:ext cx="11091753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" y="1921078"/>
            <a:ext cx="11080492" cy="4270171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4341" y="1410672"/>
            <a:ext cx="11116972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340" y="1954634"/>
            <a:ext cx="5249659" cy="423736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953884"/>
            <a:ext cx="5472113" cy="423736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 userDrawn="1"/>
        </p:nvSpPr>
        <p:spPr>
          <a:xfrm flipH="1">
            <a:off x="0" y="4241056"/>
            <a:ext cx="1841616" cy="1950180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solidFill>
            <a:srgbClr val="C0000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 txBox="1">
            <a:spLocks/>
          </p:cNvSpPr>
          <p:nvPr userDrawn="1"/>
        </p:nvSpPr>
        <p:spPr>
          <a:xfrm>
            <a:off x="1100692" y="3997107"/>
            <a:ext cx="6214507" cy="201817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8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3600" spc="0" dirty="0">
                <a:solidFill>
                  <a:schemeClr val="bg1"/>
                </a:solidFill>
              </a:rPr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4" r:id="rId3"/>
    <p:sldLayoutId id="2147483663" r:id="rId4"/>
    <p:sldLayoutId id="2147483658" r:id="rId5"/>
    <p:sldLayoutId id="2147483660" r:id="rId6"/>
    <p:sldLayoutId id="2147483664" r:id="rId7"/>
    <p:sldLayoutId id="2147483650" r:id="rId8"/>
    <p:sldLayoutId id="2147483652" r:id="rId9"/>
    <p:sldLayoutId id="2147483656" r:id="rId10"/>
    <p:sldLayoutId id="214748365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0" y="4224278"/>
            <a:ext cx="1841616" cy="1950180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solidFill>
            <a:srgbClr val="C0000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 txBox="1">
            <a:spLocks/>
          </p:cNvSpPr>
          <p:nvPr/>
        </p:nvSpPr>
        <p:spPr>
          <a:xfrm>
            <a:off x="512065" y="3429000"/>
            <a:ext cx="9354311" cy="256227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8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0" spc="0" dirty="0"/>
              <a:t>Источники права. Структура нормы права, применение права.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315045"/>
            <a:ext cx="531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Докладчик: Петрова Валентина Владимировна</a:t>
            </a:r>
          </a:p>
        </p:txBody>
      </p:sp>
    </p:spTree>
    <p:extLst>
      <p:ext uri="{BB962C8B-B14F-4D97-AF65-F5344CB8AC3E}">
        <p14:creationId xmlns:p14="http://schemas.microsoft.com/office/powerpoint/2010/main" val="426132121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907581" y="139747"/>
            <a:ext cx="7128226" cy="586874"/>
          </a:xfrm>
        </p:spPr>
        <p:txBody>
          <a:bodyPr anchor="ctr"/>
          <a:lstStyle/>
          <a:p>
            <a:r>
              <a:rPr lang="ru-RU" b="0" spc="0" dirty="0"/>
              <a:t>Классификация норм права</a:t>
            </a:r>
          </a:p>
        </p:txBody>
      </p:sp>
      <p:grpSp>
        <p:nvGrpSpPr>
          <p:cNvPr id="3" name="Group 279540">
            <a:extLst>
              <a:ext uri="{FF2B5EF4-FFF2-40B4-BE49-F238E27FC236}">
                <a16:creationId xmlns:a16="http://schemas.microsoft.com/office/drawing/2014/main" id="{1A8C73F4-1C08-40D4-9027-B54CF9717E98}"/>
              </a:ext>
            </a:extLst>
          </p:cNvPr>
          <p:cNvGrpSpPr/>
          <p:nvPr/>
        </p:nvGrpSpPr>
        <p:grpSpPr>
          <a:xfrm>
            <a:off x="824753" y="1201271"/>
            <a:ext cx="10874187" cy="5656729"/>
            <a:chOff x="0" y="0"/>
            <a:chExt cx="6151099" cy="3599307"/>
          </a:xfrm>
        </p:grpSpPr>
        <p:sp>
          <p:nvSpPr>
            <p:cNvPr id="4" name="Rectangle 5516">
              <a:extLst>
                <a:ext uri="{FF2B5EF4-FFF2-40B4-BE49-F238E27FC236}">
                  <a16:creationId xmlns:a16="http://schemas.microsoft.com/office/drawing/2014/main" id="{A741C633-30E9-4F46-8E63-BA687B923209}"/>
                </a:ext>
              </a:extLst>
            </p:cNvPr>
            <p:cNvSpPr/>
            <p:nvPr/>
          </p:nvSpPr>
          <p:spPr>
            <a:xfrm>
              <a:off x="443789" y="1296547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" name="Shape 5563">
              <a:extLst>
                <a:ext uri="{FF2B5EF4-FFF2-40B4-BE49-F238E27FC236}">
                  <a16:creationId xmlns:a16="http://schemas.microsoft.com/office/drawing/2014/main" id="{F059F85C-D969-40A6-BF12-6F892E27974F}"/>
                </a:ext>
              </a:extLst>
            </p:cNvPr>
            <p:cNvSpPr/>
            <p:nvPr/>
          </p:nvSpPr>
          <p:spPr>
            <a:xfrm>
              <a:off x="2323592" y="0"/>
              <a:ext cx="1866900" cy="394716"/>
            </a:xfrm>
            <a:custGeom>
              <a:avLst/>
              <a:gdLst/>
              <a:ahLst/>
              <a:cxnLst/>
              <a:rect l="0" t="0" r="0" b="0"/>
              <a:pathLst>
                <a:path w="1866900" h="394716">
                  <a:moveTo>
                    <a:pt x="0" y="65786"/>
                  </a:moveTo>
                  <a:cubicBezTo>
                    <a:pt x="0" y="29464"/>
                    <a:pt x="29464" y="0"/>
                    <a:pt x="65786" y="0"/>
                  </a:cubicBezTo>
                  <a:lnTo>
                    <a:pt x="1800987" y="0"/>
                  </a:lnTo>
                  <a:cubicBezTo>
                    <a:pt x="1837436" y="0"/>
                    <a:pt x="1866900" y="29464"/>
                    <a:pt x="1866900" y="65786"/>
                  </a:cubicBezTo>
                  <a:lnTo>
                    <a:pt x="1866900" y="328930"/>
                  </a:lnTo>
                  <a:cubicBezTo>
                    <a:pt x="1866900" y="365252"/>
                    <a:pt x="1837436" y="394716"/>
                    <a:pt x="1800987" y="394716"/>
                  </a:cubicBezTo>
                  <a:lnTo>
                    <a:pt x="65786" y="394716"/>
                  </a:lnTo>
                  <a:cubicBezTo>
                    <a:pt x="29464" y="394716"/>
                    <a:pt x="0" y="365252"/>
                    <a:pt x="0" y="328930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6" name="Picture 5565">
              <a:extLst>
                <a:ext uri="{FF2B5EF4-FFF2-40B4-BE49-F238E27FC236}">
                  <a16:creationId xmlns:a16="http://schemas.microsoft.com/office/drawing/2014/main" id="{644D5179-EB21-406A-9C03-C454C7146E2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346960" y="69850"/>
              <a:ext cx="1819656" cy="254508"/>
            </a:xfrm>
            <a:prstGeom prst="rect">
              <a:avLst/>
            </a:prstGeom>
          </p:spPr>
        </p:pic>
        <p:sp>
          <p:nvSpPr>
            <p:cNvPr id="7" name="Rectangle 5566">
              <a:extLst>
                <a:ext uri="{FF2B5EF4-FFF2-40B4-BE49-F238E27FC236}">
                  <a16:creationId xmlns:a16="http://schemas.microsoft.com/office/drawing/2014/main" id="{9E130A68-D755-43F5-BE27-41CF20785BF9}"/>
                </a:ext>
              </a:extLst>
            </p:cNvPr>
            <p:cNvSpPr/>
            <p:nvPr/>
          </p:nvSpPr>
          <p:spPr>
            <a:xfrm>
              <a:off x="2559431" y="120034"/>
              <a:ext cx="1855459" cy="2119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НОРМЫ ПРАВА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5567">
              <a:extLst>
                <a:ext uri="{FF2B5EF4-FFF2-40B4-BE49-F238E27FC236}">
                  <a16:creationId xmlns:a16="http://schemas.microsoft.com/office/drawing/2014/main" id="{F3ECCA95-BEBA-4D76-8505-5CF0BDCDD6F3}"/>
                </a:ext>
              </a:extLst>
            </p:cNvPr>
            <p:cNvSpPr/>
            <p:nvPr/>
          </p:nvSpPr>
          <p:spPr>
            <a:xfrm>
              <a:off x="3954145" y="81920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Shape 5569">
              <a:extLst>
                <a:ext uri="{FF2B5EF4-FFF2-40B4-BE49-F238E27FC236}">
                  <a16:creationId xmlns:a16="http://schemas.microsoft.com/office/drawing/2014/main" id="{3CF4569F-F5D1-4B14-A4DC-EC239597971C}"/>
                </a:ext>
              </a:extLst>
            </p:cNvPr>
            <p:cNvSpPr/>
            <p:nvPr/>
          </p:nvSpPr>
          <p:spPr>
            <a:xfrm>
              <a:off x="2771521" y="818642"/>
              <a:ext cx="1271524" cy="800226"/>
            </a:xfrm>
            <a:custGeom>
              <a:avLst/>
              <a:gdLst/>
              <a:ahLst/>
              <a:cxnLst/>
              <a:rect l="0" t="0" r="0" b="0"/>
              <a:pathLst>
                <a:path w="1271524" h="800226">
                  <a:moveTo>
                    <a:pt x="0" y="133350"/>
                  </a:moveTo>
                  <a:cubicBezTo>
                    <a:pt x="0" y="59689"/>
                    <a:pt x="59690" y="0"/>
                    <a:pt x="133350" y="0"/>
                  </a:cubicBezTo>
                  <a:lnTo>
                    <a:pt x="1138174" y="0"/>
                  </a:lnTo>
                  <a:cubicBezTo>
                    <a:pt x="1211834" y="0"/>
                    <a:pt x="1271524" y="59689"/>
                    <a:pt x="1271524" y="133350"/>
                  </a:cubicBezTo>
                  <a:lnTo>
                    <a:pt x="1271524" y="666876"/>
                  </a:lnTo>
                  <a:cubicBezTo>
                    <a:pt x="1271524" y="740537"/>
                    <a:pt x="1211834" y="800226"/>
                    <a:pt x="1138174" y="800226"/>
                  </a:cubicBezTo>
                  <a:lnTo>
                    <a:pt x="133350" y="800226"/>
                  </a:lnTo>
                  <a:cubicBezTo>
                    <a:pt x="59690" y="800226"/>
                    <a:pt x="0" y="740537"/>
                    <a:pt x="0" y="666876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10" name="Picture 5571">
              <a:extLst>
                <a:ext uri="{FF2B5EF4-FFF2-40B4-BE49-F238E27FC236}">
                  <a16:creationId xmlns:a16="http://schemas.microsoft.com/office/drawing/2014/main" id="{B13356CF-7ADE-4D60-AFE0-765D7DD12F9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14828" y="908050"/>
              <a:ext cx="1184148" cy="621792"/>
            </a:xfrm>
            <a:prstGeom prst="rect">
              <a:avLst/>
            </a:prstGeom>
          </p:spPr>
        </p:pic>
        <p:sp>
          <p:nvSpPr>
            <p:cNvPr id="11" name="Rectangle 5572">
              <a:extLst>
                <a:ext uri="{FF2B5EF4-FFF2-40B4-BE49-F238E27FC236}">
                  <a16:creationId xmlns:a16="http://schemas.microsoft.com/office/drawing/2014/main" id="{F0DB54F6-97F0-4ADB-B2E8-55EEB1B39F92}"/>
                </a:ext>
              </a:extLst>
            </p:cNvPr>
            <p:cNvSpPr/>
            <p:nvPr/>
          </p:nvSpPr>
          <p:spPr>
            <a:xfrm>
              <a:off x="2808329" y="946217"/>
              <a:ext cx="1295427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по методу </a:t>
              </a:r>
            </a:p>
          </p:txBody>
        </p:sp>
        <p:sp>
          <p:nvSpPr>
            <p:cNvPr id="12" name="Rectangle 5573">
              <a:extLst>
                <a:ext uri="{FF2B5EF4-FFF2-40B4-BE49-F238E27FC236}">
                  <a16:creationId xmlns:a16="http://schemas.microsoft.com/office/drawing/2014/main" id="{3510B31B-4895-47F8-BB3A-D6AFA23584F5}"/>
                </a:ext>
              </a:extLst>
            </p:cNvPr>
            <p:cNvSpPr/>
            <p:nvPr/>
          </p:nvSpPr>
          <p:spPr>
            <a:xfrm>
              <a:off x="2823566" y="1150433"/>
              <a:ext cx="1286865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правового </a:t>
              </a:r>
            </a:p>
          </p:txBody>
        </p:sp>
        <p:sp>
          <p:nvSpPr>
            <p:cNvPr id="13" name="Rectangle 5574">
              <a:extLst>
                <a:ext uri="{FF2B5EF4-FFF2-40B4-BE49-F238E27FC236}">
                  <a16:creationId xmlns:a16="http://schemas.microsoft.com/office/drawing/2014/main" id="{5AEC815C-CA64-42DA-BAAD-F99ECEC4FD36}"/>
                </a:ext>
              </a:extLst>
            </p:cNvPr>
            <p:cNvSpPr/>
            <p:nvPr/>
          </p:nvSpPr>
          <p:spPr>
            <a:xfrm>
              <a:off x="2814828" y="1354438"/>
              <a:ext cx="1351603" cy="2160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регулирования</a:t>
              </a:r>
            </a:p>
          </p:txBody>
        </p:sp>
        <p:sp>
          <p:nvSpPr>
            <p:cNvPr id="14" name="Rectangle 5575">
              <a:extLst>
                <a:ext uri="{FF2B5EF4-FFF2-40B4-BE49-F238E27FC236}">
                  <a16:creationId xmlns:a16="http://schemas.microsoft.com/office/drawing/2014/main" id="{BB1B0A3D-7FEB-43E8-B5F5-ED6918434E42}"/>
                </a:ext>
              </a:extLst>
            </p:cNvPr>
            <p:cNvSpPr/>
            <p:nvPr/>
          </p:nvSpPr>
          <p:spPr>
            <a:xfrm>
              <a:off x="3586861" y="1524005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5" name="Shape 5577">
              <a:extLst>
                <a:ext uri="{FF2B5EF4-FFF2-40B4-BE49-F238E27FC236}">
                  <a16:creationId xmlns:a16="http://schemas.microsoft.com/office/drawing/2014/main" id="{BD52FBD8-DB9F-443E-A97D-C4FB68C0E101}"/>
                </a:ext>
              </a:extLst>
            </p:cNvPr>
            <p:cNvSpPr/>
            <p:nvPr/>
          </p:nvSpPr>
          <p:spPr>
            <a:xfrm>
              <a:off x="89929" y="799973"/>
              <a:ext cx="1138288" cy="819277"/>
            </a:xfrm>
            <a:custGeom>
              <a:avLst/>
              <a:gdLst/>
              <a:ahLst/>
              <a:cxnLst/>
              <a:rect l="0" t="0" r="0" b="0"/>
              <a:pathLst>
                <a:path w="1138288" h="819277">
                  <a:moveTo>
                    <a:pt x="0" y="136525"/>
                  </a:moveTo>
                  <a:cubicBezTo>
                    <a:pt x="0" y="61087"/>
                    <a:pt x="61138" y="0"/>
                    <a:pt x="136550" y="0"/>
                  </a:cubicBezTo>
                  <a:lnTo>
                    <a:pt x="1001636" y="0"/>
                  </a:lnTo>
                  <a:cubicBezTo>
                    <a:pt x="1077074" y="0"/>
                    <a:pt x="1138288" y="61087"/>
                    <a:pt x="1138288" y="136525"/>
                  </a:cubicBezTo>
                  <a:lnTo>
                    <a:pt x="1138288" y="682752"/>
                  </a:lnTo>
                  <a:cubicBezTo>
                    <a:pt x="1138288" y="758063"/>
                    <a:pt x="1077074" y="819277"/>
                    <a:pt x="1001636" y="819277"/>
                  </a:cubicBezTo>
                  <a:lnTo>
                    <a:pt x="136550" y="819277"/>
                  </a:lnTo>
                  <a:cubicBezTo>
                    <a:pt x="61138" y="819277"/>
                    <a:pt x="0" y="758063"/>
                    <a:pt x="0" y="682752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16" name="Picture 5579">
              <a:extLst>
                <a:ext uri="{FF2B5EF4-FFF2-40B4-BE49-F238E27FC236}">
                  <a16:creationId xmlns:a16="http://schemas.microsoft.com/office/drawing/2014/main" id="{39A7D60A-69B6-490A-B5DF-BFF80679833D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35636" y="889762"/>
              <a:ext cx="1048512" cy="638556"/>
            </a:xfrm>
            <a:prstGeom prst="rect">
              <a:avLst/>
            </a:prstGeom>
          </p:spPr>
        </p:pic>
        <p:sp>
          <p:nvSpPr>
            <p:cNvPr id="19" name="Rectangle 5582">
              <a:extLst>
                <a:ext uri="{FF2B5EF4-FFF2-40B4-BE49-F238E27FC236}">
                  <a16:creationId xmlns:a16="http://schemas.microsoft.com/office/drawing/2014/main" id="{9CEEEF7A-46A9-4C6B-A54A-EFAF31FF69F5}"/>
                </a:ext>
              </a:extLst>
            </p:cNvPr>
            <p:cNvSpPr/>
            <p:nvPr/>
          </p:nvSpPr>
          <p:spPr>
            <a:xfrm>
              <a:off x="139148" y="927929"/>
              <a:ext cx="932737" cy="45167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По субъектам правотворчества</a:t>
              </a:r>
            </a:p>
          </p:txBody>
        </p:sp>
        <p:sp>
          <p:nvSpPr>
            <p:cNvPr id="23" name="Rectangle 5585">
              <a:extLst>
                <a:ext uri="{FF2B5EF4-FFF2-40B4-BE49-F238E27FC236}">
                  <a16:creationId xmlns:a16="http://schemas.microsoft.com/office/drawing/2014/main" id="{4A8D7D7A-8EEA-4432-AABF-A0A3F702653D}"/>
                </a:ext>
              </a:extLst>
            </p:cNvPr>
            <p:cNvSpPr/>
            <p:nvPr/>
          </p:nvSpPr>
          <p:spPr>
            <a:xfrm>
              <a:off x="1073150" y="1302373"/>
              <a:ext cx="59389" cy="2629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4" name="Rectangle 5586">
              <a:extLst>
                <a:ext uri="{FF2B5EF4-FFF2-40B4-BE49-F238E27FC236}">
                  <a16:creationId xmlns:a16="http://schemas.microsoft.com/office/drawing/2014/main" id="{E10AF2F7-BBCA-4E65-B7CB-0E782DF29CCE}"/>
                </a:ext>
              </a:extLst>
            </p:cNvPr>
            <p:cNvSpPr/>
            <p:nvPr/>
          </p:nvSpPr>
          <p:spPr>
            <a:xfrm>
              <a:off x="660146" y="1507241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5" name="Shape 5588">
              <a:extLst>
                <a:ext uri="{FF2B5EF4-FFF2-40B4-BE49-F238E27FC236}">
                  <a16:creationId xmlns:a16="http://schemas.microsoft.com/office/drawing/2014/main" id="{19E318B6-FBFB-4564-90A4-9D3315C50D7B}"/>
                </a:ext>
              </a:extLst>
            </p:cNvPr>
            <p:cNvSpPr/>
            <p:nvPr/>
          </p:nvSpPr>
          <p:spPr>
            <a:xfrm>
              <a:off x="5152771" y="818642"/>
              <a:ext cx="942594" cy="557149"/>
            </a:xfrm>
            <a:custGeom>
              <a:avLst/>
              <a:gdLst/>
              <a:ahLst/>
              <a:cxnLst/>
              <a:rect l="0" t="0" r="0" b="0"/>
              <a:pathLst>
                <a:path w="942594" h="557149">
                  <a:moveTo>
                    <a:pt x="0" y="92837"/>
                  </a:moveTo>
                  <a:cubicBezTo>
                    <a:pt x="0" y="41528"/>
                    <a:pt x="41529" y="0"/>
                    <a:pt x="92837" y="0"/>
                  </a:cubicBezTo>
                  <a:lnTo>
                    <a:pt x="849757" y="0"/>
                  </a:lnTo>
                  <a:cubicBezTo>
                    <a:pt x="900938" y="0"/>
                    <a:pt x="942594" y="41528"/>
                    <a:pt x="942594" y="92837"/>
                  </a:cubicBezTo>
                  <a:lnTo>
                    <a:pt x="942594" y="464312"/>
                  </a:lnTo>
                  <a:cubicBezTo>
                    <a:pt x="942594" y="515620"/>
                    <a:pt x="900938" y="557149"/>
                    <a:pt x="849757" y="557149"/>
                  </a:cubicBezTo>
                  <a:lnTo>
                    <a:pt x="92837" y="557149"/>
                  </a:lnTo>
                  <a:cubicBezTo>
                    <a:pt x="41529" y="557149"/>
                    <a:pt x="0" y="515620"/>
                    <a:pt x="0" y="464312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29" name="Rectangle 5593">
              <a:extLst>
                <a:ext uri="{FF2B5EF4-FFF2-40B4-BE49-F238E27FC236}">
                  <a16:creationId xmlns:a16="http://schemas.microsoft.com/office/drawing/2014/main" id="{058A9341-6F21-4E91-86CE-849C758C8F3A}"/>
                </a:ext>
              </a:extLst>
            </p:cNvPr>
            <p:cNvSpPr/>
            <p:nvPr/>
          </p:nvSpPr>
          <p:spPr>
            <a:xfrm>
              <a:off x="5184438" y="934024"/>
              <a:ext cx="966661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По кругу лиц</a:t>
              </a:r>
            </a:p>
          </p:txBody>
        </p:sp>
        <p:sp>
          <p:nvSpPr>
            <p:cNvPr id="30" name="Rectangle 5594">
              <a:extLst>
                <a:ext uri="{FF2B5EF4-FFF2-40B4-BE49-F238E27FC236}">
                  <a16:creationId xmlns:a16="http://schemas.microsoft.com/office/drawing/2014/main" id="{34D6963F-55BD-4D99-90B7-6D157D54B148}"/>
                </a:ext>
              </a:extLst>
            </p:cNvPr>
            <p:cNvSpPr/>
            <p:nvPr/>
          </p:nvSpPr>
          <p:spPr>
            <a:xfrm>
              <a:off x="5998210" y="898783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3" name="Shape 5598">
              <a:extLst>
                <a:ext uri="{FF2B5EF4-FFF2-40B4-BE49-F238E27FC236}">
                  <a16:creationId xmlns:a16="http://schemas.microsoft.com/office/drawing/2014/main" id="{71C2B77A-BAF4-44D4-826A-B5998EBCA64F}"/>
                </a:ext>
              </a:extLst>
            </p:cNvPr>
            <p:cNvSpPr/>
            <p:nvPr/>
          </p:nvSpPr>
          <p:spPr>
            <a:xfrm>
              <a:off x="4105021" y="819150"/>
              <a:ext cx="975106" cy="785749"/>
            </a:xfrm>
            <a:custGeom>
              <a:avLst/>
              <a:gdLst/>
              <a:ahLst/>
              <a:cxnLst/>
              <a:rect l="0" t="0" r="0" b="0"/>
              <a:pathLst>
                <a:path w="975106" h="785749">
                  <a:moveTo>
                    <a:pt x="0" y="130937"/>
                  </a:moveTo>
                  <a:cubicBezTo>
                    <a:pt x="0" y="58547"/>
                    <a:pt x="58674" y="0"/>
                    <a:pt x="130937" y="0"/>
                  </a:cubicBezTo>
                  <a:lnTo>
                    <a:pt x="844042" y="0"/>
                  </a:lnTo>
                  <a:cubicBezTo>
                    <a:pt x="916432" y="0"/>
                    <a:pt x="975106" y="58547"/>
                    <a:pt x="975106" y="130937"/>
                  </a:cubicBezTo>
                  <a:lnTo>
                    <a:pt x="975106" y="654812"/>
                  </a:lnTo>
                  <a:cubicBezTo>
                    <a:pt x="975106" y="727075"/>
                    <a:pt x="916432" y="785749"/>
                    <a:pt x="844042" y="785749"/>
                  </a:cubicBezTo>
                  <a:lnTo>
                    <a:pt x="130937" y="785749"/>
                  </a:lnTo>
                  <a:cubicBezTo>
                    <a:pt x="58674" y="785749"/>
                    <a:pt x="0" y="727075"/>
                    <a:pt x="0" y="654812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34" name="Picture 5600">
              <a:extLst>
                <a:ext uri="{FF2B5EF4-FFF2-40B4-BE49-F238E27FC236}">
                  <a16:creationId xmlns:a16="http://schemas.microsoft.com/office/drawing/2014/main" id="{DA2C5824-119B-4081-B1FC-B0C6AA4769C0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4148328" y="908050"/>
              <a:ext cx="888492" cy="608076"/>
            </a:xfrm>
            <a:prstGeom prst="rect">
              <a:avLst/>
            </a:prstGeom>
          </p:spPr>
        </p:pic>
        <p:sp>
          <p:nvSpPr>
            <p:cNvPr id="35" name="Rectangle 5601">
              <a:extLst>
                <a:ext uri="{FF2B5EF4-FFF2-40B4-BE49-F238E27FC236}">
                  <a16:creationId xmlns:a16="http://schemas.microsoft.com/office/drawing/2014/main" id="{C5B8FD8D-DB52-4F4F-BBFE-20E85400DE02}"/>
                </a:ext>
              </a:extLst>
            </p:cNvPr>
            <p:cNvSpPr/>
            <p:nvPr/>
          </p:nvSpPr>
          <p:spPr>
            <a:xfrm>
              <a:off x="4153104" y="946217"/>
              <a:ext cx="999457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по функциям</a:t>
              </a:r>
            </a:p>
          </p:txBody>
        </p:sp>
        <p:sp>
          <p:nvSpPr>
            <p:cNvPr id="38" name="Rectangle 5604">
              <a:extLst>
                <a:ext uri="{FF2B5EF4-FFF2-40B4-BE49-F238E27FC236}">
                  <a16:creationId xmlns:a16="http://schemas.microsoft.com/office/drawing/2014/main" id="{3C7284AE-756D-4B8D-B9FE-9EB48D4AA014}"/>
                </a:ext>
              </a:extLst>
            </p:cNvPr>
            <p:cNvSpPr/>
            <p:nvPr/>
          </p:nvSpPr>
          <p:spPr>
            <a:xfrm>
              <a:off x="4806442" y="1319137"/>
              <a:ext cx="59389" cy="2629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9" name="Shape 5606">
              <a:extLst>
                <a:ext uri="{FF2B5EF4-FFF2-40B4-BE49-F238E27FC236}">
                  <a16:creationId xmlns:a16="http://schemas.microsoft.com/office/drawing/2014/main" id="{AE7264BC-766E-4939-9D73-BC049198CB63}"/>
                </a:ext>
              </a:extLst>
            </p:cNvPr>
            <p:cNvSpPr/>
            <p:nvPr/>
          </p:nvSpPr>
          <p:spPr>
            <a:xfrm>
              <a:off x="2768600" y="1856232"/>
              <a:ext cx="348615" cy="1699896"/>
            </a:xfrm>
            <a:custGeom>
              <a:avLst/>
              <a:gdLst/>
              <a:ahLst/>
              <a:cxnLst/>
              <a:rect l="0" t="0" r="0" b="0"/>
              <a:pathLst>
                <a:path w="348615" h="1699896">
                  <a:moveTo>
                    <a:pt x="58166" y="1699896"/>
                  </a:moveTo>
                  <a:cubicBezTo>
                    <a:pt x="26035" y="1699896"/>
                    <a:pt x="0" y="1673860"/>
                    <a:pt x="0" y="1641856"/>
                  </a:cubicBezTo>
                  <a:lnTo>
                    <a:pt x="0" y="58039"/>
                  </a:lnTo>
                  <a:cubicBezTo>
                    <a:pt x="0" y="26036"/>
                    <a:pt x="26035" y="0"/>
                    <a:pt x="58166" y="0"/>
                  </a:cubicBezTo>
                  <a:lnTo>
                    <a:pt x="290449" y="0"/>
                  </a:lnTo>
                  <a:cubicBezTo>
                    <a:pt x="322580" y="0"/>
                    <a:pt x="348615" y="26036"/>
                    <a:pt x="348615" y="58039"/>
                  </a:cubicBezTo>
                  <a:lnTo>
                    <a:pt x="348615" y="1641856"/>
                  </a:lnTo>
                  <a:cubicBezTo>
                    <a:pt x="348615" y="1673860"/>
                    <a:pt x="322580" y="1699896"/>
                    <a:pt x="290449" y="1699896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40" name="Picture 5608">
              <a:extLst>
                <a:ext uri="{FF2B5EF4-FFF2-40B4-BE49-F238E27FC236}">
                  <a16:creationId xmlns:a16="http://schemas.microsoft.com/office/drawing/2014/main" id="{218DB443-7272-4FAB-A040-C792056B3B69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744724" y="1970278"/>
              <a:ext cx="396240" cy="1472184"/>
            </a:xfrm>
            <a:prstGeom prst="rect">
              <a:avLst/>
            </a:prstGeom>
          </p:spPr>
        </p:pic>
        <p:sp>
          <p:nvSpPr>
            <p:cNvPr id="41" name="Rectangle 5609">
              <a:extLst>
                <a:ext uri="{FF2B5EF4-FFF2-40B4-BE49-F238E27FC236}">
                  <a16:creationId xmlns:a16="http://schemas.microsoft.com/office/drawing/2014/main" id="{8F04C4BD-47A3-4047-887E-AF8C911D7F4A}"/>
                </a:ext>
              </a:extLst>
            </p:cNvPr>
            <p:cNvSpPr/>
            <p:nvPr/>
          </p:nvSpPr>
          <p:spPr>
            <a:xfrm rot="-5399999">
              <a:off x="2254738" y="2602666"/>
              <a:ext cx="1464764" cy="2160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императивные</a:t>
              </a:r>
            </a:p>
          </p:txBody>
        </p:sp>
        <p:sp>
          <p:nvSpPr>
            <p:cNvPr id="42" name="Rectangle 5610">
              <a:extLst>
                <a:ext uri="{FF2B5EF4-FFF2-40B4-BE49-F238E27FC236}">
                  <a16:creationId xmlns:a16="http://schemas.microsoft.com/office/drawing/2014/main" id="{67AC3F22-3BD9-456F-83E3-E938D56F40E9}"/>
                </a:ext>
              </a:extLst>
            </p:cNvPr>
            <p:cNvSpPr/>
            <p:nvPr/>
          </p:nvSpPr>
          <p:spPr>
            <a:xfrm rot="-5399999">
              <a:off x="2945564" y="2181588"/>
              <a:ext cx="59389" cy="2629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3" name="Shape 5612">
              <a:extLst>
                <a:ext uri="{FF2B5EF4-FFF2-40B4-BE49-F238E27FC236}">
                  <a16:creationId xmlns:a16="http://schemas.microsoft.com/office/drawing/2014/main" id="{43226004-0E0B-4177-AA6B-5B3AEC616C13}"/>
                </a:ext>
              </a:extLst>
            </p:cNvPr>
            <p:cNvSpPr/>
            <p:nvPr/>
          </p:nvSpPr>
          <p:spPr>
            <a:xfrm>
              <a:off x="3239135" y="1856232"/>
              <a:ext cx="348488" cy="1671066"/>
            </a:xfrm>
            <a:custGeom>
              <a:avLst/>
              <a:gdLst/>
              <a:ahLst/>
              <a:cxnLst/>
              <a:rect l="0" t="0" r="0" b="0"/>
              <a:pathLst>
                <a:path w="348488" h="1671066">
                  <a:moveTo>
                    <a:pt x="58039" y="1671066"/>
                  </a:moveTo>
                  <a:cubicBezTo>
                    <a:pt x="25908" y="1671066"/>
                    <a:pt x="0" y="1645031"/>
                    <a:pt x="0" y="1613027"/>
                  </a:cubicBezTo>
                  <a:lnTo>
                    <a:pt x="0" y="58039"/>
                  </a:lnTo>
                  <a:cubicBezTo>
                    <a:pt x="0" y="26036"/>
                    <a:pt x="25908" y="0"/>
                    <a:pt x="58039" y="0"/>
                  </a:cubicBezTo>
                  <a:lnTo>
                    <a:pt x="290449" y="0"/>
                  </a:lnTo>
                  <a:cubicBezTo>
                    <a:pt x="322580" y="0"/>
                    <a:pt x="348488" y="26036"/>
                    <a:pt x="348488" y="58039"/>
                  </a:cubicBezTo>
                  <a:lnTo>
                    <a:pt x="348488" y="1613027"/>
                  </a:lnTo>
                  <a:cubicBezTo>
                    <a:pt x="348488" y="1645031"/>
                    <a:pt x="322580" y="1671066"/>
                    <a:pt x="290449" y="1671066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44" name="Picture 5614">
              <a:extLst>
                <a:ext uri="{FF2B5EF4-FFF2-40B4-BE49-F238E27FC236}">
                  <a16:creationId xmlns:a16="http://schemas.microsoft.com/office/drawing/2014/main" id="{4E720A66-1213-4BEB-B224-BEE92F6F3AB4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215640" y="1968754"/>
              <a:ext cx="396240" cy="1444752"/>
            </a:xfrm>
            <a:prstGeom prst="rect">
              <a:avLst/>
            </a:prstGeom>
          </p:spPr>
        </p:pic>
        <p:sp>
          <p:nvSpPr>
            <p:cNvPr id="45" name="Rectangle 5615">
              <a:extLst>
                <a:ext uri="{FF2B5EF4-FFF2-40B4-BE49-F238E27FC236}">
                  <a16:creationId xmlns:a16="http://schemas.microsoft.com/office/drawing/2014/main" id="{D5450735-5943-44C1-9F36-A4CCF3A4901A}"/>
                </a:ext>
              </a:extLst>
            </p:cNvPr>
            <p:cNvSpPr/>
            <p:nvPr/>
          </p:nvSpPr>
          <p:spPr>
            <a:xfrm rot="-5399999">
              <a:off x="2683787" y="2531746"/>
              <a:ext cx="1549061" cy="2157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диспозитивные</a:t>
              </a:r>
            </a:p>
          </p:txBody>
        </p:sp>
        <p:sp>
          <p:nvSpPr>
            <p:cNvPr id="46" name="Rectangle 5616">
              <a:extLst>
                <a:ext uri="{FF2B5EF4-FFF2-40B4-BE49-F238E27FC236}">
                  <a16:creationId xmlns:a16="http://schemas.microsoft.com/office/drawing/2014/main" id="{A9DC6345-D04D-419C-BF18-4B079480B16F}"/>
                </a:ext>
              </a:extLst>
            </p:cNvPr>
            <p:cNvSpPr/>
            <p:nvPr/>
          </p:nvSpPr>
          <p:spPr>
            <a:xfrm rot="-5399999">
              <a:off x="3425150" y="2112279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Shape 5618">
              <a:extLst>
                <a:ext uri="{FF2B5EF4-FFF2-40B4-BE49-F238E27FC236}">
                  <a16:creationId xmlns:a16="http://schemas.microsoft.com/office/drawing/2014/main" id="{EB794638-7DB1-4ADF-9CD0-E508C39BB101}"/>
                </a:ext>
              </a:extLst>
            </p:cNvPr>
            <p:cNvSpPr/>
            <p:nvPr/>
          </p:nvSpPr>
          <p:spPr>
            <a:xfrm>
              <a:off x="3709670" y="1856232"/>
              <a:ext cx="348488" cy="1671321"/>
            </a:xfrm>
            <a:custGeom>
              <a:avLst/>
              <a:gdLst/>
              <a:ahLst/>
              <a:cxnLst/>
              <a:rect l="0" t="0" r="0" b="0"/>
              <a:pathLst>
                <a:path w="348488" h="1671321">
                  <a:moveTo>
                    <a:pt x="58039" y="1671321"/>
                  </a:moveTo>
                  <a:cubicBezTo>
                    <a:pt x="25908" y="1671321"/>
                    <a:pt x="0" y="1645285"/>
                    <a:pt x="0" y="1613281"/>
                  </a:cubicBezTo>
                  <a:lnTo>
                    <a:pt x="0" y="58039"/>
                  </a:lnTo>
                  <a:cubicBezTo>
                    <a:pt x="0" y="26036"/>
                    <a:pt x="25908" y="0"/>
                    <a:pt x="58039" y="0"/>
                  </a:cubicBezTo>
                  <a:lnTo>
                    <a:pt x="290449" y="0"/>
                  </a:lnTo>
                  <a:cubicBezTo>
                    <a:pt x="322580" y="0"/>
                    <a:pt x="348488" y="26036"/>
                    <a:pt x="348488" y="58039"/>
                  </a:cubicBezTo>
                  <a:lnTo>
                    <a:pt x="348488" y="1613281"/>
                  </a:lnTo>
                  <a:cubicBezTo>
                    <a:pt x="348488" y="1645285"/>
                    <a:pt x="322580" y="1671321"/>
                    <a:pt x="290449" y="1671321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48" name="Picture 5620">
              <a:extLst>
                <a:ext uri="{FF2B5EF4-FFF2-40B4-BE49-F238E27FC236}">
                  <a16:creationId xmlns:a16="http://schemas.microsoft.com/office/drawing/2014/main" id="{C0D1059E-DB54-4D3D-A70F-42973C9247E4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685032" y="1970278"/>
              <a:ext cx="397764" cy="1444752"/>
            </a:xfrm>
            <a:prstGeom prst="rect">
              <a:avLst/>
            </a:prstGeom>
          </p:spPr>
        </p:pic>
        <p:sp>
          <p:nvSpPr>
            <p:cNvPr id="49" name="Rectangle 5621">
              <a:extLst>
                <a:ext uri="{FF2B5EF4-FFF2-40B4-BE49-F238E27FC236}">
                  <a16:creationId xmlns:a16="http://schemas.microsoft.com/office/drawing/2014/main" id="{07497AD8-41ED-41D5-A53B-D687B492232F}"/>
                </a:ext>
              </a:extLst>
            </p:cNvPr>
            <p:cNvSpPr/>
            <p:nvPr/>
          </p:nvSpPr>
          <p:spPr>
            <a:xfrm rot="-5399999">
              <a:off x="2983854" y="2363945"/>
              <a:ext cx="1887712" cy="2157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рекомендательные</a:t>
              </a:r>
            </a:p>
          </p:txBody>
        </p:sp>
        <p:sp>
          <p:nvSpPr>
            <p:cNvPr id="50" name="Rectangle 5622">
              <a:extLst>
                <a:ext uri="{FF2B5EF4-FFF2-40B4-BE49-F238E27FC236}">
                  <a16:creationId xmlns:a16="http://schemas.microsoft.com/office/drawing/2014/main" id="{569E7E75-B06B-4285-BE5D-46A41541A843}"/>
                </a:ext>
              </a:extLst>
            </p:cNvPr>
            <p:cNvSpPr/>
            <p:nvPr/>
          </p:nvSpPr>
          <p:spPr>
            <a:xfrm rot="-5399999">
              <a:off x="3886223" y="1835915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1" name="Shape 5623">
              <a:extLst>
                <a:ext uri="{FF2B5EF4-FFF2-40B4-BE49-F238E27FC236}">
                  <a16:creationId xmlns:a16="http://schemas.microsoft.com/office/drawing/2014/main" id="{6AABFB65-A1E6-4F48-8FB4-B62AE56A112C}"/>
                </a:ext>
              </a:extLst>
            </p:cNvPr>
            <p:cNvSpPr/>
            <p:nvPr/>
          </p:nvSpPr>
          <p:spPr>
            <a:xfrm>
              <a:off x="3239135" y="385318"/>
              <a:ext cx="4572" cy="185927"/>
            </a:xfrm>
            <a:custGeom>
              <a:avLst/>
              <a:gdLst/>
              <a:ahLst/>
              <a:cxnLst/>
              <a:rect l="0" t="0" r="0" b="0"/>
              <a:pathLst>
                <a:path w="4572" h="185927">
                  <a:moveTo>
                    <a:pt x="0" y="0"/>
                  </a:moveTo>
                  <a:lnTo>
                    <a:pt x="4572" y="185927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52" name="Shape 5624">
              <a:extLst>
                <a:ext uri="{FF2B5EF4-FFF2-40B4-BE49-F238E27FC236}">
                  <a16:creationId xmlns:a16="http://schemas.microsoft.com/office/drawing/2014/main" id="{44CF68AB-C994-4B64-954B-A340172EDCC8}"/>
                </a:ext>
              </a:extLst>
            </p:cNvPr>
            <p:cNvSpPr/>
            <p:nvPr/>
          </p:nvSpPr>
          <p:spPr>
            <a:xfrm>
              <a:off x="704596" y="571119"/>
              <a:ext cx="4962525" cy="0"/>
            </a:xfrm>
            <a:custGeom>
              <a:avLst/>
              <a:gdLst/>
              <a:ahLst/>
              <a:cxnLst/>
              <a:rect l="0" t="0" r="0" b="0"/>
              <a:pathLst>
                <a:path w="4962525">
                  <a:moveTo>
                    <a:pt x="0" y="0"/>
                  </a:moveTo>
                  <a:lnTo>
                    <a:pt x="4962525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53" name="Shape 5625">
              <a:extLst>
                <a:ext uri="{FF2B5EF4-FFF2-40B4-BE49-F238E27FC236}">
                  <a16:creationId xmlns:a16="http://schemas.microsoft.com/office/drawing/2014/main" id="{3C649CD3-55B3-449A-A4AF-1CC55C6E2EF7}"/>
                </a:ext>
              </a:extLst>
            </p:cNvPr>
            <p:cNvSpPr/>
            <p:nvPr/>
          </p:nvSpPr>
          <p:spPr>
            <a:xfrm>
              <a:off x="666496" y="571119"/>
              <a:ext cx="76200" cy="228854"/>
            </a:xfrm>
            <a:custGeom>
              <a:avLst/>
              <a:gdLst/>
              <a:ahLst/>
              <a:cxnLst/>
              <a:rect l="0" t="0" r="0" b="0"/>
              <a:pathLst>
                <a:path w="76200" h="228854">
                  <a:moveTo>
                    <a:pt x="33401" y="0"/>
                  </a:moveTo>
                  <a:lnTo>
                    <a:pt x="42926" y="0"/>
                  </a:lnTo>
                  <a:lnTo>
                    <a:pt x="42926" y="152654"/>
                  </a:lnTo>
                  <a:lnTo>
                    <a:pt x="76200" y="152654"/>
                  </a:lnTo>
                  <a:lnTo>
                    <a:pt x="38100" y="228854"/>
                  </a:lnTo>
                  <a:lnTo>
                    <a:pt x="0" y="152654"/>
                  </a:lnTo>
                  <a:lnTo>
                    <a:pt x="33401" y="152654"/>
                  </a:lnTo>
                  <a:lnTo>
                    <a:pt x="3340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54" name="Shape 5626">
              <a:extLst>
                <a:ext uri="{FF2B5EF4-FFF2-40B4-BE49-F238E27FC236}">
                  <a16:creationId xmlns:a16="http://schemas.microsoft.com/office/drawing/2014/main" id="{28CF1EBD-943E-453F-92E9-5711D1616C87}"/>
                </a:ext>
              </a:extLst>
            </p:cNvPr>
            <p:cNvSpPr/>
            <p:nvPr/>
          </p:nvSpPr>
          <p:spPr>
            <a:xfrm>
              <a:off x="1976374" y="590296"/>
              <a:ext cx="76200" cy="228854"/>
            </a:xfrm>
            <a:custGeom>
              <a:avLst/>
              <a:gdLst/>
              <a:ahLst/>
              <a:cxnLst/>
              <a:rect l="0" t="0" r="0" b="0"/>
              <a:pathLst>
                <a:path w="76200" h="228854">
                  <a:moveTo>
                    <a:pt x="33401" y="0"/>
                  </a:moveTo>
                  <a:lnTo>
                    <a:pt x="42926" y="0"/>
                  </a:lnTo>
                  <a:lnTo>
                    <a:pt x="42926" y="152654"/>
                  </a:lnTo>
                  <a:lnTo>
                    <a:pt x="76200" y="152654"/>
                  </a:lnTo>
                  <a:lnTo>
                    <a:pt x="38100" y="228854"/>
                  </a:lnTo>
                  <a:lnTo>
                    <a:pt x="0" y="152654"/>
                  </a:lnTo>
                  <a:lnTo>
                    <a:pt x="33401" y="152654"/>
                  </a:lnTo>
                  <a:lnTo>
                    <a:pt x="3340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55" name="Shape 5627">
              <a:extLst>
                <a:ext uri="{FF2B5EF4-FFF2-40B4-BE49-F238E27FC236}">
                  <a16:creationId xmlns:a16="http://schemas.microsoft.com/office/drawing/2014/main" id="{9C79B274-9A5C-4F1F-82EE-79164239CF6B}"/>
                </a:ext>
              </a:extLst>
            </p:cNvPr>
            <p:cNvSpPr/>
            <p:nvPr/>
          </p:nvSpPr>
          <p:spPr>
            <a:xfrm>
              <a:off x="4538472" y="561594"/>
              <a:ext cx="76200" cy="228854"/>
            </a:xfrm>
            <a:custGeom>
              <a:avLst/>
              <a:gdLst/>
              <a:ahLst/>
              <a:cxnLst/>
              <a:rect l="0" t="0" r="0" b="0"/>
              <a:pathLst>
                <a:path w="76200" h="228854">
                  <a:moveTo>
                    <a:pt x="33401" y="0"/>
                  </a:moveTo>
                  <a:lnTo>
                    <a:pt x="42926" y="0"/>
                  </a:lnTo>
                  <a:lnTo>
                    <a:pt x="42926" y="152654"/>
                  </a:lnTo>
                  <a:lnTo>
                    <a:pt x="76200" y="152654"/>
                  </a:lnTo>
                  <a:lnTo>
                    <a:pt x="38100" y="228854"/>
                  </a:lnTo>
                  <a:lnTo>
                    <a:pt x="0" y="152654"/>
                  </a:lnTo>
                  <a:lnTo>
                    <a:pt x="33401" y="152654"/>
                  </a:lnTo>
                  <a:lnTo>
                    <a:pt x="3340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56" name="Shape 5628">
              <a:extLst>
                <a:ext uri="{FF2B5EF4-FFF2-40B4-BE49-F238E27FC236}">
                  <a16:creationId xmlns:a16="http://schemas.microsoft.com/office/drawing/2014/main" id="{B832ED13-C608-4B30-813D-A73ADE4B45D0}"/>
                </a:ext>
              </a:extLst>
            </p:cNvPr>
            <p:cNvSpPr/>
            <p:nvPr/>
          </p:nvSpPr>
          <p:spPr>
            <a:xfrm>
              <a:off x="5629021" y="571119"/>
              <a:ext cx="76200" cy="228854"/>
            </a:xfrm>
            <a:custGeom>
              <a:avLst/>
              <a:gdLst/>
              <a:ahLst/>
              <a:cxnLst/>
              <a:rect l="0" t="0" r="0" b="0"/>
              <a:pathLst>
                <a:path w="76200" h="228854">
                  <a:moveTo>
                    <a:pt x="33274" y="0"/>
                  </a:moveTo>
                  <a:lnTo>
                    <a:pt x="42799" y="0"/>
                  </a:lnTo>
                  <a:lnTo>
                    <a:pt x="42799" y="152654"/>
                  </a:lnTo>
                  <a:lnTo>
                    <a:pt x="76200" y="152654"/>
                  </a:lnTo>
                  <a:lnTo>
                    <a:pt x="38100" y="228854"/>
                  </a:lnTo>
                  <a:lnTo>
                    <a:pt x="0" y="152654"/>
                  </a:lnTo>
                  <a:lnTo>
                    <a:pt x="33274" y="152654"/>
                  </a:lnTo>
                  <a:lnTo>
                    <a:pt x="33274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57" name="Shape 5631">
              <a:extLst>
                <a:ext uri="{FF2B5EF4-FFF2-40B4-BE49-F238E27FC236}">
                  <a16:creationId xmlns:a16="http://schemas.microsoft.com/office/drawing/2014/main" id="{FE62A424-6D72-49C0-8CB7-4614251AC5D3}"/>
                </a:ext>
              </a:extLst>
            </p:cNvPr>
            <p:cNvSpPr/>
            <p:nvPr/>
          </p:nvSpPr>
          <p:spPr>
            <a:xfrm>
              <a:off x="16104" y="1903603"/>
              <a:ext cx="507517" cy="1691259"/>
            </a:xfrm>
            <a:custGeom>
              <a:avLst/>
              <a:gdLst/>
              <a:ahLst/>
              <a:cxnLst/>
              <a:rect l="0" t="0" r="0" b="0"/>
              <a:pathLst>
                <a:path w="507517" h="1691259">
                  <a:moveTo>
                    <a:pt x="84582" y="1691259"/>
                  </a:moveTo>
                  <a:cubicBezTo>
                    <a:pt x="37871" y="1691259"/>
                    <a:pt x="0" y="1653413"/>
                    <a:pt x="0" y="1606677"/>
                  </a:cubicBezTo>
                  <a:lnTo>
                    <a:pt x="0" y="84582"/>
                  </a:lnTo>
                  <a:cubicBezTo>
                    <a:pt x="0" y="37846"/>
                    <a:pt x="37871" y="0"/>
                    <a:pt x="84582" y="0"/>
                  </a:cubicBezTo>
                  <a:lnTo>
                    <a:pt x="422935" y="0"/>
                  </a:lnTo>
                  <a:cubicBezTo>
                    <a:pt x="469646" y="0"/>
                    <a:pt x="507517" y="37846"/>
                    <a:pt x="507517" y="84582"/>
                  </a:cubicBezTo>
                  <a:lnTo>
                    <a:pt x="507517" y="1606677"/>
                  </a:lnTo>
                  <a:cubicBezTo>
                    <a:pt x="507517" y="1653413"/>
                    <a:pt x="469646" y="1691259"/>
                    <a:pt x="422935" y="1691259"/>
                  </a:cubicBez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58" name="Picture 5633">
              <a:extLst>
                <a:ext uri="{FF2B5EF4-FFF2-40B4-BE49-F238E27FC236}">
                  <a16:creationId xmlns:a16="http://schemas.microsoft.com/office/drawing/2014/main" id="{3B3C7397-EF13-4A18-9B2B-34D759BE3F9B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0" y="2023618"/>
              <a:ext cx="539496" cy="1450848"/>
            </a:xfrm>
            <a:prstGeom prst="rect">
              <a:avLst/>
            </a:prstGeom>
          </p:spPr>
        </p:pic>
        <p:sp>
          <p:nvSpPr>
            <p:cNvPr id="59" name="Rectangle 5634">
              <a:extLst>
                <a:ext uri="{FF2B5EF4-FFF2-40B4-BE49-F238E27FC236}">
                  <a16:creationId xmlns:a16="http://schemas.microsoft.com/office/drawing/2014/main" id="{7CCC9DD2-EEAD-477D-9B4C-03A522925587}"/>
                </a:ext>
              </a:extLst>
            </p:cNvPr>
            <p:cNvSpPr/>
            <p:nvPr/>
          </p:nvSpPr>
          <p:spPr>
            <a:xfrm rot="-5399999">
              <a:off x="-329025" y="2505035"/>
              <a:ext cx="1111758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исходящие</a:t>
              </a:r>
            </a:p>
          </p:txBody>
        </p:sp>
        <p:sp>
          <p:nvSpPr>
            <p:cNvPr id="60" name="Rectangle 5635">
              <a:extLst>
                <a:ext uri="{FF2B5EF4-FFF2-40B4-BE49-F238E27FC236}">
                  <a16:creationId xmlns:a16="http://schemas.microsoft.com/office/drawing/2014/main" id="{ADA493EC-DF7A-48F3-9B07-30A474035DD5}"/>
                </a:ext>
              </a:extLst>
            </p:cNvPr>
            <p:cNvSpPr/>
            <p:nvPr/>
          </p:nvSpPr>
          <p:spPr>
            <a:xfrm rot="-5399999">
              <a:off x="185367" y="2172719"/>
              <a:ext cx="59288" cy="26252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1" name="Rectangle 5636">
              <a:extLst>
                <a:ext uri="{FF2B5EF4-FFF2-40B4-BE49-F238E27FC236}">
                  <a16:creationId xmlns:a16="http://schemas.microsoft.com/office/drawing/2014/main" id="{321EB3EF-D77F-4BC7-AD74-89FCEC54071E}"/>
                </a:ext>
              </a:extLst>
            </p:cNvPr>
            <p:cNvSpPr/>
            <p:nvPr/>
          </p:nvSpPr>
          <p:spPr>
            <a:xfrm rot="-5399999">
              <a:off x="-328939" y="2457877"/>
              <a:ext cx="1489537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от государства</a:t>
              </a:r>
            </a:p>
          </p:txBody>
        </p:sp>
        <p:sp>
          <p:nvSpPr>
            <p:cNvPr id="62" name="Rectangle 5637">
              <a:extLst>
                <a:ext uri="{FF2B5EF4-FFF2-40B4-BE49-F238E27FC236}">
                  <a16:creationId xmlns:a16="http://schemas.microsoft.com/office/drawing/2014/main" id="{E594430B-931E-4C09-A7D7-170A66A72515}"/>
                </a:ext>
              </a:extLst>
            </p:cNvPr>
            <p:cNvSpPr/>
            <p:nvPr/>
          </p:nvSpPr>
          <p:spPr>
            <a:xfrm rot="-5399999">
              <a:off x="382662" y="2054367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Shape 5639">
              <a:extLst>
                <a:ext uri="{FF2B5EF4-FFF2-40B4-BE49-F238E27FC236}">
                  <a16:creationId xmlns:a16="http://schemas.microsoft.com/office/drawing/2014/main" id="{2E37C638-3142-4089-8261-EC91B63AA8E6}"/>
                </a:ext>
              </a:extLst>
            </p:cNvPr>
            <p:cNvSpPr/>
            <p:nvPr/>
          </p:nvSpPr>
          <p:spPr>
            <a:xfrm>
              <a:off x="564642" y="1901317"/>
              <a:ext cx="700913" cy="1689354"/>
            </a:xfrm>
            <a:custGeom>
              <a:avLst/>
              <a:gdLst/>
              <a:ahLst/>
              <a:cxnLst/>
              <a:rect l="0" t="0" r="0" b="0"/>
              <a:pathLst>
                <a:path w="700913" h="1689354">
                  <a:moveTo>
                    <a:pt x="116840" y="1689354"/>
                  </a:moveTo>
                  <a:cubicBezTo>
                    <a:pt x="52324" y="1689354"/>
                    <a:pt x="0" y="1637030"/>
                    <a:pt x="0" y="1572514"/>
                  </a:cubicBezTo>
                  <a:lnTo>
                    <a:pt x="0" y="116839"/>
                  </a:lnTo>
                  <a:cubicBezTo>
                    <a:pt x="0" y="52324"/>
                    <a:pt x="52324" y="0"/>
                    <a:pt x="116840" y="0"/>
                  </a:cubicBezTo>
                  <a:lnTo>
                    <a:pt x="584073" y="0"/>
                  </a:lnTo>
                  <a:cubicBezTo>
                    <a:pt x="648716" y="0"/>
                    <a:pt x="700913" y="52324"/>
                    <a:pt x="700913" y="116839"/>
                  </a:cubicBezTo>
                  <a:lnTo>
                    <a:pt x="700913" y="1572514"/>
                  </a:lnTo>
                  <a:cubicBezTo>
                    <a:pt x="700913" y="1637030"/>
                    <a:pt x="648716" y="1689354"/>
                    <a:pt x="584073" y="1689354"/>
                  </a:cubicBez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64" name="Picture 5641">
              <a:extLst>
                <a:ext uri="{FF2B5EF4-FFF2-40B4-BE49-F238E27FC236}">
                  <a16:creationId xmlns:a16="http://schemas.microsoft.com/office/drawing/2014/main" id="{C70D2EB9-BE75-4B79-B957-DC3FA84CA6EE}"/>
                </a:ext>
              </a:extLst>
            </p:cNvPr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557784" y="2031238"/>
              <a:ext cx="714756" cy="1429512"/>
            </a:xfrm>
            <a:prstGeom prst="rect">
              <a:avLst/>
            </a:prstGeom>
          </p:spPr>
        </p:pic>
        <p:sp>
          <p:nvSpPr>
            <p:cNvPr id="65" name="Rectangle 5642">
              <a:extLst>
                <a:ext uri="{FF2B5EF4-FFF2-40B4-BE49-F238E27FC236}">
                  <a16:creationId xmlns:a16="http://schemas.microsoft.com/office/drawing/2014/main" id="{FBAB134B-6744-45F6-B6FF-F358AFF8FE36}"/>
                </a:ext>
              </a:extLst>
            </p:cNvPr>
            <p:cNvSpPr/>
            <p:nvPr/>
          </p:nvSpPr>
          <p:spPr>
            <a:xfrm rot="-5399999">
              <a:off x="-78164" y="2425239"/>
              <a:ext cx="1725501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исходящие непо-</a:t>
              </a:r>
            </a:p>
          </p:txBody>
        </p:sp>
        <p:sp>
          <p:nvSpPr>
            <p:cNvPr id="66" name="Rectangle 5643">
              <a:extLst>
                <a:ext uri="{FF2B5EF4-FFF2-40B4-BE49-F238E27FC236}">
                  <a16:creationId xmlns:a16="http://schemas.microsoft.com/office/drawing/2014/main" id="{EACB10D5-9E39-49E2-8272-215191415E73}"/>
                </a:ext>
              </a:extLst>
            </p:cNvPr>
            <p:cNvSpPr/>
            <p:nvPr/>
          </p:nvSpPr>
          <p:spPr>
            <a:xfrm rot="-5399999">
              <a:off x="180415" y="2421690"/>
              <a:ext cx="1586294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средственно от </a:t>
              </a:r>
            </a:p>
          </p:txBody>
        </p:sp>
        <p:sp>
          <p:nvSpPr>
            <p:cNvPr id="67" name="Rectangle 5644">
              <a:extLst>
                <a:ext uri="{FF2B5EF4-FFF2-40B4-BE49-F238E27FC236}">
                  <a16:creationId xmlns:a16="http://schemas.microsoft.com/office/drawing/2014/main" id="{8433BE78-55CA-4528-81BE-6D466990FB91}"/>
                </a:ext>
              </a:extLst>
            </p:cNvPr>
            <p:cNvSpPr/>
            <p:nvPr/>
          </p:nvSpPr>
          <p:spPr>
            <a:xfrm rot="-5399999">
              <a:off x="649228" y="2512551"/>
              <a:ext cx="1026621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населения</a:t>
              </a:r>
            </a:p>
          </p:txBody>
        </p:sp>
        <p:sp>
          <p:nvSpPr>
            <p:cNvPr id="68" name="Rectangle 5645">
              <a:extLst>
                <a:ext uri="{FF2B5EF4-FFF2-40B4-BE49-F238E27FC236}">
                  <a16:creationId xmlns:a16="http://schemas.microsoft.com/office/drawing/2014/main" id="{75F9CAC7-489A-425B-9CFE-A84668AF86F8}"/>
                </a:ext>
              </a:extLst>
            </p:cNvPr>
            <p:cNvSpPr/>
            <p:nvPr/>
          </p:nvSpPr>
          <p:spPr>
            <a:xfrm rot="-5399999">
              <a:off x="1129371" y="2225054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9" name="Shape 5647">
              <a:extLst>
                <a:ext uri="{FF2B5EF4-FFF2-40B4-BE49-F238E27FC236}">
                  <a16:creationId xmlns:a16="http://schemas.microsoft.com/office/drawing/2014/main" id="{94759D6B-65BC-4114-ACF0-39BAC2870029}"/>
                </a:ext>
              </a:extLst>
            </p:cNvPr>
            <p:cNvSpPr/>
            <p:nvPr/>
          </p:nvSpPr>
          <p:spPr>
            <a:xfrm>
              <a:off x="4228592" y="1789684"/>
              <a:ext cx="347980" cy="1408049"/>
            </a:xfrm>
            <a:custGeom>
              <a:avLst/>
              <a:gdLst/>
              <a:ahLst/>
              <a:cxnLst/>
              <a:rect l="0" t="0" r="0" b="0"/>
              <a:pathLst>
                <a:path w="347980" h="1408049">
                  <a:moveTo>
                    <a:pt x="58039" y="1408049"/>
                  </a:moveTo>
                  <a:cubicBezTo>
                    <a:pt x="26035" y="1408049"/>
                    <a:pt x="0" y="1382141"/>
                    <a:pt x="0" y="1350137"/>
                  </a:cubicBezTo>
                  <a:lnTo>
                    <a:pt x="0" y="57912"/>
                  </a:lnTo>
                  <a:cubicBezTo>
                    <a:pt x="0" y="25908"/>
                    <a:pt x="26035" y="0"/>
                    <a:pt x="58039" y="0"/>
                  </a:cubicBezTo>
                  <a:lnTo>
                    <a:pt x="290068" y="0"/>
                  </a:lnTo>
                  <a:cubicBezTo>
                    <a:pt x="322072" y="0"/>
                    <a:pt x="347980" y="25908"/>
                    <a:pt x="347980" y="57912"/>
                  </a:cubicBezTo>
                  <a:lnTo>
                    <a:pt x="347980" y="1350137"/>
                  </a:lnTo>
                  <a:cubicBezTo>
                    <a:pt x="347980" y="1382141"/>
                    <a:pt x="322072" y="1408049"/>
                    <a:pt x="290068" y="1408049"/>
                  </a:cubicBez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70" name="Picture 5649">
              <a:extLst>
                <a:ext uri="{FF2B5EF4-FFF2-40B4-BE49-F238E27FC236}">
                  <a16:creationId xmlns:a16="http://schemas.microsoft.com/office/drawing/2014/main" id="{9B025297-B854-4803-B6BD-026521C1D608}"/>
                </a:ext>
              </a:extLst>
            </p:cNvPr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204716" y="1903222"/>
              <a:ext cx="396240" cy="1181100"/>
            </a:xfrm>
            <a:prstGeom prst="rect">
              <a:avLst/>
            </a:prstGeom>
          </p:spPr>
        </p:pic>
        <p:sp>
          <p:nvSpPr>
            <p:cNvPr id="71" name="Rectangle 5650">
              <a:extLst>
                <a:ext uri="{FF2B5EF4-FFF2-40B4-BE49-F238E27FC236}">
                  <a16:creationId xmlns:a16="http://schemas.microsoft.com/office/drawing/2014/main" id="{9A77DAFE-4EC5-460A-B397-D5B2B257F31E}"/>
                </a:ext>
              </a:extLst>
            </p:cNvPr>
            <p:cNvSpPr/>
            <p:nvPr/>
          </p:nvSpPr>
          <p:spPr>
            <a:xfrm rot="-5399999">
              <a:off x="3748360" y="2212371"/>
              <a:ext cx="1398012" cy="2160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регулятивные</a:t>
              </a:r>
            </a:p>
          </p:txBody>
        </p:sp>
        <p:sp>
          <p:nvSpPr>
            <p:cNvPr id="72" name="Rectangle 5651">
              <a:extLst>
                <a:ext uri="{FF2B5EF4-FFF2-40B4-BE49-F238E27FC236}">
                  <a16:creationId xmlns:a16="http://schemas.microsoft.com/office/drawing/2014/main" id="{FA6BF125-0633-4DEC-9E2F-DEAD3635F3AF}"/>
                </a:ext>
              </a:extLst>
            </p:cNvPr>
            <p:cNvSpPr/>
            <p:nvPr/>
          </p:nvSpPr>
          <p:spPr>
            <a:xfrm rot="-5399999">
              <a:off x="4414129" y="1831588"/>
              <a:ext cx="50774" cy="2248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3" name="Shape 5653">
              <a:extLst>
                <a:ext uri="{FF2B5EF4-FFF2-40B4-BE49-F238E27FC236}">
                  <a16:creationId xmlns:a16="http://schemas.microsoft.com/office/drawing/2014/main" id="{BCBAABB3-9FF5-4AD6-8030-3FD9718C6C34}"/>
                </a:ext>
              </a:extLst>
            </p:cNvPr>
            <p:cNvSpPr/>
            <p:nvPr/>
          </p:nvSpPr>
          <p:spPr>
            <a:xfrm>
              <a:off x="4726432" y="1789557"/>
              <a:ext cx="348107" cy="1408177"/>
            </a:xfrm>
            <a:custGeom>
              <a:avLst/>
              <a:gdLst/>
              <a:ahLst/>
              <a:cxnLst/>
              <a:rect l="0" t="0" r="0" b="0"/>
              <a:pathLst>
                <a:path w="348107" h="1408177">
                  <a:moveTo>
                    <a:pt x="58039" y="1408177"/>
                  </a:moveTo>
                  <a:cubicBezTo>
                    <a:pt x="26035" y="1408177"/>
                    <a:pt x="0" y="1382268"/>
                    <a:pt x="0" y="1350137"/>
                  </a:cubicBezTo>
                  <a:lnTo>
                    <a:pt x="0" y="58039"/>
                  </a:lnTo>
                  <a:cubicBezTo>
                    <a:pt x="0" y="26036"/>
                    <a:pt x="26035" y="0"/>
                    <a:pt x="58039" y="0"/>
                  </a:cubicBezTo>
                  <a:lnTo>
                    <a:pt x="290068" y="0"/>
                  </a:lnTo>
                  <a:cubicBezTo>
                    <a:pt x="322072" y="0"/>
                    <a:pt x="348107" y="26036"/>
                    <a:pt x="348107" y="58039"/>
                  </a:cubicBezTo>
                  <a:lnTo>
                    <a:pt x="348107" y="1350137"/>
                  </a:lnTo>
                  <a:cubicBezTo>
                    <a:pt x="348107" y="1382268"/>
                    <a:pt x="322072" y="1408177"/>
                    <a:pt x="290068" y="1408177"/>
                  </a:cubicBez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74" name="Picture 5655">
              <a:extLst>
                <a:ext uri="{FF2B5EF4-FFF2-40B4-BE49-F238E27FC236}">
                  <a16:creationId xmlns:a16="http://schemas.microsoft.com/office/drawing/2014/main" id="{6EA214D9-4E7D-4804-85C3-4FAB88E3E465}"/>
                </a:ext>
              </a:extLst>
            </p:cNvPr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4703064" y="1903222"/>
              <a:ext cx="394716" cy="1181100"/>
            </a:xfrm>
            <a:prstGeom prst="rect">
              <a:avLst/>
            </a:prstGeom>
          </p:spPr>
        </p:pic>
        <p:sp>
          <p:nvSpPr>
            <p:cNvPr id="75" name="Rectangle 5656">
              <a:extLst>
                <a:ext uri="{FF2B5EF4-FFF2-40B4-BE49-F238E27FC236}">
                  <a16:creationId xmlns:a16="http://schemas.microsoft.com/office/drawing/2014/main" id="{8CD4F7D0-3CAC-4B77-AEA1-1775670B0A19}"/>
                </a:ext>
              </a:extLst>
            </p:cNvPr>
            <p:cNvSpPr/>
            <p:nvPr/>
          </p:nvSpPr>
          <p:spPr>
            <a:xfrm rot="-5399999">
              <a:off x="4176928" y="2195706"/>
              <a:ext cx="1538389" cy="2157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охранительные</a:t>
              </a:r>
            </a:p>
          </p:txBody>
        </p:sp>
        <p:sp>
          <p:nvSpPr>
            <p:cNvPr id="76" name="Rectangle 5657">
              <a:extLst>
                <a:ext uri="{FF2B5EF4-FFF2-40B4-BE49-F238E27FC236}">
                  <a16:creationId xmlns:a16="http://schemas.microsoft.com/office/drawing/2014/main" id="{11EAB1F4-335E-4758-B5EF-71B3F6BBC1D1}"/>
                </a:ext>
              </a:extLst>
            </p:cNvPr>
            <p:cNvSpPr/>
            <p:nvPr/>
          </p:nvSpPr>
          <p:spPr>
            <a:xfrm rot="-5399999">
              <a:off x="4912955" y="1778523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7" name="Shape 5659">
              <a:extLst>
                <a:ext uri="{FF2B5EF4-FFF2-40B4-BE49-F238E27FC236}">
                  <a16:creationId xmlns:a16="http://schemas.microsoft.com/office/drawing/2014/main" id="{2F68FE53-E638-4248-A88B-A1D4873229F3}"/>
                </a:ext>
              </a:extLst>
            </p:cNvPr>
            <p:cNvSpPr/>
            <p:nvPr/>
          </p:nvSpPr>
          <p:spPr>
            <a:xfrm>
              <a:off x="5270246" y="1629283"/>
              <a:ext cx="347980" cy="1238123"/>
            </a:xfrm>
            <a:custGeom>
              <a:avLst/>
              <a:gdLst/>
              <a:ahLst/>
              <a:cxnLst/>
              <a:rect l="0" t="0" r="0" b="0"/>
              <a:pathLst>
                <a:path w="347980" h="1238123">
                  <a:moveTo>
                    <a:pt x="58039" y="1238123"/>
                  </a:moveTo>
                  <a:cubicBezTo>
                    <a:pt x="25908" y="1238123"/>
                    <a:pt x="0" y="1212215"/>
                    <a:pt x="0" y="1180084"/>
                  </a:cubicBezTo>
                  <a:lnTo>
                    <a:pt x="0" y="58039"/>
                  </a:lnTo>
                  <a:cubicBezTo>
                    <a:pt x="0" y="25908"/>
                    <a:pt x="25908" y="0"/>
                    <a:pt x="58039" y="0"/>
                  </a:cubicBezTo>
                  <a:lnTo>
                    <a:pt x="289941" y="0"/>
                  </a:lnTo>
                  <a:cubicBezTo>
                    <a:pt x="322072" y="0"/>
                    <a:pt x="347980" y="25908"/>
                    <a:pt x="347980" y="58039"/>
                  </a:cubicBezTo>
                  <a:lnTo>
                    <a:pt x="347980" y="1180084"/>
                  </a:lnTo>
                  <a:cubicBezTo>
                    <a:pt x="347980" y="1212215"/>
                    <a:pt x="322072" y="1238123"/>
                    <a:pt x="289941" y="1238123"/>
                  </a:cubicBez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78" name="Picture 5661">
              <a:extLst>
                <a:ext uri="{FF2B5EF4-FFF2-40B4-BE49-F238E27FC236}">
                  <a16:creationId xmlns:a16="http://schemas.microsoft.com/office/drawing/2014/main" id="{44DAEFE5-43A6-4D5C-AFF8-1141993DE02E}"/>
                </a:ext>
              </a:extLst>
            </p:cNvPr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5245608" y="1741678"/>
              <a:ext cx="396240" cy="1013460"/>
            </a:xfrm>
            <a:prstGeom prst="rect">
              <a:avLst/>
            </a:prstGeom>
          </p:spPr>
        </p:pic>
        <p:sp>
          <p:nvSpPr>
            <p:cNvPr id="79" name="Rectangle 5662">
              <a:extLst>
                <a:ext uri="{FF2B5EF4-FFF2-40B4-BE49-F238E27FC236}">
                  <a16:creationId xmlns:a16="http://schemas.microsoft.com/office/drawing/2014/main" id="{B5FF113E-0DE8-4496-8DBF-A99EB9C596FF}"/>
                </a:ext>
              </a:extLst>
            </p:cNvPr>
            <p:cNvSpPr/>
            <p:nvPr/>
          </p:nvSpPr>
          <p:spPr>
            <a:xfrm rot="-5399999">
              <a:off x="5161756" y="2060394"/>
              <a:ext cx="653821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общие</a:t>
              </a:r>
            </a:p>
          </p:txBody>
        </p:sp>
        <p:sp>
          <p:nvSpPr>
            <p:cNvPr id="80" name="Rectangle 5663">
              <a:extLst>
                <a:ext uri="{FF2B5EF4-FFF2-40B4-BE49-F238E27FC236}">
                  <a16:creationId xmlns:a16="http://schemas.microsoft.com/office/drawing/2014/main" id="{BCC9627F-A5D4-42BF-A827-278CC31A741C}"/>
                </a:ext>
              </a:extLst>
            </p:cNvPr>
            <p:cNvSpPr/>
            <p:nvPr/>
          </p:nvSpPr>
          <p:spPr>
            <a:xfrm rot="-5399999">
              <a:off x="5455500" y="1866915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1" name="Shape 5665">
              <a:extLst>
                <a:ext uri="{FF2B5EF4-FFF2-40B4-BE49-F238E27FC236}">
                  <a16:creationId xmlns:a16="http://schemas.microsoft.com/office/drawing/2014/main" id="{94CD0A31-058C-43C9-8959-0C8087B44A06}"/>
                </a:ext>
              </a:extLst>
            </p:cNvPr>
            <p:cNvSpPr/>
            <p:nvPr/>
          </p:nvSpPr>
          <p:spPr>
            <a:xfrm>
              <a:off x="5747258" y="1629283"/>
              <a:ext cx="348107" cy="1237615"/>
            </a:xfrm>
            <a:custGeom>
              <a:avLst/>
              <a:gdLst/>
              <a:ahLst/>
              <a:cxnLst/>
              <a:rect l="0" t="0" r="0" b="0"/>
              <a:pathLst>
                <a:path w="348107" h="1237615">
                  <a:moveTo>
                    <a:pt x="58039" y="1237615"/>
                  </a:moveTo>
                  <a:cubicBezTo>
                    <a:pt x="26035" y="1237615"/>
                    <a:pt x="0" y="1211580"/>
                    <a:pt x="0" y="1179576"/>
                  </a:cubicBezTo>
                  <a:lnTo>
                    <a:pt x="0" y="58039"/>
                  </a:lnTo>
                  <a:cubicBezTo>
                    <a:pt x="0" y="25908"/>
                    <a:pt x="26035" y="0"/>
                    <a:pt x="58039" y="0"/>
                  </a:cubicBezTo>
                  <a:lnTo>
                    <a:pt x="290068" y="0"/>
                  </a:lnTo>
                  <a:cubicBezTo>
                    <a:pt x="322072" y="0"/>
                    <a:pt x="348107" y="25908"/>
                    <a:pt x="348107" y="58039"/>
                  </a:cubicBezTo>
                  <a:lnTo>
                    <a:pt x="348107" y="1179576"/>
                  </a:lnTo>
                  <a:cubicBezTo>
                    <a:pt x="348107" y="1211580"/>
                    <a:pt x="322072" y="1237615"/>
                    <a:pt x="290068" y="1237615"/>
                  </a:cubicBez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82" name="Picture 5667">
              <a:extLst>
                <a:ext uri="{FF2B5EF4-FFF2-40B4-BE49-F238E27FC236}">
                  <a16:creationId xmlns:a16="http://schemas.microsoft.com/office/drawing/2014/main" id="{AD4BF88C-E21E-4F4E-9652-8293A8AEB8C2}"/>
                </a:ext>
              </a:extLst>
            </p:cNvPr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5724144" y="1741678"/>
              <a:ext cx="394716" cy="1011936"/>
            </a:xfrm>
            <a:prstGeom prst="rect">
              <a:avLst/>
            </a:prstGeom>
          </p:spPr>
        </p:pic>
        <p:sp>
          <p:nvSpPr>
            <p:cNvPr id="83" name="Rectangle 5668">
              <a:extLst>
                <a:ext uri="{FF2B5EF4-FFF2-40B4-BE49-F238E27FC236}">
                  <a16:creationId xmlns:a16="http://schemas.microsoft.com/office/drawing/2014/main" id="{39924398-0859-4DA0-B060-9CD2E24B4094}"/>
                </a:ext>
              </a:extLst>
            </p:cNvPr>
            <p:cNvSpPr/>
            <p:nvPr/>
          </p:nvSpPr>
          <p:spPr>
            <a:xfrm rot="-5399999">
              <a:off x="5310810" y="1977644"/>
              <a:ext cx="1312729" cy="2160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специальные</a:t>
              </a:r>
            </a:p>
          </p:txBody>
        </p:sp>
        <p:sp>
          <p:nvSpPr>
            <p:cNvPr id="84" name="Rectangle 5669">
              <a:extLst>
                <a:ext uri="{FF2B5EF4-FFF2-40B4-BE49-F238E27FC236}">
                  <a16:creationId xmlns:a16="http://schemas.microsoft.com/office/drawing/2014/main" id="{A9917225-F69D-400D-BB23-8ABE52AAA2C8}"/>
                </a:ext>
              </a:extLst>
            </p:cNvPr>
            <p:cNvSpPr/>
            <p:nvPr/>
          </p:nvSpPr>
          <p:spPr>
            <a:xfrm rot="-5399999">
              <a:off x="5933938" y="1618228"/>
              <a:ext cx="50774" cy="2248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5" name="Shape 5670">
              <a:extLst>
                <a:ext uri="{FF2B5EF4-FFF2-40B4-BE49-F238E27FC236}">
                  <a16:creationId xmlns:a16="http://schemas.microsoft.com/office/drawing/2014/main" id="{9587F5A0-232B-42D3-8D77-382FECAF1DF6}"/>
                </a:ext>
              </a:extLst>
            </p:cNvPr>
            <p:cNvSpPr/>
            <p:nvPr/>
          </p:nvSpPr>
          <p:spPr>
            <a:xfrm>
              <a:off x="269862" y="1616710"/>
              <a:ext cx="391046" cy="286893"/>
            </a:xfrm>
            <a:custGeom>
              <a:avLst/>
              <a:gdLst/>
              <a:ahLst/>
              <a:cxnLst/>
              <a:rect l="0" t="0" r="0" b="0"/>
              <a:pathLst>
                <a:path w="391046" h="286893">
                  <a:moveTo>
                    <a:pt x="387363" y="0"/>
                  </a:moveTo>
                  <a:lnTo>
                    <a:pt x="391046" y="5080"/>
                  </a:lnTo>
                  <a:lnTo>
                    <a:pt x="63395" y="244483"/>
                  </a:lnTo>
                  <a:lnTo>
                    <a:pt x="84010" y="272669"/>
                  </a:lnTo>
                  <a:lnTo>
                    <a:pt x="0" y="286893"/>
                  </a:lnTo>
                  <a:lnTo>
                    <a:pt x="39052" y="211201"/>
                  </a:lnTo>
                  <a:lnTo>
                    <a:pt x="59669" y="239388"/>
                  </a:lnTo>
                  <a:lnTo>
                    <a:pt x="387363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6" name="Shape 5671">
              <a:extLst>
                <a:ext uri="{FF2B5EF4-FFF2-40B4-BE49-F238E27FC236}">
                  <a16:creationId xmlns:a16="http://schemas.microsoft.com/office/drawing/2014/main" id="{96546942-4D43-43DB-B5ED-41678E1C2A57}"/>
                </a:ext>
              </a:extLst>
            </p:cNvPr>
            <p:cNvSpPr/>
            <p:nvPr/>
          </p:nvSpPr>
          <p:spPr>
            <a:xfrm>
              <a:off x="4402582" y="1602613"/>
              <a:ext cx="192151" cy="187071"/>
            </a:xfrm>
            <a:custGeom>
              <a:avLst/>
              <a:gdLst/>
              <a:ahLst/>
              <a:cxnLst/>
              <a:rect l="0" t="0" r="0" b="0"/>
              <a:pathLst>
                <a:path w="192151" h="187071">
                  <a:moveTo>
                    <a:pt x="187706" y="0"/>
                  </a:moveTo>
                  <a:lnTo>
                    <a:pt x="192151" y="4572"/>
                  </a:lnTo>
                  <a:lnTo>
                    <a:pt x="56896" y="136139"/>
                  </a:lnTo>
                  <a:lnTo>
                    <a:pt x="81280" y="161163"/>
                  </a:lnTo>
                  <a:lnTo>
                    <a:pt x="0" y="187071"/>
                  </a:lnTo>
                  <a:lnTo>
                    <a:pt x="28067" y="106553"/>
                  </a:lnTo>
                  <a:lnTo>
                    <a:pt x="52446" y="131572"/>
                  </a:lnTo>
                  <a:lnTo>
                    <a:pt x="187706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7" name="Shape 5672">
              <a:extLst>
                <a:ext uri="{FF2B5EF4-FFF2-40B4-BE49-F238E27FC236}">
                  <a16:creationId xmlns:a16="http://schemas.microsoft.com/office/drawing/2014/main" id="{A0E0EB74-42ED-4C31-A43E-480FEA0668F0}"/>
                </a:ext>
              </a:extLst>
            </p:cNvPr>
            <p:cNvSpPr/>
            <p:nvPr/>
          </p:nvSpPr>
          <p:spPr>
            <a:xfrm>
              <a:off x="4590923" y="1602105"/>
              <a:ext cx="309499" cy="187451"/>
            </a:xfrm>
            <a:custGeom>
              <a:avLst/>
              <a:gdLst/>
              <a:ahLst/>
              <a:cxnLst/>
              <a:rect l="0" t="0" r="0" b="0"/>
              <a:pathLst>
                <a:path w="309499" h="187451">
                  <a:moveTo>
                    <a:pt x="3302" y="0"/>
                  </a:moveTo>
                  <a:lnTo>
                    <a:pt x="245806" y="145623"/>
                  </a:lnTo>
                  <a:lnTo>
                    <a:pt x="263779" y="115570"/>
                  </a:lnTo>
                  <a:lnTo>
                    <a:pt x="309499" y="187451"/>
                  </a:lnTo>
                  <a:lnTo>
                    <a:pt x="224663" y="180975"/>
                  </a:lnTo>
                  <a:lnTo>
                    <a:pt x="242562" y="151046"/>
                  </a:lnTo>
                  <a:lnTo>
                    <a:pt x="0" y="5461"/>
                  </a:lnTo>
                  <a:lnTo>
                    <a:pt x="330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8" name="Shape 5673">
              <a:extLst>
                <a:ext uri="{FF2B5EF4-FFF2-40B4-BE49-F238E27FC236}">
                  <a16:creationId xmlns:a16="http://schemas.microsoft.com/office/drawing/2014/main" id="{3FA8F07B-08DC-472F-BEE0-8084F28B4C57}"/>
                </a:ext>
              </a:extLst>
            </p:cNvPr>
            <p:cNvSpPr/>
            <p:nvPr/>
          </p:nvSpPr>
          <p:spPr>
            <a:xfrm>
              <a:off x="5443982" y="1359916"/>
              <a:ext cx="182118" cy="269367"/>
            </a:xfrm>
            <a:custGeom>
              <a:avLst/>
              <a:gdLst/>
              <a:ahLst/>
              <a:cxnLst/>
              <a:rect l="0" t="0" r="0" b="0"/>
              <a:pathLst>
                <a:path w="182118" h="269367">
                  <a:moveTo>
                    <a:pt x="176784" y="0"/>
                  </a:moveTo>
                  <a:lnTo>
                    <a:pt x="182118" y="3556"/>
                  </a:lnTo>
                  <a:lnTo>
                    <a:pt x="45052" y="207887"/>
                  </a:lnTo>
                  <a:lnTo>
                    <a:pt x="74041" y="227330"/>
                  </a:lnTo>
                  <a:lnTo>
                    <a:pt x="0" y="269367"/>
                  </a:lnTo>
                  <a:lnTo>
                    <a:pt x="10795" y="184912"/>
                  </a:lnTo>
                  <a:lnTo>
                    <a:pt x="39811" y="204372"/>
                  </a:lnTo>
                  <a:lnTo>
                    <a:pt x="17678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9" name="Shape 5674">
              <a:extLst>
                <a:ext uri="{FF2B5EF4-FFF2-40B4-BE49-F238E27FC236}">
                  <a16:creationId xmlns:a16="http://schemas.microsoft.com/office/drawing/2014/main" id="{B4B7FAF8-7783-4B01-AB5A-2992632DB574}"/>
                </a:ext>
              </a:extLst>
            </p:cNvPr>
            <p:cNvSpPr/>
            <p:nvPr/>
          </p:nvSpPr>
          <p:spPr>
            <a:xfrm>
              <a:off x="5621655" y="1373378"/>
              <a:ext cx="299339" cy="255905"/>
            </a:xfrm>
            <a:custGeom>
              <a:avLst/>
              <a:gdLst/>
              <a:ahLst/>
              <a:cxnLst/>
              <a:rect l="0" t="0" r="0" b="0"/>
              <a:pathLst>
                <a:path w="299339" h="255905">
                  <a:moveTo>
                    <a:pt x="4191" y="0"/>
                  </a:moveTo>
                  <a:lnTo>
                    <a:pt x="243427" y="204083"/>
                  </a:lnTo>
                  <a:lnTo>
                    <a:pt x="266065" y="177546"/>
                  </a:lnTo>
                  <a:lnTo>
                    <a:pt x="299339" y="255905"/>
                  </a:lnTo>
                  <a:lnTo>
                    <a:pt x="216662" y="235458"/>
                  </a:lnTo>
                  <a:lnTo>
                    <a:pt x="239279" y="208945"/>
                  </a:lnTo>
                  <a:lnTo>
                    <a:pt x="0" y="4826"/>
                  </a:lnTo>
                  <a:lnTo>
                    <a:pt x="4191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0" name="Shape 5675">
              <a:extLst>
                <a:ext uri="{FF2B5EF4-FFF2-40B4-BE49-F238E27FC236}">
                  <a16:creationId xmlns:a16="http://schemas.microsoft.com/office/drawing/2014/main" id="{2C9252E6-8ED3-42EE-96A5-0065917DC92F}"/>
                </a:ext>
              </a:extLst>
            </p:cNvPr>
            <p:cNvSpPr/>
            <p:nvPr/>
          </p:nvSpPr>
          <p:spPr>
            <a:xfrm>
              <a:off x="1332230" y="819150"/>
              <a:ext cx="1362075" cy="800100"/>
            </a:xfrm>
            <a:custGeom>
              <a:avLst/>
              <a:gdLst/>
              <a:ahLst/>
              <a:cxnLst/>
              <a:rect l="0" t="0" r="0" b="0"/>
              <a:pathLst>
                <a:path w="1362075" h="800100">
                  <a:moveTo>
                    <a:pt x="133350" y="0"/>
                  </a:moveTo>
                  <a:lnTo>
                    <a:pt x="1228725" y="0"/>
                  </a:lnTo>
                  <a:cubicBezTo>
                    <a:pt x="1302385" y="0"/>
                    <a:pt x="1362075" y="59690"/>
                    <a:pt x="1362075" y="133350"/>
                  </a:cubicBezTo>
                  <a:lnTo>
                    <a:pt x="1362075" y="666750"/>
                  </a:lnTo>
                  <a:cubicBezTo>
                    <a:pt x="1362075" y="740410"/>
                    <a:pt x="1302385" y="800100"/>
                    <a:pt x="1228725" y="800100"/>
                  </a:cubicBezTo>
                  <a:lnTo>
                    <a:pt x="133350" y="800100"/>
                  </a:lnTo>
                  <a:cubicBezTo>
                    <a:pt x="59690" y="800100"/>
                    <a:pt x="0" y="740410"/>
                    <a:pt x="0" y="666750"/>
                  </a:cubicBezTo>
                  <a:lnTo>
                    <a:pt x="0" y="133350"/>
                  </a:lnTo>
                  <a:cubicBezTo>
                    <a:pt x="0" y="59690"/>
                    <a:pt x="59690" y="0"/>
                    <a:pt x="133350" y="0"/>
                  </a:cubicBez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1" name="Shape 5676">
              <a:extLst>
                <a:ext uri="{FF2B5EF4-FFF2-40B4-BE49-F238E27FC236}">
                  <a16:creationId xmlns:a16="http://schemas.microsoft.com/office/drawing/2014/main" id="{55B31FE6-71F8-434C-A892-FC6BA5AE9F28}"/>
                </a:ext>
              </a:extLst>
            </p:cNvPr>
            <p:cNvSpPr/>
            <p:nvPr/>
          </p:nvSpPr>
          <p:spPr>
            <a:xfrm>
              <a:off x="1332230" y="819150"/>
              <a:ext cx="1362075" cy="800100"/>
            </a:xfrm>
            <a:custGeom>
              <a:avLst/>
              <a:gdLst/>
              <a:ahLst/>
              <a:cxnLst/>
              <a:rect l="0" t="0" r="0" b="0"/>
              <a:pathLst>
                <a:path w="1362075" h="800100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lnTo>
                    <a:pt x="1228725" y="0"/>
                  </a:lnTo>
                  <a:cubicBezTo>
                    <a:pt x="1302385" y="0"/>
                    <a:pt x="1362075" y="59690"/>
                    <a:pt x="1362075" y="133350"/>
                  </a:cubicBezTo>
                  <a:lnTo>
                    <a:pt x="1362075" y="666750"/>
                  </a:lnTo>
                  <a:cubicBezTo>
                    <a:pt x="1362075" y="740410"/>
                    <a:pt x="1302385" y="800100"/>
                    <a:pt x="1228725" y="800100"/>
                  </a:cubicBezTo>
                  <a:lnTo>
                    <a:pt x="133350" y="800100"/>
                  </a:lnTo>
                  <a:cubicBezTo>
                    <a:pt x="59690" y="800100"/>
                    <a:pt x="0" y="740410"/>
                    <a:pt x="0" y="666750"/>
                  </a:cubicBez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92" name="Picture 5678">
              <a:extLst>
                <a:ext uri="{FF2B5EF4-FFF2-40B4-BE49-F238E27FC236}">
                  <a16:creationId xmlns:a16="http://schemas.microsoft.com/office/drawing/2014/main" id="{0BD16432-8C2D-4711-8173-3475011E263B}"/>
                </a:ext>
              </a:extLst>
            </p:cNvPr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1376172" y="908050"/>
              <a:ext cx="1274064" cy="621792"/>
            </a:xfrm>
            <a:prstGeom prst="rect">
              <a:avLst/>
            </a:prstGeom>
          </p:spPr>
        </p:pic>
        <p:sp>
          <p:nvSpPr>
            <p:cNvPr id="93" name="Rectangle 5679">
              <a:extLst>
                <a:ext uri="{FF2B5EF4-FFF2-40B4-BE49-F238E27FC236}">
                  <a16:creationId xmlns:a16="http://schemas.microsoft.com/office/drawing/2014/main" id="{9485EEF9-6798-4F31-910B-5EFC3291E657}"/>
                </a:ext>
              </a:extLst>
            </p:cNvPr>
            <p:cNvSpPr/>
            <p:nvPr/>
          </p:nvSpPr>
          <p:spPr>
            <a:xfrm>
              <a:off x="1544447" y="946217"/>
              <a:ext cx="1306457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по предмету </a:t>
              </a:r>
            </a:p>
          </p:txBody>
        </p:sp>
        <p:sp>
          <p:nvSpPr>
            <p:cNvPr id="94" name="Rectangle 5680">
              <a:extLst>
                <a:ext uri="{FF2B5EF4-FFF2-40B4-BE49-F238E27FC236}">
                  <a16:creationId xmlns:a16="http://schemas.microsoft.com/office/drawing/2014/main" id="{7D6F4757-76E6-42F3-B257-9B080D5D5398}"/>
                </a:ext>
              </a:extLst>
            </p:cNvPr>
            <p:cNvSpPr/>
            <p:nvPr/>
          </p:nvSpPr>
          <p:spPr>
            <a:xfrm>
              <a:off x="1492250" y="1150433"/>
              <a:ext cx="1390646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правового ре-</a:t>
              </a:r>
            </a:p>
          </p:txBody>
        </p:sp>
        <p:sp>
          <p:nvSpPr>
            <p:cNvPr id="95" name="Rectangle 5681">
              <a:extLst>
                <a:ext uri="{FF2B5EF4-FFF2-40B4-BE49-F238E27FC236}">
                  <a16:creationId xmlns:a16="http://schemas.microsoft.com/office/drawing/2014/main" id="{1F0B48CC-9D4B-44B8-AA63-E3FC45E5E4DF}"/>
                </a:ext>
              </a:extLst>
            </p:cNvPr>
            <p:cNvSpPr/>
            <p:nvPr/>
          </p:nvSpPr>
          <p:spPr>
            <a:xfrm>
              <a:off x="1533779" y="1355961"/>
              <a:ext cx="1335535" cy="2160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гулирования </a:t>
              </a:r>
            </a:p>
          </p:txBody>
        </p:sp>
        <p:sp>
          <p:nvSpPr>
            <p:cNvPr id="96" name="Rectangle 5682">
              <a:extLst>
                <a:ext uri="{FF2B5EF4-FFF2-40B4-BE49-F238E27FC236}">
                  <a16:creationId xmlns:a16="http://schemas.microsoft.com/office/drawing/2014/main" id="{DD3FC315-C2A8-4C53-990D-16D09748CA01}"/>
                </a:ext>
              </a:extLst>
            </p:cNvPr>
            <p:cNvSpPr/>
            <p:nvPr/>
          </p:nvSpPr>
          <p:spPr>
            <a:xfrm>
              <a:off x="2536571" y="1343744"/>
              <a:ext cx="50775" cy="2248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7" name="Shape 5683">
              <a:extLst>
                <a:ext uri="{FF2B5EF4-FFF2-40B4-BE49-F238E27FC236}">
                  <a16:creationId xmlns:a16="http://schemas.microsoft.com/office/drawing/2014/main" id="{EE0BF1AB-67E7-4D9A-B90D-F914115553AD}"/>
                </a:ext>
              </a:extLst>
            </p:cNvPr>
            <p:cNvSpPr/>
            <p:nvPr/>
          </p:nvSpPr>
          <p:spPr>
            <a:xfrm>
              <a:off x="656717" y="1627124"/>
              <a:ext cx="258445" cy="274193"/>
            </a:xfrm>
            <a:custGeom>
              <a:avLst/>
              <a:gdLst/>
              <a:ahLst/>
              <a:cxnLst/>
              <a:rect l="0" t="0" r="0" b="0"/>
              <a:pathLst>
                <a:path w="258445" h="274193">
                  <a:moveTo>
                    <a:pt x="4699" y="0"/>
                  </a:moveTo>
                  <a:lnTo>
                    <a:pt x="208494" y="216586"/>
                  </a:lnTo>
                  <a:lnTo>
                    <a:pt x="233934" y="192659"/>
                  </a:lnTo>
                  <a:lnTo>
                    <a:pt x="258445" y="274193"/>
                  </a:lnTo>
                  <a:lnTo>
                    <a:pt x="178435" y="244856"/>
                  </a:lnTo>
                  <a:lnTo>
                    <a:pt x="203849" y="220954"/>
                  </a:lnTo>
                  <a:lnTo>
                    <a:pt x="0" y="4318"/>
                  </a:lnTo>
                  <a:lnTo>
                    <a:pt x="469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8" name="Shape 5684">
              <a:extLst>
                <a:ext uri="{FF2B5EF4-FFF2-40B4-BE49-F238E27FC236}">
                  <a16:creationId xmlns:a16="http://schemas.microsoft.com/office/drawing/2014/main" id="{E0414887-7633-4AD4-9555-E7C698193EB0}"/>
                </a:ext>
              </a:extLst>
            </p:cNvPr>
            <p:cNvSpPr/>
            <p:nvPr/>
          </p:nvSpPr>
          <p:spPr>
            <a:xfrm>
              <a:off x="2933446" y="1626362"/>
              <a:ext cx="467995" cy="219202"/>
            </a:xfrm>
            <a:custGeom>
              <a:avLst/>
              <a:gdLst/>
              <a:ahLst/>
              <a:cxnLst/>
              <a:rect l="0" t="0" r="0" b="0"/>
              <a:pathLst>
                <a:path w="467995" h="219202">
                  <a:moveTo>
                    <a:pt x="465455" y="0"/>
                  </a:moveTo>
                  <a:lnTo>
                    <a:pt x="467995" y="5842"/>
                  </a:lnTo>
                  <a:lnTo>
                    <a:pt x="70583" y="187392"/>
                  </a:lnTo>
                  <a:lnTo>
                    <a:pt x="85090" y="219202"/>
                  </a:lnTo>
                  <a:lnTo>
                    <a:pt x="0" y="216281"/>
                  </a:lnTo>
                  <a:lnTo>
                    <a:pt x="53467" y="149860"/>
                  </a:lnTo>
                  <a:lnTo>
                    <a:pt x="67966" y="181652"/>
                  </a:lnTo>
                  <a:lnTo>
                    <a:pt x="465455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9" name="Shape 5685">
              <a:extLst>
                <a:ext uri="{FF2B5EF4-FFF2-40B4-BE49-F238E27FC236}">
                  <a16:creationId xmlns:a16="http://schemas.microsoft.com/office/drawing/2014/main" id="{77AB1A76-2848-40AE-8A1A-747354A79979}"/>
                </a:ext>
              </a:extLst>
            </p:cNvPr>
            <p:cNvSpPr/>
            <p:nvPr/>
          </p:nvSpPr>
          <p:spPr>
            <a:xfrm>
              <a:off x="3377311" y="1652016"/>
              <a:ext cx="76200" cy="204215"/>
            </a:xfrm>
            <a:custGeom>
              <a:avLst/>
              <a:gdLst/>
              <a:ahLst/>
              <a:cxnLst/>
              <a:rect l="0" t="0" r="0" b="0"/>
              <a:pathLst>
                <a:path w="76200" h="204215">
                  <a:moveTo>
                    <a:pt x="38735" y="0"/>
                  </a:moveTo>
                  <a:lnTo>
                    <a:pt x="45085" y="127"/>
                  </a:lnTo>
                  <a:lnTo>
                    <a:pt x="41272" y="128169"/>
                  </a:lnTo>
                  <a:lnTo>
                    <a:pt x="76200" y="129159"/>
                  </a:lnTo>
                  <a:lnTo>
                    <a:pt x="35941" y="204215"/>
                  </a:lnTo>
                  <a:lnTo>
                    <a:pt x="0" y="127000"/>
                  </a:lnTo>
                  <a:lnTo>
                    <a:pt x="34923" y="127989"/>
                  </a:lnTo>
                  <a:lnTo>
                    <a:pt x="38735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00" name="Shape 5686">
              <a:extLst>
                <a:ext uri="{FF2B5EF4-FFF2-40B4-BE49-F238E27FC236}">
                  <a16:creationId xmlns:a16="http://schemas.microsoft.com/office/drawing/2014/main" id="{D104B2B1-C2FB-4F5C-83D0-885AF3099A0F}"/>
                </a:ext>
              </a:extLst>
            </p:cNvPr>
            <p:cNvSpPr/>
            <p:nvPr/>
          </p:nvSpPr>
          <p:spPr>
            <a:xfrm>
              <a:off x="3436874" y="1639697"/>
              <a:ext cx="446786" cy="217932"/>
            </a:xfrm>
            <a:custGeom>
              <a:avLst/>
              <a:gdLst/>
              <a:ahLst/>
              <a:cxnLst/>
              <a:rect l="0" t="0" r="0" b="0"/>
              <a:pathLst>
                <a:path w="446786" h="217932">
                  <a:moveTo>
                    <a:pt x="2794" y="0"/>
                  </a:moveTo>
                  <a:lnTo>
                    <a:pt x="379513" y="180717"/>
                  </a:lnTo>
                  <a:lnTo>
                    <a:pt x="394589" y="149225"/>
                  </a:lnTo>
                  <a:lnTo>
                    <a:pt x="446786" y="216535"/>
                  </a:lnTo>
                  <a:lnTo>
                    <a:pt x="361696" y="217932"/>
                  </a:lnTo>
                  <a:lnTo>
                    <a:pt x="376741" y="186506"/>
                  </a:lnTo>
                  <a:lnTo>
                    <a:pt x="0" y="5715"/>
                  </a:lnTo>
                  <a:lnTo>
                    <a:pt x="279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01" name="Shape 5687">
              <a:extLst>
                <a:ext uri="{FF2B5EF4-FFF2-40B4-BE49-F238E27FC236}">
                  <a16:creationId xmlns:a16="http://schemas.microsoft.com/office/drawing/2014/main" id="{5D41B81D-3AD7-453C-BF6D-960931470C87}"/>
                </a:ext>
              </a:extLst>
            </p:cNvPr>
            <p:cNvSpPr/>
            <p:nvPr/>
          </p:nvSpPr>
          <p:spPr>
            <a:xfrm>
              <a:off x="3366770" y="571119"/>
              <a:ext cx="76200" cy="247524"/>
            </a:xfrm>
            <a:custGeom>
              <a:avLst/>
              <a:gdLst/>
              <a:ahLst/>
              <a:cxnLst/>
              <a:rect l="0" t="0" r="0" b="0"/>
              <a:pathLst>
                <a:path w="76200" h="247524">
                  <a:moveTo>
                    <a:pt x="36449" y="0"/>
                  </a:moveTo>
                  <a:lnTo>
                    <a:pt x="41299" y="171296"/>
                  </a:lnTo>
                  <a:lnTo>
                    <a:pt x="76200" y="170307"/>
                  </a:lnTo>
                  <a:lnTo>
                    <a:pt x="40259" y="247524"/>
                  </a:lnTo>
                  <a:lnTo>
                    <a:pt x="0" y="172466"/>
                  </a:lnTo>
                  <a:lnTo>
                    <a:pt x="34947" y="171476"/>
                  </a:lnTo>
                  <a:lnTo>
                    <a:pt x="30099" y="127"/>
                  </a:lnTo>
                  <a:lnTo>
                    <a:pt x="36449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02" name="Shape 5689">
              <a:extLst>
                <a:ext uri="{FF2B5EF4-FFF2-40B4-BE49-F238E27FC236}">
                  <a16:creationId xmlns:a16="http://schemas.microsoft.com/office/drawing/2014/main" id="{E4EC4F79-BB78-4FE5-A297-DCFCF4BC816A}"/>
                </a:ext>
              </a:extLst>
            </p:cNvPr>
            <p:cNvSpPr/>
            <p:nvPr/>
          </p:nvSpPr>
          <p:spPr>
            <a:xfrm>
              <a:off x="1509522" y="1749171"/>
              <a:ext cx="1204849" cy="531623"/>
            </a:xfrm>
            <a:custGeom>
              <a:avLst/>
              <a:gdLst/>
              <a:ahLst/>
              <a:cxnLst/>
              <a:rect l="0" t="0" r="0" b="0"/>
              <a:pathLst>
                <a:path w="1204849" h="531623">
                  <a:moveTo>
                    <a:pt x="0" y="88647"/>
                  </a:moveTo>
                  <a:cubicBezTo>
                    <a:pt x="0" y="39624"/>
                    <a:pt x="39624" y="0"/>
                    <a:pt x="88519" y="0"/>
                  </a:cubicBezTo>
                  <a:lnTo>
                    <a:pt x="1116203" y="0"/>
                  </a:lnTo>
                  <a:cubicBezTo>
                    <a:pt x="1165225" y="0"/>
                    <a:pt x="1204849" y="39624"/>
                    <a:pt x="1204849" y="88647"/>
                  </a:cubicBezTo>
                  <a:lnTo>
                    <a:pt x="1204849" y="442976"/>
                  </a:lnTo>
                  <a:cubicBezTo>
                    <a:pt x="1204849" y="491872"/>
                    <a:pt x="1165225" y="531623"/>
                    <a:pt x="1116203" y="531623"/>
                  </a:cubicBezTo>
                  <a:lnTo>
                    <a:pt x="88519" y="531623"/>
                  </a:lnTo>
                  <a:cubicBezTo>
                    <a:pt x="39624" y="531623"/>
                    <a:pt x="0" y="491872"/>
                    <a:pt x="0" y="442976"/>
                  </a:cubicBez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103" name="Picture 5691">
              <a:extLst>
                <a:ext uri="{FF2B5EF4-FFF2-40B4-BE49-F238E27FC236}">
                  <a16:creationId xmlns:a16="http://schemas.microsoft.com/office/drawing/2014/main" id="{0CA8AFC8-FEB2-4D47-A782-979C42A03DE3}"/>
                </a:ext>
              </a:extLst>
            </p:cNvPr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1540764" y="1825498"/>
              <a:ext cx="1143000" cy="379476"/>
            </a:xfrm>
            <a:prstGeom prst="rect">
              <a:avLst/>
            </a:prstGeom>
          </p:spPr>
        </p:pic>
        <p:sp>
          <p:nvSpPr>
            <p:cNvPr id="104" name="Rectangle 5692">
              <a:extLst>
                <a:ext uri="{FF2B5EF4-FFF2-40B4-BE49-F238E27FC236}">
                  <a16:creationId xmlns:a16="http://schemas.microsoft.com/office/drawing/2014/main" id="{61CA0D0F-528C-45FE-AB3A-7548E0A8095E}"/>
                </a:ext>
              </a:extLst>
            </p:cNvPr>
            <p:cNvSpPr/>
            <p:nvPr/>
          </p:nvSpPr>
          <p:spPr>
            <a:xfrm>
              <a:off x="1643507" y="1864046"/>
              <a:ext cx="1249542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конституци-</a:t>
              </a:r>
            </a:p>
          </p:txBody>
        </p:sp>
        <p:sp>
          <p:nvSpPr>
            <p:cNvPr id="105" name="Rectangle 5693">
              <a:extLst>
                <a:ext uri="{FF2B5EF4-FFF2-40B4-BE49-F238E27FC236}">
                  <a16:creationId xmlns:a16="http://schemas.microsoft.com/office/drawing/2014/main" id="{1C31B8DA-AC76-43BC-82FA-ED316E479A64}"/>
                </a:ext>
              </a:extLst>
            </p:cNvPr>
            <p:cNvSpPr/>
            <p:nvPr/>
          </p:nvSpPr>
          <p:spPr>
            <a:xfrm>
              <a:off x="1873631" y="2068262"/>
              <a:ext cx="635798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онные</a:t>
              </a:r>
            </a:p>
          </p:txBody>
        </p:sp>
        <p:sp>
          <p:nvSpPr>
            <p:cNvPr id="106" name="Rectangle 5694">
              <a:extLst>
                <a:ext uri="{FF2B5EF4-FFF2-40B4-BE49-F238E27FC236}">
                  <a16:creationId xmlns:a16="http://schemas.microsoft.com/office/drawing/2014/main" id="{FA2E13AD-C97C-4338-81F8-8D6F1DB50AE6}"/>
                </a:ext>
              </a:extLst>
            </p:cNvPr>
            <p:cNvSpPr/>
            <p:nvPr/>
          </p:nvSpPr>
          <p:spPr>
            <a:xfrm>
              <a:off x="2350643" y="2056105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7" name="Shape 5696">
              <a:extLst>
                <a:ext uri="{FF2B5EF4-FFF2-40B4-BE49-F238E27FC236}">
                  <a16:creationId xmlns:a16="http://schemas.microsoft.com/office/drawing/2014/main" id="{C1E08386-6270-4DE8-8AE3-2EA893DF9B3F}"/>
                </a:ext>
              </a:extLst>
            </p:cNvPr>
            <p:cNvSpPr/>
            <p:nvPr/>
          </p:nvSpPr>
          <p:spPr>
            <a:xfrm>
              <a:off x="1523746" y="2362835"/>
              <a:ext cx="1181100" cy="347980"/>
            </a:xfrm>
            <a:custGeom>
              <a:avLst/>
              <a:gdLst/>
              <a:ahLst/>
              <a:cxnLst/>
              <a:rect l="0" t="0" r="0" b="0"/>
              <a:pathLst>
                <a:path w="1181100" h="347980">
                  <a:moveTo>
                    <a:pt x="0" y="57912"/>
                  </a:moveTo>
                  <a:cubicBezTo>
                    <a:pt x="0" y="25908"/>
                    <a:pt x="25908" y="0"/>
                    <a:pt x="58039" y="0"/>
                  </a:cubicBezTo>
                  <a:lnTo>
                    <a:pt x="1123061" y="0"/>
                  </a:lnTo>
                  <a:cubicBezTo>
                    <a:pt x="1155192" y="0"/>
                    <a:pt x="1181100" y="25908"/>
                    <a:pt x="1181100" y="57912"/>
                  </a:cubicBezTo>
                  <a:lnTo>
                    <a:pt x="1181100" y="289941"/>
                  </a:lnTo>
                  <a:cubicBezTo>
                    <a:pt x="1181100" y="321945"/>
                    <a:pt x="1155192" y="347980"/>
                    <a:pt x="1123061" y="347980"/>
                  </a:cubicBezTo>
                  <a:lnTo>
                    <a:pt x="58039" y="347980"/>
                  </a:lnTo>
                  <a:cubicBezTo>
                    <a:pt x="25908" y="347980"/>
                    <a:pt x="0" y="321945"/>
                    <a:pt x="0" y="289941"/>
                  </a:cubicBez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108" name="Picture 5698">
              <a:extLst>
                <a:ext uri="{FF2B5EF4-FFF2-40B4-BE49-F238E27FC236}">
                  <a16:creationId xmlns:a16="http://schemas.microsoft.com/office/drawing/2014/main" id="{B0693508-17F4-4A28-BC4D-F211C22DA1FA}"/>
                </a:ext>
              </a:extLst>
            </p:cNvPr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1545336" y="2430526"/>
              <a:ext cx="1138428" cy="213360"/>
            </a:xfrm>
            <a:prstGeom prst="rect">
              <a:avLst/>
            </a:prstGeom>
          </p:spPr>
        </p:pic>
        <p:sp>
          <p:nvSpPr>
            <p:cNvPr id="109" name="Rectangle 5699">
              <a:extLst>
                <a:ext uri="{FF2B5EF4-FFF2-40B4-BE49-F238E27FC236}">
                  <a16:creationId xmlns:a16="http://schemas.microsoft.com/office/drawing/2014/main" id="{4925C0A9-6356-4369-AF5E-3909288DA411}"/>
                </a:ext>
              </a:extLst>
            </p:cNvPr>
            <p:cNvSpPr/>
            <p:nvPr/>
          </p:nvSpPr>
          <p:spPr>
            <a:xfrm>
              <a:off x="1649603" y="2469074"/>
              <a:ext cx="1287960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гражданские</a:t>
              </a:r>
            </a:p>
          </p:txBody>
        </p:sp>
        <p:sp>
          <p:nvSpPr>
            <p:cNvPr id="110" name="Rectangle 5700">
              <a:extLst>
                <a:ext uri="{FF2B5EF4-FFF2-40B4-BE49-F238E27FC236}">
                  <a16:creationId xmlns:a16="http://schemas.microsoft.com/office/drawing/2014/main" id="{5CB5E1FE-F854-4905-80E9-673709E1D0C0}"/>
                </a:ext>
              </a:extLst>
            </p:cNvPr>
            <p:cNvSpPr/>
            <p:nvPr/>
          </p:nvSpPr>
          <p:spPr>
            <a:xfrm>
              <a:off x="2617343" y="2456917"/>
              <a:ext cx="50673" cy="22438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1" name="Shape 5702">
              <a:extLst>
                <a:ext uri="{FF2B5EF4-FFF2-40B4-BE49-F238E27FC236}">
                  <a16:creationId xmlns:a16="http://schemas.microsoft.com/office/drawing/2014/main" id="{44B1DE55-39F2-4B38-A9F7-6F781FD70730}"/>
                </a:ext>
              </a:extLst>
            </p:cNvPr>
            <p:cNvSpPr/>
            <p:nvPr/>
          </p:nvSpPr>
          <p:spPr>
            <a:xfrm>
              <a:off x="1509522" y="2813177"/>
              <a:ext cx="1181100" cy="347980"/>
            </a:xfrm>
            <a:custGeom>
              <a:avLst/>
              <a:gdLst/>
              <a:ahLst/>
              <a:cxnLst/>
              <a:rect l="0" t="0" r="0" b="0"/>
              <a:pathLst>
                <a:path w="1181100" h="347980">
                  <a:moveTo>
                    <a:pt x="0" y="58039"/>
                  </a:moveTo>
                  <a:cubicBezTo>
                    <a:pt x="0" y="25908"/>
                    <a:pt x="25908" y="0"/>
                    <a:pt x="57912" y="0"/>
                  </a:cubicBezTo>
                  <a:lnTo>
                    <a:pt x="1123061" y="0"/>
                  </a:lnTo>
                  <a:cubicBezTo>
                    <a:pt x="1155065" y="0"/>
                    <a:pt x="1181100" y="25908"/>
                    <a:pt x="1181100" y="58039"/>
                  </a:cubicBezTo>
                  <a:lnTo>
                    <a:pt x="1181100" y="289941"/>
                  </a:lnTo>
                  <a:cubicBezTo>
                    <a:pt x="1181100" y="321945"/>
                    <a:pt x="1155065" y="347980"/>
                    <a:pt x="1123061" y="347980"/>
                  </a:cubicBezTo>
                  <a:lnTo>
                    <a:pt x="57912" y="347980"/>
                  </a:lnTo>
                  <a:cubicBezTo>
                    <a:pt x="25908" y="347980"/>
                    <a:pt x="0" y="321945"/>
                    <a:pt x="0" y="289941"/>
                  </a:cubicBez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112" name="Picture 5704">
              <a:extLst>
                <a:ext uri="{FF2B5EF4-FFF2-40B4-BE49-F238E27FC236}">
                  <a16:creationId xmlns:a16="http://schemas.microsoft.com/office/drawing/2014/main" id="{270EC3E3-674E-4E50-B93F-1350588D733B}"/>
                </a:ext>
              </a:extLst>
            </p:cNvPr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1531620" y="2881630"/>
              <a:ext cx="1136904" cy="211836"/>
            </a:xfrm>
            <a:prstGeom prst="rect">
              <a:avLst/>
            </a:prstGeom>
          </p:spPr>
        </p:pic>
        <p:sp>
          <p:nvSpPr>
            <p:cNvPr id="113" name="Rectangle 5705">
              <a:extLst>
                <a:ext uri="{FF2B5EF4-FFF2-40B4-BE49-F238E27FC236}">
                  <a16:creationId xmlns:a16="http://schemas.microsoft.com/office/drawing/2014/main" id="{C740AF9C-6BBB-4993-91DB-E38702B2D422}"/>
                </a:ext>
              </a:extLst>
            </p:cNvPr>
            <p:cNvSpPr/>
            <p:nvPr/>
          </p:nvSpPr>
          <p:spPr>
            <a:xfrm>
              <a:off x="1652651" y="2918653"/>
              <a:ext cx="1073577" cy="2157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уголовные</a:t>
              </a:r>
            </a:p>
          </p:txBody>
        </p:sp>
        <p:sp>
          <p:nvSpPr>
            <p:cNvPr id="114" name="Rectangle 5706">
              <a:extLst>
                <a:ext uri="{FF2B5EF4-FFF2-40B4-BE49-F238E27FC236}">
                  <a16:creationId xmlns:a16="http://schemas.microsoft.com/office/drawing/2014/main" id="{928C1C1F-1F51-410B-8563-156A58BE4548}"/>
                </a:ext>
              </a:extLst>
            </p:cNvPr>
            <p:cNvSpPr/>
            <p:nvPr/>
          </p:nvSpPr>
          <p:spPr>
            <a:xfrm>
              <a:off x="2458847" y="2906497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" name="Shape 5708">
              <a:extLst>
                <a:ext uri="{FF2B5EF4-FFF2-40B4-BE49-F238E27FC236}">
                  <a16:creationId xmlns:a16="http://schemas.microsoft.com/office/drawing/2014/main" id="{267F1BD4-9B27-4A3C-8F9F-B78224A62370}"/>
                </a:ext>
              </a:extLst>
            </p:cNvPr>
            <p:cNvSpPr/>
            <p:nvPr/>
          </p:nvSpPr>
          <p:spPr>
            <a:xfrm>
              <a:off x="1523746" y="3251327"/>
              <a:ext cx="1181100" cy="347980"/>
            </a:xfrm>
            <a:custGeom>
              <a:avLst/>
              <a:gdLst/>
              <a:ahLst/>
              <a:cxnLst/>
              <a:rect l="0" t="0" r="0" b="0"/>
              <a:pathLst>
                <a:path w="1181100" h="347980">
                  <a:moveTo>
                    <a:pt x="0" y="58039"/>
                  </a:moveTo>
                  <a:cubicBezTo>
                    <a:pt x="0" y="25908"/>
                    <a:pt x="25908" y="0"/>
                    <a:pt x="58039" y="0"/>
                  </a:cubicBezTo>
                  <a:lnTo>
                    <a:pt x="1123061" y="0"/>
                  </a:lnTo>
                  <a:cubicBezTo>
                    <a:pt x="1155192" y="0"/>
                    <a:pt x="1181100" y="25908"/>
                    <a:pt x="1181100" y="58039"/>
                  </a:cubicBezTo>
                  <a:lnTo>
                    <a:pt x="1181100" y="289941"/>
                  </a:lnTo>
                  <a:cubicBezTo>
                    <a:pt x="1181100" y="321945"/>
                    <a:pt x="1155192" y="347980"/>
                    <a:pt x="1123061" y="347980"/>
                  </a:cubicBezTo>
                  <a:lnTo>
                    <a:pt x="58039" y="347980"/>
                  </a:lnTo>
                  <a:cubicBezTo>
                    <a:pt x="25908" y="347980"/>
                    <a:pt x="0" y="321945"/>
                    <a:pt x="0" y="289941"/>
                  </a:cubicBezTo>
                  <a:close/>
                </a:path>
              </a:pathLst>
            </a:custGeom>
            <a:ln w="9525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116" name="Picture 5710">
              <a:extLst>
                <a:ext uri="{FF2B5EF4-FFF2-40B4-BE49-F238E27FC236}">
                  <a16:creationId xmlns:a16="http://schemas.microsoft.com/office/drawing/2014/main" id="{3C0D3A32-478D-47A6-9826-5315B17865F9}"/>
                </a:ext>
              </a:extLst>
            </p:cNvPr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1545336" y="3319018"/>
              <a:ext cx="1138428" cy="213360"/>
            </a:xfrm>
            <a:prstGeom prst="rect">
              <a:avLst/>
            </a:prstGeom>
          </p:spPr>
        </p:pic>
        <p:sp>
          <p:nvSpPr>
            <p:cNvPr id="117" name="Rectangle 5711">
              <a:extLst>
                <a:ext uri="{FF2B5EF4-FFF2-40B4-BE49-F238E27FC236}">
                  <a16:creationId xmlns:a16="http://schemas.microsoft.com/office/drawing/2014/main" id="{736AFD67-308F-4D95-9778-F74A1CAECA95}"/>
                </a:ext>
              </a:extLst>
            </p:cNvPr>
            <p:cNvSpPr/>
            <p:nvPr/>
          </p:nvSpPr>
          <p:spPr>
            <a:xfrm>
              <a:off x="1920875" y="3360614"/>
              <a:ext cx="518172" cy="2157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иные</a:t>
              </a:r>
            </a:p>
          </p:txBody>
        </p:sp>
        <p:sp>
          <p:nvSpPr>
            <p:cNvPr id="118" name="Rectangle 5712">
              <a:extLst>
                <a:ext uri="{FF2B5EF4-FFF2-40B4-BE49-F238E27FC236}">
                  <a16:creationId xmlns:a16="http://schemas.microsoft.com/office/drawing/2014/main" id="{8076CDE2-B601-4C16-8AF8-A2C06D9F1BD2}"/>
                </a:ext>
              </a:extLst>
            </p:cNvPr>
            <p:cNvSpPr/>
            <p:nvPr/>
          </p:nvSpPr>
          <p:spPr>
            <a:xfrm>
              <a:off x="2309495" y="3348457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9" name="Shape 5713">
              <a:extLst>
                <a:ext uri="{FF2B5EF4-FFF2-40B4-BE49-F238E27FC236}">
                  <a16:creationId xmlns:a16="http://schemas.microsoft.com/office/drawing/2014/main" id="{39F9D287-21FB-4622-BEFF-554B26424E8D}"/>
                </a:ext>
              </a:extLst>
            </p:cNvPr>
            <p:cNvSpPr/>
            <p:nvPr/>
          </p:nvSpPr>
          <p:spPr>
            <a:xfrm>
              <a:off x="1332230" y="1537843"/>
              <a:ext cx="0" cy="1924050"/>
            </a:xfrm>
            <a:custGeom>
              <a:avLst/>
              <a:gdLst/>
              <a:ahLst/>
              <a:cxnLst/>
              <a:rect l="0" t="0" r="0" b="0"/>
              <a:pathLst>
                <a:path h="1924050">
                  <a:moveTo>
                    <a:pt x="0" y="0"/>
                  </a:moveTo>
                  <a:lnTo>
                    <a:pt x="0" y="1924050"/>
                  </a:lnTo>
                </a:path>
              </a:pathLst>
            </a:custGeom>
            <a:ln w="6350" cap="flat">
              <a:miter lim="1016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20" name="Shape 5714">
              <a:extLst>
                <a:ext uri="{FF2B5EF4-FFF2-40B4-BE49-F238E27FC236}">
                  <a16:creationId xmlns:a16="http://schemas.microsoft.com/office/drawing/2014/main" id="{A1BC94AD-7A91-4811-A78B-F66E8E4CF15F}"/>
                </a:ext>
              </a:extLst>
            </p:cNvPr>
            <p:cNvSpPr/>
            <p:nvPr/>
          </p:nvSpPr>
          <p:spPr>
            <a:xfrm>
              <a:off x="1342771" y="1976501"/>
              <a:ext cx="166751" cy="76200"/>
            </a:xfrm>
            <a:custGeom>
              <a:avLst/>
              <a:gdLst/>
              <a:ahLst/>
              <a:cxnLst/>
              <a:rect l="0" t="0" r="0" b="0"/>
              <a:pathLst>
                <a:path w="166751" h="76200">
                  <a:moveTo>
                    <a:pt x="90678" y="0"/>
                  </a:moveTo>
                  <a:lnTo>
                    <a:pt x="166751" y="38481"/>
                  </a:lnTo>
                  <a:lnTo>
                    <a:pt x="90297" y="76200"/>
                  </a:lnTo>
                  <a:lnTo>
                    <a:pt x="90472" y="41212"/>
                  </a:lnTo>
                  <a:lnTo>
                    <a:pt x="0" y="40767"/>
                  </a:lnTo>
                  <a:lnTo>
                    <a:pt x="0" y="34417"/>
                  </a:lnTo>
                  <a:lnTo>
                    <a:pt x="90504" y="34862"/>
                  </a:lnTo>
                  <a:lnTo>
                    <a:pt x="90678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21" name="Shape 5715">
              <a:extLst>
                <a:ext uri="{FF2B5EF4-FFF2-40B4-BE49-F238E27FC236}">
                  <a16:creationId xmlns:a16="http://schemas.microsoft.com/office/drawing/2014/main" id="{0E9BC373-61C2-4F2E-9A11-2D713D28CA8A}"/>
                </a:ext>
              </a:extLst>
            </p:cNvPr>
            <p:cNvSpPr/>
            <p:nvPr/>
          </p:nvSpPr>
          <p:spPr>
            <a:xfrm>
              <a:off x="1332103" y="2503932"/>
              <a:ext cx="177419" cy="76074"/>
            </a:xfrm>
            <a:custGeom>
              <a:avLst/>
              <a:gdLst/>
              <a:ahLst/>
              <a:cxnLst/>
              <a:rect l="0" t="0" r="0" b="0"/>
              <a:pathLst>
                <a:path w="177419" h="76074">
                  <a:moveTo>
                    <a:pt x="99314" y="0"/>
                  </a:moveTo>
                  <a:lnTo>
                    <a:pt x="177419" y="34037"/>
                  </a:lnTo>
                  <a:lnTo>
                    <a:pt x="103378" y="76074"/>
                  </a:lnTo>
                  <a:lnTo>
                    <a:pt x="101515" y="41205"/>
                  </a:lnTo>
                  <a:lnTo>
                    <a:pt x="381" y="46737"/>
                  </a:lnTo>
                  <a:lnTo>
                    <a:pt x="0" y="40387"/>
                  </a:lnTo>
                  <a:lnTo>
                    <a:pt x="101176" y="34853"/>
                  </a:lnTo>
                  <a:lnTo>
                    <a:pt x="99314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22" name="Shape 5716">
              <a:extLst>
                <a:ext uri="{FF2B5EF4-FFF2-40B4-BE49-F238E27FC236}">
                  <a16:creationId xmlns:a16="http://schemas.microsoft.com/office/drawing/2014/main" id="{DBEC8AC9-A26C-437F-B07A-451BF5D8CDFA}"/>
                </a:ext>
              </a:extLst>
            </p:cNvPr>
            <p:cNvSpPr/>
            <p:nvPr/>
          </p:nvSpPr>
          <p:spPr>
            <a:xfrm>
              <a:off x="1332230" y="3423793"/>
              <a:ext cx="177292" cy="76200"/>
            </a:xfrm>
            <a:custGeom>
              <a:avLst/>
              <a:gdLst/>
              <a:ahLst/>
              <a:cxnLst/>
              <a:rect l="0" t="0" r="0" b="0"/>
              <a:pathLst>
                <a:path w="177292" h="76200">
                  <a:moveTo>
                    <a:pt x="101092" y="0"/>
                  </a:moveTo>
                  <a:lnTo>
                    <a:pt x="177292" y="38100"/>
                  </a:lnTo>
                  <a:lnTo>
                    <a:pt x="101092" y="76200"/>
                  </a:lnTo>
                  <a:lnTo>
                    <a:pt x="101092" y="41275"/>
                  </a:lnTo>
                  <a:lnTo>
                    <a:pt x="0" y="41275"/>
                  </a:lnTo>
                  <a:lnTo>
                    <a:pt x="0" y="34925"/>
                  </a:lnTo>
                  <a:lnTo>
                    <a:pt x="101092" y="34925"/>
                  </a:lnTo>
                  <a:lnTo>
                    <a:pt x="101092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23" name="Shape 5717">
              <a:extLst>
                <a:ext uri="{FF2B5EF4-FFF2-40B4-BE49-F238E27FC236}">
                  <a16:creationId xmlns:a16="http://schemas.microsoft.com/office/drawing/2014/main" id="{B9640ACF-E98F-480D-B5FA-6AD94E5AAB9F}"/>
                </a:ext>
              </a:extLst>
            </p:cNvPr>
            <p:cNvSpPr/>
            <p:nvPr/>
          </p:nvSpPr>
          <p:spPr>
            <a:xfrm>
              <a:off x="1332230" y="2928493"/>
              <a:ext cx="153416" cy="76200"/>
            </a:xfrm>
            <a:custGeom>
              <a:avLst/>
              <a:gdLst/>
              <a:ahLst/>
              <a:cxnLst/>
              <a:rect l="0" t="0" r="0" b="0"/>
              <a:pathLst>
                <a:path w="153416" h="76200">
                  <a:moveTo>
                    <a:pt x="77216" y="0"/>
                  </a:moveTo>
                  <a:lnTo>
                    <a:pt x="153416" y="38100"/>
                  </a:lnTo>
                  <a:lnTo>
                    <a:pt x="77216" y="76200"/>
                  </a:lnTo>
                  <a:lnTo>
                    <a:pt x="77216" y="41275"/>
                  </a:lnTo>
                  <a:lnTo>
                    <a:pt x="0" y="41275"/>
                  </a:lnTo>
                  <a:lnTo>
                    <a:pt x="0" y="34925"/>
                  </a:lnTo>
                  <a:lnTo>
                    <a:pt x="77216" y="34925"/>
                  </a:lnTo>
                  <a:lnTo>
                    <a:pt x="77216" y="0"/>
                  </a:lnTo>
                  <a:close/>
                </a:path>
              </a:pathLst>
            </a:custGeom>
            <a:ln w="0" cap="flat">
              <a:miter lim="1016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93374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92076" y="139747"/>
            <a:ext cx="6343731" cy="586874"/>
          </a:xfrm>
        </p:spPr>
        <p:txBody>
          <a:bodyPr anchor="ctr"/>
          <a:lstStyle/>
          <a:p>
            <a:r>
              <a:rPr lang="ru-RU" b="0" spc="0" dirty="0"/>
              <a:t>Реализация права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A2A7E-E00C-4009-B461-09FE4C2DFA88}"/>
              </a:ext>
            </a:extLst>
          </p:cNvPr>
          <p:cNvSpPr txBox="1"/>
          <p:nvPr/>
        </p:nvSpPr>
        <p:spPr>
          <a:xfrm>
            <a:off x="1174376" y="1550894"/>
            <a:ext cx="10300448" cy="408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права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фактическое осуществление правовых норм путем правомерного поведения субъектов общественных отношений.  </a:t>
            </a:r>
          </a:p>
          <a:p>
            <a:pPr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характера действий субъектов выделяют непосредственную и опосредованную реализацию права.  </a:t>
            </a:r>
          </a:p>
          <a:p>
            <a:pPr marR="115570"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Непосредственная реализация права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когда субъекты осуществляют правовые предписания самостоятельно, не опираясь на дополнительную (правоприменительную) деятельность органов государства.  </a:t>
            </a:r>
          </a:p>
          <a:p>
            <a:pPr marR="116205"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Опосредованная реализация права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осуществление прав и обязанностей с помощью правоприменительной деятельности должностных лиц и органов государства (применение права).  </a:t>
            </a:r>
          </a:p>
        </p:txBody>
      </p:sp>
    </p:spTree>
    <p:extLst>
      <p:ext uri="{BB962C8B-B14F-4D97-AF65-F5344CB8AC3E}">
        <p14:creationId xmlns:p14="http://schemas.microsoft.com/office/powerpoint/2010/main" val="11039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92076" y="139747"/>
            <a:ext cx="6343731" cy="586874"/>
          </a:xfrm>
        </p:spPr>
        <p:txBody>
          <a:bodyPr anchor="ctr"/>
          <a:lstStyle/>
          <a:p>
            <a:r>
              <a:rPr lang="ru-RU" b="0" spc="0" dirty="0"/>
              <a:t>Формы реализации права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4FF67-2596-4326-8E3F-761DDEF71F6B}"/>
              </a:ext>
            </a:extLst>
          </p:cNvPr>
          <p:cNvSpPr txBox="1"/>
          <p:nvPr/>
        </p:nvSpPr>
        <p:spPr>
          <a:xfrm>
            <a:off x="1272988" y="1682428"/>
            <a:ext cx="10461812" cy="4119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indent="450850" algn="just">
              <a:lnSpc>
                <a:spcPct val="107000"/>
              </a:lnSpc>
              <a:spcAft>
                <a:spcPts val="925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Различают три 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формы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непосредственной реализации права:  </a:t>
            </a:r>
          </a:p>
          <a:p>
            <a:pPr marL="342900" marR="113665" lvl="0" indent="-342900" algn="just" fontAlgn="base">
              <a:lnSpc>
                <a:spcPct val="161000"/>
              </a:lnSpc>
              <a:spcAft>
                <a:spcPts val="75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–"/>
            </a:pPr>
            <a:r>
              <a:rPr lang="ru-RU" sz="24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соблюдение права</a:t>
            </a:r>
            <a:r>
              <a:rPr lang="ru-RU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(означает воздержание от совершения действий, запрещенных правовыми нормами); </a:t>
            </a:r>
          </a:p>
          <a:p>
            <a:pPr marL="342900" marR="113665" lvl="0" indent="-342900" algn="just" fontAlgn="base">
              <a:lnSpc>
                <a:spcPct val="161000"/>
              </a:lnSpc>
              <a:spcAft>
                <a:spcPts val="75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–"/>
            </a:pPr>
            <a:r>
              <a:rPr lang="ru-RU" sz="24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исполнение права</a:t>
            </a:r>
            <a:r>
              <a:rPr lang="ru-RU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(предполагает обязательное совершение действий, предусмотренных нормами права); </a:t>
            </a:r>
          </a:p>
          <a:p>
            <a:pPr marL="342900" marR="113665" lvl="0" indent="-342900" algn="just" fontAlgn="base">
              <a:lnSpc>
                <a:spcPct val="161000"/>
              </a:lnSpc>
              <a:spcAft>
                <a:spcPts val="75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–"/>
            </a:pPr>
            <a:r>
              <a:rPr lang="ru-RU" sz="24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использование права</a:t>
            </a:r>
            <a:r>
              <a:rPr lang="ru-RU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(выражается в осуществлении возможностей, дозволенных полномочий); </a:t>
            </a:r>
          </a:p>
        </p:txBody>
      </p:sp>
    </p:spTree>
    <p:extLst>
      <p:ext uri="{BB962C8B-B14F-4D97-AF65-F5344CB8AC3E}">
        <p14:creationId xmlns:p14="http://schemas.microsoft.com/office/powerpoint/2010/main" val="129009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92076" y="139747"/>
            <a:ext cx="6343731" cy="586874"/>
          </a:xfrm>
        </p:spPr>
        <p:txBody>
          <a:bodyPr anchor="ctr"/>
          <a:lstStyle/>
          <a:p>
            <a:r>
              <a:rPr lang="ru-RU" b="0" spc="0" dirty="0"/>
              <a:t>Применение права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9A1C8-AECB-4BA1-90A5-D44CAB585D96}"/>
              </a:ext>
            </a:extLst>
          </p:cNvPr>
          <p:cNvSpPr txBox="1"/>
          <p:nvPr/>
        </p:nvSpPr>
        <p:spPr>
          <a:xfrm>
            <a:off x="528918" y="1362635"/>
            <a:ext cx="11421035" cy="5463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6840"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Применение права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(правоприменение) представляет собой деятельность компетентных органов, должностных лиц по реализации правовых норм, состоящую в рассмотрении конкретного юридического дела и вынесении по нему индивидуального решения.  </a:t>
            </a:r>
          </a:p>
          <a:p>
            <a:pPr marR="113665"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Применение права отличается следующими основными 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признаками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</a:t>
            </a:r>
          </a:p>
          <a:p>
            <a:pPr marL="342900" marR="114935" lvl="0" indent="-342900" algn="just" fontAlgn="base">
              <a:lnSpc>
                <a:spcPct val="161000"/>
              </a:lnSpc>
              <a:spcAft>
                <a:spcPts val="75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осуществляется специальными субъектами, обладающими властными полномочиями; </a:t>
            </a:r>
          </a:p>
          <a:p>
            <a:pPr marL="342900" marR="114935" lvl="0" indent="-342900" algn="just" fontAlgn="base">
              <a:lnSpc>
                <a:spcPct val="161000"/>
              </a:lnSpc>
              <a:spcAft>
                <a:spcPts val="75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имеет индивидуальный характер – правовые нормы применяются касательно определенных жизненных ситуаций путем вынесения конкретных предписаний;  </a:t>
            </a:r>
          </a:p>
          <a:p>
            <a:pPr marL="342900" marR="114935" lvl="0" indent="-342900" algn="just" fontAlgn="base">
              <a:lnSpc>
                <a:spcPct val="161000"/>
              </a:lnSpc>
              <a:spcAft>
                <a:spcPts val="75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сопровождается изданием или принятием индивидуального правового акта – акта применения права (правоприменительного акта);  </a:t>
            </a:r>
          </a:p>
          <a:p>
            <a:pPr marL="342900" marR="114935" lvl="0" indent="-342900" algn="just" fontAlgn="base">
              <a:lnSpc>
                <a:spcPct val="161000"/>
              </a:lnSpc>
              <a:spcAft>
                <a:spcPts val="75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осуществляется в особой процессуальной форме;  </a:t>
            </a:r>
          </a:p>
          <a:p>
            <a:pPr marL="342900" marR="114935" lvl="0" indent="-342900" algn="just" fontAlgn="base">
              <a:lnSpc>
                <a:spcPct val="161000"/>
              </a:lnSpc>
              <a:spcAft>
                <a:spcPts val="75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состоит из нескольких стадий, что позволяет структурировать данный процесс, принять правильное и законное решение по делу.  </a:t>
            </a:r>
          </a:p>
        </p:txBody>
      </p:sp>
    </p:spTree>
    <p:extLst>
      <p:ext uri="{BB962C8B-B14F-4D97-AF65-F5344CB8AC3E}">
        <p14:creationId xmlns:p14="http://schemas.microsoft.com/office/powerpoint/2010/main" val="1174300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92076" y="139747"/>
            <a:ext cx="6343731" cy="586874"/>
          </a:xfrm>
        </p:spPr>
        <p:txBody>
          <a:bodyPr anchor="ctr"/>
          <a:lstStyle/>
          <a:p>
            <a:r>
              <a:rPr lang="ru-RU" b="0" spc="0" dirty="0"/>
              <a:t>Стадии применения права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82D9F-FE0F-4D9B-BE72-FA41FC7C7472}"/>
              </a:ext>
            </a:extLst>
          </p:cNvPr>
          <p:cNvSpPr txBox="1"/>
          <p:nvPr/>
        </p:nvSpPr>
        <p:spPr>
          <a:xfrm>
            <a:off x="1443318" y="2096937"/>
            <a:ext cx="9681882" cy="2658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indent="450850" algn="just">
              <a:lnSpc>
                <a:spcPct val="107000"/>
              </a:lnSpc>
              <a:spcAft>
                <a:spcPts val="930"/>
              </a:spcAft>
            </a:pP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Стадии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процесса применения права:  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655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установление фактических обстоятельств дела (сбор фактов);  </a:t>
            </a:r>
          </a:p>
          <a:p>
            <a:pPr marL="342900" lvl="0" indent="-342900" algn="just" fontAlgn="base">
              <a:lnSpc>
                <a:spcPct val="161000"/>
              </a:lnSpc>
              <a:spcAft>
                <a:spcPts val="75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формирование юридической основы дела (выбор и анализ юридической нормы);  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935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24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вынесение решения по делу (принятие акта применения права).  </a:t>
            </a:r>
          </a:p>
        </p:txBody>
      </p:sp>
    </p:spTree>
    <p:extLst>
      <p:ext uri="{BB962C8B-B14F-4D97-AF65-F5344CB8AC3E}">
        <p14:creationId xmlns:p14="http://schemas.microsoft.com/office/powerpoint/2010/main" val="110837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92076" y="139747"/>
            <a:ext cx="6343731" cy="586874"/>
          </a:xfrm>
        </p:spPr>
        <p:txBody>
          <a:bodyPr anchor="ctr"/>
          <a:lstStyle/>
          <a:p>
            <a:r>
              <a:rPr lang="ru-RU" b="0" spc="0" dirty="0"/>
              <a:t>Акт применения права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6F571-70B6-4B27-A157-2D8D11E8188B}"/>
              </a:ext>
            </a:extLst>
          </p:cNvPr>
          <p:cNvSpPr txBox="1"/>
          <p:nvPr/>
        </p:nvSpPr>
        <p:spPr>
          <a:xfrm>
            <a:off x="914399" y="1389529"/>
            <a:ext cx="10668001" cy="424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 применения права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(правоприменительный акт) – это официальный правовой акт, который содержит индивидуальное государственно-властное предписание, вынесенное уполномоченным на то органом в результате решения конкретного юридического дела.  </a:t>
            </a:r>
          </a:p>
          <a:p>
            <a:pPr marL="449580" indent="450850" algn="just">
              <a:lnSpc>
                <a:spcPct val="107000"/>
              </a:lnSpc>
              <a:spcAft>
                <a:spcPts val="65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Правоприменительные акты обладают следующими основными </a:t>
            </a:r>
            <a:r>
              <a:rPr lang="ru-RU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признаками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342900" lvl="0" indent="-342900" algn="just" fontAlgn="base">
              <a:lnSpc>
                <a:spcPct val="161000"/>
              </a:lnSpc>
              <a:spcAft>
                <a:spcPts val="75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принимаются конкретными компетентными органами или должностными лицами в строгом соответствии с законом;  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930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обладают государственно-властным характером;  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930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охраняются принудительной силой государства;  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930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носят индивидуальный характер;  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940"/>
              </a:spcAft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имеют установленную законом форму и точное наименование.  </a:t>
            </a:r>
          </a:p>
        </p:txBody>
      </p:sp>
    </p:spTree>
    <p:extLst>
      <p:ext uri="{BB962C8B-B14F-4D97-AF65-F5344CB8AC3E}">
        <p14:creationId xmlns:p14="http://schemas.microsoft.com/office/powerpoint/2010/main" val="97415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334000" y="139746"/>
            <a:ext cx="6701807" cy="1124277"/>
          </a:xfrm>
        </p:spPr>
        <p:txBody>
          <a:bodyPr anchor="ctr"/>
          <a:lstStyle/>
          <a:p>
            <a:r>
              <a:rPr lang="ru-RU" b="0" spc="0" dirty="0"/>
              <a:t>Структура акта применения права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4D553-3E60-45D1-B8CC-E6F3C3351052}"/>
              </a:ext>
            </a:extLst>
          </p:cNvPr>
          <p:cNvSpPr txBox="1"/>
          <p:nvPr/>
        </p:nvSpPr>
        <p:spPr>
          <a:xfrm>
            <a:off x="1219200" y="1371600"/>
            <a:ext cx="1073971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4 части:</a:t>
            </a:r>
            <a:endParaRPr lang="ru-RU" sz="24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Вводная часть.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Включает название акта применения права, место и дату принятия, наименование органа либо должностного лица, а также другие реквизиты.</a:t>
            </a:r>
          </a:p>
          <a:p>
            <a:pPr algn="l">
              <a:buFont typeface="+mj-lt"/>
              <a:buAutoNum type="arabicPeriod"/>
            </a:pP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Описательная часть.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Указывает юридические факты, являющиеся предметом рассмотрения, а также субъект принятия, время, место, обстоятельства, способы совершения тех или иных правовых либо не соответствующих закону действий.</a:t>
            </a:r>
          </a:p>
          <a:p>
            <a:pPr algn="l">
              <a:buFont typeface="+mj-lt"/>
              <a:buAutoNum type="arabicPeriod"/>
            </a:pP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Мотивировочная часть.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Содержит правовой анализ доказательств, подтверждающих наличие или отсутствие фактических обстоятельств, даёт их юридическую квалификацию, делает ссылку на нормы права, которыми руководствовался правоприменитель, и официальные интерпретационные акты.</a:t>
            </a:r>
          </a:p>
          <a:p>
            <a:pPr algn="l">
              <a:buFont typeface="+mj-lt"/>
              <a:buAutoNum type="arabicPeriod"/>
            </a:pPr>
            <a:r>
              <a:rPr lang="ru-RU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Резолютивная часть.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Формулирует официальное решение по рассматриваемому делу.</a:t>
            </a:r>
          </a:p>
        </p:txBody>
      </p:sp>
    </p:spTree>
    <p:extLst>
      <p:ext uri="{BB962C8B-B14F-4D97-AF65-F5344CB8AC3E}">
        <p14:creationId xmlns:p14="http://schemas.microsoft.com/office/powerpoint/2010/main" val="3828009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Задание</a:t>
            </a: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1179C01E-4B82-4512-98EB-70719229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47" y="726620"/>
            <a:ext cx="6465142" cy="613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475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Задание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C7C838-A1BD-4257-89F6-C63E06FC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85" y="1416703"/>
            <a:ext cx="4966444" cy="506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7C573BF7-FF91-4E0C-B177-853387338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046" y="726621"/>
            <a:ext cx="5432615" cy="61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23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Норма права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978A7-7794-4DE9-A39F-8C0CBE98C3CF}"/>
              </a:ext>
            </a:extLst>
          </p:cNvPr>
          <p:cNvSpPr txBox="1"/>
          <p:nvPr/>
        </p:nvSpPr>
        <p:spPr>
          <a:xfrm>
            <a:off x="1075764" y="1658470"/>
            <a:ext cx="10174941" cy="3626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5570" indent="450850" algn="just">
              <a:spcAft>
                <a:spcPts val="75"/>
              </a:spcAft>
            </a:pPr>
            <a:r>
              <a:rPr lang="ru-RU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Норма права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(правовая норма) – элементарное, первичное звено системы права. Это общеобязательное формально определенное правило поведения, установленное и обеспечиваемое государством, направленное на урегулирование общественных отношений. </a:t>
            </a:r>
          </a:p>
          <a:p>
            <a:pPr marR="115570" indent="450850" algn="just">
              <a:spcAft>
                <a:spcPts val="75"/>
              </a:spcAf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12395" indent="450850" algn="just">
              <a:spcAft>
                <a:spcPts val="75"/>
              </a:spcAf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59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Источники права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BE2DA2-3B66-42CC-8C34-B75C8629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9" y="1407459"/>
            <a:ext cx="10192871" cy="51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20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92076" y="139747"/>
            <a:ext cx="6343731" cy="586874"/>
          </a:xfrm>
        </p:spPr>
        <p:txBody>
          <a:bodyPr anchor="ctr"/>
          <a:lstStyle/>
          <a:p>
            <a:r>
              <a:rPr lang="ru-RU" b="0" spc="0" dirty="0"/>
              <a:t>Виды источников права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D23407-EF43-4E6F-A99E-FF64E7F51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495" y="1281113"/>
            <a:ext cx="8005482" cy="488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20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92076" y="139747"/>
            <a:ext cx="6343731" cy="586874"/>
          </a:xfrm>
        </p:spPr>
        <p:txBody>
          <a:bodyPr anchor="ctr"/>
          <a:lstStyle/>
          <a:p>
            <a:r>
              <a:rPr lang="ru-RU" b="0" spc="0" dirty="0"/>
              <a:t>Нормативно-правовые акты</a:t>
            </a:r>
          </a:p>
        </p:txBody>
      </p:sp>
      <p:grpSp>
        <p:nvGrpSpPr>
          <p:cNvPr id="5" name="Group 117065">
            <a:extLst>
              <a:ext uri="{FF2B5EF4-FFF2-40B4-BE49-F238E27FC236}">
                <a16:creationId xmlns:a16="http://schemas.microsoft.com/office/drawing/2014/main" id="{679D07DA-B559-4550-9E6B-59E7320B1CC9}"/>
              </a:ext>
            </a:extLst>
          </p:cNvPr>
          <p:cNvGrpSpPr/>
          <p:nvPr/>
        </p:nvGrpSpPr>
        <p:grpSpPr>
          <a:xfrm>
            <a:off x="1461247" y="1084728"/>
            <a:ext cx="8444754" cy="5633525"/>
            <a:chOff x="0" y="0"/>
            <a:chExt cx="4432886" cy="3379796"/>
          </a:xfrm>
        </p:grpSpPr>
        <p:sp>
          <p:nvSpPr>
            <p:cNvPr id="6" name="Rectangle 1852">
              <a:extLst>
                <a:ext uri="{FF2B5EF4-FFF2-40B4-BE49-F238E27FC236}">
                  <a16:creationId xmlns:a16="http://schemas.microsoft.com/office/drawing/2014/main" id="{4D7C4598-4D78-4369-9E1D-287F89E7345D}"/>
                </a:ext>
              </a:extLst>
            </p:cNvPr>
            <p:cNvSpPr/>
            <p:nvPr/>
          </p:nvSpPr>
          <p:spPr>
            <a:xfrm>
              <a:off x="3963670" y="3155416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Shape 1875">
              <a:extLst>
                <a:ext uri="{FF2B5EF4-FFF2-40B4-BE49-F238E27FC236}">
                  <a16:creationId xmlns:a16="http://schemas.microsoft.com/office/drawing/2014/main" id="{D5EF4D6B-3F91-48F4-AF0F-343830354F6D}"/>
                </a:ext>
              </a:extLst>
            </p:cNvPr>
            <p:cNvSpPr/>
            <p:nvPr/>
          </p:nvSpPr>
          <p:spPr>
            <a:xfrm>
              <a:off x="2086102" y="730250"/>
              <a:ext cx="89408" cy="2347214"/>
            </a:xfrm>
            <a:custGeom>
              <a:avLst/>
              <a:gdLst/>
              <a:ahLst/>
              <a:cxnLst/>
              <a:rect l="0" t="0" r="0" b="0"/>
              <a:pathLst>
                <a:path w="89408" h="2347214">
                  <a:moveTo>
                    <a:pt x="0" y="0"/>
                  </a:moveTo>
                  <a:lnTo>
                    <a:pt x="0" y="2347214"/>
                  </a:lnTo>
                  <a:lnTo>
                    <a:pt x="89408" y="2347214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4774A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" name="Shape 1876">
              <a:extLst>
                <a:ext uri="{FF2B5EF4-FFF2-40B4-BE49-F238E27FC236}">
                  <a16:creationId xmlns:a16="http://schemas.microsoft.com/office/drawing/2014/main" id="{FC82CB61-86D9-4676-ADA2-9E66B8CFA951}"/>
                </a:ext>
              </a:extLst>
            </p:cNvPr>
            <p:cNvSpPr/>
            <p:nvPr/>
          </p:nvSpPr>
          <p:spPr>
            <a:xfrm>
              <a:off x="2086102" y="730250"/>
              <a:ext cx="96266" cy="2030603"/>
            </a:xfrm>
            <a:custGeom>
              <a:avLst/>
              <a:gdLst/>
              <a:ahLst/>
              <a:cxnLst/>
              <a:rect l="0" t="0" r="0" b="0"/>
              <a:pathLst>
                <a:path w="96266" h="2030603">
                  <a:moveTo>
                    <a:pt x="0" y="0"/>
                  </a:moveTo>
                  <a:lnTo>
                    <a:pt x="0" y="2030603"/>
                  </a:lnTo>
                  <a:lnTo>
                    <a:pt x="96266" y="2030603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4774A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" name="Shape 1877">
              <a:extLst>
                <a:ext uri="{FF2B5EF4-FFF2-40B4-BE49-F238E27FC236}">
                  <a16:creationId xmlns:a16="http://schemas.microsoft.com/office/drawing/2014/main" id="{55016240-8881-4581-BD47-5C7E75856503}"/>
                </a:ext>
              </a:extLst>
            </p:cNvPr>
            <p:cNvSpPr/>
            <p:nvPr/>
          </p:nvSpPr>
          <p:spPr>
            <a:xfrm>
              <a:off x="2086102" y="730250"/>
              <a:ext cx="114554" cy="1545463"/>
            </a:xfrm>
            <a:custGeom>
              <a:avLst/>
              <a:gdLst/>
              <a:ahLst/>
              <a:cxnLst/>
              <a:rect l="0" t="0" r="0" b="0"/>
              <a:pathLst>
                <a:path w="114554" h="1545463">
                  <a:moveTo>
                    <a:pt x="0" y="0"/>
                  </a:moveTo>
                  <a:lnTo>
                    <a:pt x="0" y="1545463"/>
                  </a:lnTo>
                  <a:lnTo>
                    <a:pt x="114554" y="1545463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4774A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0" name="Shape 1878">
              <a:extLst>
                <a:ext uri="{FF2B5EF4-FFF2-40B4-BE49-F238E27FC236}">
                  <a16:creationId xmlns:a16="http://schemas.microsoft.com/office/drawing/2014/main" id="{8CF04953-B0C5-4B49-8A20-779B3BDF8DCB}"/>
                </a:ext>
              </a:extLst>
            </p:cNvPr>
            <p:cNvSpPr/>
            <p:nvPr/>
          </p:nvSpPr>
          <p:spPr>
            <a:xfrm>
              <a:off x="2086102" y="730250"/>
              <a:ext cx="101473" cy="989076"/>
            </a:xfrm>
            <a:custGeom>
              <a:avLst/>
              <a:gdLst/>
              <a:ahLst/>
              <a:cxnLst/>
              <a:rect l="0" t="0" r="0" b="0"/>
              <a:pathLst>
                <a:path w="101473" h="989076">
                  <a:moveTo>
                    <a:pt x="0" y="0"/>
                  </a:moveTo>
                  <a:lnTo>
                    <a:pt x="0" y="989076"/>
                  </a:lnTo>
                  <a:lnTo>
                    <a:pt x="101473" y="989076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4774A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1" name="Shape 1879">
              <a:extLst>
                <a:ext uri="{FF2B5EF4-FFF2-40B4-BE49-F238E27FC236}">
                  <a16:creationId xmlns:a16="http://schemas.microsoft.com/office/drawing/2014/main" id="{41941234-38D2-4C3F-93AF-E00BD8503C94}"/>
                </a:ext>
              </a:extLst>
            </p:cNvPr>
            <p:cNvSpPr/>
            <p:nvPr/>
          </p:nvSpPr>
          <p:spPr>
            <a:xfrm>
              <a:off x="2086102" y="730250"/>
              <a:ext cx="88265" cy="578485"/>
            </a:xfrm>
            <a:custGeom>
              <a:avLst/>
              <a:gdLst/>
              <a:ahLst/>
              <a:cxnLst/>
              <a:rect l="0" t="0" r="0" b="0"/>
              <a:pathLst>
                <a:path w="88265" h="578485">
                  <a:moveTo>
                    <a:pt x="0" y="0"/>
                  </a:moveTo>
                  <a:lnTo>
                    <a:pt x="0" y="578485"/>
                  </a:lnTo>
                  <a:lnTo>
                    <a:pt x="88265" y="578485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4774A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2" name="Shape 1880">
              <a:extLst>
                <a:ext uri="{FF2B5EF4-FFF2-40B4-BE49-F238E27FC236}">
                  <a16:creationId xmlns:a16="http://schemas.microsoft.com/office/drawing/2014/main" id="{D8AB4002-EA5B-4A44-B05B-C69DF773B0F5}"/>
                </a:ext>
              </a:extLst>
            </p:cNvPr>
            <p:cNvSpPr/>
            <p:nvPr/>
          </p:nvSpPr>
          <p:spPr>
            <a:xfrm>
              <a:off x="2086102" y="730250"/>
              <a:ext cx="61849" cy="237236"/>
            </a:xfrm>
            <a:custGeom>
              <a:avLst/>
              <a:gdLst/>
              <a:ahLst/>
              <a:cxnLst/>
              <a:rect l="0" t="0" r="0" b="0"/>
              <a:pathLst>
                <a:path w="61849" h="237236">
                  <a:moveTo>
                    <a:pt x="0" y="0"/>
                  </a:moveTo>
                  <a:lnTo>
                    <a:pt x="0" y="237236"/>
                  </a:lnTo>
                  <a:lnTo>
                    <a:pt x="61849" y="237236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4774A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3" name="Shape 1881">
              <a:extLst>
                <a:ext uri="{FF2B5EF4-FFF2-40B4-BE49-F238E27FC236}">
                  <a16:creationId xmlns:a16="http://schemas.microsoft.com/office/drawing/2014/main" id="{D6863680-670F-4F06-A65B-D1D90C71ECA1}"/>
                </a:ext>
              </a:extLst>
            </p:cNvPr>
            <p:cNvSpPr/>
            <p:nvPr/>
          </p:nvSpPr>
          <p:spPr>
            <a:xfrm>
              <a:off x="1850771" y="320040"/>
              <a:ext cx="848360" cy="113919"/>
            </a:xfrm>
            <a:custGeom>
              <a:avLst/>
              <a:gdLst/>
              <a:ahLst/>
              <a:cxnLst/>
              <a:rect l="0" t="0" r="0" b="0"/>
              <a:pathLst>
                <a:path w="848360" h="113919">
                  <a:moveTo>
                    <a:pt x="0" y="0"/>
                  </a:moveTo>
                  <a:lnTo>
                    <a:pt x="0" y="105029"/>
                  </a:lnTo>
                  <a:lnTo>
                    <a:pt x="848360" y="105029"/>
                  </a:lnTo>
                  <a:lnTo>
                    <a:pt x="848360" y="113919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3D669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4" name="Shape 1882">
              <a:extLst>
                <a:ext uri="{FF2B5EF4-FFF2-40B4-BE49-F238E27FC236}">
                  <a16:creationId xmlns:a16="http://schemas.microsoft.com/office/drawing/2014/main" id="{AAA04B24-8229-476E-867B-E4398232F84D}"/>
                </a:ext>
              </a:extLst>
            </p:cNvPr>
            <p:cNvSpPr/>
            <p:nvPr/>
          </p:nvSpPr>
          <p:spPr>
            <a:xfrm>
              <a:off x="1589405" y="727329"/>
              <a:ext cx="136525" cy="1637284"/>
            </a:xfrm>
            <a:custGeom>
              <a:avLst/>
              <a:gdLst/>
              <a:ahLst/>
              <a:cxnLst/>
              <a:rect l="0" t="0" r="0" b="0"/>
              <a:pathLst>
                <a:path w="136525" h="1637284">
                  <a:moveTo>
                    <a:pt x="136525" y="0"/>
                  </a:moveTo>
                  <a:lnTo>
                    <a:pt x="136525" y="1637284"/>
                  </a:lnTo>
                  <a:lnTo>
                    <a:pt x="0" y="1637284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4774A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5" name="Shape 1883">
              <a:extLst>
                <a:ext uri="{FF2B5EF4-FFF2-40B4-BE49-F238E27FC236}">
                  <a16:creationId xmlns:a16="http://schemas.microsoft.com/office/drawing/2014/main" id="{5001D532-C8A5-4B8D-A211-FD7478C4692A}"/>
                </a:ext>
              </a:extLst>
            </p:cNvPr>
            <p:cNvSpPr/>
            <p:nvPr/>
          </p:nvSpPr>
          <p:spPr>
            <a:xfrm>
              <a:off x="1602613" y="727329"/>
              <a:ext cx="123317" cy="1257554"/>
            </a:xfrm>
            <a:custGeom>
              <a:avLst/>
              <a:gdLst/>
              <a:ahLst/>
              <a:cxnLst/>
              <a:rect l="0" t="0" r="0" b="0"/>
              <a:pathLst>
                <a:path w="123317" h="1257554">
                  <a:moveTo>
                    <a:pt x="123317" y="0"/>
                  </a:moveTo>
                  <a:lnTo>
                    <a:pt x="123317" y="1257554"/>
                  </a:lnTo>
                  <a:lnTo>
                    <a:pt x="0" y="1257554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4774A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6" name="Shape 1884">
              <a:extLst>
                <a:ext uri="{FF2B5EF4-FFF2-40B4-BE49-F238E27FC236}">
                  <a16:creationId xmlns:a16="http://schemas.microsoft.com/office/drawing/2014/main" id="{59C4A15F-7A54-4192-96A9-8B91C013FF27}"/>
                </a:ext>
              </a:extLst>
            </p:cNvPr>
            <p:cNvSpPr/>
            <p:nvPr/>
          </p:nvSpPr>
          <p:spPr>
            <a:xfrm>
              <a:off x="1589405" y="727329"/>
              <a:ext cx="136525" cy="793623"/>
            </a:xfrm>
            <a:custGeom>
              <a:avLst/>
              <a:gdLst/>
              <a:ahLst/>
              <a:cxnLst/>
              <a:rect l="0" t="0" r="0" b="0"/>
              <a:pathLst>
                <a:path w="136525" h="793623">
                  <a:moveTo>
                    <a:pt x="136525" y="0"/>
                  </a:moveTo>
                  <a:lnTo>
                    <a:pt x="136525" y="793623"/>
                  </a:lnTo>
                  <a:lnTo>
                    <a:pt x="0" y="793623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4774A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Shape 1885">
              <a:extLst>
                <a:ext uri="{FF2B5EF4-FFF2-40B4-BE49-F238E27FC236}">
                  <a16:creationId xmlns:a16="http://schemas.microsoft.com/office/drawing/2014/main" id="{92BBE807-37B0-426F-AB81-EAB6201A304B}"/>
                </a:ext>
              </a:extLst>
            </p:cNvPr>
            <p:cNvSpPr/>
            <p:nvPr/>
          </p:nvSpPr>
          <p:spPr>
            <a:xfrm>
              <a:off x="1576324" y="727329"/>
              <a:ext cx="149606" cy="329565"/>
            </a:xfrm>
            <a:custGeom>
              <a:avLst/>
              <a:gdLst/>
              <a:ahLst/>
              <a:cxnLst/>
              <a:rect l="0" t="0" r="0" b="0"/>
              <a:pathLst>
                <a:path w="149606" h="329565">
                  <a:moveTo>
                    <a:pt x="149606" y="0"/>
                  </a:moveTo>
                  <a:lnTo>
                    <a:pt x="149606" y="329565"/>
                  </a:lnTo>
                  <a:lnTo>
                    <a:pt x="0" y="329565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4774AB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8" name="Shape 1886">
              <a:extLst>
                <a:ext uri="{FF2B5EF4-FFF2-40B4-BE49-F238E27FC236}">
                  <a16:creationId xmlns:a16="http://schemas.microsoft.com/office/drawing/2014/main" id="{FC8CBACD-310B-40F8-8EEE-5FB69D90A88D}"/>
                </a:ext>
              </a:extLst>
            </p:cNvPr>
            <p:cNvSpPr/>
            <p:nvPr/>
          </p:nvSpPr>
          <p:spPr>
            <a:xfrm>
              <a:off x="1112901" y="320040"/>
              <a:ext cx="737997" cy="110871"/>
            </a:xfrm>
            <a:custGeom>
              <a:avLst/>
              <a:gdLst/>
              <a:ahLst/>
              <a:cxnLst/>
              <a:rect l="0" t="0" r="0" b="0"/>
              <a:pathLst>
                <a:path w="737997" h="110871">
                  <a:moveTo>
                    <a:pt x="737997" y="0"/>
                  </a:moveTo>
                  <a:lnTo>
                    <a:pt x="737997" y="102108"/>
                  </a:lnTo>
                  <a:lnTo>
                    <a:pt x="0" y="102108"/>
                  </a:lnTo>
                  <a:lnTo>
                    <a:pt x="0" y="110871"/>
                  </a:lnTo>
                </a:path>
              </a:pathLst>
            </a:custGeom>
            <a:ln w="25400" cap="flat">
              <a:round/>
            </a:ln>
          </p:spPr>
          <p:style>
            <a:lnRef idx="1">
              <a:srgbClr val="3D6696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19" name="Picture 1888">
              <a:extLst>
                <a:ext uri="{FF2B5EF4-FFF2-40B4-BE49-F238E27FC236}">
                  <a16:creationId xmlns:a16="http://schemas.microsoft.com/office/drawing/2014/main" id="{3F2849D2-B551-4C0A-B4C5-89963D9C8A3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40892" y="0"/>
              <a:ext cx="1620012" cy="384048"/>
            </a:xfrm>
            <a:prstGeom prst="rect">
              <a:avLst/>
            </a:prstGeom>
          </p:spPr>
        </p:pic>
        <p:sp>
          <p:nvSpPr>
            <p:cNvPr id="20" name="Rectangle 1889">
              <a:extLst>
                <a:ext uri="{FF2B5EF4-FFF2-40B4-BE49-F238E27FC236}">
                  <a16:creationId xmlns:a16="http://schemas.microsoft.com/office/drawing/2014/main" id="{0F1F118D-743A-4327-B4C6-1C98D2C174FE}"/>
                </a:ext>
              </a:extLst>
            </p:cNvPr>
            <p:cNvSpPr/>
            <p:nvPr/>
          </p:nvSpPr>
          <p:spPr>
            <a:xfrm>
              <a:off x="1734566" y="112649"/>
              <a:ext cx="308849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НПА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1" name="Picture 1891">
              <a:extLst>
                <a:ext uri="{FF2B5EF4-FFF2-40B4-BE49-F238E27FC236}">
                  <a16:creationId xmlns:a16="http://schemas.microsoft.com/office/drawing/2014/main" id="{E2B8A9C6-23D2-4DFD-B8B6-B9A0EFD9EBCE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03276" y="406908"/>
              <a:ext cx="1620012" cy="384048"/>
            </a:xfrm>
            <a:prstGeom prst="rect">
              <a:avLst/>
            </a:prstGeom>
          </p:spPr>
        </p:pic>
        <p:sp>
          <p:nvSpPr>
            <p:cNvPr id="23" name="Rectangle 116466">
              <a:extLst>
                <a:ext uri="{FF2B5EF4-FFF2-40B4-BE49-F238E27FC236}">
                  <a16:creationId xmlns:a16="http://schemas.microsoft.com/office/drawing/2014/main" id="{3A95E4E8-5064-426D-A39F-49A000FC6771}"/>
                </a:ext>
              </a:extLst>
            </p:cNvPr>
            <p:cNvSpPr/>
            <p:nvPr/>
          </p:nvSpPr>
          <p:spPr>
            <a:xfrm>
              <a:off x="916048" y="519938"/>
              <a:ext cx="647702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 Законы 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Rectangle 116460">
              <a:extLst>
                <a:ext uri="{FF2B5EF4-FFF2-40B4-BE49-F238E27FC236}">
                  <a16:creationId xmlns:a16="http://schemas.microsoft.com/office/drawing/2014/main" id="{AC8B8C60-BE9C-4B2A-A06A-40372D8F7CA2}"/>
                </a:ext>
              </a:extLst>
            </p:cNvPr>
            <p:cNvSpPr/>
            <p:nvPr/>
          </p:nvSpPr>
          <p:spPr>
            <a:xfrm>
              <a:off x="851916" y="519938"/>
              <a:ext cx="85295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5" name="Picture 1894">
              <a:extLst>
                <a:ext uri="{FF2B5EF4-FFF2-40B4-BE49-F238E27FC236}">
                  <a16:creationId xmlns:a16="http://schemas.microsoft.com/office/drawing/2014/main" id="{78FD14CF-BAD6-4904-854C-B719E11D175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885444"/>
              <a:ext cx="1620012" cy="384048"/>
            </a:xfrm>
            <a:prstGeom prst="rect">
              <a:avLst/>
            </a:prstGeom>
          </p:spPr>
        </p:pic>
        <p:sp>
          <p:nvSpPr>
            <p:cNvPr id="26" name="Rectangle 1895">
              <a:extLst>
                <a:ext uri="{FF2B5EF4-FFF2-40B4-BE49-F238E27FC236}">
                  <a16:creationId xmlns:a16="http://schemas.microsoft.com/office/drawing/2014/main" id="{EA12452F-7DD0-488F-A58A-A2EB50A63344}"/>
                </a:ext>
              </a:extLst>
            </p:cNvPr>
            <p:cNvSpPr/>
            <p:nvPr/>
          </p:nvSpPr>
          <p:spPr>
            <a:xfrm>
              <a:off x="393497" y="997839"/>
              <a:ext cx="1146349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Конституция РФ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27" name="Picture 1897">
              <a:extLst>
                <a:ext uri="{FF2B5EF4-FFF2-40B4-BE49-F238E27FC236}">
                  <a16:creationId xmlns:a16="http://schemas.microsoft.com/office/drawing/2014/main" id="{1F20A92A-BB8E-4091-B6B9-476369EF85AB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668" y="1234440"/>
              <a:ext cx="1652016" cy="635508"/>
            </a:xfrm>
            <a:prstGeom prst="rect">
              <a:avLst/>
            </a:prstGeom>
          </p:spPr>
        </p:pic>
        <p:sp>
          <p:nvSpPr>
            <p:cNvPr id="28" name="Rectangle 1898">
              <a:extLst>
                <a:ext uri="{FF2B5EF4-FFF2-40B4-BE49-F238E27FC236}">
                  <a16:creationId xmlns:a16="http://schemas.microsoft.com/office/drawing/2014/main" id="{C630F526-1D00-4F99-9BD7-22CCFD4B7930}"/>
                </a:ext>
              </a:extLst>
            </p:cNvPr>
            <p:cNvSpPr/>
            <p:nvPr/>
          </p:nvSpPr>
          <p:spPr>
            <a:xfrm>
              <a:off x="449275" y="1322451"/>
              <a:ext cx="1033127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Федеральные 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Rectangle 1899">
              <a:extLst>
                <a:ext uri="{FF2B5EF4-FFF2-40B4-BE49-F238E27FC236}">
                  <a16:creationId xmlns:a16="http://schemas.microsoft.com/office/drawing/2014/main" id="{8A37D437-E00F-4226-9C3C-D52D58E4AE89}"/>
                </a:ext>
              </a:extLst>
            </p:cNvPr>
            <p:cNvSpPr/>
            <p:nvPr/>
          </p:nvSpPr>
          <p:spPr>
            <a:xfrm>
              <a:off x="131978" y="1462659"/>
              <a:ext cx="1881365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конституционные законы 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Rectangle 116479">
              <a:extLst>
                <a:ext uri="{FF2B5EF4-FFF2-40B4-BE49-F238E27FC236}">
                  <a16:creationId xmlns:a16="http://schemas.microsoft.com/office/drawing/2014/main" id="{F20C25B4-6CA4-4EB5-B8D5-535A085FD98E}"/>
                </a:ext>
              </a:extLst>
            </p:cNvPr>
            <p:cNvSpPr/>
            <p:nvPr/>
          </p:nvSpPr>
          <p:spPr>
            <a:xfrm>
              <a:off x="714729" y="1601343"/>
              <a:ext cx="288354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ФКЗ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Rectangle 116478">
              <a:extLst>
                <a:ext uri="{FF2B5EF4-FFF2-40B4-BE49-F238E27FC236}">
                  <a16:creationId xmlns:a16="http://schemas.microsoft.com/office/drawing/2014/main" id="{2A1249A8-9379-407C-B7EF-5EDC49344EC0}"/>
                </a:ext>
              </a:extLst>
            </p:cNvPr>
            <p:cNvSpPr/>
            <p:nvPr/>
          </p:nvSpPr>
          <p:spPr>
            <a:xfrm>
              <a:off x="930904" y="1601343"/>
              <a:ext cx="50975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)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Rectangle 116477">
              <a:extLst>
                <a:ext uri="{FF2B5EF4-FFF2-40B4-BE49-F238E27FC236}">
                  <a16:creationId xmlns:a16="http://schemas.microsoft.com/office/drawing/2014/main" id="{8374DF84-FF48-47B1-AECC-20476455258C}"/>
                </a:ext>
              </a:extLst>
            </p:cNvPr>
            <p:cNvSpPr/>
            <p:nvPr/>
          </p:nvSpPr>
          <p:spPr>
            <a:xfrm>
              <a:off x="676402" y="1601343"/>
              <a:ext cx="50975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33" name="Picture 1902">
              <a:extLst>
                <a:ext uri="{FF2B5EF4-FFF2-40B4-BE49-F238E27FC236}">
                  <a16:creationId xmlns:a16="http://schemas.microsoft.com/office/drawing/2014/main" id="{35AB1241-B494-4643-9427-D5E8C405AF9D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524" y="1812036"/>
              <a:ext cx="1668780" cy="384048"/>
            </a:xfrm>
            <a:prstGeom prst="rect">
              <a:avLst/>
            </a:prstGeom>
          </p:spPr>
        </p:pic>
        <p:sp>
          <p:nvSpPr>
            <p:cNvPr id="34" name="Rectangle 1903">
              <a:extLst>
                <a:ext uri="{FF2B5EF4-FFF2-40B4-BE49-F238E27FC236}">
                  <a16:creationId xmlns:a16="http://schemas.microsoft.com/office/drawing/2014/main" id="{7C99E40F-B452-4FDF-8F12-CFF448085FBF}"/>
                </a:ext>
              </a:extLst>
            </p:cNvPr>
            <p:cNvSpPr/>
            <p:nvPr/>
          </p:nvSpPr>
          <p:spPr>
            <a:xfrm>
              <a:off x="122530" y="1925955"/>
              <a:ext cx="1898693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Федеральные законы (ФЗ)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35" name="Picture 1905">
              <a:extLst>
                <a:ext uri="{FF2B5EF4-FFF2-40B4-BE49-F238E27FC236}">
                  <a16:creationId xmlns:a16="http://schemas.microsoft.com/office/drawing/2014/main" id="{39648991-7E7D-4936-9ACF-B96DDD655394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3716" y="2193036"/>
              <a:ext cx="1620012" cy="384048"/>
            </a:xfrm>
            <a:prstGeom prst="rect">
              <a:avLst/>
            </a:prstGeom>
          </p:spPr>
        </p:pic>
        <p:sp>
          <p:nvSpPr>
            <p:cNvPr id="36" name="Rectangle 1906">
              <a:extLst>
                <a:ext uri="{FF2B5EF4-FFF2-40B4-BE49-F238E27FC236}">
                  <a16:creationId xmlns:a16="http://schemas.microsoft.com/office/drawing/2014/main" id="{9762C073-9712-44BB-9FFB-FDE5FDA3F911}"/>
                </a:ext>
              </a:extLst>
            </p:cNvPr>
            <p:cNvSpPr/>
            <p:nvPr/>
          </p:nvSpPr>
          <p:spPr>
            <a:xfrm>
              <a:off x="245059" y="2305685"/>
              <a:ext cx="1536989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Законы субъектов РФ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37" name="Picture 1908">
              <a:extLst>
                <a:ext uri="{FF2B5EF4-FFF2-40B4-BE49-F238E27FC236}">
                  <a16:creationId xmlns:a16="http://schemas.microsoft.com/office/drawing/2014/main" id="{3A76C4A7-6E04-41F8-9BCE-4B25F07E77C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889760" y="409956"/>
              <a:ext cx="1620012" cy="384048"/>
            </a:xfrm>
            <a:prstGeom prst="rect">
              <a:avLst/>
            </a:prstGeom>
          </p:spPr>
        </p:pic>
        <p:sp>
          <p:nvSpPr>
            <p:cNvPr id="38" name="Rectangle 116472">
              <a:extLst>
                <a:ext uri="{FF2B5EF4-FFF2-40B4-BE49-F238E27FC236}">
                  <a16:creationId xmlns:a16="http://schemas.microsoft.com/office/drawing/2014/main" id="{AE277D63-58E5-4A7C-B5C3-3FAD3DDC77A8}"/>
                </a:ext>
              </a:extLst>
            </p:cNvPr>
            <p:cNvSpPr/>
            <p:nvPr/>
          </p:nvSpPr>
          <p:spPr>
            <a:xfrm>
              <a:off x="2110740" y="522986"/>
              <a:ext cx="85295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Rectangle 116476">
              <a:extLst>
                <a:ext uri="{FF2B5EF4-FFF2-40B4-BE49-F238E27FC236}">
                  <a16:creationId xmlns:a16="http://schemas.microsoft.com/office/drawing/2014/main" id="{DD9E367A-B524-4394-BDF7-40EEC06B710B}"/>
                </a:ext>
              </a:extLst>
            </p:cNvPr>
            <p:cNvSpPr/>
            <p:nvPr/>
          </p:nvSpPr>
          <p:spPr>
            <a:xfrm>
              <a:off x="2174871" y="522986"/>
              <a:ext cx="1479117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  Подзаконные акты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40" name="Picture 1911">
              <a:extLst>
                <a:ext uri="{FF2B5EF4-FFF2-40B4-BE49-F238E27FC236}">
                  <a16:creationId xmlns:a16="http://schemas.microsoft.com/office/drawing/2014/main" id="{8B505C2A-6B30-4D77-85C5-9CBA5565DB7E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060448" y="795528"/>
              <a:ext cx="1856232" cy="384048"/>
            </a:xfrm>
            <a:prstGeom prst="rect">
              <a:avLst/>
            </a:prstGeom>
          </p:spPr>
        </p:pic>
        <p:sp>
          <p:nvSpPr>
            <p:cNvPr id="41" name="Rectangle 1912">
              <a:extLst>
                <a:ext uri="{FF2B5EF4-FFF2-40B4-BE49-F238E27FC236}">
                  <a16:creationId xmlns:a16="http://schemas.microsoft.com/office/drawing/2014/main" id="{120DB9AF-0020-476E-8B97-6D44A012F23E}"/>
                </a:ext>
              </a:extLst>
            </p:cNvPr>
            <p:cNvSpPr/>
            <p:nvPr/>
          </p:nvSpPr>
          <p:spPr>
            <a:xfrm>
              <a:off x="2182622" y="908558"/>
              <a:ext cx="2145156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Указы Президента РФ (УП РФ)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42" name="Picture 1914">
              <a:extLst>
                <a:ext uri="{FF2B5EF4-FFF2-40B4-BE49-F238E27FC236}">
                  <a16:creationId xmlns:a16="http://schemas.microsoft.com/office/drawing/2014/main" id="{A0D7E7C6-D1CA-4714-A026-7D86A9DCD0C6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2130552" y="1091184"/>
              <a:ext cx="1767840" cy="498348"/>
            </a:xfrm>
            <a:prstGeom prst="rect">
              <a:avLst/>
            </a:prstGeom>
          </p:spPr>
        </p:pic>
        <p:sp>
          <p:nvSpPr>
            <p:cNvPr id="43" name="Rectangle 1915">
              <a:extLst>
                <a:ext uri="{FF2B5EF4-FFF2-40B4-BE49-F238E27FC236}">
                  <a16:creationId xmlns:a16="http://schemas.microsoft.com/office/drawing/2014/main" id="{C39A7D74-2D75-40CA-B27C-4059F3F3F803}"/>
                </a:ext>
              </a:extLst>
            </p:cNvPr>
            <p:cNvSpPr/>
            <p:nvPr/>
          </p:nvSpPr>
          <p:spPr>
            <a:xfrm>
              <a:off x="2617597" y="1179830"/>
              <a:ext cx="1136592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Постановления 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Rectangle 1916">
              <a:extLst>
                <a:ext uri="{FF2B5EF4-FFF2-40B4-BE49-F238E27FC236}">
                  <a16:creationId xmlns:a16="http://schemas.microsoft.com/office/drawing/2014/main" id="{031D4972-42A5-4064-90BE-9D9A4CCC0C22}"/>
                </a:ext>
              </a:extLst>
            </p:cNvPr>
            <p:cNvSpPr/>
            <p:nvPr/>
          </p:nvSpPr>
          <p:spPr>
            <a:xfrm>
              <a:off x="2302129" y="1320292"/>
              <a:ext cx="1896170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Правительства РФ (ПП РФ)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45" name="Picture 1918">
              <a:extLst>
                <a:ext uri="{FF2B5EF4-FFF2-40B4-BE49-F238E27FC236}">
                  <a16:creationId xmlns:a16="http://schemas.microsoft.com/office/drawing/2014/main" id="{8E361E88-03E9-4C90-828A-FE6CB6D3483B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2115312" y="1432560"/>
              <a:ext cx="1853184" cy="635508"/>
            </a:xfrm>
            <a:prstGeom prst="rect">
              <a:avLst/>
            </a:prstGeom>
          </p:spPr>
        </p:pic>
        <p:sp>
          <p:nvSpPr>
            <p:cNvPr id="46" name="Rectangle 1919">
              <a:extLst>
                <a:ext uri="{FF2B5EF4-FFF2-40B4-BE49-F238E27FC236}">
                  <a16:creationId xmlns:a16="http://schemas.microsoft.com/office/drawing/2014/main" id="{90685944-6B55-4207-8C8D-A8A02611022C}"/>
                </a:ext>
              </a:extLst>
            </p:cNvPr>
            <p:cNvSpPr/>
            <p:nvPr/>
          </p:nvSpPr>
          <p:spPr>
            <a:xfrm>
              <a:off x="2313686" y="1520825"/>
              <a:ext cx="1976417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НПА федеральных органов 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Rectangle 1920">
              <a:extLst>
                <a:ext uri="{FF2B5EF4-FFF2-40B4-BE49-F238E27FC236}">
                  <a16:creationId xmlns:a16="http://schemas.microsoft.com/office/drawing/2014/main" id="{66229BCE-96B5-4651-8065-BD71743CAE94}"/>
                </a:ext>
              </a:extLst>
            </p:cNvPr>
            <p:cNvSpPr/>
            <p:nvPr/>
          </p:nvSpPr>
          <p:spPr>
            <a:xfrm>
              <a:off x="2237486" y="1661033"/>
              <a:ext cx="2141119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исполнительной власти (НПА 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8" name="Rectangle 1921">
              <a:extLst>
                <a:ext uri="{FF2B5EF4-FFF2-40B4-BE49-F238E27FC236}">
                  <a16:creationId xmlns:a16="http://schemas.microsoft.com/office/drawing/2014/main" id="{899F395E-B2D0-4C35-9B99-5CD532F63292}"/>
                </a:ext>
              </a:extLst>
            </p:cNvPr>
            <p:cNvSpPr/>
            <p:nvPr/>
          </p:nvSpPr>
          <p:spPr>
            <a:xfrm>
              <a:off x="2850134" y="1799717"/>
              <a:ext cx="476608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ФОИС)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49" name="Picture 1923">
              <a:extLst>
                <a:ext uri="{FF2B5EF4-FFF2-40B4-BE49-F238E27FC236}">
                  <a16:creationId xmlns:a16="http://schemas.microsoft.com/office/drawing/2014/main" id="{0C75D796-8E4D-4C64-8B3D-925B0EF61FEE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2127504" y="1988820"/>
              <a:ext cx="1889760" cy="635508"/>
            </a:xfrm>
            <a:prstGeom prst="rect">
              <a:avLst/>
            </a:prstGeom>
          </p:spPr>
        </p:pic>
        <p:sp>
          <p:nvSpPr>
            <p:cNvPr id="50" name="Rectangle 1924">
              <a:extLst>
                <a:ext uri="{FF2B5EF4-FFF2-40B4-BE49-F238E27FC236}">
                  <a16:creationId xmlns:a16="http://schemas.microsoft.com/office/drawing/2014/main" id="{77BF2E9A-D01E-4E87-9B60-46E94C79C267}"/>
                </a:ext>
              </a:extLst>
            </p:cNvPr>
            <p:cNvSpPr/>
            <p:nvPr/>
          </p:nvSpPr>
          <p:spPr>
            <a:xfrm>
              <a:off x="2249170" y="2076856"/>
              <a:ext cx="2183716" cy="17176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НПА органов исполнительной 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1" name="Rectangle 1925">
              <a:extLst>
                <a:ext uri="{FF2B5EF4-FFF2-40B4-BE49-F238E27FC236}">
                  <a16:creationId xmlns:a16="http://schemas.microsoft.com/office/drawing/2014/main" id="{FE4F2A90-A5B2-4491-8A3D-8C8863892B6C}"/>
                </a:ext>
              </a:extLst>
            </p:cNvPr>
            <p:cNvSpPr/>
            <p:nvPr/>
          </p:nvSpPr>
          <p:spPr>
            <a:xfrm>
              <a:off x="2334514" y="2217674"/>
              <a:ext cx="1917872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власти субъектов РФ (НПА 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" name="Rectangle 1926">
              <a:extLst>
                <a:ext uri="{FF2B5EF4-FFF2-40B4-BE49-F238E27FC236}">
                  <a16:creationId xmlns:a16="http://schemas.microsoft.com/office/drawing/2014/main" id="{204F5344-6693-4AC3-BFFF-75A87CAEE2EA}"/>
                </a:ext>
              </a:extLst>
            </p:cNvPr>
            <p:cNvSpPr/>
            <p:nvPr/>
          </p:nvSpPr>
          <p:spPr>
            <a:xfrm>
              <a:off x="2781046" y="2356358"/>
              <a:ext cx="694808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ОИВС РФ)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53" name="Picture 1928">
              <a:extLst>
                <a:ext uri="{FF2B5EF4-FFF2-40B4-BE49-F238E27FC236}">
                  <a16:creationId xmlns:a16="http://schemas.microsoft.com/office/drawing/2014/main" id="{FA1AB895-8F0B-442D-B7FA-5871EB8E4192}"/>
                </a:ext>
              </a:extLst>
            </p:cNvPr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2138172" y="2543556"/>
              <a:ext cx="1769364" cy="496824"/>
            </a:xfrm>
            <a:prstGeom prst="rect">
              <a:avLst/>
            </a:prstGeom>
          </p:spPr>
        </p:pic>
        <p:sp>
          <p:nvSpPr>
            <p:cNvPr id="54" name="Rectangle 1929">
              <a:extLst>
                <a:ext uri="{FF2B5EF4-FFF2-40B4-BE49-F238E27FC236}">
                  <a16:creationId xmlns:a16="http://schemas.microsoft.com/office/drawing/2014/main" id="{A74CDE57-279C-465D-8CA0-AEF028E9B65D}"/>
                </a:ext>
              </a:extLst>
            </p:cNvPr>
            <p:cNvSpPr/>
            <p:nvPr/>
          </p:nvSpPr>
          <p:spPr>
            <a:xfrm>
              <a:off x="2468626" y="2632202"/>
              <a:ext cx="1550616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ПА органов местного 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Rectangle 1930">
              <a:extLst>
                <a:ext uri="{FF2B5EF4-FFF2-40B4-BE49-F238E27FC236}">
                  <a16:creationId xmlns:a16="http://schemas.microsoft.com/office/drawing/2014/main" id="{D3399FB1-B98A-462D-858B-308997790A09}"/>
                </a:ext>
              </a:extLst>
            </p:cNvPr>
            <p:cNvSpPr/>
            <p:nvPr/>
          </p:nvSpPr>
          <p:spPr>
            <a:xfrm>
              <a:off x="2307082" y="2772410"/>
              <a:ext cx="1904581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самоуправления (ПА МСУ)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56" name="Picture 1932">
              <a:extLst>
                <a:ext uri="{FF2B5EF4-FFF2-40B4-BE49-F238E27FC236}">
                  <a16:creationId xmlns:a16="http://schemas.microsoft.com/office/drawing/2014/main" id="{7276CA12-CFEF-422D-ADC2-4DD4C0B10769}"/>
                </a:ext>
              </a:extLst>
            </p:cNvPr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2132076" y="2930652"/>
              <a:ext cx="1767840" cy="356616"/>
            </a:xfrm>
            <a:prstGeom prst="rect">
              <a:avLst/>
            </a:prstGeom>
          </p:spPr>
        </p:pic>
        <p:sp>
          <p:nvSpPr>
            <p:cNvPr id="57" name="Rectangle 1933">
              <a:extLst>
                <a:ext uri="{FF2B5EF4-FFF2-40B4-BE49-F238E27FC236}">
                  <a16:creationId xmlns:a16="http://schemas.microsoft.com/office/drawing/2014/main" id="{5570653D-7DCC-460C-B0A0-6E5C33604090}"/>
                </a:ext>
              </a:extLst>
            </p:cNvPr>
            <p:cNvSpPr/>
            <p:nvPr/>
          </p:nvSpPr>
          <p:spPr>
            <a:xfrm>
              <a:off x="2603627" y="3018663"/>
              <a:ext cx="1177641" cy="1713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264795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0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Локальные акты</a:t>
              </a:r>
              <a:endParaRPr lang="ru-RU" sz="1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41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419600" y="139747"/>
            <a:ext cx="7616207" cy="586874"/>
          </a:xfrm>
        </p:spPr>
        <p:txBody>
          <a:bodyPr anchor="ctr"/>
          <a:lstStyle/>
          <a:p>
            <a:r>
              <a:rPr lang="ru-RU" b="0" spc="0" dirty="0"/>
              <a:t>Действие нормативных актов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324739C-1FC4-4F70-B462-29E2FD2F0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894" y="1381124"/>
            <a:ext cx="9314329" cy="511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59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92076" y="139747"/>
            <a:ext cx="6343731" cy="586874"/>
          </a:xfrm>
        </p:spPr>
        <p:txBody>
          <a:bodyPr anchor="ctr"/>
          <a:lstStyle/>
          <a:p>
            <a:r>
              <a:rPr lang="ru-RU" b="0" spc="0" dirty="0"/>
              <a:t>Правовые системы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53FD724-5CA8-40D0-BEFF-A851B83B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29" y="1147482"/>
            <a:ext cx="10174942" cy="571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95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92076" y="139747"/>
            <a:ext cx="6343731" cy="586874"/>
          </a:xfrm>
        </p:spPr>
        <p:txBody>
          <a:bodyPr anchor="ctr"/>
          <a:lstStyle/>
          <a:p>
            <a:r>
              <a:rPr lang="ru-RU" b="0" spc="0" dirty="0"/>
              <a:t>Структура нормы права</a:t>
            </a:r>
          </a:p>
        </p:txBody>
      </p:sp>
      <p:grpSp>
        <p:nvGrpSpPr>
          <p:cNvPr id="3" name="Group 278090">
            <a:extLst>
              <a:ext uri="{FF2B5EF4-FFF2-40B4-BE49-F238E27FC236}">
                <a16:creationId xmlns:a16="http://schemas.microsoft.com/office/drawing/2014/main" id="{3F7A2929-584C-4B8A-9335-E66B0DA27556}"/>
              </a:ext>
            </a:extLst>
          </p:cNvPr>
          <p:cNvGrpSpPr/>
          <p:nvPr/>
        </p:nvGrpSpPr>
        <p:grpSpPr>
          <a:xfrm>
            <a:off x="1228165" y="1694329"/>
            <a:ext cx="7969425" cy="4294095"/>
            <a:chOff x="0" y="0"/>
            <a:chExt cx="5899718" cy="3029733"/>
          </a:xfrm>
        </p:grpSpPr>
        <p:sp>
          <p:nvSpPr>
            <p:cNvPr id="4" name="Rectangle 5317">
              <a:extLst>
                <a:ext uri="{FF2B5EF4-FFF2-40B4-BE49-F238E27FC236}">
                  <a16:creationId xmlns:a16="http://schemas.microsoft.com/office/drawing/2014/main" id="{D31F1741-5B68-44F4-80A2-BCA4AC929289}"/>
                </a:ext>
              </a:extLst>
            </p:cNvPr>
            <p:cNvSpPr/>
            <p:nvPr/>
          </p:nvSpPr>
          <p:spPr>
            <a:xfrm>
              <a:off x="5551678" y="2517272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" name="Rectangle 5320">
              <a:extLst>
                <a:ext uri="{FF2B5EF4-FFF2-40B4-BE49-F238E27FC236}">
                  <a16:creationId xmlns:a16="http://schemas.microsoft.com/office/drawing/2014/main" id="{620D1B74-29AF-4E51-983C-ED8EA1ACC849}"/>
                </a:ext>
              </a:extLst>
            </p:cNvPr>
            <p:cNvSpPr/>
            <p:nvPr/>
          </p:nvSpPr>
          <p:spPr>
            <a:xfrm>
              <a:off x="3467989" y="2767208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" name="Shape 5321">
              <a:extLst>
                <a:ext uri="{FF2B5EF4-FFF2-40B4-BE49-F238E27FC236}">
                  <a16:creationId xmlns:a16="http://schemas.microsoft.com/office/drawing/2014/main" id="{6054AF06-E287-42BB-9D95-300E60099187}"/>
                </a:ext>
              </a:extLst>
            </p:cNvPr>
            <p:cNvSpPr/>
            <p:nvPr/>
          </p:nvSpPr>
          <p:spPr>
            <a:xfrm>
              <a:off x="3774440" y="1162304"/>
              <a:ext cx="224028" cy="889381"/>
            </a:xfrm>
            <a:custGeom>
              <a:avLst/>
              <a:gdLst/>
              <a:ahLst/>
              <a:cxnLst/>
              <a:rect l="0" t="0" r="0" b="0"/>
              <a:pathLst>
                <a:path w="224028" h="889381">
                  <a:moveTo>
                    <a:pt x="0" y="0"/>
                  </a:moveTo>
                  <a:lnTo>
                    <a:pt x="0" y="889381"/>
                  </a:lnTo>
                  <a:lnTo>
                    <a:pt x="224028" y="889381"/>
                  </a:lnTo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8" name="Shape 5322">
              <a:extLst>
                <a:ext uri="{FF2B5EF4-FFF2-40B4-BE49-F238E27FC236}">
                  <a16:creationId xmlns:a16="http://schemas.microsoft.com/office/drawing/2014/main" id="{82DCD180-95B9-427F-8FAD-C994BC790B0F}"/>
                </a:ext>
              </a:extLst>
            </p:cNvPr>
            <p:cNvSpPr/>
            <p:nvPr/>
          </p:nvSpPr>
          <p:spPr>
            <a:xfrm>
              <a:off x="2564765" y="456693"/>
              <a:ext cx="1807083" cy="313689"/>
            </a:xfrm>
            <a:custGeom>
              <a:avLst/>
              <a:gdLst/>
              <a:ahLst/>
              <a:cxnLst/>
              <a:rect l="0" t="0" r="0" b="0"/>
              <a:pathLst>
                <a:path w="1807083" h="313689">
                  <a:moveTo>
                    <a:pt x="0" y="0"/>
                  </a:moveTo>
                  <a:lnTo>
                    <a:pt x="0" y="156845"/>
                  </a:lnTo>
                  <a:lnTo>
                    <a:pt x="1807083" y="156845"/>
                  </a:lnTo>
                  <a:lnTo>
                    <a:pt x="1807083" y="313689"/>
                  </a:lnTo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9" name="Shape 5323">
              <a:extLst>
                <a:ext uri="{FF2B5EF4-FFF2-40B4-BE49-F238E27FC236}">
                  <a16:creationId xmlns:a16="http://schemas.microsoft.com/office/drawing/2014/main" id="{B38609B4-439E-4760-8ACE-2D8195FA8F22}"/>
                </a:ext>
              </a:extLst>
            </p:cNvPr>
            <p:cNvSpPr/>
            <p:nvPr/>
          </p:nvSpPr>
          <p:spPr>
            <a:xfrm>
              <a:off x="1967357" y="1180085"/>
              <a:ext cx="224028" cy="757301"/>
            </a:xfrm>
            <a:custGeom>
              <a:avLst/>
              <a:gdLst/>
              <a:ahLst/>
              <a:cxnLst/>
              <a:rect l="0" t="0" r="0" b="0"/>
              <a:pathLst>
                <a:path w="224028" h="757301">
                  <a:moveTo>
                    <a:pt x="0" y="0"/>
                  </a:moveTo>
                  <a:lnTo>
                    <a:pt x="0" y="757301"/>
                  </a:lnTo>
                  <a:lnTo>
                    <a:pt x="224028" y="757301"/>
                  </a:lnTo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0" name="Shape 5324">
              <a:extLst>
                <a:ext uri="{FF2B5EF4-FFF2-40B4-BE49-F238E27FC236}">
                  <a16:creationId xmlns:a16="http://schemas.microsoft.com/office/drawing/2014/main" id="{E3761925-4A34-42E0-9900-F999E01A5F79}"/>
                </a:ext>
              </a:extLst>
            </p:cNvPr>
            <p:cNvSpPr/>
            <p:nvPr/>
          </p:nvSpPr>
          <p:spPr>
            <a:xfrm>
              <a:off x="2564765" y="456693"/>
              <a:ext cx="0" cy="313689"/>
            </a:xfrm>
            <a:custGeom>
              <a:avLst/>
              <a:gdLst/>
              <a:ahLst/>
              <a:cxnLst/>
              <a:rect l="0" t="0" r="0" b="0"/>
              <a:pathLst>
                <a:path h="313689">
                  <a:moveTo>
                    <a:pt x="0" y="0"/>
                  </a:moveTo>
                  <a:lnTo>
                    <a:pt x="0" y="313689"/>
                  </a:lnTo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1" name="Shape 5325">
              <a:extLst>
                <a:ext uri="{FF2B5EF4-FFF2-40B4-BE49-F238E27FC236}">
                  <a16:creationId xmlns:a16="http://schemas.microsoft.com/office/drawing/2014/main" id="{F06CB8E5-61D0-45EB-8B84-9B146CC6E6E3}"/>
                </a:ext>
              </a:extLst>
            </p:cNvPr>
            <p:cNvSpPr/>
            <p:nvPr/>
          </p:nvSpPr>
          <p:spPr>
            <a:xfrm>
              <a:off x="160274" y="1180085"/>
              <a:ext cx="224028" cy="686943"/>
            </a:xfrm>
            <a:custGeom>
              <a:avLst/>
              <a:gdLst/>
              <a:ahLst/>
              <a:cxnLst/>
              <a:rect l="0" t="0" r="0" b="0"/>
              <a:pathLst>
                <a:path w="224028" h="686943">
                  <a:moveTo>
                    <a:pt x="0" y="0"/>
                  </a:moveTo>
                  <a:lnTo>
                    <a:pt x="0" y="686943"/>
                  </a:lnTo>
                  <a:lnTo>
                    <a:pt x="224028" y="686943"/>
                  </a:lnTo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12" name="Shape 5326">
              <a:extLst>
                <a:ext uri="{FF2B5EF4-FFF2-40B4-BE49-F238E27FC236}">
                  <a16:creationId xmlns:a16="http://schemas.microsoft.com/office/drawing/2014/main" id="{1443E50D-2D86-423A-A838-F8EA7E11DE11}"/>
                </a:ext>
              </a:extLst>
            </p:cNvPr>
            <p:cNvSpPr/>
            <p:nvPr/>
          </p:nvSpPr>
          <p:spPr>
            <a:xfrm>
              <a:off x="757682" y="456693"/>
              <a:ext cx="1807083" cy="313689"/>
            </a:xfrm>
            <a:custGeom>
              <a:avLst/>
              <a:gdLst/>
              <a:ahLst/>
              <a:cxnLst/>
              <a:rect l="0" t="0" r="0" b="0"/>
              <a:pathLst>
                <a:path w="1807083" h="313689">
                  <a:moveTo>
                    <a:pt x="1807083" y="0"/>
                  </a:moveTo>
                  <a:lnTo>
                    <a:pt x="1807083" y="156845"/>
                  </a:lnTo>
                  <a:lnTo>
                    <a:pt x="0" y="156845"/>
                  </a:lnTo>
                  <a:lnTo>
                    <a:pt x="0" y="313689"/>
                  </a:lnTo>
                </a:path>
              </a:pathLst>
            </a:custGeom>
            <a:ln w="1270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13" name="Picture 5328">
              <a:extLst>
                <a:ext uri="{FF2B5EF4-FFF2-40B4-BE49-F238E27FC236}">
                  <a16:creationId xmlns:a16="http://schemas.microsoft.com/office/drawing/2014/main" id="{186DB882-FC9F-423A-B832-5B7195AAAFC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90472" y="0"/>
              <a:ext cx="2148840" cy="466344"/>
            </a:xfrm>
            <a:prstGeom prst="rect">
              <a:avLst/>
            </a:prstGeom>
          </p:spPr>
        </p:pic>
        <p:sp>
          <p:nvSpPr>
            <p:cNvPr id="14" name="Rectangle 5329">
              <a:extLst>
                <a:ext uri="{FF2B5EF4-FFF2-40B4-BE49-F238E27FC236}">
                  <a16:creationId xmlns:a16="http://schemas.microsoft.com/office/drawing/2014/main" id="{1084EDA9-4C94-4746-8FF5-FC5253B019C9}"/>
                </a:ext>
              </a:extLst>
            </p:cNvPr>
            <p:cNvSpPr/>
            <p:nvPr/>
          </p:nvSpPr>
          <p:spPr>
            <a:xfrm>
              <a:off x="1576070" y="167532"/>
              <a:ext cx="2628804" cy="2119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Структура нормы права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5" name="Picture 5331">
              <a:extLst>
                <a:ext uri="{FF2B5EF4-FFF2-40B4-BE49-F238E27FC236}">
                  <a16:creationId xmlns:a16="http://schemas.microsoft.com/office/drawing/2014/main" id="{88693C76-655C-451A-8091-CA8EAEFCE53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760476"/>
              <a:ext cx="1514856" cy="429768"/>
            </a:xfrm>
            <a:prstGeom prst="rect">
              <a:avLst/>
            </a:prstGeom>
          </p:spPr>
        </p:pic>
        <p:sp>
          <p:nvSpPr>
            <p:cNvPr id="16" name="Rectangle 5332">
              <a:extLst>
                <a:ext uri="{FF2B5EF4-FFF2-40B4-BE49-F238E27FC236}">
                  <a16:creationId xmlns:a16="http://schemas.microsoft.com/office/drawing/2014/main" id="{1D3D40DB-6C80-4A5A-B1EA-12CA617A0A74}"/>
                </a:ext>
              </a:extLst>
            </p:cNvPr>
            <p:cNvSpPr/>
            <p:nvPr/>
          </p:nvSpPr>
          <p:spPr>
            <a:xfrm>
              <a:off x="427355" y="906636"/>
              <a:ext cx="877766" cy="2160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гипотеза</a:t>
              </a:r>
            </a:p>
          </p:txBody>
        </p:sp>
        <p:pic>
          <p:nvPicPr>
            <p:cNvPr id="17" name="Picture 5334">
              <a:extLst>
                <a:ext uri="{FF2B5EF4-FFF2-40B4-BE49-F238E27FC236}">
                  <a16:creationId xmlns:a16="http://schemas.microsoft.com/office/drawing/2014/main" id="{EC1FA143-E910-4825-9FAD-7E641CFDA2D6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373380" y="1482853"/>
              <a:ext cx="1514856" cy="768096"/>
            </a:xfrm>
            <a:prstGeom prst="rect">
              <a:avLst/>
            </a:prstGeom>
          </p:spPr>
        </p:pic>
        <p:sp>
          <p:nvSpPr>
            <p:cNvPr id="18" name="Rectangle 5335">
              <a:extLst>
                <a:ext uri="{FF2B5EF4-FFF2-40B4-BE49-F238E27FC236}">
                  <a16:creationId xmlns:a16="http://schemas.microsoft.com/office/drawing/2014/main" id="{5830D948-4C5B-47CE-8228-57457A45D1BA}"/>
                </a:ext>
              </a:extLst>
            </p:cNvPr>
            <p:cNvSpPr/>
            <p:nvPr/>
          </p:nvSpPr>
          <p:spPr>
            <a:xfrm>
              <a:off x="463550" y="1706947"/>
              <a:ext cx="1831744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условие действия </a:t>
              </a:r>
            </a:p>
          </p:txBody>
        </p:sp>
        <p:sp>
          <p:nvSpPr>
            <p:cNvPr id="19" name="Rectangle 5336">
              <a:extLst>
                <a:ext uri="{FF2B5EF4-FFF2-40B4-BE49-F238E27FC236}">
                  <a16:creationId xmlns:a16="http://schemas.microsoft.com/office/drawing/2014/main" id="{0934F195-0136-48F0-AA56-231960990078}"/>
                </a:ext>
              </a:extLst>
            </p:cNvPr>
            <p:cNvSpPr/>
            <p:nvPr/>
          </p:nvSpPr>
          <p:spPr>
            <a:xfrm>
              <a:off x="644906" y="1889827"/>
              <a:ext cx="1291517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нормы права</a:t>
              </a:r>
            </a:p>
          </p:txBody>
        </p:sp>
        <p:pic>
          <p:nvPicPr>
            <p:cNvPr id="20" name="Picture 5338">
              <a:extLst>
                <a:ext uri="{FF2B5EF4-FFF2-40B4-BE49-F238E27FC236}">
                  <a16:creationId xmlns:a16="http://schemas.microsoft.com/office/drawing/2014/main" id="{6D8B388C-8F75-4624-829F-77EDE8D3CCCA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807464" y="760476"/>
              <a:ext cx="1514856" cy="429768"/>
            </a:xfrm>
            <a:prstGeom prst="rect">
              <a:avLst/>
            </a:prstGeom>
          </p:spPr>
        </p:pic>
        <p:sp>
          <p:nvSpPr>
            <p:cNvPr id="21" name="Rectangle 5339">
              <a:extLst>
                <a:ext uri="{FF2B5EF4-FFF2-40B4-BE49-F238E27FC236}">
                  <a16:creationId xmlns:a16="http://schemas.microsoft.com/office/drawing/2014/main" id="{F99D3215-6706-4362-A745-B4793894E6F4}"/>
                </a:ext>
              </a:extLst>
            </p:cNvPr>
            <p:cNvSpPr/>
            <p:nvPr/>
          </p:nvSpPr>
          <p:spPr>
            <a:xfrm>
              <a:off x="2120519" y="907228"/>
              <a:ext cx="1184088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диспозиция</a:t>
              </a:r>
            </a:p>
          </p:txBody>
        </p:sp>
        <p:pic>
          <p:nvPicPr>
            <p:cNvPr id="23" name="Picture 5341">
              <a:extLst>
                <a:ext uri="{FF2B5EF4-FFF2-40B4-BE49-F238E27FC236}">
                  <a16:creationId xmlns:a16="http://schemas.microsoft.com/office/drawing/2014/main" id="{9ABD5585-9C79-42CC-9E64-644ED4CF7F69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2180844" y="1482852"/>
              <a:ext cx="1514856" cy="908304"/>
            </a:xfrm>
            <a:prstGeom prst="rect">
              <a:avLst/>
            </a:prstGeom>
          </p:spPr>
        </p:pic>
        <p:sp>
          <p:nvSpPr>
            <p:cNvPr id="24" name="Rectangle 5342">
              <a:extLst>
                <a:ext uri="{FF2B5EF4-FFF2-40B4-BE49-F238E27FC236}">
                  <a16:creationId xmlns:a16="http://schemas.microsoft.com/office/drawing/2014/main" id="{264E8271-270F-450B-BC02-90ADA4B87290}"/>
                </a:ext>
              </a:extLst>
            </p:cNvPr>
            <p:cNvSpPr/>
            <p:nvPr/>
          </p:nvSpPr>
          <p:spPr>
            <a:xfrm>
              <a:off x="2423414" y="1593282"/>
              <a:ext cx="1425507" cy="2157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само правило </a:t>
              </a:r>
            </a:p>
          </p:txBody>
        </p:sp>
        <p:sp>
          <p:nvSpPr>
            <p:cNvPr id="25" name="Rectangle 5343">
              <a:extLst>
                <a:ext uri="{FF2B5EF4-FFF2-40B4-BE49-F238E27FC236}">
                  <a16:creationId xmlns:a16="http://schemas.microsoft.com/office/drawing/2014/main" id="{4D04A13C-3AC8-4480-BCF5-1EBAC507D80B}"/>
                </a:ext>
              </a:extLst>
            </p:cNvPr>
            <p:cNvSpPr/>
            <p:nvPr/>
          </p:nvSpPr>
          <p:spPr>
            <a:xfrm>
              <a:off x="2543810" y="1776162"/>
              <a:ext cx="1574436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поведения         </a:t>
              </a:r>
            </a:p>
          </p:txBody>
        </p:sp>
        <p:sp>
          <p:nvSpPr>
            <p:cNvPr id="26" name="Rectangle 277693">
              <a:extLst>
                <a:ext uri="{FF2B5EF4-FFF2-40B4-BE49-F238E27FC236}">
                  <a16:creationId xmlns:a16="http://schemas.microsoft.com/office/drawing/2014/main" id="{DE22B5B2-15CC-4331-8E20-274D7537EC75}"/>
                </a:ext>
              </a:extLst>
            </p:cNvPr>
            <p:cNvSpPr/>
            <p:nvPr/>
          </p:nvSpPr>
          <p:spPr>
            <a:xfrm>
              <a:off x="2626106" y="1960566"/>
              <a:ext cx="78971" cy="2157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27" name="Rectangle 277694">
              <a:extLst>
                <a:ext uri="{FF2B5EF4-FFF2-40B4-BE49-F238E27FC236}">
                  <a16:creationId xmlns:a16="http://schemas.microsoft.com/office/drawing/2014/main" id="{C8A2F5BB-D823-4029-8F8A-17B30486FD81}"/>
                </a:ext>
              </a:extLst>
            </p:cNvPr>
            <p:cNvSpPr/>
            <p:nvPr/>
          </p:nvSpPr>
          <p:spPr>
            <a:xfrm>
              <a:off x="2685483" y="1960566"/>
              <a:ext cx="808443" cy="2157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права и </a:t>
              </a:r>
            </a:p>
          </p:txBody>
        </p:sp>
        <p:sp>
          <p:nvSpPr>
            <p:cNvPr id="28" name="Rectangle 5345">
              <a:extLst>
                <a:ext uri="{FF2B5EF4-FFF2-40B4-BE49-F238E27FC236}">
                  <a16:creationId xmlns:a16="http://schemas.microsoft.com/office/drawing/2014/main" id="{4C2094FE-1844-46BE-BC7C-F97D39E613EB}"/>
                </a:ext>
              </a:extLst>
            </p:cNvPr>
            <p:cNvSpPr/>
            <p:nvPr/>
          </p:nvSpPr>
          <p:spPr>
            <a:xfrm>
              <a:off x="2435606" y="2144970"/>
              <a:ext cx="1335864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обязанности)</a:t>
              </a:r>
            </a:p>
          </p:txBody>
        </p:sp>
        <p:pic>
          <p:nvPicPr>
            <p:cNvPr id="29" name="Picture 5347">
              <a:extLst>
                <a:ext uri="{FF2B5EF4-FFF2-40B4-BE49-F238E27FC236}">
                  <a16:creationId xmlns:a16="http://schemas.microsoft.com/office/drawing/2014/main" id="{469E01B3-A6A4-4B15-AC23-718F54B01A6D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3614928" y="760476"/>
              <a:ext cx="1513332" cy="411480"/>
            </a:xfrm>
            <a:prstGeom prst="rect">
              <a:avLst/>
            </a:prstGeom>
          </p:spPr>
        </p:pic>
        <p:sp>
          <p:nvSpPr>
            <p:cNvPr id="30" name="Rectangle 5348">
              <a:extLst>
                <a:ext uri="{FF2B5EF4-FFF2-40B4-BE49-F238E27FC236}">
                  <a16:creationId xmlns:a16="http://schemas.microsoft.com/office/drawing/2014/main" id="{2AB6927D-BDE9-45A5-BFD1-902265BED1DB}"/>
                </a:ext>
              </a:extLst>
            </p:cNvPr>
            <p:cNvSpPr/>
            <p:nvPr/>
          </p:nvSpPr>
          <p:spPr>
            <a:xfrm>
              <a:off x="4064254" y="898084"/>
              <a:ext cx="819589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санкция</a:t>
              </a:r>
            </a:p>
          </p:txBody>
        </p:sp>
        <p:pic>
          <p:nvPicPr>
            <p:cNvPr id="31" name="Picture 5350">
              <a:extLst>
                <a:ext uri="{FF2B5EF4-FFF2-40B4-BE49-F238E27FC236}">
                  <a16:creationId xmlns:a16="http://schemas.microsoft.com/office/drawing/2014/main" id="{B0821E45-E820-42C4-89AC-417ED3914ACA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3988308" y="1466089"/>
              <a:ext cx="1513332" cy="1171956"/>
            </a:xfrm>
            <a:prstGeom prst="rect">
              <a:avLst/>
            </a:prstGeom>
          </p:spPr>
        </p:pic>
        <p:sp>
          <p:nvSpPr>
            <p:cNvPr id="32" name="Rectangle 5351">
              <a:extLst>
                <a:ext uri="{FF2B5EF4-FFF2-40B4-BE49-F238E27FC236}">
                  <a16:creationId xmlns:a16="http://schemas.microsoft.com/office/drawing/2014/main" id="{A3378BD1-8244-42B6-A53B-01754346147F}"/>
                </a:ext>
              </a:extLst>
            </p:cNvPr>
            <p:cNvSpPr/>
            <p:nvPr/>
          </p:nvSpPr>
          <p:spPr>
            <a:xfrm>
              <a:off x="4084574" y="1523559"/>
              <a:ext cx="1815144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неблагоприятные </a:t>
              </a:r>
            </a:p>
          </p:txBody>
        </p:sp>
        <p:sp>
          <p:nvSpPr>
            <p:cNvPr id="33" name="Rectangle 5352">
              <a:extLst>
                <a:ext uri="{FF2B5EF4-FFF2-40B4-BE49-F238E27FC236}">
                  <a16:creationId xmlns:a16="http://schemas.microsoft.com/office/drawing/2014/main" id="{89C821ED-1C25-418A-AD0D-B1F6E1C3CAC9}"/>
                </a:ext>
              </a:extLst>
            </p:cNvPr>
            <p:cNvSpPr/>
            <p:nvPr/>
          </p:nvSpPr>
          <p:spPr>
            <a:xfrm>
              <a:off x="4273550" y="1706439"/>
              <a:ext cx="1314758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последствия </a:t>
              </a:r>
            </a:p>
          </p:txBody>
        </p:sp>
        <p:sp>
          <p:nvSpPr>
            <p:cNvPr id="34" name="Rectangle 5353">
              <a:extLst>
                <a:ext uri="{FF2B5EF4-FFF2-40B4-BE49-F238E27FC236}">
                  <a16:creationId xmlns:a16="http://schemas.microsoft.com/office/drawing/2014/main" id="{8B1CED62-AAE8-4170-9960-F96F877EEAE2}"/>
                </a:ext>
              </a:extLst>
            </p:cNvPr>
            <p:cNvSpPr/>
            <p:nvPr/>
          </p:nvSpPr>
          <p:spPr>
            <a:xfrm>
              <a:off x="4325366" y="1890843"/>
              <a:ext cx="1174840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нарущения </a:t>
              </a:r>
            </a:p>
          </p:txBody>
        </p:sp>
        <p:sp>
          <p:nvSpPr>
            <p:cNvPr id="35" name="Rectangle 5354">
              <a:extLst>
                <a:ext uri="{FF2B5EF4-FFF2-40B4-BE49-F238E27FC236}">
                  <a16:creationId xmlns:a16="http://schemas.microsoft.com/office/drawing/2014/main" id="{E0B1C914-40F7-4D46-814E-2FF40082A7DD}"/>
                </a:ext>
              </a:extLst>
            </p:cNvPr>
            <p:cNvSpPr/>
            <p:nvPr/>
          </p:nvSpPr>
          <p:spPr>
            <a:xfrm>
              <a:off x="4416806" y="2075501"/>
              <a:ext cx="932947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правила, </a:t>
              </a:r>
            </a:p>
          </p:txBody>
        </p:sp>
        <p:sp>
          <p:nvSpPr>
            <p:cNvPr id="36" name="Rectangle 5355">
              <a:extLst>
                <a:ext uri="{FF2B5EF4-FFF2-40B4-BE49-F238E27FC236}">
                  <a16:creationId xmlns:a16="http://schemas.microsoft.com/office/drawing/2014/main" id="{526B3657-21AE-47BE-A096-8BF6DAF0C8B8}"/>
                </a:ext>
              </a:extLst>
            </p:cNvPr>
            <p:cNvSpPr/>
            <p:nvPr/>
          </p:nvSpPr>
          <p:spPr>
            <a:xfrm>
              <a:off x="4177538" y="2259906"/>
              <a:ext cx="1568982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выраженного в </a:t>
              </a:r>
            </a:p>
          </p:txBody>
        </p:sp>
        <p:sp>
          <p:nvSpPr>
            <p:cNvPr id="37" name="Rectangle 5356">
              <a:extLst>
                <a:ext uri="{FF2B5EF4-FFF2-40B4-BE49-F238E27FC236}">
                  <a16:creationId xmlns:a16="http://schemas.microsoft.com/office/drawing/2014/main" id="{9A55FA44-780B-423E-9537-73844DA0D1A8}"/>
                </a:ext>
              </a:extLst>
            </p:cNvPr>
            <p:cNvSpPr/>
            <p:nvPr/>
          </p:nvSpPr>
          <p:spPr>
            <a:xfrm>
              <a:off x="4293362" y="2442785"/>
              <a:ext cx="1201875" cy="2157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диспозиции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01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Задание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F3183-41AF-48E0-AB3E-4DE9E131250D}"/>
              </a:ext>
            </a:extLst>
          </p:cNvPr>
          <p:cNvSpPr txBox="1"/>
          <p:nvPr/>
        </p:nvSpPr>
        <p:spPr>
          <a:xfrm>
            <a:off x="717177" y="1766047"/>
            <a:ext cx="10515600" cy="2366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100"/>
            </a:pPr>
            <a:r>
              <a:rPr lang="ru-RU" sz="2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«Сделка по распоряжению имуществом, совершенная без согласия попечителя гражданином, ограниченным судом в дееспособности вследствие злоупотребления спиртными напитками или наркотическими средствами, может быть признана судом недействительной по иску попечителя» (п. 1 ст. 176 ГК РФ).</a:t>
            </a:r>
          </a:p>
        </p:txBody>
      </p:sp>
    </p:spTree>
    <p:extLst>
      <p:ext uri="{BB962C8B-B14F-4D97-AF65-F5344CB8AC3E}">
        <p14:creationId xmlns:p14="http://schemas.microsoft.com/office/powerpoint/2010/main" val="1470131655"/>
      </p:ext>
    </p:extLst>
  </p:cSld>
  <p:clrMapOvr>
    <a:masterClrMapping/>
  </p:clrMapOvr>
</p:sld>
</file>

<file path=ppt/theme/theme1.xml><?xml version="1.0" encoding="utf-8"?>
<a:theme xmlns:a="http://schemas.openxmlformats.org/drawingml/2006/main" name="tf16411253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63500" cap="flat">
          <a:noFill/>
          <a:prstDash val="solid"/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rtl="0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19716552_TF16411253.potx" id="{484AC4F0-DFB1-44B1-A48A-4A4E5B9BAE55}" vid="{642D7752-446B-4E16-8C1E-EACC99EB30B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71548CFF1EB4246B152E8876C7CE9E6" ma:contentTypeVersion="13" ma:contentTypeDescription="Создание документа." ma:contentTypeScope="" ma:versionID="40bfe46ac559720a2277bd4c61a5e11e">
  <xsd:schema xmlns:xsd="http://www.w3.org/2001/XMLSchema" xmlns:xs="http://www.w3.org/2001/XMLSchema" xmlns:p="http://schemas.microsoft.com/office/2006/metadata/properties" xmlns:ns2="b3b66636-288e-4f09-bfc3-64bcac1552b5" xmlns:ns3="6778ce01-b258-4107-899c-6f407743336a" targetNamespace="http://schemas.microsoft.com/office/2006/metadata/properties" ma:root="true" ma:fieldsID="eaab25d54de975474f141c2585e97463" ns2:_="" ns3:_="">
    <xsd:import namespace="b3b66636-288e-4f09-bfc3-64bcac1552b5"/>
    <xsd:import namespace="6778ce01-b258-4107-899c-6f40774333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66636-288e-4f09-bfc3-64bcac1552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18b14e38-c1c0-4c10-a034-9890b754996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8ce01-b258-4107-899c-6f407743336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3800d52-363e-450d-b856-12c70e33d31e}" ma:internalName="TaxCatchAll" ma:showField="CatchAllData" ma:web="6778ce01-b258-4107-899c-6f407743336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778ce01-b258-4107-899c-6f407743336a" xsi:nil="true"/>
    <lcf76f155ced4ddcb4097134ff3c332f xmlns="b3b66636-288e-4f09-bfc3-64bcac1552b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4383042-ED64-4717-85C5-A40320EA90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b66636-288e-4f09-bfc3-64bcac1552b5"/>
    <ds:schemaRef ds:uri="6778ce01-b258-4107-899c-6f40774333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FFD4CC-EE79-4A9F-8C96-AA086182F8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8A50AA-654B-45CA-B6AD-FDA9E9535EF9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55e760ae-a1e0-4707-8e78-b6807e0154f2"/>
    <ds:schemaRef ds:uri="http://purl.org/dc/terms/"/>
    <ds:schemaRef ds:uri="http://schemas.microsoft.com/office/2006/metadata/properties"/>
    <ds:schemaRef ds:uri="http://www.w3.org/XML/1998/namespace"/>
    <ds:schemaRef ds:uri="6778ce01-b258-4107-899c-6f407743336a"/>
    <ds:schemaRef ds:uri="b3b66636-288e-4f09-bfc3-64bcac1552b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tf16411253</Template>
  <TotalTime>0</TotalTime>
  <Words>724</Words>
  <Application>Microsoft Office PowerPoint</Application>
  <PresentationFormat>Widescreen</PresentationFormat>
  <Paragraphs>146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tf16411253</vt:lpstr>
      <vt:lpstr>PowerPoint Presentation</vt:lpstr>
      <vt:lpstr>Норма права</vt:lpstr>
      <vt:lpstr>Источники права</vt:lpstr>
      <vt:lpstr>Виды источников права</vt:lpstr>
      <vt:lpstr>Нормативно-правовые акты</vt:lpstr>
      <vt:lpstr>Действие нормативных актов</vt:lpstr>
      <vt:lpstr>Правовые системы</vt:lpstr>
      <vt:lpstr>Структура нормы права</vt:lpstr>
      <vt:lpstr>Задание</vt:lpstr>
      <vt:lpstr>Классификация норм права</vt:lpstr>
      <vt:lpstr>Реализация права</vt:lpstr>
      <vt:lpstr>Формы реализации права</vt:lpstr>
      <vt:lpstr>Применение права</vt:lpstr>
      <vt:lpstr>Стадии применения права</vt:lpstr>
      <vt:lpstr>Акт применения права</vt:lpstr>
      <vt:lpstr>Структура акта применения права</vt:lpstr>
      <vt:lpstr>Задание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2019-10-28T09:47:12Z</dcterms:created>
  <dcterms:modified xsi:type="dcterms:W3CDTF">2025-03-15T06:12:32Z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0x010100D71548CFF1EB4246B152E8876C7CE9E6</vt:lpwstr>
  </property>
</Properties>
</file>