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468" r:id="rId5"/>
    <p:sldId id="458" r:id="rId6"/>
    <p:sldId id="459" r:id="rId7"/>
    <p:sldId id="471" r:id="rId8"/>
    <p:sldId id="472" r:id="rId9"/>
    <p:sldId id="461" r:id="rId10"/>
    <p:sldId id="462" r:id="rId11"/>
    <p:sldId id="463" r:id="rId12"/>
    <p:sldId id="473" r:id="rId13"/>
    <p:sldId id="470" r:id="rId14"/>
    <p:sldId id="488" r:id="rId15"/>
    <p:sldId id="480" r:id="rId16"/>
    <p:sldId id="446" r:id="rId17"/>
    <p:sldId id="447" r:id="rId18"/>
    <p:sldId id="450" r:id="rId19"/>
    <p:sldId id="489" r:id="rId20"/>
    <p:sldId id="448" r:id="rId21"/>
    <p:sldId id="451" r:id="rId22"/>
    <p:sldId id="452" r:id="rId23"/>
    <p:sldId id="466" r:id="rId24"/>
    <p:sldId id="453" r:id="rId25"/>
    <p:sldId id="454" r:id="rId26"/>
    <p:sldId id="455" r:id="rId27"/>
    <p:sldId id="456" r:id="rId28"/>
    <p:sldId id="464" r:id="rId29"/>
    <p:sldId id="467" r:id="rId30"/>
    <p:sldId id="457" r:id="rId31"/>
    <p:sldId id="465" r:id="rId32"/>
    <p:sldId id="460" r:id="rId33"/>
  </p:sldIdLst>
  <p:sldSz cx="12192000" cy="6858000"/>
  <p:notesSz cx="6797675" cy="9926638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585E434-50C0-4BC2-B49E-597896FC7FCD}">
          <p14:sldIdLst>
            <p14:sldId id="468"/>
            <p14:sldId id="458"/>
            <p14:sldId id="459"/>
            <p14:sldId id="471"/>
            <p14:sldId id="472"/>
            <p14:sldId id="461"/>
            <p14:sldId id="462"/>
            <p14:sldId id="463"/>
            <p14:sldId id="473"/>
            <p14:sldId id="470"/>
            <p14:sldId id="488"/>
            <p14:sldId id="480"/>
            <p14:sldId id="446"/>
            <p14:sldId id="447"/>
            <p14:sldId id="450"/>
            <p14:sldId id="489"/>
            <p14:sldId id="448"/>
            <p14:sldId id="451"/>
            <p14:sldId id="452"/>
            <p14:sldId id="466"/>
            <p14:sldId id="453"/>
            <p14:sldId id="454"/>
            <p14:sldId id="455"/>
            <p14:sldId id="456"/>
            <p14:sldId id="464"/>
            <p14:sldId id="467"/>
            <p14:sldId id="457"/>
            <p14:sldId id="465"/>
            <p14:sldId id="4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4B04"/>
    <a:srgbClr val="FFCCFF"/>
    <a:srgbClr val="9D7463"/>
    <a:srgbClr val="4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Средний стиль 3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62" autoAdjust="0"/>
    <p:restoredTop sz="94631" autoAdjust="0"/>
  </p:normalViewPr>
  <p:slideViewPr>
    <p:cSldViewPr snapToGrid="0">
      <p:cViewPr varScale="1">
        <p:scale>
          <a:sx n="85" d="100"/>
          <a:sy n="85" d="100"/>
        </p:scale>
        <p:origin x="682" y="53"/>
      </p:cViewPr>
      <p:guideLst>
        <p:guide orient="horz" pos="2160"/>
        <p:guide pos="3840"/>
        <p:guide orient="horz" pos="2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-3086" y="-72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8DD750-E9C8-498E-B02F-A465CB2BB798}" type="datetime1">
              <a:rPr lang="ru-RU" smtClean="0"/>
              <a:pPr rtl="0"/>
              <a:t>15.03.2025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ru-RU" smtClean="0"/>
              <a:pPr rtl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C6E7-B645-4B70-AC63-7A575D94CEB1}" type="datetime1">
              <a:rPr lang="ru-RU" smtClean="0"/>
              <a:pPr/>
              <a:t>15.03.2025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ru-RU" noProof="0" smtClean="0"/>
              <a:pPr rtl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83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300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итульный слайд (заголовок)">
    <p:bg>
      <p:bgPr>
        <a:blipFill dpi="0" rotWithShape="1">
          <a:blip r:embed="rId2">
            <a:lum/>
          </a:blip>
          <a:srcRect/>
          <a:stretch>
            <a:fillRect r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10210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 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12" y="1512000"/>
            <a:ext cx="3480323" cy="467925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68662" y="1511476"/>
            <a:ext cx="3480758" cy="4679249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Текст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8662" y="1511475"/>
            <a:ext cx="3480758" cy="467925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519729"/>
            <a:ext cx="1133951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2122414"/>
            <a:ext cx="2160000" cy="406883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3" name="Текст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2122414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2117949"/>
            <a:ext cx="2160588" cy="406883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7" name="Текст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2118532"/>
            <a:ext cx="2160588" cy="4072718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11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Титульный слайд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8293" y="3271757"/>
            <a:ext cx="4459766" cy="3146839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-3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название презентации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300" y="5250494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устой для фото">
    <p:bg>
      <p:bgPr>
        <a:blipFill dpi="0" rotWithShape="1">
          <a:blip r:embed="rId2">
            <a:lum/>
          </a:blip>
          <a:srcRect/>
          <a:stretch>
            <a:fillRect t="7000" r="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-разделитель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8526" y="2403740"/>
            <a:ext cx="8548380" cy="187464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l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слайда-разделителя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8124" y="3795246"/>
            <a:ext cx="4000500" cy="997905"/>
          </a:xfrm>
          <a:prstGeom prst="rect">
            <a:avLst/>
          </a:prstGeom>
          <a:noFill/>
        </p:spPr>
        <p:txBody>
          <a:bodyPr lIns="0" tIns="0" rIns="0" bIns="0" rtlCol="0"/>
          <a:lstStyle>
            <a:lvl1pPr marL="0" indent="0" algn="l">
              <a:buNone/>
              <a:defRPr sz="21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6227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Объект-фотография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7D77123-FDC4-48FD-9EFB-8A84F60690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499523" y="1392571"/>
            <a:ext cx="4836082" cy="4899171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ru-RU" noProof="0" dirty="0"/>
              <a:t>Вставьте или перетащите свое фото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2080470"/>
            <a:ext cx="5249659" cy="4111530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4141" y="1578451"/>
            <a:ext cx="5249659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BBC3BEE7-44AC-45BC-B4E7-93E3454EB8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89135" y="5049674"/>
            <a:ext cx="4459766" cy="539345"/>
          </a:xfrm>
          <a:prstGeom prst="roundRect">
            <a:avLst>
              <a:gd name="adj" fmla="val 0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108000" rIns="180000" bIns="0" rtlCol="0" anchor="t"/>
          <a:lstStyle>
            <a:lvl1pPr algn="l">
              <a:lnSpc>
                <a:spcPct val="100000"/>
              </a:lnSpc>
              <a:defRPr sz="1800" b="0" spc="0">
                <a:solidFill>
                  <a:schemeClr val="bg1">
                    <a:lumMod val="9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Введите подпись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благодарност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67245" y="2834640"/>
            <a:ext cx="5426276" cy="2720356"/>
          </a:xfrm>
          <a:prstGeom prst="roundRect">
            <a:avLst>
              <a:gd name="adj" fmla="val 2139"/>
            </a:avLst>
          </a:prstGeom>
          <a:solidFill>
            <a:srgbClr val="C0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lIns="180000" tIns="288000" rIns="180000" bIns="180000" rtlCol="0" anchor="t"/>
          <a:lstStyle>
            <a:lvl1pPr algn="r">
              <a:lnSpc>
                <a:spcPts val="4000"/>
              </a:lnSpc>
              <a:defRPr sz="3800" b="1" spc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 dirty="0"/>
              <a:t>Спасибо за внимание!</a:t>
            </a:r>
          </a:p>
        </p:txBody>
      </p:sp>
      <p:sp>
        <p:nvSpPr>
          <p:cNvPr id="7" name="Текст 5">
            <a:extLst>
              <a:ext uri="{FF2B5EF4-FFF2-40B4-BE49-F238E27FC236}">
                <a16:creationId xmlns:a16="http://schemas.microsoft.com/office/drawing/2014/main" id="{D907C852-B0E0-4C2E-88CE-B543605961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4849" y="3859066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Полное имя</a:t>
            </a:r>
          </a:p>
        </p:txBody>
      </p:sp>
      <p:sp>
        <p:nvSpPr>
          <p:cNvPr id="8" name="Текст 6">
            <a:extLst>
              <a:ext uri="{FF2B5EF4-FFF2-40B4-BE49-F238E27FC236}">
                <a16:creationId xmlns:a16="http://schemas.microsoft.com/office/drawing/2014/main" id="{D84C0BEF-F601-4B10-8AEE-4859FE996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34849" y="4220189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Номер телефона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83A6EF9B-EF2F-4949-9CC4-C16BF8DC85A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34849" y="4581312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Электронная почта или контакт в социальной сети</a:t>
            </a:r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id="{BE8CA170-9CA9-448E-B07A-E01AB84F7F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34849" y="4942435"/>
            <a:ext cx="3521514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Веб-сайт компании</a:t>
            </a:r>
          </a:p>
        </p:txBody>
      </p:sp>
    </p:spTree>
    <p:extLst>
      <p:ext uri="{BB962C8B-B14F-4D97-AF65-F5344CB8AC3E}">
        <p14:creationId xmlns:p14="http://schemas.microsoft.com/office/powerpoint/2010/main" val="1632891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4003" y="1486172"/>
            <a:ext cx="11091753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08" y="1921078"/>
            <a:ext cx="11080492" cy="4270171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4341" y="1410672"/>
            <a:ext cx="11116972" cy="360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ru-RU" noProof="0" dirty="0"/>
              <a:t>Подзаголовок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4340" y="1954634"/>
            <a:ext cx="5249659" cy="4237365"/>
          </a:xfrm>
          <a:prstGeom prst="rect">
            <a:avLst/>
          </a:prstGeo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 dirty="0"/>
              <a:t>Образец текста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6" name="Текст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953884"/>
            <a:ext cx="5472113" cy="4237365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8" name="Номер слайда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308206" y="6277243"/>
            <a:ext cx="464344" cy="400188"/>
          </a:xfrm>
          <a:prstGeom prst="roundRect">
            <a:avLst>
              <a:gd name="adj" fmla="val 9526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none"/>
        </p:style>
        <p:txBody>
          <a:bodyPr rtlCol="0"/>
          <a:lstStyle>
            <a:lvl1pPr>
              <a:defRPr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ru-RU" dirty="0"/>
              <a:t>1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5889" y="629175"/>
            <a:ext cx="7105475" cy="545284"/>
          </a:xfrm>
          <a:prstGeom prst="rect">
            <a:avLst/>
          </a:prstGeom>
          <a:solidFill>
            <a:srgbClr val="C00000"/>
          </a:solidFill>
        </p:spPr>
        <p:txBody>
          <a:bodyPr rIns="108000" rtlCol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Щелкните, чтобы изменить заголовок </a:t>
            </a:r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 userDrawn="1"/>
        </p:nvSpPr>
        <p:spPr>
          <a:xfrm flipH="1">
            <a:off x="0" y="4241056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1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 userDrawn="1"/>
        </p:nvSpPr>
        <p:spPr>
          <a:xfrm>
            <a:off x="1100692" y="3997107"/>
            <a:ext cx="6214507" cy="2018176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600" spc="0" dirty="0">
                <a:solidFill>
                  <a:schemeClr val="bg1"/>
                </a:solidFill>
              </a:rPr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4" r:id="rId3"/>
    <p:sldLayoutId id="2147483663" r:id="rId4"/>
    <p:sldLayoutId id="2147483658" r:id="rId5"/>
    <p:sldLayoutId id="2147483660" r:id="rId6"/>
    <p:sldLayoutId id="2147483664" r:id="rId7"/>
    <p:sldLayoutId id="2147483650" r:id="rId8"/>
    <p:sldLayoutId id="2147483652" r:id="rId9"/>
    <p:sldLayoutId id="2147483656" r:id="rId10"/>
    <p:sldLayoutId id="214748365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0" y="3682472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800" b="0" spc="0" dirty="0"/>
              <a:t>Толкование норм права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333136170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Толкование по объему</a:t>
            </a:r>
          </a:p>
        </p:txBody>
      </p:sp>
      <p:pic>
        <p:nvPicPr>
          <p:cNvPr id="6146" name="Picture 2" descr="Толкование права картинки для презентации">
            <a:extLst>
              <a:ext uri="{FF2B5EF4-FFF2-40B4-BE49-F238E27FC236}">
                <a16:creationId xmlns:a16="http://schemas.microsoft.com/office/drawing/2014/main" id="{00ABE298-B708-4864-8EE0-AA3C7028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9" y="1138517"/>
            <a:ext cx="9054353" cy="550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378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24BE6-C6F1-4F6F-9EDD-1C77E633ABCD}"/>
              </a:ext>
            </a:extLst>
          </p:cNvPr>
          <p:cNvSpPr txBox="1"/>
          <p:nvPr/>
        </p:nvSpPr>
        <p:spPr>
          <a:xfrm>
            <a:off x="770965" y="1568825"/>
            <a:ext cx="10748682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«Защита Отечества является долгом и обязанностью гражданина РФ»  (ч. 1 ст. 59  Конституции РФ);</a:t>
            </a:r>
          </a:p>
          <a:p>
            <a:pPr algn="just"/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«Судьи независимы и подчиняются только Конституции РФ и федеральному закону» (ч. 1 ст. 120 Конституции РФ)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algn="just"/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«Никто не может быть повторно осужден за одно и то же преступление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(ч. 1 ст. 50 Конституции РФ)</a:t>
            </a:r>
            <a:r>
              <a:rPr lang="ru-RU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ru-RU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39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Надпись 24" descr="Акцент слайда для поля заголовка">
            <a:extLst>
              <a:ext uri="{FF2B5EF4-FFF2-40B4-BE49-F238E27FC236}">
                <a16:creationId xmlns:a16="http://schemas.microsoft.com/office/drawing/2014/main" id="{7EF238CB-AB58-4787-8F9C-A1C16929A2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 txBox="1">
            <a:spLocks/>
          </p:cNvSpPr>
          <p:nvPr/>
        </p:nvSpPr>
        <p:spPr>
          <a:xfrm flipH="1">
            <a:off x="0" y="4224278"/>
            <a:ext cx="1841616" cy="1950180"/>
          </a:xfrm>
          <a:custGeom>
            <a:avLst/>
            <a:gdLst>
              <a:gd name="connsiteX0" fmla="*/ 1494549 w 1494549"/>
              <a:gd name="connsiteY0" fmla="*/ 0 h 2200275"/>
              <a:gd name="connsiteX1" fmla="*/ 100333 w 1494549"/>
              <a:gd name="connsiteY1" fmla="*/ 0 h 2200275"/>
              <a:gd name="connsiteX2" fmla="*/ 0 w 1494549"/>
              <a:gd name="connsiteY2" fmla="*/ 100333 h 2200275"/>
              <a:gd name="connsiteX3" fmla="*/ 0 w 1494549"/>
              <a:gd name="connsiteY3" fmla="*/ 2099942 h 2200275"/>
              <a:gd name="connsiteX4" fmla="*/ 100333 w 1494549"/>
              <a:gd name="connsiteY4" fmla="*/ 2200275 h 2200275"/>
              <a:gd name="connsiteX5" fmla="*/ 1494549 w 1494549"/>
              <a:gd name="connsiteY5" fmla="*/ 2200275 h 2200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4549" h="2200275">
                <a:moveTo>
                  <a:pt x="1494549" y="0"/>
                </a:moveTo>
                <a:lnTo>
                  <a:pt x="100333" y="0"/>
                </a:lnTo>
                <a:cubicBezTo>
                  <a:pt x="44921" y="0"/>
                  <a:pt x="0" y="44921"/>
                  <a:pt x="0" y="100333"/>
                </a:cubicBezTo>
                <a:lnTo>
                  <a:pt x="0" y="2099942"/>
                </a:lnTo>
                <a:cubicBezTo>
                  <a:pt x="0" y="2155354"/>
                  <a:pt x="44921" y="2200275"/>
                  <a:pt x="100333" y="2200275"/>
                </a:cubicBezTo>
                <a:lnTo>
                  <a:pt x="1494549" y="2200275"/>
                </a:lnTo>
                <a:close/>
              </a:path>
            </a:pathLst>
          </a:custGeom>
          <a:solidFill>
            <a:srgbClr val="C00000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wrap="square" lIns="180000" tIns="288000" rIns="180000" bIns="180000" rtlCol="0" anchor="t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50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Заголовок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 txBox="1">
            <a:spLocks/>
          </p:cNvSpPr>
          <p:nvPr/>
        </p:nvSpPr>
        <p:spPr>
          <a:xfrm>
            <a:off x="512065" y="3429000"/>
            <a:ext cx="9354311" cy="256227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180000" tIns="288000" rIns="180000" bIns="180000" rtlCol="0" anchor="ctr">
            <a:noAutofit/>
          </a:bodyPr>
          <a:lstStyle>
            <a:lvl1pPr algn="l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sz="3800" b="1" kern="1200" spc="-3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0" spc="0" dirty="0"/>
              <a:t>ПРАВООТНОШЕНИЯ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6315045"/>
            <a:ext cx="5316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Докладчик: Петрова Валентина Владимировна</a:t>
            </a:r>
          </a:p>
        </p:txBody>
      </p:sp>
    </p:spTree>
    <p:extLst>
      <p:ext uri="{BB962C8B-B14F-4D97-AF65-F5344CB8AC3E}">
        <p14:creationId xmlns:p14="http://schemas.microsoft.com/office/powerpoint/2010/main" val="18706082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Правоотношение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1FFEE2-5DE5-4FA4-898F-EAD09464CA10}"/>
              </a:ext>
            </a:extLst>
          </p:cNvPr>
          <p:cNvSpPr txBox="1"/>
          <p:nvPr/>
        </p:nvSpPr>
        <p:spPr>
          <a:xfrm>
            <a:off x="1246093" y="1712259"/>
            <a:ext cx="9914965" cy="2777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8110" indent="450850" algn="just">
              <a:lnSpc>
                <a:spcPct val="161000"/>
              </a:lnSpc>
              <a:spcAft>
                <a:spcPts val="75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Правоотношение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это общественное отношение, урегулированное нормами права, участники которого имеют взаимные юридические права и обязанности, гарантированные государством.  </a:t>
            </a:r>
          </a:p>
        </p:txBody>
      </p:sp>
    </p:spTree>
    <p:extLst>
      <p:ext uri="{BB962C8B-B14F-4D97-AF65-F5344CB8AC3E}">
        <p14:creationId xmlns:p14="http://schemas.microsoft.com/office/powerpoint/2010/main" val="3517511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150659" y="139747"/>
            <a:ext cx="7885148" cy="586874"/>
          </a:xfrm>
        </p:spPr>
        <p:txBody>
          <a:bodyPr anchor="ctr"/>
          <a:lstStyle/>
          <a:p>
            <a:r>
              <a:rPr lang="ru-RU" b="0" spc="0" dirty="0"/>
              <a:t>Признаки правоотношений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A59707-BA5F-4A72-BDEB-8675A5EDD284}"/>
              </a:ext>
            </a:extLst>
          </p:cNvPr>
          <p:cNvSpPr txBox="1"/>
          <p:nvPr/>
        </p:nvSpPr>
        <p:spPr>
          <a:xfrm>
            <a:off x="609600" y="726621"/>
            <a:ext cx="11268635" cy="581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урегулированное правом общественное отношение   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│возникает, изменяется или прекращается на основе норм права├────┤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    субъекты взаимосвязаны               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субъективными правами и обязанностями           │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    носят волевой характер               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возникает по поводу определяемого блага, ценности 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    охраняется государством                  ├────┘ └───────────────────────────────────────────────────────────┘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538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Виды правоотношений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6CA19-4CA7-48B8-AB9C-39B360166E36}"/>
              </a:ext>
            </a:extLst>
          </p:cNvPr>
          <p:cNvSpPr txBox="1"/>
          <p:nvPr/>
        </p:nvSpPr>
        <p:spPr>
          <a:xfrm>
            <a:off x="-5382660" y="1164902"/>
            <a:ext cx="23515486" cy="544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18110" indent="450850" algn="just">
              <a:lnSpc>
                <a:spcPct val="161000"/>
              </a:lnSpc>
              <a:spcAft>
                <a:spcPts val="75"/>
              </a:spcAft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5193B3-7A40-4059-8C85-D72CAB712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12" y="1158166"/>
            <a:ext cx="10002417" cy="5130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229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381556" y="139747"/>
            <a:ext cx="7654251" cy="586874"/>
          </a:xfrm>
        </p:spPr>
        <p:txBody>
          <a:bodyPr anchor="ctr"/>
          <a:lstStyle/>
          <a:p>
            <a:r>
              <a:rPr lang="ru-RU" b="0" spc="0" dirty="0"/>
              <a:t>Структура правоотношения</a:t>
            </a:r>
          </a:p>
        </p:txBody>
      </p:sp>
      <p:grpSp>
        <p:nvGrpSpPr>
          <p:cNvPr id="3" name="Group 282319">
            <a:extLst>
              <a:ext uri="{FF2B5EF4-FFF2-40B4-BE49-F238E27FC236}">
                <a16:creationId xmlns:a16="http://schemas.microsoft.com/office/drawing/2014/main" id="{D5F2E704-199D-4E8E-89DB-FD66663E3514}"/>
              </a:ext>
            </a:extLst>
          </p:cNvPr>
          <p:cNvGrpSpPr/>
          <p:nvPr/>
        </p:nvGrpSpPr>
        <p:grpSpPr>
          <a:xfrm>
            <a:off x="259976" y="1281953"/>
            <a:ext cx="6131859" cy="5436300"/>
            <a:chOff x="0" y="0"/>
            <a:chExt cx="5696006" cy="2669413"/>
          </a:xfrm>
        </p:grpSpPr>
        <p:sp>
          <p:nvSpPr>
            <p:cNvPr id="4" name="Rectangle 6693">
              <a:extLst>
                <a:ext uri="{FF2B5EF4-FFF2-40B4-BE49-F238E27FC236}">
                  <a16:creationId xmlns:a16="http://schemas.microsoft.com/office/drawing/2014/main" id="{C5679263-8B5B-425F-9778-38C0D5A8F04B}"/>
                </a:ext>
              </a:extLst>
            </p:cNvPr>
            <p:cNvSpPr/>
            <p:nvPr/>
          </p:nvSpPr>
          <p:spPr>
            <a:xfrm>
              <a:off x="5636718" y="1831217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" name="Rectangle 6694">
              <a:extLst>
                <a:ext uri="{FF2B5EF4-FFF2-40B4-BE49-F238E27FC236}">
                  <a16:creationId xmlns:a16="http://schemas.microsoft.com/office/drawing/2014/main" id="{460B283E-C2C6-492E-9294-59C1150D2C43}"/>
                </a:ext>
              </a:extLst>
            </p:cNvPr>
            <p:cNvSpPr/>
            <p:nvPr/>
          </p:nvSpPr>
          <p:spPr>
            <a:xfrm>
              <a:off x="0" y="2096393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6" name="Rectangle 6695">
              <a:extLst>
                <a:ext uri="{FF2B5EF4-FFF2-40B4-BE49-F238E27FC236}">
                  <a16:creationId xmlns:a16="http://schemas.microsoft.com/office/drawing/2014/main" id="{5A874803-13EA-4C25-90AA-4DACED9B10CA}"/>
                </a:ext>
              </a:extLst>
            </p:cNvPr>
            <p:cNvSpPr/>
            <p:nvPr/>
          </p:nvSpPr>
          <p:spPr>
            <a:xfrm>
              <a:off x="0" y="2402717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7" name="Shape 6742">
              <a:extLst>
                <a:ext uri="{FF2B5EF4-FFF2-40B4-BE49-F238E27FC236}">
                  <a16:creationId xmlns:a16="http://schemas.microsoft.com/office/drawing/2014/main" id="{58122F07-1A9A-4176-8BFC-2014A0D8B23B}"/>
                </a:ext>
              </a:extLst>
            </p:cNvPr>
            <p:cNvSpPr/>
            <p:nvPr/>
          </p:nvSpPr>
          <p:spPr>
            <a:xfrm>
              <a:off x="2060524" y="1024382"/>
              <a:ext cx="1539748" cy="536194"/>
            </a:xfrm>
            <a:custGeom>
              <a:avLst/>
              <a:gdLst/>
              <a:ahLst/>
              <a:cxnLst/>
              <a:rect l="0" t="0" r="0" b="0"/>
              <a:pathLst>
                <a:path w="1539748" h="536194">
                  <a:moveTo>
                    <a:pt x="0" y="89408"/>
                  </a:moveTo>
                  <a:cubicBezTo>
                    <a:pt x="0" y="40005"/>
                    <a:pt x="40005" y="0"/>
                    <a:pt x="89281" y="0"/>
                  </a:cubicBezTo>
                  <a:lnTo>
                    <a:pt x="1450467" y="0"/>
                  </a:lnTo>
                  <a:cubicBezTo>
                    <a:pt x="1499743" y="0"/>
                    <a:pt x="1539748" y="40005"/>
                    <a:pt x="1539748" y="89408"/>
                  </a:cubicBezTo>
                  <a:lnTo>
                    <a:pt x="1539748" y="446913"/>
                  </a:lnTo>
                  <a:cubicBezTo>
                    <a:pt x="1539748" y="496189"/>
                    <a:pt x="1499743" y="536194"/>
                    <a:pt x="1450467" y="536194"/>
                  </a:cubicBezTo>
                  <a:lnTo>
                    <a:pt x="89281" y="536194"/>
                  </a:lnTo>
                  <a:cubicBezTo>
                    <a:pt x="40005" y="536194"/>
                    <a:pt x="0" y="496189"/>
                    <a:pt x="0" y="446913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8" name="Picture 6744">
              <a:extLst>
                <a:ext uri="{FF2B5EF4-FFF2-40B4-BE49-F238E27FC236}">
                  <a16:creationId xmlns:a16="http://schemas.microsoft.com/office/drawing/2014/main" id="{D3CA7A7E-474C-47D6-8AD7-108185771D8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92147" y="1100709"/>
              <a:ext cx="1476756" cy="384048"/>
            </a:xfrm>
            <a:prstGeom prst="rect">
              <a:avLst/>
            </a:prstGeom>
          </p:spPr>
        </p:pic>
        <p:sp>
          <p:nvSpPr>
            <p:cNvPr id="9" name="Rectangle 6745">
              <a:extLst>
                <a:ext uri="{FF2B5EF4-FFF2-40B4-BE49-F238E27FC236}">
                  <a16:creationId xmlns:a16="http://schemas.microsoft.com/office/drawing/2014/main" id="{B8EC5FE3-D77B-479C-899A-41C53A8C23FC}"/>
                </a:ext>
              </a:extLst>
            </p:cNvPr>
            <p:cNvSpPr/>
            <p:nvPr/>
          </p:nvSpPr>
          <p:spPr>
            <a:xfrm>
              <a:off x="1797870" y="1139256"/>
              <a:ext cx="1812067" cy="30361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Содержание</a:t>
              </a:r>
            </a:p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правоотношения</a:t>
              </a: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Rectangle 6746">
              <a:extLst>
                <a:ext uri="{FF2B5EF4-FFF2-40B4-BE49-F238E27FC236}">
                  <a16:creationId xmlns:a16="http://schemas.microsoft.com/office/drawing/2014/main" id="{4A40904C-00E1-483D-A04B-AB4F95E3C475}"/>
                </a:ext>
              </a:extLst>
            </p:cNvPr>
            <p:cNvSpPr/>
            <p:nvPr/>
          </p:nvSpPr>
          <p:spPr>
            <a:xfrm>
              <a:off x="3300044" y="1104016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2" name="Rectangle 6748">
              <a:extLst>
                <a:ext uri="{FF2B5EF4-FFF2-40B4-BE49-F238E27FC236}">
                  <a16:creationId xmlns:a16="http://schemas.microsoft.com/office/drawing/2014/main" id="{8959A432-50F8-48EA-9BFD-07B6C287BF0E}"/>
                </a:ext>
              </a:extLst>
            </p:cNvPr>
            <p:cNvSpPr/>
            <p:nvPr/>
          </p:nvSpPr>
          <p:spPr>
            <a:xfrm>
              <a:off x="3469209" y="133284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Shape 6750">
              <a:extLst>
                <a:ext uri="{FF2B5EF4-FFF2-40B4-BE49-F238E27FC236}">
                  <a16:creationId xmlns:a16="http://schemas.microsoft.com/office/drawing/2014/main" id="{0908C541-B32C-45A6-8AF5-A2402F7C6383}"/>
                </a:ext>
              </a:extLst>
            </p:cNvPr>
            <p:cNvSpPr/>
            <p:nvPr/>
          </p:nvSpPr>
          <p:spPr>
            <a:xfrm>
              <a:off x="3828618" y="1024382"/>
              <a:ext cx="1562608" cy="536194"/>
            </a:xfrm>
            <a:custGeom>
              <a:avLst/>
              <a:gdLst/>
              <a:ahLst/>
              <a:cxnLst/>
              <a:rect l="0" t="0" r="0" b="0"/>
              <a:pathLst>
                <a:path w="1562608" h="536194">
                  <a:moveTo>
                    <a:pt x="0" y="89408"/>
                  </a:moveTo>
                  <a:cubicBezTo>
                    <a:pt x="0" y="40005"/>
                    <a:pt x="40005" y="0"/>
                    <a:pt x="89408" y="0"/>
                  </a:cubicBezTo>
                  <a:lnTo>
                    <a:pt x="1473200" y="0"/>
                  </a:lnTo>
                  <a:cubicBezTo>
                    <a:pt x="1522476" y="0"/>
                    <a:pt x="1562608" y="40005"/>
                    <a:pt x="1562608" y="89408"/>
                  </a:cubicBezTo>
                  <a:lnTo>
                    <a:pt x="1562608" y="446913"/>
                  </a:lnTo>
                  <a:cubicBezTo>
                    <a:pt x="1562608" y="496189"/>
                    <a:pt x="1522476" y="536194"/>
                    <a:pt x="1473200" y="536194"/>
                  </a:cubicBezTo>
                  <a:lnTo>
                    <a:pt x="89408" y="536194"/>
                  </a:lnTo>
                  <a:cubicBezTo>
                    <a:pt x="40005" y="536194"/>
                    <a:pt x="0" y="496189"/>
                    <a:pt x="0" y="446913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14" name="Picture 6752">
              <a:extLst>
                <a:ext uri="{FF2B5EF4-FFF2-40B4-BE49-F238E27FC236}">
                  <a16:creationId xmlns:a16="http://schemas.microsoft.com/office/drawing/2014/main" id="{4203960B-DD01-4578-A792-7AE288A393E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859987" y="1100709"/>
              <a:ext cx="1501140" cy="384048"/>
            </a:xfrm>
            <a:prstGeom prst="rect">
              <a:avLst/>
            </a:prstGeom>
          </p:spPr>
        </p:pic>
        <p:sp>
          <p:nvSpPr>
            <p:cNvPr id="15" name="Rectangle 6753">
              <a:extLst>
                <a:ext uri="{FF2B5EF4-FFF2-40B4-BE49-F238E27FC236}">
                  <a16:creationId xmlns:a16="http://schemas.microsoft.com/office/drawing/2014/main" id="{4D3E0B89-CAD6-411B-8606-4809459D9436}"/>
                </a:ext>
              </a:extLst>
            </p:cNvPr>
            <p:cNvSpPr/>
            <p:nvPr/>
          </p:nvSpPr>
          <p:spPr>
            <a:xfrm>
              <a:off x="4234638" y="1139256"/>
              <a:ext cx="158179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6" name="Rectangle 6754">
              <a:extLst>
                <a:ext uri="{FF2B5EF4-FFF2-40B4-BE49-F238E27FC236}">
                  <a16:creationId xmlns:a16="http://schemas.microsoft.com/office/drawing/2014/main" id="{318FB1C6-3FD8-4964-BF94-040CD1CD0E61}"/>
                </a:ext>
              </a:extLst>
            </p:cNvPr>
            <p:cNvSpPr/>
            <p:nvPr/>
          </p:nvSpPr>
          <p:spPr>
            <a:xfrm>
              <a:off x="3907209" y="1139256"/>
              <a:ext cx="1290215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Субъекты правоотношений </a:t>
              </a:r>
            </a:p>
          </p:txBody>
        </p:sp>
        <p:sp>
          <p:nvSpPr>
            <p:cNvPr id="17" name="Rectangle 6755">
              <a:extLst>
                <a:ext uri="{FF2B5EF4-FFF2-40B4-BE49-F238E27FC236}">
                  <a16:creationId xmlns:a16="http://schemas.microsoft.com/office/drawing/2014/main" id="{D59D0DE9-BABE-4607-A612-4F5D1FE9D5E7}"/>
                </a:ext>
              </a:extLst>
            </p:cNvPr>
            <p:cNvSpPr/>
            <p:nvPr/>
          </p:nvSpPr>
          <p:spPr>
            <a:xfrm>
              <a:off x="5031690" y="1104016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9" name="Rectangle 6757">
              <a:extLst>
                <a:ext uri="{FF2B5EF4-FFF2-40B4-BE49-F238E27FC236}">
                  <a16:creationId xmlns:a16="http://schemas.microsoft.com/office/drawing/2014/main" id="{31B4275A-69DD-4119-AE7D-10FF8753F5DB}"/>
                </a:ext>
              </a:extLst>
            </p:cNvPr>
            <p:cNvSpPr/>
            <p:nvPr/>
          </p:nvSpPr>
          <p:spPr>
            <a:xfrm>
              <a:off x="5248097" y="133284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0" name="Shape 6759">
              <a:extLst>
                <a:ext uri="{FF2B5EF4-FFF2-40B4-BE49-F238E27FC236}">
                  <a16:creationId xmlns:a16="http://schemas.microsoft.com/office/drawing/2014/main" id="{CD148DC0-348B-4209-A35E-026688385010}"/>
                </a:ext>
              </a:extLst>
            </p:cNvPr>
            <p:cNvSpPr/>
            <p:nvPr/>
          </p:nvSpPr>
          <p:spPr>
            <a:xfrm>
              <a:off x="208102" y="1024382"/>
              <a:ext cx="1525270" cy="536194"/>
            </a:xfrm>
            <a:custGeom>
              <a:avLst/>
              <a:gdLst/>
              <a:ahLst/>
              <a:cxnLst/>
              <a:rect l="0" t="0" r="0" b="0"/>
              <a:pathLst>
                <a:path w="1525270" h="536194">
                  <a:moveTo>
                    <a:pt x="0" y="89408"/>
                  </a:moveTo>
                  <a:cubicBezTo>
                    <a:pt x="0" y="40005"/>
                    <a:pt x="40005" y="0"/>
                    <a:pt x="89408" y="0"/>
                  </a:cubicBezTo>
                  <a:lnTo>
                    <a:pt x="1435862" y="0"/>
                  </a:lnTo>
                  <a:cubicBezTo>
                    <a:pt x="1485265" y="0"/>
                    <a:pt x="1525270" y="40005"/>
                    <a:pt x="1525270" y="89408"/>
                  </a:cubicBezTo>
                  <a:lnTo>
                    <a:pt x="1525270" y="446913"/>
                  </a:lnTo>
                  <a:cubicBezTo>
                    <a:pt x="1525270" y="496189"/>
                    <a:pt x="1485265" y="536194"/>
                    <a:pt x="1435862" y="536194"/>
                  </a:cubicBezTo>
                  <a:lnTo>
                    <a:pt x="89408" y="536194"/>
                  </a:lnTo>
                  <a:cubicBezTo>
                    <a:pt x="40005" y="536194"/>
                    <a:pt x="0" y="496189"/>
                    <a:pt x="0" y="446913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23" name="Rectangle 6762">
              <a:extLst>
                <a:ext uri="{FF2B5EF4-FFF2-40B4-BE49-F238E27FC236}">
                  <a16:creationId xmlns:a16="http://schemas.microsoft.com/office/drawing/2014/main" id="{8D5E20DB-504D-4DA3-90B4-DB083B51EF27}"/>
                </a:ext>
              </a:extLst>
            </p:cNvPr>
            <p:cNvSpPr/>
            <p:nvPr/>
          </p:nvSpPr>
          <p:spPr>
            <a:xfrm>
              <a:off x="272600" y="1139256"/>
              <a:ext cx="1570649" cy="3455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Объект правоотношения </a:t>
              </a:r>
            </a:p>
          </p:txBody>
        </p:sp>
        <p:sp>
          <p:nvSpPr>
            <p:cNvPr id="24" name="Rectangle 6763">
              <a:extLst>
                <a:ext uri="{FF2B5EF4-FFF2-40B4-BE49-F238E27FC236}">
                  <a16:creationId xmlns:a16="http://schemas.microsoft.com/office/drawing/2014/main" id="{D67EB9C6-28D2-4C8E-BA13-C41B7CE78BA9}"/>
                </a:ext>
              </a:extLst>
            </p:cNvPr>
            <p:cNvSpPr/>
            <p:nvPr/>
          </p:nvSpPr>
          <p:spPr>
            <a:xfrm>
              <a:off x="1292682" y="1104016"/>
              <a:ext cx="59287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25" name="Rectangle 6764">
              <a:extLst>
                <a:ext uri="{FF2B5EF4-FFF2-40B4-BE49-F238E27FC236}">
                  <a16:creationId xmlns:a16="http://schemas.microsoft.com/office/drawing/2014/main" id="{FFC99D52-1D9C-40ED-B8EF-90379715CB4E}"/>
                </a:ext>
              </a:extLst>
            </p:cNvPr>
            <p:cNvSpPr/>
            <p:nvPr/>
          </p:nvSpPr>
          <p:spPr>
            <a:xfrm>
              <a:off x="333705" y="1344996"/>
              <a:ext cx="126875" cy="21572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Rectangle 6766">
              <a:extLst>
                <a:ext uri="{FF2B5EF4-FFF2-40B4-BE49-F238E27FC236}">
                  <a16:creationId xmlns:a16="http://schemas.microsoft.com/office/drawing/2014/main" id="{89AC5C35-92AE-4CC1-89A5-F55E75F9FEA9}"/>
                </a:ext>
              </a:extLst>
            </p:cNvPr>
            <p:cNvSpPr/>
            <p:nvPr/>
          </p:nvSpPr>
          <p:spPr>
            <a:xfrm>
              <a:off x="1608150" y="133284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Shape 6768">
              <a:extLst>
                <a:ext uri="{FF2B5EF4-FFF2-40B4-BE49-F238E27FC236}">
                  <a16:creationId xmlns:a16="http://schemas.microsoft.com/office/drawing/2014/main" id="{DA5AA44D-E85B-42C7-A6B6-5A18E4227D5C}"/>
                </a:ext>
              </a:extLst>
            </p:cNvPr>
            <p:cNvSpPr/>
            <p:nvPr/>
          </p:nvSpPr>
          <p:spPr>
            <a:xfrm>
              <a:off x="1850720" y="0"/>
              <a:ext cx="1862963" cy="606171"/>
            </a:xfrm>
            <a:custGeom>
              <a:avLst/>
              <a:gdLst/>
              <a:ahLst/>
              <a:cxnLst/>
              <a:rect l="0" t="0" r="0" b="0"/>
              <a:pathLst>
                <a:path w="1862963" h="606171">
                  <a:moveTo>
                    <a:pt x="0" y="101092"/>
                  </a:moveTo>
                  <a:cubicBezTo>
                    <a:pt x="0" y="45212"/>
                    <a:pt x="45339" y="0"/>
                    <a:pt x="101092" y="0"/>
                  </a:cubicBezTo>
                  <a:lnTo>
                    <a:pt x="1761871" y="0"/>
                  </a:lnTo>
                  <a:cubicBezTo>
                    <a:pt x="1817751" y="0"/>
                    <a:pt x="1862963" y="45212"/>
                    <a:pt x="1862963" y="101092"/>
                  </a:cubicBezTo>
                  <a:lnTo>
                    <a:pt x="1862963" y="505206"/>
                  </a:lnTo>
                  <a:cubicBezTo>
                    <a:pt x="1862963" y="560959"/>
                    <a:pt x="1817751" y="606171"/>
                    <a:pt x="1761871" y="606171"/>
                  </a:cubicBezTo>
                  <a:lnTo>
                    <a:pt x="101092" y="606171"/>
                  </a:lnTo>
                  <a:cubicBezTo>
                    <a:pt x="45339" y="606171"/>
                    <a:pt x="0" y="560959"/>
                    <a:pt x="0" y="505206"/>
                  </a:cubicBezTo>
                  <a:close/>
                </a:path>
              </a:pathLst>
            </a:custGeom>
            <a:ln w="9525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29" name="Picture 6770">
              <a:extLst>
                <a:ext uri="{FF2B5EF4-FFF2-40B4-BE49-F238E27FC236}">
                  <a16:creationId xmlns:a16="http://schemas.microsoft.com/office/drawing/2014/main" id="{5BAFCE42-2915-4A9C-B4D6-CA5805B4C9D5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884883" y="79629"/>
              <a:ext cx="1793748" cy="446532"/>
            </a:xfrm>
            <a:prstGeom prst="rect">
              <a:avLst/>
            </a:prstGeom>
          </p:spPr>
        </p:pic>
        <p:sp>
          <p:nvSpPr>
            <p:cNvPr id="31" name="Rectangle 6772">
              <a:extLst>
                <a:ext uri="{FF2B5EF4-FFF2-40B4-BE49-F238E27FC236}">
                  <a16:creationId xmlns:a16="http://schemas.microsoft.com/office/drawing/2014/main" id="{DC350E3D-4830-4205-9DFE-0542A2C14B1D}"/>
                </a:ext>
              </a:extLst>
            </p:cNvPr>
            <p:cNvSpPr/>
            <p:nvPr/>
          </p:nvSpPr>
          <p:spPr>
            <a:xfrm>
              <a:off x="2575891" y="85983"/>
              <a:ext cx="59288" cy="26252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2" name="Rectangle 281877">
              <a:extLst>
                <a:ext uri="{FF2B5EF4-FFF2-40B4-BE49-F238E27FC236}">
                  <a16:creationId xmlns:a16="http://schemas.microsoft.com/office/drawing/2014/main" id="{BFFCFB12-77F4-4E82-87B7-3E178B903072}"/>
                </a:ext>
              </a:extLst>
            </p:cNvPr>
            <p:cNvSpPr/>
            <p:nvPr/>
          </p:nvSpPr>
          <p:spPr>
            <a:xfrm>
              <a:off x="3498864" y="124097"/>
              <a:ext cx="78971" cy="21190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endParaRPr lang="ru-RU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4" name="Rectangle 281876">
              <a:extLst>
                <a:ext uri="{FF2B5EF4-FFF2-40B4-BE49-F238E27FC236}">
                  <a16:creationId xmlns:a16="http://schemas.microsoft.com/office/drawing/2014/main" id="{F6305600-DD21-4831-B907-6D248A65FA3E}"/>
                </a:ext>
              </a:extLst>
            </p:cNvPr>
            <p:cNvSpPr/>
            <p:nvPr/>
          </p:nvSpPr>
          <p:spPr>
            <a:xfrm>
              <a:off x="1521282" y="124096"/>
              <a:ext cx="1998601" cy="32035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Структура </a:t>
              </a:r>
            </a:p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правоотношения </a:t>
              </a:r>
            </a:p>
          </p:txBody>
        </p:sp>
        <p:sp>
          <p:nvSpPr>
            <p:cNvPr id="37" name="Rectangle 6776">
              <a:extLst>
                <a:ext uri="{FF2B5EF4-FFF2-40B4-BE49-F238E27FC236}">
                  <a16:creationId xmlns:a16="http://schemas.microsoft.com/office/drawing/2014/main" id="{E6315BE6-30DE-4D77-9A27-E8C517BB6420}"/>
                </a:ext>
              </a:extLst>
            </p:cNvPr>
            <p:cNvSpPr/>
            <p:nvPr/>
          </p:nvSpPr>
          <p:spPr>
            <a:xfrm>
              <a:off x="3469209" y="320903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 b="1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38" name="Shape 6777">
              <a:extLst>
                <a:ext uri="{FF2B5EF4-FFF2-40B4-BE49-F238E27FC236}">
                  <a16:creationId xmlns:a16="http://schemas.microsoft.com/office/drawing/2014/main" id="{B9AD217C-2830-4C0A-8A7C-F08F59F77D7C}"/>
                </a:ext>
              </a:extLst>
            </p:cNvPr>
            <p:cNvSpPr/>
            <p:nvPr/>
          </p:nvSpPr>
          <p:spPr>
            <a:xfrm>
              <a:off x="2800426" y="56769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39" name="Shape 6778">
              <a:extLst>
                <a:ext uri="{FF2B5EF4-FFF2-40B4-BE49-F238E27FC236}">
                  <a16:creationId xmlns:a16="http://schemas.microsoft.com/office/drawing/2014/main" id="{6D978991-F417-453D-9D53-8DA338B6C178}"/>
                </a:ext>
              </a:extLst>
            </p:cNvPr>
            <p:cNvSpPr/>
            <p:nvPr/>
          </p:nvSpPr>
          <p:spPr>
            <a:xfrm>
              <a:off x="2800426" y="606171"/>
              <a:ext cx="889" cy="227965"/>
            </a:xfrm>
            <a:custGeom>
              <a:avLst/>
              <a:gdLst/>
              <a:ahLst/>
              <a:cxnLst/>
              <a:rect l="0" t="0" r="0" b="0"/>
              <a:pathLst>
                <a:path w="889" h="227965">
                  <a:moveTo>
                    <a:pt x="0" y="0"/>
                  </a:moveTo>
                  <a:lnTo>
                    <a:pt x="889" y="227965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0" name="Shape 6779">
              <a:extLst>
                <a:ext uri="{FF2B5EF4-FFF2-40B4-BE49-F238E27FC236}">
                  <a16:creationId xmlns:a16="http://schemas.microsoft.com/office/drawing/2014/main" id="{58BDC255-D10E-403D-BF95-43A5C2E3B79C}"/>
                </a:ext>
              </a:extLst>
            </p:cNvPr>
            <p:cNvSpPr/>
            <p:nvPr/>
          </p:nvSpPr>
          <p:spPr>
            <a:xfrm>
              <a:off x="856564" y="795655"/>
              <a:ext cx="3772789" cy="0"/>
            </a:xfrm>
            <a:custGeom>
              <a:avLst/>
              <a:gdLst/>
              <a:ahLst/>
              <a:cxnLst/>
              <a:rect l="0" t="0" r="0" b="0"/>
              <a:pathLst>
                <a:path w="3772789">
                  <a:moveTo>
                    <a:pt x="0" y="0"/>
                  </a:moveTo>
                  <a:lnTo>
                    <a:pt x="3772789" y="0"/>
                  </a:lnTo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1" name="Shape 6780">
              <a:extLst>
                <a:ext uri="{FF2B5EF4-FFF2-40B4-BE49-F238E27FC236}">
                  <a16:creationId xmlns:a16="http://schemas.microsoft.com/office/drawing/2014/main" id="{F2115407-42DB-432C-BD68-87E6C70D4503}"/>
                </a:ext>
              </a:extLst>
            </p:cNvPr>
            <p:cNvSpPr/>
            <p:nvPr/>
          </p:nvSpPr>
          <p:spPr>
            <a:xfrm>
              <a:off x="818464" y="795655"/>
              <a:ext cx="76200" cy="228728"/>
            </a:xfrm>
            <a:custGeom>
              <a:avLst/>
              <a:gdLst/>
              <a:ahLst/>
              <a:cxnLst/>
              <a:rect l="0" t="0" r="0" b="0"/>
              <a:pathLst>
                <a:path w="76200" h="228728">
                  <a:moveTo>
                    <a:pt x="33401" y="0"/>
                  </a:moveTo>
                  <a:lnTo>
                    <a:pt x="42926" y="0"/>
                  </a:lnTo>
                  <a:lnTo>
                    <a:pt x="42926" y="152528"/>
                  </a:lnTo>
                  <a:lnTo>
                    <a:pt x="76200" y="152528"/>
                  </a:lnTo>
                  <a:lnTo>
                    <a:pt x="38100" y="228728"/>
                  </a:lnTo>
                  <a:lnTo>
                    <a:pt x="0" y="152528"/>
                  </a:lnTo>
                  <a:lnTo>
                    <a:pt x="33401" y="152528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2" name="Shape 6781">
              <a:extLst>
                <a:ext uri="{FF2B5EF4-FFF2-40B4-BE49-F238E27FC236}">
                  <a16:creationId xmlns:a16="http://schemas.microsoft.com/office/drawing/2014/main" id="{99999DF7-3B28-4939-96F6-D7A36AE1D824}"/>
                </a:ext>
              </a:extLst>
            </p:cNvPr>
            <p:cNvSpPr/>
            <p:nvPr/>
          </p:nvSpPr>
          <p:spPr>
            <a:xfrm>
              <a:off x="2762326" y="795655"/>
              <a:ext cx="76200" cy="228728"/>
            </a:xfrm>
            <a:custGeom>
              <a:avLst/>
              <a:gdLst/>
              <a:ahLst/>
              <a:cxnLst/>
              <a:rect l="0" t="0" r="0" b="0"/>
              <a:pathLst>
                <a:path w="76200" h="228728">
                  <a:moveTo>
                    <a:pt x="33401" y="0"/>
                  </a:moveTo>
                  <a:lnTo>
                    <a:pt x="42926" y="0"/>
                  </a:lnTo>
                  <a:lnTo>
                    <a:pt x="42926" y="152528"/>
                  </a:lnTo>
                  <a:lnTo>
                    <a:pt x="76200" y="152528"/>
                  </a:lnTo>
                  <a:lnTo>
                    <a:pt x="38100" y="228728"/>
                  </a:lnTo>
                  <a:lnTo>
                    <a:pt x="0" y="152528"/>
                  </a:lnTo>
                  <a:lnTo>
                    <a:pt x="33401" y="152528"/>
                  </a:lnTo>
                  <a:lnTo>
                    <a:pt x="33401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3" name="Shape 6782">
              <a:extLst>
                <a:ext uri="{FF2B5EF4-FFF2-40B4-BE49-F238E27FC236}">
                  <a16:creationId xmlns:a16="http://schemas.microsoft.com/office/drawing/2014/main" id="{21580CEA-C57D-4A7B-A1C0-A67260D7A9CA}"/>
                </a:ext>
              </a:extLst>
            </p:cNvPr>
            <p:cNvSpPr/>
            <p:nvPr/>
          </p:nvSpPr>
          <p:spPr>
            <a:xfrm>
              <a:off x="4591253" y="795655"/>
              <a:ext cx="76200" cy="228728"/>
            </a:xfrm>
            <a:custGeom>
              <a:avLst/>
              <a:gdLst/>
              <a:ahLst/>
              <a:cxnLst/>
              <a:rect l="0" t="0" r="0" b="0"/>
              <a:pathLst>
                <a:path w="76200" h="228728">
                  <a:moveTo>
                    <a:pt x="33274" y="0"/>
                  </a:moveTo>
                  <a:lnTo>
                    <a:pt x="42799" y="0"/>
                  </a:lnTo>
                  <a:lnTo>
                    <a:pt x="42799" y="152528"/>
                  </a:lnTo>
                  <a:lnTo>
                    <a:pt x="76200" y="152528"/>
                  </a:lnTo>
                  <a:lnTo>
                    <a:pt x="38100" y="228728"/>
                  </a:lnTo>
                  <a:lnTo>
                    <a:pt x="0" y="152528"/>
                  </a:lnTo>
                  <a:lnTo>
                    <a:pt x="33274" y="152528"/>
                  </a:lnTo>
                  <a:lnTo>
                    <a:pt x="33274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44" name="Shape 6784">
              <a:extLst>
                <a:ext uri="{FF2B5EF4-FFF2-40B4-BE49-F238E27FC236}">
                  <a16:creationId xmlns:a16="http://schemas.microsoft.com/office/drawing/2014/main" id="{8EF7D4B8-36F9-4C21-92CB-15B7FCED057F}"/>
                </a:ext>
              </a:extLst>
            </p:cNvPr>
            <p:cNvSpPr/>
            <p:nvPr/>
          </p:nvSpPr>
          <p:spPr>
            <a:xfrm>
              <a:off x="1317193" y="2099310"/>
              <a:ext cx="1280033" cy="570103"/>
            </a:xfrm>
            <a:custGeom>
              <a:avLst/>
              <a:gdLst/>
              <a:ahLst/>
              <a:cxnLst/>
              <a:rect l="0" t="0" r="0" b="0"/>
              <a:pathLst>
                <a:path w="1280033" h="570103">
                  <a:moveTo>
                    <a:pt x="0" y="94996"/>
                  </a:moveTo>
                  <a:cubicBezTo>
                    <a:pt x="0" y="42418"/>
                    <a:pt x="42545" y="0"/>
                    <a:pt x="95123" y="0"/>
                  </a:cubicBezTo>
                  <a:lnTo>
                    <a:pt x="1185037" y="0"/>
                  </a:lnTo>
                  <a:cubicBezTo>
                    <a:pt x="1237488" y="0"/>
                    <a:pt x="1280033" y="42418"/>
                    <a:pt x="1280033" y="94996"/>
                  </a:cubicBezTo>
                  <a:lnTo>
                    <a:pt x="1280033" y="474980"/>
                  </a:lnTo>
                  <a:cubicBezTo>
                    <a:pt x="1280033" y="527558"/>
                    <a:pt x="1237488" y="570103"/>
                    <a:pt x="1185037" y="570103"/>
                  </a:cubicBezTo>
                  <a:lnTo>
                    <a:pt x="95123" y="570103"/>
                  </a:lnTo>
                  <a:cubicBezTo>
                    <a:pt x="42545" y="570103"/>
                    <a:pt x="0" y="527558"/>
                    <a:pt x="0" y="474980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45" name="Picture 6786">
              <a:extLst>
                <a:ext uri="{FF2B5EF4-FFF2-40B4-BE49-F238E27FC236}">
                  <a16:creationId xmlns:a16="http://schemas.microsoft.com/office/drawing/2014/main" id="{4916D9F2-5BEE-4C80-AB0F-9B95C7BA266C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1349959" y="2178177"/>
              <a:ext cx="1214628" cy="413004"/>
            </a:xfrm>
            <a:prstGeom prst="rect">
              <a:avLst/>
            </a:prstGeom>
          </p:spPr>
        </p:pic>
        <p:sp>
          <p:nvSpPr>
            <p:cNvPr id="47" name="Rectangle 6788">
              <a:extLst>
                <a:ext uri="{FF2B5EF4-FFF2-40B4-BE49-F238E27FC236}">
                  <a16:creationId xmlns:a16="http://schemas.microsoft.com/office/drawing/2014/main" id="{2646D674-2312-4339-9310-ACA7B9480B88}"/>
                </a:ext>
              </a:extLst>
            </p:cNvPr>
            <p:cNvSpPr/>
            <p:nvPr/>
          </p:nvSpPr>
          <p:spPr>
            <a:xfrm>
              <a:off x="856564" y="2216978"/>
              <a:ext cx="1839088" cy="41300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Субъективные права</a:t>
              </a:r>
            </a:p>
          </p:txBody>
        </p:sp>
        <p:sp>
          <p:nvSpPr>
            <p:cNvPr id="50" name="Rectangle 6791">
              <a:extLst>
                <a:ext uri="{FF2B5EF4-FFF2-40B4-BE49-F238E27FC236}">
                  <a16:creationId xmlns:a16="http://schemas.microsoft.com/office/drawing/2014/main" id="{EDE2142C-A0C7-4F07-B446-D47BB841FC51}"/>
                </a:ext>
              </a:extLst>
            </p:cNvPr>
            <p:cNvSpPr/>
            <p:nvPr/>
          </p:nvSpPr>
          <p:spPr>
            <a:xfrm>
              <a:off x="2339670" y="2413610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1" name="Shape 6793">
              <a:extLst>
                <a:ext uri="{FF2B5EF4-FFF2-40B4-BE49-F238E27FC236}">
                  <a16:creationId xmlns:a16="http://schemas.microsoft.com/office/drawing/2014/main" id="{2129D6AA-3D74-4D86-9115-9FC45EEB76E5}"/>
                </a:ext>
              </a:extLst>
            </p:cNvPr>
            <p:cNvSpPr/>
            <p:nvPr/>
          </p:nvSpPr>
          <p:spPr>
            <a:xfrm>
              <a:off x="3180918" y="2099691"/>
              <a:ext cx="1323721" cy="569087"/>
            </a:xfrm>
            <a:custGeom>
              <a:avLst/>
              <a:gdLst/>
              <a:ahLst/>
              <a:cxnLst/>
              <a:rect l="0" t="0" r="0" b="0"/>
              <a:pathLst>
                <a:path w="1323721" h="569087">
                  <a:moveTo>
                    <a:pt x="0" y="94869"/>
                  </a:moveTo>
                  <a:cubicBezTo>
                    <a:pt x="0" y="42418"/>
                    <a:pt x="42545" y="0"/>
                    <a:pt x="94869" y="0"/>
                  </a:cubicBezTo>
                  <a:lnTo>
                    <a:pt x="1228852" y="0"/>
                  </a:lnTo>
                  <a:cubicBezTo>
                    <a:pt x="1281303" y="0"/>
                    <a:pt x="1323721" y="42418"/>
                    <a:pt x="1323721" y="94869"/>
                  </a:cubicBezTo>
                  <a:lnTo>
                    <a:pt x="1323721" y="474218"/>
                  </a:lnTo>
                  <a:cubicBezTo>
                    <a:pt x="1323721" y="526669"/>
                    <a:pt x="1281303" y="569087"/>
                    <a:pt x="1228852" y="569087"/>
                  </a:cubicBezTo>
                  <a:lnTo>
                    <a:pt x="94869" y="569087"/>
                  </a:lnTo>
                  <a:cubicBezTo>
                    <a:pt x="42545" y="569087"/>
                    <a:pt x="0" y="526669"/>
                    <a:pt x="0" y="474218"/>
                  </a:cubicBezTo>
                  <a:close/>
                </a:path>
              </a:pathLst>
            </a:custGeom>
            <a:ln w="9525" cap="flat">
              <a:round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pic>
          <p:nvPicPr>
            <p:cNvPr id="52" name="Picture 6795">
              <a:extLst>
                <a:ext uri="{FF2B5EF4-FFF2-40B4-BE49-F238E27FC236}">
                  <a16:creationId xmlns:a16="http://schemas.microsoft.com/office/drawing/2014/main" id="{477A7209-16D3-4F4A-84CF-332A3E2855E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213811" y="2178177"/>
              <a:ext cx="1258824" cy="413004"/>
            </a:xfrm>
            <a:prstGeom prst="rect">
              <a:avLst/>
            </a:prstGeom>
          </p:spPr>
        </p:pic>
        <p:sp>
          <p:nvSpPr>
            <p:cNvPr id="53" name="Rectangle 6796">
              <a:extLst>
                <a:ext uri="{FF2B5EF4-FFF2-40B4-BE49-F238E27FC236}">
                  <a16:creationId xmlns:a16="http://schemas.microsoft.com/office/drawing/2014/main" id="{93EED081-5917-44D0-ADD6-75165AB7E7AE}"/>
                </a:ext>
              </a:extLst>
            </p:cNvPr>
            <p:cNvSpPr/>
            <p:nvPr/>
          </p:nvSpPr>
          <p:spPr>
            <a:xfrm>
              <a:off x="2800427" y="2216978"/>
              <a:ext cx="1828926" cy="29655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ctr">
                <a:lnSpc>
                  <a:spcPct val="107000"/>
                </a:lnSpc>
                <a:spcAft>
                  <a:spcPts val="800"/>
                </a:spcAft>
              </a:pPr>
              <a:r>
                <a:rPr lang="ru-RU" sz="14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Юридические обязанности </a:t>
              </a:r>
            </a:p>
          </p:txBody>
        </p:sp>
        <p:sp>
          <p:nvSpPr>
            <p:cNvPr id="56" name="Rectangle 6799">
              <a:extLst>
                <a:ext uri="{FF2B5EF4-FFF2-40B4-BE49-F238E27FC236}">
                  <a16:creationId xmlns:a16="http://schemas.microsoft.com/office/drawing/2014/main" id="{93F09FBE-CA84-4577-B2B8-0D1F5F2DC63F}"/>
                </a:ext>
              </a:extLst>
            </p:cNvPr>
            <p:cNvSpPr/>
            <p:nvPr/>
          </p:nvSpPr>
          <p:spPr>
            <a:xfrm>
              <a:off x="4315409" y="2409038"/>
              <a:ext cx="50673" cy="2243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indent="450850" algn="l">
                <a:lnSpc>
                  <a:spcPct val="107000"/>
                </a:lnSpc>
                <a:spcAft>
                  <a:spcPts val="800"/>
                </a:spcAft>
              </a:pPr>
              <a:r>
                <a:rPr lang="ru-RU" sz="12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endParaRPr lang="ru-RU" sz="1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57" name="Shape 6800">
              <a:extLst>
                <a:ext uri="{FF2B5EF4-FFF2-40B4-BE49-F238E27FC236}">
                  <a16:creationId xmlns:a16="http://schemas.microsoft.com/office/drawing/2014/main" id="{2DD7976E-169D-404C-B197-81FC1984B0C5}"/>
                </a:ext>
              </a:extLst>
            </p:cNvPr>
            <p:cNvSpPr/>
            <p:nvPr/>
          </p:nvSpPr>
          <p:spPr>
            <a:xfrm>
              <a:off x="1957273" y="1556512"/>
              <a:ext cx="875665" cy="542671"/>
            </a:xfrm>
            <a:custGeom>
              <a:avLst/>
              <a:gdLst/>
              <a:ahLst/>
              <a:cxnLst/>
              <a:rect l="0" t="0" r="0" b="0"/>
              <a:pathLst>
                <a:path w="875665" h="542671">
                  <a:moveTo>
                    <a:pt x="870585" y="0"/>
                  </a:moveTo>
                  <a:lnTo>
                    <a:pt x="875665" y="8128"/>
                  </a:lnTo>
                  <a:lnTo>
                    <a:pt x="67335" y="506787"/>
                  </a:lnTo>
                  <a:lnTo>
                    <a:pt x="84836" y="535178"/>
                  </a:lnTo>
                  <a:lnTo>
                    <a:pt x="0" y="542671"/>
                  </a:lnTo>
                  <a:lnTo>
                    <a:pt x="44831" y="470281"/>
                  </a:lnTo>
                  <a:lnTo>
                    <a:pt x="62339" y="498683"/>
                  </a:lnTo>
                  <a:lnTo>
                    <a:pt x="870585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  <p:sp>
          <p:nvSpPr>
            <p:cNvPr id="58" name="Shape 6801">
              <a:extLst>
                <a:ext uri="{FF2B5EF4-FFF2-40B4-BE49-F238E27FC236}">
                  <a16:creationId xmlns:a16="http://schemas.microsoft.com/office/drawing/2014/main" id="{B9E63F18-6EB2-44C4-AC26-BE58E4713870}"/>
                </a:ext>
              </a:extLst>
            </p:cNvPr>
            <p:cNvSpPr/>
            <p:nvPr/>
          </p:nvSpPr>
          <p:spPr>
            <a:xfrm>
              <a:off x="2828112" y="1556385"/>
              <a:ext cx="1014730" cy="543306"/>
            </a:xfrm>
            <a:custGeom>
              <a:avLst/>
              <a:gdLst/>
              <a:ahLst/>
              <a:cxnLst/>
              <a:rect l="0" t="0" r="0" b="0"/>
              <a:pathLst>
                <a:path w="1014730" h="543306">
                  <a:moveTo>
                    <a:pt x="4572" y="0"/>
                  </a:moveTo>
                  <a:lnTo>
                    <a:pt x="949655" y="503291"/>
                  </a:lnTo>
                  <a:lnTo>
                    <a:pt x="965327" y="473837"/>
                  </a:lnTo>
                  <a:lnTo>
                    <a:pt x="1014730" y="543306"/>
                  </a:lnTo>
                  <a:lnTo>
                    <a:pt x="929513" y="541147"/>
                  </a:lnTo>
                  <a:lnTo>
                    <a:pt x="945198" y="511668"/>
                  </a:lnTo>
                  <a:lnTo>
                    <a:pt x="0" y="8382"/>
                  </a:lnTo>
                  <a:lnTo>
                    <a:pt x="4572" y="0"/>
                  </a:lnTo>
                  <a:close/>
                </a:path>
              </a:pathLst>
            </a:custGeom>
            <a:ln w="0" cap="flat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E9631F7-0D75-416D-AA65-26E16FFE1ECE}"/>
              </a:ext>
            </a:extLst>
          </p:cNvPr>
          <p:cNvSpPr txBox="1"/>
          <p:nvPr/>
        </p:nvSpPr>
        <p:spPr>
          <a:xfrm>
            <a:off x="6299147" y="1434301"/>
            <a:ext cx="5726391" cy="505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fontAlgn="base"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 правоотношения </a:t>
            </a:r>
            <a:r>
              <a:rPr lang="ru-RU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(то, на что направлены права и обязанности субъектов правоотношений);  </a:t>
            </a:r>
          </a:p>
          <a:p>
            <a:pPr marL="342900" lvl="0" indent="-342900" algn="just" fontAlgn="base"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субъекты правоотношения</a:t>
            </a:r>
            <a:r>
              <a:rPr lang="ru-RU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(это его участники, обладающие субъективными правами и юридическими обязанностями);  </a:t>
            </a:r>
          </a:p>
          <a:p>
            <a:pPr marL="342900" lvl="0" indent="-342900" algn="just" fontAlgn="base"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субъективное право</a:t>
            </a:r>
            <a:r>
              <a:rPr lang="ru-RU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(есть мера юридически возможного поведения субъекта в правоотношении, позволяющая ему удовлетворять собственные интересы);  </a:t>
            </a:r>
          </a:p>
          <a:p>
            <a:pPr marL="342900" lvl="0" indent="-342900" algn="just" fontAlgn="base">
              <a:spcAft>
                <a:spcPts val="75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–"/>
            </a:pPr>
            <a:r>
              <a:rPr lang="ru-RU" sz="2000" i="1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юридическая обязанность</a:t>
            </a:r>
            <a:r>
              <a:rPr lang="ru-RU" sz="2000" u="none" strike="noStrike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(предусмотренная правовыми нормами мера необходимого, должного поведения субъекта в правоотношении, установленная для удовлетворения интересов управомоченного лица).  </a:t>
            </a:r>
          </a:p>
        </p:txBody>
      </p:sp>
    </p:spTree>
    <p:extLst>
      <p:ext uri="{BB962C8B-B14F-4D97-AF65-F5344CB8AC3E}">
        <p14:creationId xmlns:p14="http://schemas.microsoft.com/office/powerpoint/2010/main" val="364059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2348754" y="139746"/>
            <a:ext cx="9687054" cy="1635265"/>
          </a:xfrm>
        </p:spPr>
        <p:txBody>
          <a:bodyPr anchor="ctr"/>
          <a:lstStyle/>
          <a:p>
            <a:r>
              <a:rPr lang="ru-RU" sz="3600" b="0" spc="0" dirty="0"/>
              <a:t>Предпосылки возникновения правоотношений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07E2AC-33FE-477F-9AAE-371324B86B88}"/>
              </a:ext>
            </a:extLst>
          </p:cNvPr>
          <p:cNvSpPr txBox="1"/>
          <p:nvPr/>
        </p:nvSpPr>
        <p:spPr>
          <a:xfrm>
            <a:off x="1362635" y="898390"/>
            <a:ext cx="10999694" cy="5819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┌────────────┴──────────────┐        ┌──────────────┴────────────┐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Материальные (общие)    │        │ Юридические (специальные)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└─────────────────────────┬─┘        └─┬─────────────────────────┘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│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│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┌─────────────────────┐   │            │   ┌─────────────────────┐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интересы        ├───┤            ├───┤     норма права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и потребности людей │   │            │   └─────────────────────┘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└─────────────────────┘   │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┌─────────────────────┐   │            │   ┌─────────────────────┐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объект        ├───┤            ├───┤  правосубъектность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(ценность, благо)  │   │            │   └─────────────────────┘ └─────────────────────┘   │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┌─────────────────────┐   │            │   ┌─────────────────────┐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не менее двух    ├───┘            └───┤   юридический факт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субъектов      │                    └─────────────────────┘ └─────────────────────┘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31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697506" y="139747"/>
            <a:ext cx="7338301" cy="586874"/>
          </a:xfrm>
        </p:spPr>
        <p:txBody>
          <a:bodyPr anchor="ctr"/>
          <a:lstStyle/>
          <a:p>
            <a:r>
              <a:rPr lang="ru-RU" b="0" spc="0" dirty="0"/>
              <a:t>Объекты правоотношений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6F3753-BD63-419D-B89B-D862382472B1}"/>
              </a:ext>
            </a:extLst>
          </p:cNvPr>
          <p:cNvSpPr txBox="1"/>
          <p:nvPr/>
        </p:nvSpPr>
        <p:spPr>
          <a:xfrm>
            <a:off x="295835" y="1452282"/>
            <a:ext cx="11044518" cy="4107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┌──────────────────────────────────────────────────┐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│          ВИДЫ ОБЪЕКТОВ ПРАВООТНОШЕНИЙ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└─────────────────────────┬────────────────────────┘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┌───────────────┬───────────────┼──────────────┬───────────────┐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┌─────┴──────┐ ┌──────┴───────┐ ┌─────┴──────┐ ┌─────┴──────┐ ┌──────┴─────┐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Материаль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 │ 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Нематериаль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 │ │  Продукты  │ │ Действие и │ │   Ценные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ные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│ 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ные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блага   │ │ духовного  │ │ результаты │ │   бумаги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│блага (вещи,│ │(жизнь, честь,│ │ творчества │ │  действий  │ │и документы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имущество, │ │ достоинство) │ │(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произведе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 │ │  (договор  │ │  (деньги,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ценности)  │ │              │ │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ния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искусст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-│ │ перевозки) │ │   акции,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5791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│ │              │ 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ва</a:t>
            </a: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, науки) │ │            │ │  дипломы)  └────────────┘ └──────────────┘ └────────────┘ └────────────┘ ┘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73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4831976" y="139747"/>
            <a:ext cx="7203831" cy="586874"/>
          </a:xfrm>
        </p:spPr>
        <p:txBody>
          <a:bodyPr anchor="ctr"/>
          <a:lstStyle/>
          <a:p>
            <a:r>
              <a:rPr lang="ru-RU" b="0" spc="0" dirty="0"/>
              <a:t>Субъекты правоотношений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0D429-878F-4289-B45A-64E9F03E7B7F}"/>
              </a:ext>
            </a:extLst>
          </p:cNvPr>
          <p:cNvSpPr txBox="1"/>
          <p:nvPr/>
        </p:nvSpPr>
        <p:spPr>
          <a:xfrm>
            <a:off x="618565" y="1111624"/>
            <a:ext cx="10945905" cy="5984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┌─────────────────────┴─────────────────┐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┌──────────┴───────────┐                ┌──────────┴───────────┐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Индивидуальные    ├──┐          ┌──┤     Коллективные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(физические лица)  │  │          │  │  (юридические лица)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└──────────────────────┘  │          │  └──────────────────────┘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│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┌────────────────┐     │          │    ┌──────────────────┐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   Граждане    ├─────┤          ├────┤    Государство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└────────────────┘     │          │    └──────────────────┘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┌────────────────┐     │          │    ┌──────────────────┐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Лица с двойным ├─────┤          ├────┤  Государственные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 гражданством  │     │          │    │    организации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└────────────────┘     │          │    └──────────────────┘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┌────────────────┐     │          │    ┌──────────────────┐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   Лица без    ├─────┤          └────┤ Негосударственные│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  гражданства  │     │               │    организации   ├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└────────────────┘     │               └──────────────────┘ 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┌────────────────┐     │                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│   Иностранцы   ├─────┘                        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└────────────────┘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957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Толкование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1859E-69E9-4D93-8DF5-8D7107471DFB}"/>
              </a:ext>
            </a:extLst>
          </p:cNvPr>
          <p:cNvSpPr txBox="1"/>
          <p:nvPr/>
        </p:nvSpPr>
        <p:spPr>
          <a:xfrm>
            <a:off x="708212" y="2828836"/>
            <a:ext cx="10569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толкования являются нормативные правовые акты и их совокупность. </a:t>
            </a:r>
          </a:p>
          <a:p>
            <a:pPr algn="just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толкования выступает воля законодателя, выраженная в законе или ином нормативном правовом акте.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5685E-3F8E-4362-81FB-3C3B102DEE7E}"/>
              </a:ext>
            </a:extLst>
          </p:cNvPr>
          <p:cNvSpPr txBox="1"/>
          <p:nvPr/>
        </p:nvSpPr>
        <p:spPr>
          <a:xfrm>
            <a:off x="833717" y="1479176"/>
            <a:ext cx="10255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Толкование правовых норм - важнейшее условие их правильного понимания и применения. Не будь толкования, весь сложный процесс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правореализации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 бы крайне затруднен, а в известном смысле невозможен. </a:t>
            </a:r>
          </a:p>
        </p:txBody>
      </p:sp>
    </p:spTree>
    <p:extLst>
      <p:ext uri="{BB962C8B-B14F-4D97-AF65-F5344CB8AC3E}">
        <p14:creationId xmlns:p14="http://schemas.microsoft.com/office/powerpoint/2010/main" val="3770791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3D8A17-DF57-4F6A-AC63-E020A831DBC6}"/>
              </a:ext>
            </a:extLst>
          </p:cNvPr>
          <p:cNvSpPr txBox="1"/>
          <p:nvPr/>
        </p:nvSpPr>
        <p:spPr>
          <a:xfrm>
            <a:off x="1075765" y="1582341"/>
            <a:ext cx="97087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 перечисленных ниже субъектов правоотношений выделите тех, кого можно отнести к физическим лицам, и тех, кого можно отнести к юридическим: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гражданин Сергеев Сергей Сергеевич;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индивидуальный предприниматель Иванов И.И.;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ООО «35 регион»;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г) администрация Череповецкого района;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ПАО «Три тополя»;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е) лицо без гражданства;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ж) общеобразовательная школа «Шаг вперед»;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з) директор общеобразовательной школы «Шаг вперед» Валерьянов В.В.</a:t>
            </a:r>
          </a:p>
        </p:txBody>
      </p:sp>
    </p:spTree>
    <p:extLst>
      <p:ext uri="{BB962C8B-B14F-4D97-AF65-F5344CB8AC3E}">
        <p14:creationId xmlns:p14="http://schemas.microsoft.com/office/powerpoint/2010/main" val="353949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Правоспособность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FC0F14-8785-4E48-B193-4ECD29C0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365" y="2456329"/>
            <a:ext cx="8686799" cy="4034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EAD38D-850F-4534-8602-B3021C89FF05}"/>
              </a:ext>
            </a:extLst>
          </p:cNvPr>
          <p:cNvSpPr txBox="1"/>
          <p:nvPr/>
        </p:nvSpPr>
        <p:spPr>
          <a:xfrm>
            <a:off x="717177" y="1326776"/>
            <a:ext cx="112148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Под правоспособностью понимается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признаваемая государством общая (абстрактная) возможность иметь предусмотренные законом права и обязанности, способность быть их носителем.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07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6758377" y="139747"/>
            <a:ext cx="5277430" cy="586874"/>
          </a:xfrm>
        </p:spPr>
        <p:txBody>
          <a:bodyPr anchor="ctr"/>
          <a:lstStyle/>
          <a:p>
            <a:r>
              <a:rPr lang="ru-RU" b="0" spc="0" dirty="0"/>
              <a:t>Дееспособность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774269-6C82-4062-9A9B-3C024914E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788" y="2464353"/>
            <a:ext cx="9690847" cy="425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57AB5-7290-4EA3-ADED-BD75FB2CF786}"/>
              </a:ext>
            </a:extLst>
          </p:cNvPr>
          <p:cNvSpPr txBox="1"/>
          <p:nvPr/>
        </p:nvSpPr>
        <p:spPr>
          <a:xfrm>
            <a:off x="376518" y="1264024"/>
            <a:ext cx="1165928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Под дееспособностью понимается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не только возможность субъекта иметь права и обязанности, но и способность осуществлять их своими личными действиями, отвечать за последствия, быть участником правовых отношений. Дееспособность зависит от возраста и психического состояния лица, в то время как правоспособность не зависит от указанных обстоятельств.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144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586874"/>
          </a:xfrm>
        </p:spPr>
        <p:txBody>
          <a:bodyPr anchor="ctr"/>
          <a:lstStyle/>
          <a:p>
            <a:r>
              <a:rPr lang="ru-RU" b="0" spc="0" dirty="0"/>
              <a:t>Структура субъективного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309A8-5929-474D-BED3-7820A3444F41}"/>
              </a:ext>
            </a:extLst>
          </p:cNvPr>
          <p:cNvSpPr txBox="1"/>
          <p:nvPr/>
        </p:nvSpPr>
        <p:spPr>
          <a:xfrm>
            <a:off x="681319" y="1097130"/>
            <a:ext cx="11026588" cy="551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───────────────────────────────────────────────────┐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СТРУКТУРА СУБЪЕКТИВНОГО ПРАВА           ├──────┐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Возможность определенного поведения субъекта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Возможность требования соответствующего   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поведения от обязанного лица         │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Возможность обращаться за защитой       ├───────────┤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к компетентным органам            │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┌──────────────────────────────────────────────┐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Возможность пользоваться определенным     ├───────────┘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социальным благом         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78105" indent="337820" algn="l">
              <a:lnSpc>
                <a:spcPct val="107000"/>
              </a:lnSpc>
              <a:spcAft>
                <a:spcPts val="9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6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496235" y="139747"/>
            <a:ext cx="8539572" cy="586874"/>
          </a:xfrm>
        </p:spPr>
        <p:txBody>
          <a:bodyPr anchor="ctr"/>
          <a:lstStyle/>
          <a:p>
            <a:r>
              <a:rPr lang="ru-RU" b="0" spc="0" dirty="0"/>
              <a:t>Структура юридической обязанности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127A0-F110-479E-BA36-83B5D2B72DB6}"/>
              </a:ext>
            </a:extLst>
          </p:cNvPr>
          <p:cNvSpPr txBox="1"/>
          <p:nvPr/>
        </p:nvSpPr>
        <p:spPr>
          <a:xfrm>
            <a:off x="421341" y="1057836"/>
            <a:ext cx="11376212" cy="55106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СТРУКТУРА ЮРИДИЧЕСКОЙ ОБЯЗАННОСТИ              ├──┐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└─────────────────────────────────────────────────────────────┘  │ 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Необходимость для субъекта совершить определенные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действия или воздержаться от них               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│Необходимость отреагировать на обращенные к нему законные├──────┤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  требования управомоченного            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Необходимость нести юридическую ответственность     ├──────┤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      за неисполнение этих требований             │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└─────────────────────────────────────────────────────────┘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┌─────────────────────────────────────────────────────────┐  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    Необходимость не препятствовать контрагенту       ├──────┘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 пользоваться тем благом, на которое он имеет право    │ └─────────────────────────────────────────────────────────┘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909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90857D1-5560-41BD-BD34-52F2AE333FAC}"/>
              </a:ext>
            </a:extLst>
          </p:cNvPr>
          <p:cNvSpPr txBox="1"/>
          <p:nvPr/>
        </p:nvSpPr>
        <p:spPr>
          <a:xfrm>
            <a:off x="968188" y="1506070"/>
            <a:ext cx="109548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Определите, какие из представленных ниже общественных отношений относятся к правоотношениям: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продажа квартиры;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прогулка по парку;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заключение договора об оказании платных медицинских услуг;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г) поздравление с днем рождения;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покупка молока в магазине;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е) пользование соковыжималкой;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ж) дарение родственнику автомобиля.</a:t>
            </a: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467757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690857D1-5560-41BD-BD34-52F2AE333FAC}"/>
              </a:ext>
            </a:extLst>
          </p:cNvPr>
          <p:cNvSpPr txBox="1"/>
          <p:nvPr/>
        </p:nvSpPr>
        <p:spPr>
          <a:xfrm>
            <a:off x="1004047" y="1488141"/>
            <a:ext cx="10954870" cy="4499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2C2D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 структуру правоотношения:</a:t>
            </a:r>
          </a:p>
          <a:p>
            <a:pPr algn="l"/>
            <a:r>
              <a:rPr lang="ru-RU" sz="2400" b="0" i="0" dirty="0">
                <a:solidFill>
                  <a:srgbClr val="2C2D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1.Иванов должен Петрову 100 рублей. </a:t>
            </a:r>
          </a:p>
          <a:p>
            <a:pPr algn="l"/>
            <a:r>
              <a:rPr lang="ru-RU" sz="2400" b="0" i="0" dirty="0">
                <a:solidFill>
                  <a:srgbClr val="2C2D2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Иванов заключил договор купли-продажи автомобиля с ООО "Авто", согласно которому ООО "Авто" обязуется продать автомобиль Иванову, а Иванов – оплатить ООО "Авто" стоимость автомобиля.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Петухов дарит Петровой двухкомнатную квартиру.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Российская Федерация заключает договор о сотрудничестве в сфере экономических отношений с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Китаем.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5.Иванов принят на работу по контракту в строительную компанию ООО «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Жилстрой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».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</p:spTree>
    <p:extLst>
      <p:ext uri="{BB962C8B-B14F-4D97-AF65-F5344CB8AC3E}">
        <p14:creationId xmlns:p14="http://schemas.microsoft.com/office/powerpoint/2010/main" val="37085198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2667692" y="139747"/>
            <a:ext cx="9368115" cy="586874"/>
          </a:xfrm>
        </p:spPr>
        <p:txBody>
          <a:bodyPr anchor="ctr"/>
          <a:lstStyle/>
          <a:p>
            <a:r>
              <a:rPr lang="ru-RU" b="0" spc="0" dirty="0"/>
              <a:t>Виды юридических фактов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360AB-7689-4D3D-90AB-A691C17ED114}"/>
              </a:ext>
            </a:extLst>
          </p:cNvPr>
          <p:cNvSpPr txBox="1"/>
          <p:nvPr/>
        </p:nvSpPr>
        <p:spPr>
          <a:xfrm>
            <a:off x="2465294" y="406770"/>
            <a:ext cx="9368116" cy="6589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┌─────┴─────┐                           ┌──────┴─────┐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│  События  │                           │  Действия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└───────────┘                           └──────┬─────┘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┌─────────────────────────────┤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┌────────┴──────────┐        ┌─────────┴────────┐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┌──┤    Правомерные    │        │  Неправомерные   ├──┐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│                   │        │ (правонарушения) │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└───────────────────┘        └──────────────────┘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┌────────────────┐        ┌────────────────┐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├─────┤Юридические акты│        │   уголовные 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└────────────────┘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│     ┌────────────────┐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└─────┤  Юридические   │        │административные├────┤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│    поступки    │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└────────────────┘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 гражданские  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дисциплинарные ├────┤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└────────────────┘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┌────────────────┐    │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R="45720" indent="-6350" algn="l">
              <a:lnSpc>
                <a:spcPct val="103000"/>
              </a:lnSpc>
              <a:spcAft>
                <a:spcPts val="2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                                 │ процессуальные ├────┘ </a:t>
            </a:r>
            <a:endParaRPr lang="ru-RU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5344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774653"/>
          </a:xfrm>
        </p:spPr>
        <p:txBody>
          <a:bodyPr anchor="ctr"/>
          <a:lstStyle/>
          <a:p>
            <a:r>
              <a:rPr lang="ru-RU" b="0" spc="0" dirty="0"/>
              <a:t>Задание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613FF-388B-4161-89DA-DFC47330F7B2}"/>
              </a:ext>
            </a:extLst>
          </p:cNvPr>
          <p:cNvSpPr txBox="1"/>
          <p:nvPr/>
        </p:nvSpPr>
        <p:spPr>
          <a:xfrm>
            <a:off x="1138517" y="1997839"/>
            <a:ext cx="996875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Определите, какие из перечисленных юридических фактов являются событиями, а какие – действиями: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 проливной дождь;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б) разрушение здания в результате обрыва ЛЭП;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в) кража телефона;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г) заключение брака;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д) пожар на предприятии в результате неосторожного обращения с электроприборами;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е) обрушение крыши из-за сильного снегопада; </a:t>
            </a:r>
          </a:p>
          <a:p>
            <a:pPr algn="l"/>
            <a:r>
              <a:rPr lang="ru-RU" sz="24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ж) покупка автомобиля в кредит.</a:t>
            </a:r>
          </a:p>
        </p:txBody>
      </p:sp>
    </p:spTree>
    <p:extLst>
      <p:ext uri="{BB962C8B-B14F-4D97-AF65-F5344CB8AC3E}">
        <p14:creationId xmlns:p14="http://schemas.microsoft.com/office/powerpoint/2010/main" val="87817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693459" y="139747"/>
            <a:ext cx="8342348" cy="586874"/>
          </a:xfrm>
        </p:spPr>
        <p:txBody>
          <a:bodyPr anchor="ctr"/>
          <a:lstStyle/>
          <a:p>
            <a:r>
              <a:rPr lang="ru-RU" b="0" spc="0" dirty="0"/>
              <a:t>Виды правомерного поведения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AAFC6D-6F3C-464E-8AA8-FDAB61637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659" y="1649506"/>
            <a:ext cx="8086165" cy="485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3514166" y="139747"/>
            <a:ext cx="8521642" cy="1805594"/>
          </a:xfrm>
        </p:spPr>
        <p:txBody>
          <a:bodyPr anchor="ctr"/>
          <a:lstStyle/>
          <a:p>
            <a:r>
              <a:rPr lang="ru-RU" b="0" spc="0" dirty="0"/>
              <a:t>Чем вызвана необходимость толкования права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3E45B-EEBA-47AA-AFA4-2C778201795C}"/>
              </a:ext>
            </a:extLst>
          </p:cNvPr>
          <p:cNvSpPr txBox="1"/>
          <p:nvPr/>
        </p:nvSpPr>
        <p:spPr>
          <a:xfrm>
            <a:off x="1129553" y="2051892"/>
            <a:ext cx="9932894" cy="369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или нечеткость юридических формулировок, скажем, излишняя их краткость, абстрактность либо, напротив, пространность;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несовершенство законодательной техники, поспешность в принятии тех или иных правовых актов, их слабая проработанность, декларативность, неконкретность;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несовпадение норм и статей правовых актов, наличие бланкетных и отсылочных норм, нетипичных предписаний;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 юридических терминов и понятий, интерпретация которых требует специальных познаний, высокой квалификации;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законодателю не всегда удается ясно и точно выразить свою волю в той или иной норме или акте, совместить "дух" и "букву" закона;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отдельная норма права действует не изолированно, а в системе других норм и только в этой взаимосвязи ее можно правильно истолковать.</a:t>
            </a:r>
          </a:p>
        </p:txBody>
      </p:sp>
    </p:spTree>
    <p:extLst>
      <p:ext uri="{BB962C8B-B14F-4D97-AF65-F5344CB8AC3E}">
        <p14:creationId xmlns:p14="http://schemas.microsoft.com/office/powerpoint/2010/main" val="408512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Официальное толкование</a:t>
            </a:r>
          </a:p>
        </p:txBody>
      </p:sp>
      <p:pic>
        <p:nvPicPr>
          <p:cNvPr id="7170" name="Picture 2" descr="Толкование права картинки для презентации">
            <a:extLst>
              <a:ext uri="{FF2B5EF4-FFF2-40B4-BE49-F238E27FC236}">
                <a16:creationId xmlns:a16="http://schemas.microsoft.com/office/drawing/2014/main" id="{EA657DF2-1392-42E9-B011-14901A1B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7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Толкование права</a:t>
            </a:r>
          </a:p>
        </p:txBody>
      </p:sp>
      <p:pic>
        <p:nvPicPr>
          <p:cNvPr id="5122" name="Picture 2" descr="Толкование права картинки для презентации">
            <a:extLst>
              <a:ext uri="{FF2B5EF4-FFF2-40B4-BE49-F238E27FC236}">
                <a16:creationId xmlns:a16="http://schemas.microsoft.com/office/drawing/2014/main" id="{C695F1FF-F136-44AF-9911-330B05AC9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341" y="1039905"/>
            <a:ext cx="8839199" cy="567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53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Официальное толкование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17A82-EA7B-4FB9-8A57-7DBC21635BD9}"/>
              </a:ext>
            </a:extLst>
          </p:cNvPr>
          <p:cNvSpPr txBox="1"/>
          <p:nvPr/>
        </p:nvSpPr>
        <p:spPr>
          <a:xfrm>
            <a:off x="1030941" y="1470212"/>
            <a:ext cx="10479741" cy="459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Официальное толкование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дается уполномоченными на то компетентными органами и должностными лицами.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endParaRPr lang="ru-RU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свою очередь среди официального толкования выделяется ряд подвидов: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нормативное (общее) и казуальное (индивидуальное); аутентичное (авторское); легальное (разрешенное, делегированное); судебное. Поясним кратко каждый из этих видов.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Нормативное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распространяется на более или менее широкий круг субъектов и носит характер общих установок.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отличие от нормативного,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казуальное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(от слова "казус", конкретный случай) касается определенного факта, дела, проступка.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Аутентичное (авторское)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толкование, исходящее от органа или должностного лица, издавших толкуемый нормативный правовой акт, т.е. это толкование органами государства своих собственных актов.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Легальным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называется такое толкование, которое официально разрешено, делегировано какому-либо органу со стороны вышестоящей инстанции. </a:t>
            </a:r>
          </a:p>
        </p:txBody>
      </p:sp>
    </p:spTree>
    <p:extLst>
      <p:ext uri="{BB962C8B-B14F-4D97-AF65-F5344CB8AC3E}">
        <p14:creationId xmlns:p14="http://schemas.microsoft.com/office/powerpoint/2010/main" val="207009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Неофициальное толкование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F0EFEC-8EC3-4342-8711-025AED5FA3C7}"/>
              </a:ext>
            </a:extLst>
          </p:cNvPr>
          <p:cNvSpPr txBox="1"/>
          <p:nvPr/>
        </p:nvSpPr>
        <p:spPr>
          <a:xfrm>
            <a:off x="744072" y="1479176"/>
            <a:ext cx="11089340" cy="485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Неофициальное толкование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делится на доктринальное (научное), профессиональное и обыденное.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Доктринальное толкование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дается учеными, представителями науки.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Профессиональное толкование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дается юристами-профессионалами - судьями, прокурорами, следователями, адвокатами, другими специалистами, вообще лицами с высшим юридическим образованием, хорошо знающими действующее законодательство и практику его применения.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Обыденное толкование 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первичный, житейский уровень понимания права, его интерпретация рядовыми гражданами. Такое толкование отражает правосознание основной массы населения. Его характерной чертой является то, что оно может быть неверным, чисто эмоциональным. </a:t>
            </a:r>
          </a:p>
        </p:txBody>
      </p:sp>
    </p:spTree>
    <p:extLst>
      <p:ext uri="{BB962C8B-B14F-4D97-AF65-F5344CB8AC3E}">
        <p14:creationId xmlns:p14="http://schemas.microsoft.com/office/powerpoint/2010/main" val="4201396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Способы толкования </a:t>
            </a:r>
          </a:p>
        </p:txBody>
      </p:sp>
      <p:pic>
        <p:nvPicPr>
          <p:cNvPr id="4098" name="Picture 2" descr="Толкование права картинки для презентации">
            <a:extLst>
              <a:ext uri="{FF2B5EF4-FFF2-40B4-BE49-F238E27FC236}">
                <a16:creationId xmlns:a16="http://schemas.microsoft.com/office/drawing/2014/main" id="{498363A8-8973-4A09-8072-E8B65B988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435" y="932329"/>
            <a:ext cx="9314330" cy="592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3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1"/>
          <p:cNvSpPr>
            <a:spLocks noGrp="1"/>
          </p:cNvSpPr>
          <p:nvPr>
            <p:ph type="ctrTitle"/>
          </p:nvPr>
        </p:nvSpPr>
        <p:spPr>
          <a:xfrm>
            <a:off x="5692076" y="139747"/>
            <a:ext cx="6343731" cy="586874"/>
          </a:xfrm>
        </p:spPr>
        <p:txBody>
          <a:bodyPr anchor="ctr"/>
          <a:lstStyle/>
          <a:p>
            <a:r>
              <a:rPr lang="ru-RU" b="0" spc="0" dirty="0"/>
              <a:t>Способы толкования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7A463-C618-4619-BC17-F52BAE0165ED}"/>
              </a:ext>
            </a:extLst>
          </p:cNvPr>
          <p:cNvSpPr txBox="1"/>
          <p:nvPr/>
        </p:nvSpPr>
        <p:spPr>
          <a:xfrm>
            <a:off x="582707" y="1272988"/>
            <a:ext cx="10811434" cy="5471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Грамматическое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предполагает анализ нормы права с точки зрения лексико-стилистических и морфологических требований, выяснения значения отдельных слов, фраз, выражений, соединительных и разъединительных союзов, знаков препинания и т.д.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Логическое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это интерпретация нормы права на основе законов логики. При данном способе выясняется прежде всего внутренняя (логическая) структура нормы, взаимосвязь трех ее элементов - гипотезы, диспозиции и санкции; устраняются возможные логические противоречия, когда одно утверждение исключает другое; анализируются и оцениваются иносказания, переносный смысл, соотношение духа и буквы толкуемого правила.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Систематический способ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означает, что норма права должна толковаться не изолированно, а в контексте других норм, в частности регулирующих смежные, однородные отношения.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Историко-политическое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обязывает правоприменителя обратить внимание на те социальные условия, в которых была принята та или иная норма, - не отпали ли эти условия, не изменилась ли принципиально политическая и экономическая ситуация.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Специально-юридическое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толкование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обусловлено наличием в правовой науке и в законодательстве специфических терминов и понятий, которые приходится "растолковывать" тем, кто в них не сведущ, кто не является специалистом в данной области. </a:t>
            </a:r>
          </a:p>
          <a:p>
            <a:pPr indent="450850" algn="just">
              <a:lnSpc>
                <a:spcPct val="107000"/>
              </a:lnSpc>
              <a:spcAft>
                <a:spcPts val="75"/>
              </a:spcAft>
            </a:pP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Телеологические (целевое) толкование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направлено на выяснение тех целей, которые преследовал законодатель, издавая тот или иной нормативный правовой акт. </a:t>
            </a:r>
          </a:p>
        </p:txBody>
      </p:sp>
    </p:spTree>
    <p:extLst>
      <p:ext uri="{BB962C8B-B14F-4D97-AF65-F5344CB8AC3E}">
        <p14:creationId xmlns:p14="http://schemas.microsoft.com/office/powerpoint/2010/main" val="343570314"/>
      </p:ext>
    </p:extLst>
  </p:cSld>
  <p:clrMapOvr>
    <a:masterClrMapping/>
  </p:clrMapOvr>
</p:sld>
</file>

<file path=ppt/theme/theme1.xml><?xml version="1.0" encoding="utf-8"?>
<a:theme xmlns:a="http://schemas.openxmlformats.org/drawingml/2006/main" name="tf16411253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утюр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63500" cap="flat">
          <a:noFill/>
          <a:prstDash val="solid"/>
          <a:miter lim="800000"/>
          <a:headEnd/>
          <a:tailEnd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rtl="0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19716552_TF16411253.potx" id="{484AC4F0-DFB1-44B1-A48A-4A4E5B9BAE55}" vid="{642D7752-446B-4E16-8C1E-EACC99EB30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78ce01-b258-4107-899c-6f407743336a" xsi:nil="true"/>
    <lcf76f155ced4ddcb4097134ff3c332f xmlns="b3b66636-288e-4f09-bfc3-64bcac1552b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71548CFF1EB4246B152E8876C7CE9E6" ma:contentTypeVersion="13" ma:contentTypeDescription="Создание документа." ma:contentTypeScope="" ma:versionID="40bfe46ac559720a2277bd4c61a5e11e">
  <xsd:schema xmlns:xsd="http://www.w3.org/2001/XMLSchema" xmlns:xs="http://www.w3.org/2001/XMLSchema" xmlns:p="http://schemas.microsoft.com/office/2006/metadata/properties" xmlns:ns2="b3b66636-288e-4f09-bfc3-64bcac1552b5" xmlns:ns3="6778ce01-b258-4107-899c-6f407743336a" targetNamespace="http://schemas.microsoft.com/office/2006/metadata/properties" ma:root="true" ma:fieldsID="eaab25d54de975474f141c2585e97463" ns2:_="" ns3:_="">
    <xsd:import namespace="b3b66636-288e-4f09-bfc3-64bcac1552b5"/>
    <xsd:import namespace="6778ce01-b258-4107-899c-6f40774333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6636-288e-4f09-bfc3-64bcac1552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18b14e38-c1c0-4c10-a034-9890b754996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8ce01-b258-4107-899c-6f407743336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3800d52-363e-450d-b856-12c70e33d31e}" ma:internalName="TaxCatchAll" ma:showField="CatchAllData" ma:web="6778ce01-b258-4107-899c-6f40774333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8A50AA-654B-45CA-B6AD-FDA9E9535EF9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55e760ae-a1e0-4707-8e78-b6807e0154f2"/>
    <ds:schemaRef ds:uri="http://purl.org/dc/terms/"/>
    <ds:schemaRef ds:uri="http://schemas.microsoft.com/office/2006/metadata/properties"/>
    <ds:schemaRef ds:uri="http://www.w3.org/XML/1998/namespace"/>
    <ds:schemaRef ds:uri="6778ce01-b258-4107-899c-6f407743336a"/>
    <ds:schemaRef ds:uri="b3b66636-288e-4f09-bfc3-64bcac1552b5"/>
  </ds:schemaRefs>
</ds:datastoreItem>
</file>

<file path=customXml/itemProps2.xml><?xml version="1.0" encoding="utf-8"?>
<ds:datastoreItem xmlns:ds="http://schemas.openxmlformats.org/officeDocument/2006/customXml" ds:itemID="{64383042-ED64-4717-85C5-A40320EA90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6636-288e-4f09-bfc3-64bcac1552b5"/>
    <ds:schemaRef ds:uri="6778ce01-b258-4107-899c-6f407743336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FFD4CC-EE79-4A9F-8C96-AA086182F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tf16411253</Template>
  <TotalTime>0</TotalTime>
  <Words>1880</Words>
  <Application>Microsoft Office PowerPoint</Application>
  <PresentationFormat>Widescreen</PresentationFormat>
  <Paragraphs>253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Times New Roman</vt:lpstr>
      <vt:lpstr>YS Text</vt:lpstr>
      <vt:lpstr>tf16411253</vt:lpstr>
      <vt:lpstr>PowerPoint Presentation</vt:lpstr>
      <vt:lpstr>Толкование права</vt:lpstr>
      <vt:lpstr>Чем вызвана необходимость толкования права</vt:lpstr>
      <vt:lpstr>Официальное толкование</vt:lpstr>
      <vt:lpstr>Толкование права</vt:lpstr>
      <vt:lpstr>Официальное толкование</vt:lpstr>
      <vt:lpstr>Неофициальное толкование</vt:lpstr>
      <vt:lpstr>Способы толкования </vt:lpstr>
      <vt:lpstr>Способы толкования </vt:lpstr>
      <vt:lpstr>Толкование по объему</vt:lpstr>
      <vt:lpstr>Задание</vt:lpstr>
      <vt:lpstr>PowerPoint Presentation</vt:lpstr>
      <vt:lpstr>Правоотношение</vt:lpstr>
      <vt:lpstr>Признаки правоотношений</vt:lpstr>
      <vt:lpstr>Виды правоотношений</vt:lpstr>
      <vt:lpstr>Структура правоотношения</vt:lpstr>
      <vt:lpstr>Предпосылки возникновения правоотношений</vt:lpstr>
      <vt:lpstr>Объекты правоотношений</vt:lpstr>
      <vt:lpstr>Субъекты правоотношений</vt:lpstr>
      <vt:lpstr>Задание</vt:lpstr>
      <vt:lpstr>Правоспособность</vt:lpstr>
      <vt:lpstr>Дееспособность</vt:lpstr>
      <vt:lpstr>Структура субъективного права</vt:lpstr>
      <vt:lpstr>Структура юридической обязанности </vt:lpstr>
      <vt:lpstr>Задание</vt:lpstr>
      <vt:lpstr>Задание</vt:lpstr>
      <vt:lpstr>Виды юридических фактов</vt:lpstr>
      <vt:lpstr>Задание</vt:lpstr>
      <vt:lpstr>Виды правомерного поведения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2019-10-28T09:47:12Z</dcterms:created>
  <dcterms:modified xsi:type="dcterms:W3CDTF">2025-03-15T14:07:26Z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0x010100D71548CFF1EB4246B152E8876C7CE9E6</vt:lpwstr>
  </property>
</Properties>
</file>