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51" r:id="rId5"/>
    <p:sldId id="455" r:id="rId6"/>
    <p:sldId id="456" r:id="rId7"/>
    <p:sldId id="485" r:id="rId8"/>
    <p:sldId id="457" r:id="rId9"/>
    <p:sldId id="465" r:id="rId10"/>
    <p:sldId id="460" r:id="rId11"/>
    <p:sldId id="483" r:id="rId12"/>
    <p:sldId id="473" r:id="rId13"/>
    <p:sldId id="476" r:id="rId14"/>
    <p:sldId id="474" r:id="rId15"/>
    <p:sldId id="462" r:id="rId16"/>
    <p:sldId id="480" r:id="rId17"/>
    <p:sldId id="477" r:id="rId18"/>
    <p:sldId id="466" r:id="rId19"/>
    <p:sldId id="464" r:id="rId20"/>
    <p:sldId id="479" r:id="rId21"/>
    <p:sldId id="481" r:id="rId22"/>
    <p:sldId id="478" r:id="rId23"/>
    <p:sldId id="475" r:id="rId24"/>
    <p:sldId id="482" r:id="rId25"/>
    <p:sldId id="484" r:id="rId26"/>
  </p:sldIdLst>
  <p:sldSz cx="12192000" cy="6858000"/>
  <p:notesSz cx="6797675" cy="9926638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85E434-50C0-4BC2-B49E-597896FC7FCD}">
          <p14:sldIdLst>
            <p14:sldId id="351"/>
            <p14:sldId id="455"/>
            <p14:sldId id="456"/>
            <p14:sldId id="485"/>
            <p14:sldId id="457"/>
            <p14:sldId id="465"/>
            <p14:sldId id="460"/>
            <p14:sldId id="483"/>
            <p14:sldId id="473"/>
            <p14:sldId id="476"/>
            <p14:sldId id="474"/>
            <p14:sldId id="462"/>
            <p14:sldId id="480"/>
            <p14:sldId id="477"/>
            <p14:sldId id="466"/>
            <p14:sldId id="464"/>
            <p14:sldId id="479"/>
            <p14:sldId id="481"/>
            <p14:sldId id="478"/>
            <p14:sldId id="475"/>
            <p14:sldId id="482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04"/>
    <a:srgbClr val="FFCCFF"/>
    <a:srgbClr val="9D746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31" autoAdjust="0"/>
  </p:normalViewPr>
  <p:slideViewPr>
    <p:cSldViewPr snapToGrid="0">
      <p:cViewPr varScale="1">
        <p:scale>
          <a:sx n="73" d="100"/>
          <a:sy n="73" d="100"/>
        </p:scale>
        <p:origin x="878" y="72"/>
      </p:cViewPr>
      <p:guideLst>
        <p:guide orient="horz" pos="2160"/>
        <p:guide pos="3840"/>
        <p:guide orient="horz"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 (заголовок)">
    <p:bg>
      <p:bgPr>
        <a:blipFill dpi="0" rotWithShape="1">
          <a:blip r:embed="rId2">
            <a:lum/>
          </a:blip>
          <a:srcRect/>
          <a:stretch>
            <a:fillRect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10210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2" y="1512000"/>
            <a:ext cx="3480323" cy="467925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662" y="1511476"/>
            <a:ext cx="3480758" cy="4679249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8662" y="1511475"/>
            <a:ext cx="3480758" cy="467925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519729"/>
            <a:ext cx="1133951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22414"/>
            <a:ext cx="2160000" cy="406883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2117949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2118532"/>
            <a:ext cx="2160588" cy="407271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для фото">
    <p:bg>
      <p:bgPr>
        <a:blipFill dpi="0" rotWithShape="1">
          <a:blip r:embed="rId2">
            <a:lum/>
          </a:blip>
          <a:srcRect/>
          <a:stretch>
            <a:fillRect t="7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8526" y="2403740"/>
            <a:ext cx="8548380" cy="187464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99523" y="1392571"/>
            <a:ext cx="4836082" cy="48991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2080470"/>
            <a:ext cx="5249659" cy="411153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4141" y="1578451"/>
            <a:ext cx="5249659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35" y="5049674"/>
            <a:ext cx="4459766" cy="53934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245" y="2834640"/>
            <a:ext cx="5426276" cy="272035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r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4003" y="1486172"/>
            <a:ext cx="1109175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921078"/>
            <a:ext cx="11080492" cy="4270171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4341" y="1410672"/>
            <a:ext cx="11116972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1954634"/>
            <a:ext cx="5249659" cy="423736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953884"/>
            <a:ext cx="5472113" cy="423736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0" y="4241056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 userDrawn="1"/>
        </p:nvSpPr>
        <p:spPr>
          <a:xfrm>
            <a:off x="1100692" y="3997107"/>
            <a:ext cx="6214507" cy="20181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spc="0" dirty="0">
                <a:solidFill>
                  <a:schemeClr val="bg1"/>
                </a:solidFill>
              </a:rPr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63" r:id="rId4"/>
    <p:sldLayoutId id="2147483658" r:id="rId5"/>
    <p:sldLayoutId id="2147483660" r:id="rId6"/>
    <p:sldLayoutId id="2147483664" r:id="rId7"/>
    <p:sldLayoutId id="2147483650" r:id="rId8"/>
    <p:sldLayoutId id="2147483652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12065" y="3429000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spc="0" dirty="0"/>
              <a:t>Правомерное и противоправное поведение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42613212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Виды правонарушений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63D9D9-B3CD-4765-B2E5-458290C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7" y="1559859"/>
            <a:ext cx="8588188" cy="371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Состав правонарушения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C5F98C-5EE3-4FD6-9BC2-03210A51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847725"/>
            <a:ext cx="7858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558118" y="139747"/>
            <a:ext cx="6477689" cy="586874"/>
          </a:xfrm>
        </p:spPr>
        <p:txBody>
          <a:bodyPr anchor="ctr"/>
          <a:lstStyle/>
          <a:p>
            <a:r>
              <a:rPr lang="ru-RU" b="0" spc="0" dirty="0"/>
              <a:t>Состав правонарушения</a:t>
            </a:r>
          </a:p>
        </p:txBody>
      </p:sp>
      <p:pic>
        <p:nvPicPr>
          <p:cNvPr id="3" name="Picture 344921">
            <a:extLst>
              <a:ext uri="{FF2B5EF4-FFF2-40B4-BE49-F238E27FC236}">
                <a16:creationId xmlns:a16="http://schemas.microsoft.com/office/drawing/2014/main" id="{C421E3EC-9B3E-4377-B8DC-C9AECDBADF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6329" y="1051560"/>
            <a:ext cx="8498542" cy="58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9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D071B-D985-40EC-8838-479E22962D53}"/>
              </a:ext>
            </a:extLst>
          </p:cNvPr>
          <p:cNvSpPr txBox="1"/>
          <p:nvPr/>
        </p:nvSpPr>
        <p:spPr>
          <a:xfrm>
            <a:off x="1258851" y="1859340"/>
            <a:ext cx="100097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вид правонарушения и НПА, в соответствии с которым будет квалифицироваться состав, для каждой ситуации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А. Врач проходит мимо истекающего кровью человека.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Б. Студент 3 курса ногой открыл стеклянную дверь в магазин, разбил ее.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В. Отец не уплачивает алименты на несовершеннолетнего ребенка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 Уборщица регулярно опаздывает на работу, в связи с чем не успевает подготовить помещения к началу рабочего дня.</a:t>
            </a:r>
          </a:p>
        </p:txBody>
      </p:sp>
    </p:spTree>
    <p:extLst>
      <p:ext uri="{BB962C8B-B14F-4D97-AF65-F5344CB8AC3E}">
        <p14:creationId xmlns:p14="http://schemas.microsoft.com/office/powerpoint/2010/main" val="387602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765177" y="238359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Признаки ответственности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5FAA01-3C2F-4857-A4D0-B154AFE1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4" y="1919287"/>
            <a:ext cx="9072283" cy="36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1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13FD7-7000-4B20-A5D3-8F3369549590}"/>
              </a:ext>
            </a:extLst>
          </p:cNvPr>
          <p:cNvSpPr txBox="1"/>
          <p:nvPr/>
        </p:nvSpPr>
        <p:spPr>
          <a:xfrm>
            <a:off x="2277035" y="-161365"/>
            <a:ext cx="9914964" cy="724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8105" indent="337820" algn="l">
              <a:lnSpc>
                <a:spcPct val="107000"/>
              </a:lnSpc>
              <a:spcAft>
                <a:spcPts val="9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ПРИЗНАКИ ЮРИДИЧЕСКОЙ ОТВЕТСТВЕННОСТИ            ├─────┐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Устанавливается государством в правовых нормах    ├────────┤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Опирается на государственное принуждение       ├────────┤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Применяется специально уполномоченными органами    ├────────┤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Выражается в определенных отрицательных последствиях ├────────┤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Является формой реализации санкции правовой нормы   ├────────┤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Возлагается в процессуальной форме          ├────────┤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┌──────────────────────────────────────────────────────┐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Наступает только за совершенное правонарушение    ├────────┘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021106" y="139747"/>
            <a:ext cx="9014701" cy="1330464"/>
          </a:xfrm>
        </p:spPr>
        <p:txBody>
          <a:bodyPr anchor="ctr"/>
          <a:lstStyle/>
          <a:p>
            <a:r>
              <a:rPr lang="ru-RU" b="0" spc="0" dirty="0"/>
              <a:t>Иные государственно-принудительные меры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C2B5D-A569-4053-AEF1-7EA201F31AB4}"/>
              </a:ext>
            </a:extLst>
          </p:cNvPr>
          <p:cNvSpPr txBox="1"/>
          <p:nvPr/>
        </p:nvSpPr>
        <p:spPr>
          <a:xfrm>
            <a:off x="636494" y="1963271"/>
            <a:ext cx="11250707" cy="355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3030" indent="457200">
              <a:lnSpc>
                <a:spcPct val="10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а) принудительные меры воспитательного характера, применяемые, например, к лицу, не достигшему возраста уголовной ответственности; </a:t>
            </a:r>
          </a:p>
          <a:p>
            <a:pPr marR="113030" indent="457200" algn="just">
              <a:lnSpc>
                <a:spcPct val="10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б) принудительные меры медицинского характера в отношении лиц, совершивших преступление в состоянии невменяемости; </a:t>
            </a:r>
          </a:p>
          <a:p>
            <a:pPr marR="120015" indent="457200" algn="just">
              <a:lnSpc>
                <a:spcPct val="10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в) меры защиты, направленные на восстановление нарушенных прав; </a:t>
            </a:r>
          </a:p>
          <a:p>
            <a:pPr marR="113030" indent="457200">
              <a:lnSpc>
                <a:spcPct val="10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г) меры пресечения правонарушения; </a:t>
            </a:r>
          </a:p>
          <a:p>
            <a:pPr marR="113030" indent="457200" algn="just">
              <a:lnSpc>
                <a:spcPct val="10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д) реквизиция – принудительное возмездное изъятие государством у собственника имущества в интересах общества при чрезвычайных обстоятельствах. </a:t>
            </a:r>
          </a:p>
        </p:txBody>
      </p:sp>
    </p:spTree>
    <p:extLst>
      <p:ext uri="{BB962C8B-B14F-4D97-AF65-F5344CB8AC3E}">
        <p14:creationId xmlns:p14="http://schemas.microsoft.com/office/powerpoint/2010/main" val="66803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Функции ответственности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88E71C-955B-483C-8BB6-01F226345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19" y="1730188"/>
            <a:ext cx="9816352" cy="34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2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Принципы ответственности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0D01A-3F7D-4907-86BB-1691320E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909762"/>
            <a:ext cx="81629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6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2850776" y="184571"/>
            <a:ext cx="8521642" cy="577430"/>
          </a:xfrm>
        </p:spPr>
        <p:txBody>
          <a:bodyPr anchor="ctr"/>
          <a:lstStyle/>
          <a:p>
            <a:r>
              <a:rPr lang="ru-RU" b="0" spc="0" dirty="0"/>
              <a:t>Виды юридической  ответственности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F1813-1F2A-4DD5-8BE7-606ADCA8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23" y="1093694"/>
            <a:ext cx="8848165" cy="55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586874"/>
          </a:xfrm>
        </p:spPr>
        <p:txBody>
          <a:bodyPr anchor="ctr"/>
          <a:lstStyle/>
          <a:p>
            <a:r>
              <a:rPr lang="ru-RU" b="0" spc="0" dirty="0"/>
              <a:t>Структура субъективного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309A8-5929-474D-BED3-7820A3444F41}"/>
              </a:ext>
            </a:extLst>
          </p:cNvPr>
          <p:cNvSpPr txBox="1"/>
          <p:nvPr/>
        </p:nvSpPr>
        <p:spPr>
          <a:xfrm>
            <a:off x="681319" y="1097130"/>
            <a:ext cx="11026588" cy="551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───────────────────────────────────────────────────┐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СТРУКТУРА СУБЪЕКТИВНОГО ПРАВА           ├──────┐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Возможность определенного поведения субъекта ├───────────┤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Возможность требования соответствующего    ├───────────┤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поведения от обязанного лица         │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Возможность обращаться за защитой       ├───────────┤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к компетентным органам            │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Возможность пользоваться определенным     ├───────────┘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социальным благом   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8105" indent="337820" algn="l">
              <a:lnSpc>
                <a:spcPct val="107000"/>
              </a:lnSpc>
              <a:spcAft>
                <a:spcPts val="9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6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Виды ответственности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810A9A-D07F-4C6B-B946-2594CADA9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852612"/>
            <a:ext cx="81153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8516471" y="139747"/>
            <a:ext cx="3519336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09E99-B94B-48A6-8283-B71D11CE50CC}"/>
              </a:ext>
            </a:extLst>
          </p:cNvPr>
          <p:cNvSpPr txBox="1"/>
          <p:nvPr/>
        </p:nvSpPr>
        <p:spPr>
          <a:xfrm>
            <a:off x="555813" y="1631576"/>
            <a:ext cx="11313458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В соответствии с действующим законодательством студенты, которые учатся в вузе по целевым направлениям, в обязательном порядке должны по окончании обучения отработать в организации, которая оплачивает их образование. При этом студенты, отказавшиеся заключить договоры о</a:t>
            </a:r>
          </a:p>
          <a:p>
            <a:pPr algn="just"/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дальнейшем трудоустройстве, обязаны возместить средства, затраченные на их подготовку. </a:t>
            </a:r>
          </a:p>
          <a:p>
            <a:pPr algn="just"/>
            <a:r>
              <a:rPr lang="ru-RU" sz="20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Вопрос: 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Можно ли считать данное положение мерой юридической ответственности и, если да, то какова отраслевая принадлежность указанных мер юридической ответственности?</a:t>
            </a:r>
          </a:p>
          <a:p>
            <a:pPr algn="just"/>
            <a:endParaRPr lang="ru-RU" sz="20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Гражданин Н. нецензурно выражался в общественном транспорте. На замечания пассажиров реагировал грубой бранью. Затем достал из кармана бутылку со спиртным напитком и стал ее пить, предлагая угоститься другим пассажирам. Вошедший в общественный транспорт сотрудник полиции пресек возмутительные действия гражданина Н. </a:t>
            </a:r>
          </a:p>
          <a:p>
            <a:pPr algn="just"/>
            <a:r>
              <a:rPr lang="ru-RU" sz="20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Вопрос: 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какому виду ответственности относятся деяния Н.? Укажите нормативный акт, регламентирующий данное правонарушение.</a:t>
            </a: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155491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8516471" y="139747"/>
            <a:ext cx="3519336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19124-D2C9-419E-B7F3-24DA29718618}"/>
              </a:ext>
            </a:extLst>
          </p:cNvPr>
          <p:cNvSpPr txBox="1"/>
          <p:nvPr/>
        </p:nvSpPr>
        <p:spPr>
          <a:xfrm>
            <a:off x="735106" y="1299881"/>
            <a:ext cx="1061421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Гражданин К. на служебном автомобиле проехал на красный сигнал светофора. В результате чего К. столкнулся с другим автомобилем, который совершал маневр на разрешающий для него сигнал светофора.</a:t>
            </a:r>
          </a:p>
          <a:p>
            <a:pPr algn="l"/>
            <a:r>
              <a:rPr lang="ru-RU" sz="20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Вопрос: 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 каким видам ответственности можно привлечь К. </a:t>
            </a:r>
          </a:p>
          <a:p>
            <a:pPr algn="l"/>
            <a:endParaRPr lang="ru-RU" sz="2000" dirty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Н. и К. пришли в ресторан «Бристоль» для того, чтобы отметить день рождения К. Изрядно подвыпив, К. начал приставать к женщине, которая сидела за соседнем столиком. Д. стал защищать даму и между К. и Д. возникла драка, в результате которой были сломаны стулья, два стола и побита посуда. Администратор ресторана вызвал полицию. Сотрудники полиции попытались пресечь драку. Однако Н. начал выкрикивать нецензурные выражения в адрес сотрудников полиции, пытаясь защитить своего друга К. </a:t>
            </a:r>
          </a:p>
          <a:p>
            <a:pPr algn="l"/>
            <a:r>
              <a:rPr lang="ru-RU" sz="20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Вопрос: 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какому виду ответственности привлекут К. и Н. Изменится ли вид ответственности Н., если тот не только выкрикивал нецензурные выражения в адрес сотрудников полиции, но еще и пытался напасть на сотрудников, препятствуя тем самым, выполнению ими служебных обязанностей. Кто будет возмещать ущерб, причиненный ресторану.</a:t>
            </a:r>
          </a:p>
        </p:txBody>
      </p:sp>
    </p:spTree>
    <p:extLst>
      <p:ext uri="{BB962C8B-B14F-4D97-AF65-F5344CB8AC3E}">
        <p14:creationId xmlns:p14="http://schemas.microsoft.com/office/powerpoint/2010/main" val="165413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496235" y="139747"/>
            <a:ext cx="8539572" cy="586874"/>
          </a:xfrm>
        </p:spPr>
        <p:txBody>
          <a:bodyPr anchor="ctr"/>
          <a:lstStyle/>
          <a:p>
            <a:r>
              <a:rPr lang="ru-RU" b="0" spc="0" dirty="0"/>
              <a:t>Структура юридической обязанности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127A0-F110-479E-BA36-83B5D2B72DB6}"/>
              </a:ext>
            </a:extLst>
          </p:cNvPr>
          <p:cNvSpPr txBox="1"/>
          <p:nvPr/>
        </p:nvSpPr>
        <p:spPr>
          <a:xfrm>
            <a:off x="421341" y="1057836"/>
            <a:ext cx="11376212" cy="551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СТРУКТУРА ЮРИДИЧЕСКОЙ ОБЯЗАННОСТИ              ├──┐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└─────────────────────────────────────────────────────────────┘  │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Необходимость для субъекта совершить определенные    │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действия или воздержаться от них               ├──────┤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│Необходимость отреагировать на обращенные к нему законные├──────┤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 требования управомоченного                │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Необходимость нести юридическую ответственность     ├──────┤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за неисполнение этих требований             │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Необходимость не препятствовать контрагенту       ├──────┘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пользоваться тем благом, на которое он имеет право    │ └─────────────────────────────────────────────────────────┘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9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774653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90857D1-5560-41BD-BD34-52F2AE333FAC}"/>
              </a:ext>
            </a:extLst>
          </p:cNvPr>
          <p:cNvSpPr txBox="1"/>
          <p:nvPr/>
        </p:nvSpPr>
        <p:spPr>
          <a:xfrm>
            <a:off x="968188" y="1506070"/>
            <a:ext cx="109548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Определите, какие из представленных ниже общественных отношений относятся к правоотношениям: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продажа квартиры;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прогулка по парку;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заключение договора об оказании платных медицинских услуг;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г) поздравление с днем рождения;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д) покупка молока в магазине;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е) пользование соковыжималкой;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ж) дарение родственнику автомобиля.</a:t>
            </a: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46775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2667692" y="139747"/>
            <a:ext cx="9368115" cy="586874"/>
          </a:xfrm>
        </p:spPr>
        <p:txBody>
          <a:bodyPr anchor="ctr"/>
          <a:lstStyle/>
          <a:p>
            <a:r>
              <a:rPr lang="ru-RU" b="0" spc="0" dirty="0"/>
              <a:t>Виды юридических фактов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60AB-7689-4D3D-90AB-A691C17ED114}"/>
              </a:ext>
            </a:extLst>
          </p:cNvPr>
          <p:cNvSpPr txBox="1"/>
          <p:nvPr/>
        </p:nvSpPr>
        <p:spPr>
          <a:xfrm>
            <a:off x="2465294" y="406770"/>
            <a:ext cx="9368116" cy="6589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┌─────┴─────┐                           ┌──────┴─────┐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События  │                           │  Действия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└───────────┘                           └──────┬─────┘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┌─────────────────────────────┤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┌────────┴──────────┐        ┌─────────┴────────┐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┌──┤    Правомерные    │        │  Неправомерные   ├──┐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│                   │        │ (правонарушения) │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└───────────────────┘        └──────────────────┘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   ┌────────────────┐        ┌────────────────┐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├─────┤Юридические акты│        │   уголовные 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   └────────────────┘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   ┌────────────────┐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└─────┤  Юридические   │        │административные├────┤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│    поступки    │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└────────────────┘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│  гражданские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│ дисциплинарные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│ процессуальные ├────┘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774653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13FF-388B-4161-89DA-DFC47330F7B2}"/>
              </a:ext>
            </a:extLst>
          </p:cNvPr>
          <p:cNvSpPr txBox="1"/>
          <p:nvPr/>
        </p:nvSpPr>
        <p:spPr>
          <a:xfrm>
            <a:off x="1138517" y="1997839"/>
            <a:ext cx="99687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Определите, какие из перечисленных юридических фактов являются событиями, а какие – действиями: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проливной дождь;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разрушение здания в результате обрыва ЛЭП;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кража телефона;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г) заключение брака;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д) пожар на предприятии в результате неосторожного обращения с электроприборами;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е) обрушение крыши из-за сильного снегопада; 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ж) покупка автомобиля в кредит.</a:t>
            </a:r>
          </a:p>
        </p:txBody>
      </p:sp>
    </p:spTree>
    <p:extLst>
      <p:ext uri="{BB962C8B-B14F-4D97-AF65-F5344CB8AC3E}">
        <p14:creationId xmlns:p14="http://schemas.microsoft.com/office/powerpoint/2010/main" val="8781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586874"/>
          </a:xfrm>
        </p:spPr>
        <p:txBody>
          <a:bodyPr anchor="ctr"/>
          <a:lstStyle/>
          <a:p>
            <a:r>
              <a:rPr lang="ru-RU" b="0" spc="0" dirty="0"/>
              <a:t>Виды правомерного поведения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AAFC6D-6F3C-464E-8AA8-FDAB6163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9" y="1649506"/>
            <a:ext cx="8086165" cy="48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Понятие правонарушения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46236-8B9A-4D39-8553-B42206B8BB29}"/>
              </a:ext>
            </a:extLst>
          </p:cNvPr>
          <p:cNvSpPr txBox="1"/>
          <p:nvPr/>
        </p:nvSpPr>
        <p:spPr>
          <a:xfrm>
            <a:off x="1129552" y="1721224"/>
            <a:ext cx="9619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Правонарушение – общественно опасное, противоправное, виновное деяние </a:t>
            </a:r>
            <a:r>
              <a:rPr lang="ru-RU" sz="2800" b="0" i="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деликтоспособного</a:t>
            </a:r>
            <a:r>
              <a:rPr lang="ru-RU" sz="28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лица, влекущее за собой юридическую ответственность.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35677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Правонарушение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B2DC6D-8DFF-443D-B552-1D2D943C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8" y="1739153"/>
            <a:ext cx="875851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76765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0" cap="flat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rtl="0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48CFF1EB4246B152E8876C7CE9E6" ma:contentTypeVersion="13" ma:contentTypeDescription="Создание документа." ma:contentTypeScope="" ma:versionID="40bfe46ac559720a2277bd4c61a5e11e">
  <xsd:schema xmlns:xsd="http://www.w3.org/2001/XMLSchema" xmlns:xs="http://www.w3.org/2001/XMLSchema" xmlns:p="http://schemas.microsoft.com/office/2006/metadata/properties" xmlns:ns2="b3b66636-288e-4f09-bfc3-64bcac1552b5" xmlns:ns3="6778ce01-b258-4107-899c-6f407743336a" targetNamespace="http://schemas.microsoft.com/office/2006/metadata/properties" ma:root="true" ma:fieldsID="eaab25d54de975474f141c2585e97463" ns2:_="" ns3:_="">
    <xsd:import namespace="b3b66636-288e-4f09-bfc3-64bcac1552b5"/>
    <xsd:import namespace="6778ce01-b258-4107-899c-6f4077433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6636-288e-4f09-bfc3-64bcac15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ce01-b258-4107-899c-6f407743336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00d52-363e-450d-b856-12c70e33d31e}" ma:internalName="TaxCatchAll" ma:showField="CatchAllData" ma:web="6778ce01-b258-4107-899c-6f4077433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ce01-b258-4107-899c-6f407743336a" xsi:nil="true"/>
    <lcf76f155ced4ddcb4097134ff3c332f xmlns="b3b66636-288e-4f09-bfc3-64bcac1552b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383042-ED64-4717-85C5-A40320EA9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6636-288e-4f09-bfc3-64bcac1552b5"/>
    <ds:schemaRef ds:uri="6778ce01-b258-4107-899c-6f4077433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FFD4CC-EE79-4A9F-8C96-AA086182F8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55e760ae-a1e0-4707-8e78-b6807e0154f2"/>
    <ds:schemaRef ds:uri="http://purl.org/dc/terms/"/>
    <ds:schemaRef ds:uri="http://schemas.microsoft.com/office/2006/metadata/properties"/>
    <ds:schemaRef ds:uri="http://www.w3.org/XML/1998/namespace"/>
    <ds:schemaRef ds:uri="6778ce01-b258-4107-899c-6f407743336a"/>
    <ds:schemaRef ds:uri="b3b66636-288e-4f09-bfc3-64bcac1552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1001</Words>
  <Application>Microsoft Office PowerPoint</Application>
  <PresentationFormat>Widescreen</PresentationFormat>
  <Paragraphs>145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YS Text</vt:lpstr>
      <vt:lpstr>tf16411253</vt:lpstr>
      <vt:lpstr>PowerPoint Presentation</vt:lpstr>
      <vt:lpstr>Структура субъективного права</vt:lpstr>
      <vt:lpstr>Структура юридической обязанности </vt:lpstr>
      <vt:lpstr>Задание</vt:lpstr>
      <vt:lpstr>Виды юридических фактов</vt:lpstr>
      <vt:lpstr>Задание</vt:lpstr>
      <vt:lpstr>Виды правомерного поведения</vt:lpstr>
      <vt:lpstr>Понятие правонарушения</vt:lpstr>
      <vt:lpstr>Правонарушение</vt:lpstr>
      <vt:lpstr>Виды правонарушений</vt:lpstr>
      <vt:lpstr>Состав правонарушения</vt:lpstr>
      <vt:lpstr>Состав правонарушения</vt:lpstr>
      <vt:lpstr>Задание</vt:lpstr>
      <vt:lpstr>Признаки ответственности</vt:lpstr>
      <vt:lpstr>PowerPoint Presentation</vt:lpstr>
      <vt:lpstr>Иные государственно-принудительные меры</vt:lpstr>
      <vt:lpstr>Функции ответственности</vt:lpstr>
      <vt:lpstr>Принципы ответственности</vt:lpstr>
      <vt:lpstr>Виды юридической  ответственности</vt:lpstr>
      <vt:lpstr>Виды ответственности</vt:lpstr>
      <vt:lpstr>Задание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2019-10-28T09:47:12Z</dcterms:created>
  <dcterms:modified xsi:type="dcterms:W3CDTF">2025-03-15T14:07:28Z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0x010100D71548CFF1EB4246B152E8876C7CE9E6</vt:lpwstr>
  </property>
</Properties>
</file>