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51" r:id="rId5"/>
    <p:sldId id="480" r:id="rId6"/>
    <p:sldId id="487" r:id="rId7"/>
    <p:sldId id="488" r:id="rId8"/>
    <p:sldId id="493" r:id="rId9"/>
    <p:sldId id="490" r:id="rId10"/>
    <p:sldId id="491" r:id="rId11"/>
    <p:sldId id="494" r:id="rId12"/>
    <p:sldId id="486" r:id="rId13"/>
    <p:sldId id="499" r:id="rId14"/>
    <p:sldId id="495" r:id="rId15"/>
    <p:sldId id="496" r:id="rId16"/>
    <p:sldId id="492" r:id="rId17"/>
    <p:sldId id="498" r:id="rId18"/>
    <p:sldId id="497" r:id="rId19"/>
    <p:sldId id="500" r:id="rId20"/>
    <p:sldId id="501" r:id="rId21"/>
    <p:sldId id="502" r:id="rId22"/>
    <p:sldId id="506" r:id="rId23"/>
    <p:sldId id="503" r:id="rId24"/>
    <p:sldId id="505" r:id="rId25"/>
    <p:sldId id="504" r:id="rId26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351"/>
            <p14:sldId id="480"/>
            <p14:sldId id="487"/>
            <p14:sldId id="488"/>
            <p14:sldId id="493"/>
            <p14:sldId id="490"/>
            <p14:sldId id="491"/>
            <p14:sldId id="494"/>
            <p14:sldId id="486"/>
            <p14:sldId id="499"/>
            <p14:sldId id="495"/>
            <p14:sldId id="496"/>
            <p14:sldId id="492"/>
            <p14:sldId id="498"/>
            <p14:sldId id="497"/>
            <p14:sldId id="500"/>
            <p14:sldId id="501"/>
            <p14:sldId id="502"/>
            <p14:sldId id="506"/>
            <p14:sldId id="503"/>
            <p14:sldId id="505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878" y="72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493279/c99e475a42b948739c2fe6ee9c568bef7c35831e/#dst1135" TargetMode="External"/><Relationship Id="rId2" Type="http://schemas.openxmlformats.org/officeDocument/2006/relationships/hyperlink" Target="https://www.consultant.ru/document/cons_doc_LAW_385617/bc2589fed580e41d9122ca568d5e77cbbf5d19ae/#dst10007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4683/b618fae23b33471d3e7e3e373dd93fcced4356b8/?ysclid=m7m8k9ol2530556344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323896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0" spc="0" dirty="0"/>
              <a:t>Основы трудового права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42613212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BAF4-FD4C-4896-B630-911E1CE7D645}"/>
              </a:ext>
            </a:extLst>
          </p:cNvPr>
          <p:cNvSpPr txBox="1"/>
          <p:nvPr/>
        </p:nvSpPr>
        <p:spPr>
          <a:xfrm>
            <a:off x="662153" y="1505801"/>
            <a:ext cx="11277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окончания торгового училища С. пришла устраиваться на работу в торговый центр. Ей отказали, объяснив, что следует прийти через два месяца, когда исполнится 18 лет. 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 другом магазине ее взяли на работу продавцом с предварительным испытанием на три месяца и предложили подписать договор о полной материальной ответственности.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Законны ли действия работодателя? 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возникает трудовая правосубъектность у граждан? 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Изменится ли ситуация, если С. достигнет совершеннолетия?</a:t>
            </a:r>
          </a:p>
        </p:txBody>
      </p:sp>
    </p:spTree>
    <p:extLst>
      <p:ext uri="{BB962C8B-B14F-4D97-AF65-F5344CB8AC3E}">
        <p14:creationId xmlns:p14="http://schemas.microsoft.com/office/powerpoint/2010/main" val="28387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600497" y="139747"/>
            <a:ext cx="5435309" cy="586874"/>
          </a:xfrm>
        </p:spPr>
        <p:txBody>
          <a:bodyPr anchor="ctr"/>
          <a:lstStyle/>
          <a:p>
            <a:r>
              <a:rPr lang="ru-RU" b="0" spc="0" dirty="0"/>
              <a:t>Заключение договора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F9481-7F1E-44FA-A82E-CD40397EF2CB}"/>
              </a:ext>
            </a:extLst>
          </p:cNvPr>
          <p:cNvSpPr txBox="1"/>
          <p:nvPr/>
        </p:nvSpPr>
        <p:spPr>
          <a:xfrm>
            <a:off x="956441" y="4868863"/>
            <a:ext cx="10552387" cy="1421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При заключении трудового договора впервые работодателем 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оформляется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трудовая книжка (за исключением случаев, если в соответствии с настоящим 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Кодексом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иным федеральным 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законом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трудовая книжка на работника не оформляется). 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345CB-D724-4E4C-B9B5-532E4ACE2046}"/>
              </a:ext>
            </a:extLst>
          </p:cNvPr>
          <p:cNvSpPr txBox="1">
            <a:spLocks noChangeArrowheads="1"/>
          </p:cNvSpPr>
          <p:nvPr/>
        </p:nvSpPr>
        <p:spPr>
          <a:xfrm>
            <a:off x="956440" y="1450428"/>
            <a:ext cx="10552387" cy="3578772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 или иной документ, удостоверяющий личность;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трудовая книжка или сведения о трудовой деятельности;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страховое свидетельство государственного пенсионного страхования;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воинского учета (для военнообязанных);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об образовании, о квалификации или наличии специальных знаний.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sz="2400" dirty="0"/>
          </a:p>
          <a:p>
            <a:pPr algn="ctr">
              <a:buFont typeface="Wingdings" panose="05000000000000000000" pitchFamily="2" charset="2"/>
              <a:buNone/>
            </a:pPr>
            <a:endParaRPr lang="ru-RU" altLang="ru-RU" sz="2400" dirty="0"/>
          </a:p>
          <a:p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96439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Трудовой договор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751694B5-837D-4922-9912-55593EB3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68" y="1334814"/>
            <a:ext cx="4456387" cy="1517924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бессрочный</a:t>
            </a: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(срок действия не определён)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9C766E97-7412-407C-BE60-68C0C796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945" y="1429407"/>
            <a:ext cx="4929352" cy="1423331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срочный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(заключается на срок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не более 5 лет)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F5C750-D7B0-4C05-A709-7876C8F2C13A}"/>
              </a:ext>
            </a:extLst>
          </p:cNvPr>
          <p:cNvSpPr txBox="1">
            <a:spLocks noChangeArrowheads="1"/>
          </p:cNvSpPr>
          <p:nvPr/>
        </p:nvSpPr>
        <p:spPr>
          <a:xfrm>
            <a:off x="746234" y="2852739"/>
            <a:ext cx="10899228" cy="3865514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трудовом договоре не оговорен срок его действия, то договор заключен на неопределенный срок.</a:t>
            </a:r>
          </a:p>
          <a:p>
            <a:pPr algn="just"/>
            <a:r>
              <a:rPr lang="ru-RU" alt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Трудовой договор вступает в силу со дня его подписания.</a:t>
            </a:r>
          </a:p>
          <a:p>
            <a:pPr algn="just"/>
            <a:r>
              <a:rPr lang="ru-RU" alt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трудовом договоре не оговорен день начала работы, то работник должен приступить к работе на следующий день после вступления договора в силу.</a:t>
            </a:r>
          </a:p>
          <a:p>
            <a:pPr algn="just"/>
            <a:r>
              <a:rPr lang="ru-RU" alt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работник не приступил к работе в установленный срок без уважительных причин в течении недели, то трудовой договор аннулируется</a:t>
            </a:r>
          </a:p>
          <a:p>
            <a:pPr algn="ctr">
              <a:buFont typeface="Wingdings" panose="05000000000000000000" pitchFamily="2" charset="2"/>
              <a:buNone/>
            </a:pPr>
            <a:endParaRPr lang="ru-RU" altLang="ru-RU" sz="24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2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Задача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5D3E3-7FCF-46EC-8747-72315DD3B61D}"/>
              </a:ext>
            </a:extLst>
          </p:cNvPr>
          <p:cNvSpPr txBox="1"/>
          <p:nvPr/>
        </p:nvSpPr>
        <p:spPr>
          <a:xfrm>
            <a:off x="472966" y="1502979"/>
            <a:ext cx="115628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Суд рассмотрел дело по иску гражданина к АО об установлении факта трудовых правоотношений. Истец утверждал, что при трудоустройстве ему было навязано оформление трудовых отношений договорами гражданско-правового характера, согласно которым он исполнял обязанности по осуществлению контрольно-пропускного режима и охраны объектов Общества.</a:t>
            </a:r>
          </a:p>
          <a:p>
            <a:pPr algn="just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рассмотрения дела выяснилось, что истец был направлен для трудоустройства в АО на вакантную должность вахтера (охранника) службой занятости, договор оказания услуг заключен по инициативе работодателя. Работа носила постоянный характер. Между сторонами сложились непрерывные и длительные отношения (договор неоднократно продлевался).</a:t>
            </a:r>
          </a:p>
          <a:p>
            <a:pPr algn="just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Истец при работе руководствовался инструкциями Общества, подчинялся начальнику службы безопасности и не мог покинуть пост без согласования с ним, вел журнал учета и сдачи смен. Зарплату получал в определенной сумме, регулярно.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ли признать сложившиеся отношения трудовыми? </a:t>
            </a:r>
          </a:p>
        </p:txBody>
      </p:sp>
    </p:spTree>
    <p:extLst>
      <p:ext uri="{BB962C8B-B14F-4D97-AF65-F5344CB8AC3E}">
        <p14:creationId xmlns:p14="http://schemas.microsoft.com/office/powerpoint/2010/main" val="7854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223641" y="139747"/>
            <a:ext cx="6812165" cy="1468336"/>
          </a:xfrm>
        </p:spPr>
        <p:txBody>
          <a:bodyPr anchor="ctr"/>
          <a:lstStyle/>
          <a:p>
            <a:r>
              <a:rPr lang="ru-RU" b="0" spc="0" dirty="0"/>
              <a:t>Основания прекращения трудового договора</a:t>
            </a:r>
          </a:p>
        </p:txBody>
      </p:sp>
      <p:sp>
        <p:nvSpPr>
          <p:cNvPr id="6" name="AutoShape 4" descr="Букет">
            <a:extLst>
              <a:ext uri="{FF2B5EF4-FFF2-40B4-BE49-F238E27FC236}">
                <a16:creationId xmlns:a16="http://schemas.microsoft.com/office/drawing/2014/main" id="{BD8DD82B-1712-4748-ABB5-4D9F770F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667000" cy="9906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соглашение сторон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ст.78</a:t>
            </a:r>
          </a:p>
        </p:txBody>
      </p:sp>
      <p:sp>
        <p:nvSpPr>
          <p:cNvPr id="7" name="AutoShape 9" descr="Букет">
            <a:extLst>
              <a:ext uri="{FF2B5EF4-FFF2-40B4-BE49-F238E27FC236}">
                <a16:creationId xmlns:a16="http://schemas.microsoft.com/office/drawing/2014/main" id="{380078DD-DF25-4A79-A32B-F3B835E3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752600"/>
            <a:ext cx="2819400" cy="10668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истечение срока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трудового договора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ст. 58</a:t>
            </a:r>
          </a:p>
        </p:txBody>
      </p:sp>
      <p:sp>
        <p:nvSpPr>
          <p:cNvPr id="8" name="AutoShape 10" descr="Букет">
            <a:extLst>
              <a:ext uri="{FF2B5EF4-FFF2-40B4-BE49-F238E27FC236}">
                <a16:creationId xmlns:a16="http://schemas.microsoft.com/office/drawing/2014/main" id="{F0F4A66C-0E96-419A-BEAA-6B2A5ECC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752600"/>
            <a:ext cx="2743200" cy="10668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по инициативе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работника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ст.80</a:t>
            </a:r>
          </a:p>
        </p:txBody>
      </p:sp>
      <p:sp>
        <p:nvSpPr>
          <p:cNvPr id="9" name="AutoShape 5" descr="Букет">
            <a:extLst>
              <a:ext uri="{FF2B5EF4-FFF2-40B4-BE49-F238E27FC236}">
                <a16:creationId xmlns:a16="http://schemas.microsoft.com/office/drawing/2014/main" id="{B83F1CE2-F8C1-4CC4-BBAB-229432CB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971800"/>
            <a:ext cx="2819400" cy="10668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по инициативе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работодателя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ст. 81</a:t>
            </a:r>
          </a:p>
        </p:txBody>
      </p:sp>
      <p:sp>
        <p:nvSpPr>
          <p:cNvPr id="10" name="AutoShape 8" descr="Букет">
            <a:extLst>
              <a:ext uri="{FF2B5EF4-FFF2-40B4-BE49-F238E27FC236}">
                <a16:creationId xmlns:a16="http://schemas.microsoft.com/office/drawing/2014/main" id="{F43D5775-D363-4C85-98DE-F466AD64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641" y="3048000"/>
            <a:ext cx="3200400" cy="9144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перевод работника</a:t>
            </a:r>
          </a:p>
        </p:txBody>
      </p:sp>
      <p:sp>
        <p:nvSpPr>
          <p:cNvPr id="11" name="AutoShape 6" descr="Букет">
            <a:extLst>
              <a:ext uri="{FF2B5EF4-FFF2-40B4-BE49-F238E27FC236}">
                <a16:creationId xmlns:a16="http://schemas.microsoft.com/office/drawing/2014/main" id="{D9A3B14E-9527-4BD3-BBDA-895012CE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267200"/>
            <a:ext cx="5257800" cy="10668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12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отказ работника от работы в связи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с изменением существенных условий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договора ст. 73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" name="AutoShape 7" descr="Букет">
            <a:extLst>
              <a:ext uri="{FF2B5EF4-FFF2-40B4-BE49-F238E27FC236}">
                <a16:creationId xmlns:a16="http://schemas.microsoft.com/office/drawing/2014/main" id="{1D43391D-9CA9-4475-9C11-F16793ACD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267200"/>
            <a:ext cx="3636579" cy="9906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обстоятельства,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независящие от сторон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>
                <a:solidFill>
                  <a:schemeClr val="bg1"/>
                </a:solidFill>
                <a:latin typeface="Times New Roman" pitchFamily="18" charset="0"/>
              </a:rPr>
              <a:t>ст. 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56514-B673-4850-B1BE-4E2367213189}"/>
              </a:ext>
            </a:extLst>
          </p:cNvPr>
          <p:cNvSpPr txBox="1"/>
          <p:nvPr/>
        </p:nvSpPr>
        <p:spPr>
          <a:xfrm>
            <a:off x="1061546" y="5780690"/>
            <a:ext cx="1031064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днем увольнения работника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последний день его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296080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887311" y="139747"/>
            <a:ext cx="7148496" cy="586874"/>
          </a:xfrm>
        </p:spPr>
        <p:txBody>
          <a:bodyPr anchor="ctr"/>
          <a:lstStyle/>
          <a:p>
            <a:r>
              <a:rPr lang="ru-RU" b="0" spc="0" dirty="0"/>
              <a:t>По инициативе работника</a:t>
            </a:r>
          </a:p>
        </p:txBody>
      </p:sp>
      <p:sp>
        <p:nvSpPr>
          <p:cNvPr id="5" name="AutoShape 4" descr="Букет">
            <a:extLst>
              <a:ext uri="{FF2B5EF4-FFF2-40B4-BE49-F238E27FC236}">
                <a16:creationId xmlns:a16="http://schemas.microsoft.com/office/drawing/2014/main" id="{84092C7A-8CF1-4125-B93D-86C97424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4687614" cy="1143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предупредить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в письменной форме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за 2 недели</a:t>
            </a:r>
          </a:p>
        </p:txBody>
      </p:sp>
      <p:sp>
        <p:nvSpPr>
          <p:cNvPr id="6" name="AutoShape 5" descr="Букет">
            <a:extLst>
              <a:ext uri="{FF2B5EF4-FFF2-40B4-BE49-F238E27FC236}">
                <a16:creationId xmlns:a16="http://schemas.microsoft.com/office/drawing/2014/main" id="{8143B4A6-B7E0-4050-8615-D6BD94FB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4797972" cy="1219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по соглашению сторон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может быть расторгнут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до истечения строка</a:t>
            </a:r>
          </a:p>
        </p:txBody>
      </p:sp>
      <p:sp>
        <p:nvSpPr>
          <p:cNvPr id="7" name="AutoShape 6" descr="Букет">
            <a:extLst>
              <a:ext uri="{FF2B5EF4-FFF2-40B4-BE49-F238E27FC236}">
                <a16:creationId xmlns:a16="http://schemas.microsoft.com/office/drawing/2014/main" id="{C6212828-1AB5-4649-89AB-7D5CA8BF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99" y="3124200"/>
            <a:ext cx="5659821" cy="1524000"/>
          </a:xfrm>
          <a:prstGeom prst="foldedCorner">
            <a:avLst>
              <a:gd name="adj" fmla="val 331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до истечения срока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работник может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отозвать свое заявление</a:t>
            </a:r>
          </a:p>
        </p:txBody>
      </p:sp>
      <p:sp>
        <p:nvSpPr>
          <p:cNvPr id="8" name="AutoShape 7" descr="Букет">
            <a:extLst>
              <a:ext uri="{FF2B5EF4-FFF2-40B4-BE49-F238E27FC236}">
                <a16:creationId xmlns:a16="http://schemas.microsoft.com/office/drawing/2014/main" id="{E3883449-711A-4A02-8530-D8269ACA2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5105400"/>
            <a:ext cx="9961179" cy="1143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в последний день работодатель обязан выдать работнику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трудовую книжку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произвести окончательный расчет</a:t>
            </a:r>
          </a:p>
        </p:txBody>
      </p:sp>
    </p:spTree>
    <p:extLst>
      <p:ext uri="{BB962C8B-B14F-4D97-AF65-F5344CB8AC3E}">
        <p14:creationId xmlns:p14="http://schemas.microsoft.com/office/powerpoint/2010/main" val="298045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Рабочее время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ECB527-A36F-4F88-BB3E-4B3614AD55DA}"/>
              </a:ext>
            </a:extLst>
          </p:cNvPr>
          <p:cNvSpPr txBox="1">
            <a:spLocks noChangeArrowheads="1"/>
          </p:cNvSpPr>
          <p:nvPr/>
        </p:nvSpPr>
        <p:spPr>
          <a:xfrm>
            <a:off x="1187670" y="1313793"/>
            <a:ext cx="9385738" cy="52108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ru-RU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время</a:t>
            </a:r>
            <a:r>
              <a:rPr lang="ru-RU" alt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установленный законом отрезок времени, в течение которого работник должен выполнять свои трудовые обязанности.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25D53CBE-FA7A-46D6-9CBB-EE15FE7F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420938"/>
            <a:ext cx="444073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</a:rPr>
              <a:t>НОРМАЛЬНОЕ</a:t>
            </a:r>
            <a:r>
              <a:rPr lang="ru-RU" altLang="ru-RU" sz="1800" b="1" dirty="0"/>
              <a:t> 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57F66F64-2D00-4203-B461-BD74F931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2349500"/>
            <a:ext cx="3846787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</a:rPr>
              <a:t>СОКРАЩЕННОЕ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0EBE179-6202-4E50-9A77-5EA07CD7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789363"/>
            <a:ext cx="6189990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ВИДЫ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РАБОЧЕГО ВРЕМЕНИ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CCBF90E-784B-49BA-B589-E1CCACDC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49" y="5084763"/>
            <a:ext cx="4367705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</a:rPr>
              <a:t>НЕПОЛНОЕ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9E8F23A-50D2-4B58-B7C6-2C118B9F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5157788"/>
            <a:ext cx="3846787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</a:rPr>
              <a:t>СВЕРХУРОЧНОЕ </a:t>
            </a:r>
          </a:p>
        </p:txBody>
      </p:sp>
    </p:spTree>
    <p:extLst>
      <p:ext uri="{BB962C8B-B14F-4D97-AF65-F5344CB8AC3E}">
        <p14:creationId xmlns:p14="http://schemas.microsoft.com/office/powerpoint/2010/main" val="174485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Рабочий день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BA9D8-D2A5-4739-8932-3A7FADC6C77D}"/>
              </a:ext>
            </a:extLst>
          </p:cNvPr>
          <p:cNvSpPr txBox="1">
            <a:spLocks noChangeArrowheads="1"/>
          </p:cNvSpPr>
          <p:nvPr/>
        </p:nvSpPr>
        <p:spPr>
          <a:xfrm>
            <a:off x="3268716" y="1412875"/>
            <a:ext cx="7872249" cy="5111750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день:</a:t>
            </a:r>
          </a:p>
          <a:p>
            <a:pPr marL="1009650" lvl="1" indent="-6096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часов при 6-дневной рабочей неделе;</a:t>
            </a:r>
          </a:p>
          <a:p>
            <a:pPr marL="1009650" lvl="1" indent="-6096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часов при 5-дневной рабочей неделе.</a:t>
            </a:r>
          </a:p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смена:</a:t>
            </a:r>
          </a:p>
          <a:p>
            <a:pPr marL="1009650" lvl="1" indent="-6096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время, которое работник должен отработать согласно графика в течение суток;</a:t>
            </a:r>
          </a:p>
          <a:p>
            <a:pPr marL="1009650" lvl="1" indent="-6096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продолжительнее, чем рабочий </a:t>
            </a:r>
            <a:r>
              <a:rPr lang="ru-RU" alt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день,но</a:t>
            </a: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необходимо, чтобы в течение месяца соблюдалась установленная законом норма.</a:t>
            </a:r>
          </a:p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неделя:</a:t>
            </a:r>
          </a:p>
          <a:p>
            <a:pPr marL="1009650" lvl="1" indent="-6096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должна превышать 40 часов.</a:t>
            </a:r>
          </a:p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месяц.</a:t>
            </a:r>
          </a:p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год.</a:t>
            </a:r>
          </a:p>
          <a:p>
            <a:pPr marL="609600" indent="-609600">
              <a:spcBef>
                <a:spcPct val="0"/>
              </a:spcBef>
              <a:buFont typeface="Arial" charset="0"/>
              <a:buAutoNum type="arabicPeriod"/>
              <a:defRPr/>
            </a:pP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17766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Сокращенное время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9500E-77C2-44F5-B9A2-5FA8228754A2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1262063"/>
            <a:ext cx="10427685" cy="561657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Устанавливается для некоторых категорий работников: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несовершеннолетние:</a:t>
            </a:r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16 до 18 лет – не более 35 часов в неделю;</a:t>
            </a:r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15 до 16 лет, а также учащиеся от 14 до 16 лет, работающие в период каникул – не более 24 часов в неделю;</a:t>
            </a:r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учащиеся, работающие в свободное от учебы время – половина, указанных от их возраста норм.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занятые на работе с вредными условиями труда:</a:t>
            </a:r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вредности – 36-часовая или 24-часовая рабочая неделя;</a:t>
            </a:r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работники, чья работа связана с повышенным умственным, эмоциональным и нервным напряжением: 36 часов в неделю.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 – инвалиды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группы: не более 35 часов в неделю.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ru-RU" sz="2400" dirty="0"/>
          </a:p>
          <a:p>
            <a:pPr>
              <a:buFont typeface="Wingdings" panose="05000000000000000000" pitchFamily="2" charset="2"/>
              <a:buNone/>
              <a:defRPr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000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370787" y="139747"/>
            <a:ext cx="6665020" cy="586874"/>
          </a:xfrm>
        </p:spPr>
        <p:txBody>
          <a:bodyPr anchor="ctr"/>
          <a:lstStyle/>
          <a:p>
            <a:r>
              <a:rPr lang="ru-RU" b="0" spc="0" dirty="0"/>
              <a:t>Неполное рабочее время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31048E-F815-4850-9B14-9EA49428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24" y="1773238"/>
            <a:ext cx="4309241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уменьшение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рабочего дня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0940AB-6AAA-414F-B6EF-92C7A56C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951" y="1773238"/>
            <a:ext cx="376270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уменьшение числа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рабочих дней в неделю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2996BA80-F409-4688-A05D-9785E4358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5765" y="1034029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36F92E7-932B-41DA-B55C-1D304986C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3707" y="1102849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C81503-55F7-499E-9E25-C8FDC7C83084}"/>
              </a:ext>
            </a:extLst>
          </p:cNvPr>
          <p:cNvSpPr txBox="1">
            <a:spLocks noChangeArrowheads="1"/>
          </p:cNvSpPr>
          <p:nvPr/>
        </p:nvSpPr>
        <p:spPr>
          <a:xfrm>
            <a:off x="1376855" y="3429000"/>
            <a:ext cx="10226566" cy="2376264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Работодатель не может отказать: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беременным женщинам;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женщинам, имеющим детей в возрасте до 14 лет или ребенка инвалида до 18 лет;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лицу, осуществляющему уход за больным членом семьи.</a:t>
            </a:r>
          </a:p>
          <a:p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5471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Понятие и метод трудового права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F509A-2C68-4440-A4DB-90EEC19FB4EE}"/>
              </a:ext>
            </a:extLst>
          </p:cNvPr>
          <p:cNvSpPr txBox="1"/>
          <p:nvPr/>
        </p:nvSpPr>
        <p:spPr>
          <a:xfrm>
            <a:off x="914400" y="1502980"/>
            <a:ext cx="10363200" cy="615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Трудовое право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одна из отраслей российского права, регулирующая комплекс общественных отношений в сфере труда: трудовые отношения работников с работодателями и другие, непосредственно с ними связанные, отношения. </a:t>
            </a:r>
          </a:p>
          <a:p>
            <a:pPr marL="451485" marR="89535" indent="445135" algn="just">
              <a:lnSpc>
                <a:spcPct val="110000"/>
              </a:lnSpc>
              <a:spcAft>
                <a:spcPts val="85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Особенности метода трудового права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</a:p>
          <a:p>
            <a:pPr marL="342900" marR="89535" lvl="0" indent="-342900" algn="just" fontAlgn="base">
              <a:lnSpc>
                <a:spcPct val="110000"/>
              </a:lnSpc>
              <a:spcAft>
                <a:spcPts val="85"/>
              </a:spcAft>
              <a:buClr>
                <a:srgbClr val="000000"/>
              </a:buClr>
              <a:buSzPts val="1500"/>
              <a:buFont typeface="+mj-lt"/>
              <a:buAutoNum type="arabicParenR"/>
            </a:pPr>
            <a:r>
              <a:rPr lang="ru-RU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равенство сторон при договорном характере возникновения трудовых отношений;  </a:t>
            </a:r>
          </a:p>
          <a:p>
            <a:pPr marL="342900" marR="89535" lvl="0" indent="-342900" algn="just" fontAlgn="base">
              <a:lnSpc>
                <a:spcPct val="110000"/>
              </a:lnSpc>
              <a:spcAft>
                <a:spcPts val="85"/>
              </a:spcAft>
              <a:buClr>
                <a:srgbClr val="000000"/>
              </a:buClr>
              <a:buSzPts val="1500"/>
              <a:buFont typeface="+mj-lt"/>
              <a:buAutoNum type="arabicParenR"/>
            </a:pPr>
            <a:r>
              <a:rPr lang="ru-RU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подчинение работника в процессе труда работодателю;  </a:t>
            </a:r>
          </a:p>
          <a:p>
            <a:pPr marL="342900" marR="89535" lvl="0" indent="-342900" algn="just" fontAlgn="base">
              <a:lnSpc>
                <a:spcPct val="110000"/>
              </a:lnSpc>
              <a:spcAft>
                <a:spcPts val="85"/>
              </a:spcAft>
              <a:buClr>
                <a:srgbClr val="000000"/>
              </a:buClr>
              <a:buSzPts val="1500"/>
              <a:buFont typeface="+mj-lt"/>
              <a:buAutoNum type="arabicParenR"/>
            </a:pPr>
            <a:r>
              <a:rPr lang="ru-RU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участие работников в управлении организацией;  </a:t>
            </a:r>
          </a:p>
          <a:p>
            <a:pPr marL="342900" marR="89535" lvl="0" indent="-342900" algn="just" fontAlgn="base">
              <a:lnSpc>
                <a:spcPct val="110000"/>
              </a:lnSpc>
              <a:spcAft>
                <a:spcPts val="85"/>
              </a:spcAft>
              <a:buClr>
                <a:srgbClr val="000000"/>
              </a:buClr>
              <a:buSzPts val="1500"/>
              <a:buFont typeface="+mj-lt"/>
              <a:buAutoNum type="arabicParenR"/>
            </a:pPr>
            <a:r>
              <a:rPr lang="ru-RU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специфические способы защиты трудовых прав и обеспечения исполнения трудовых обязанностей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2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F1F21-E7C7-44EF-8247-A546122A9FAD}"/>
              </a:ext>
            </a:extLst>
          </p:cNvPr>
          <p:cNvSpPr txBox="1"/>
          <p:nvPr/>
        </p:nvSpPr>
        <p:spPr>
          <a:xfrm>
            <a:off x="840827" y="1287244"/>
            <a:ext cx="1008993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из приведенных ниже отношений регулируются трудовым законодательством? </a:t>
            </a:r>
          </a:p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индивидуальный предприниматель Петров отказался от услуг няни своего трехлетнего сына без предупреждения, объяснения причин и выплаты заработка за 2 месяца;</a:t>
            </a:r>
          </a:p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студента экономического факультета университета отчислили за пропуски занятий и неоплату обучения в срок;</a:t>
            </a:r>
          </a:p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помощник адвоката был уволен в связи с уходом адвоката на пенсию по возрасту;</a:t>
            </a:r>
          </a:p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капитану пассажирского судна директор речного порта предоставил беспроцентную ссуду на лечение ребенка;</a:t>
            </a:r>
          </a:p>
          <a:p>
            <a:pPr algn="just"/>
            <a:r>
              <a:rPr lang="ru-RU" sz="26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главному специалисту управления судебного департамента отказано в присвоении классного чина по результатам аттестации;</a:t>
            </a: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55099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Трудовой договор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3EB19D46-D551-4D87-AEDD-4368865EA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8413"/>
            <a:ext cx="4105275" cy="10810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 dirty="0">
                <a:solidFill>
                  <a:schemeClr val="bg1"/>
                </a:solidFill>
              </a:rPr>
              <a:t>перерывы </a:t>
            </a:r>
          </a:p>
          <a:p>
            <a:pPr algn="ctr">
              <a:defRPr/>
            </a:pPr>
            <a:r>
              <a:rPr lang="ru-RU" sz="2400" dirty="0">
                <a:solidFill>
                  <a:schemeClr val="bg1"/>
                </a:solidFill>
              </a:rPr>
              <a:t>в течение рабочего дня 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4354D014-1146-42F5-9744-1CB1AA800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68413"/>
            <a:ext cx="3167063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 dirty="0">
                <a:solidFill>
                  <a:schemeClr val="bg1"/>
                </a:solidFill>
              </a:rPr>
              <a:t>ежедневный отдых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F6941-091E-4FE7-813C-34A75215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36838"/>
            <a:ext cx="3455988" cy="10080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3200" b="1" dirty="0">
                <a:solidFill>
                  <a:schemeClr val="bg1"/>
                </a:solidFill>
              </a:rPr>
              <a:t>Время отдыха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AC55EFD9-CCD6-47B4-A14C-0D96C3FF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076700"/>
            <a:ext cx="28082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 dirty="0">
                <a:solidFill>
                  <a:schemeClr val="bg1"/>
                </a:solidFill>
              </a:rPr>
              <a:t>выходные дни 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2A08497-798F-4E8C-B15E-49BF128B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157788"/>
            <a:ext cx="28082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отпуск 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56DE350-2DB7-4010-B0B0-7B8214E5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08288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праздничные дни 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BD6E4D5-274D-4765-B316-8299E27051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4899" y="2205039"/>
            <a:ext cx="317499" cy="568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6275B143-B4C6-4EBC-8764-EA04000A89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8275" y="3652838"/>
            <a:ext cx="9366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D2C59428-07E0-493A-87E1-3C8FF4BA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207" y="3755916"/>
            <a:ext cx="64923" cy="13145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37BE1DB-5AA6-440C-A444-D9092BB6C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346" y="3717925"/>
            <a:ext cx="936625" cy="584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3A3CD67-3654-4534-B48C-EF4BDEF9F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78063"/>
            <a:ext cx="767793" cy="568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2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7451833" y="139747"/>
            <a:ext cx="4583973" cy="586874"/>
          </a:xfrm>
        </p:spPr>
        <p:txBody>
          <a:bodyPr anchor="ctr"/>
          <a:lstStyle/>
          <a:p>
            <a:r>
              <a:rPr lang="ru-RU" b="0" spc="0" dirty="0"/>
              <a:t>Задача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D9390-F881-44F4-BBDF-3A305E16B378}"/>
              </a:ext>
            </a:extLst>
          </p:cNvPr>
          <p:cNvSpPr txBox="1"/>
          <p:nvPr/>
        </p:nvSpPr>
        <p:spPr>
          <a:xfrm>
            <a:off x="1124607" y="1692165"/>
            <a:ext cx="104998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увольнении К. выяснилось, что он в течение нескольких лет не получал ежегодные отпуска. Он потребовал компенсации за неиспользованные отпуска, однако в отделе кадров и в бухгалтерии ему сказали, что он утратил право на эти отпуска, поскольку своевременно их не использовал. К. заявил, что работодатель под разными предлогами не предоставлял отпуска, хотя был обязан это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сделать, и обратился в суд с требованием выплатить ему компенсацию за все неиспользованные отпуска.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Имеет ли право К. на денежную компенсацию за все неиспользованные отпуска?</a:t>
            </a:r>
          </a:p>
        </p:txBody>
      </p:sp>
    </p:spTree>
    <p:extLst>
      <p:ext uri="{BB962C8B-B14F-4D97-AF65-F5344CB8AC3E}">
        <p14:creationId xmlns:p14="http://schemas.microsoft.com/office/powerpoint/2010/main" val="12229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Система трудового права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A95C68-1BBB-4779-9095-2231B32D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79" y="1355834"/>
            <a:ext cx="8282153" cy="55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6"/>
            <a:ext cx="7885148" cy="984859"/>
          </a:xfrm>
        </p:spPr>
        <p:txBody>
          <a:bodyPr anchor="ctr"/>
          <a:lstStyle/>
          <a:p>
            <a:r>
              <a:rPr lang="ru-RU" b="0" spc="0" dirty="0"/>
              <a:t>Основные отраслевые принципы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3EE21532-B683-4226-847F-36E8C95CA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14" y="1124606"/>
            <a:ext cx="9543393" cy="5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0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33545" y="139747"/>
            <a:ext cx="6402262" cy="586874"/>
          </a:xfrm>
        </p:spPr>
        <p:txBody>
          <a:bodyPr anchor="ctr"/>
          <a:lstStyle/>
          <a:p>
            <a:r>
              <a:rPr lang="ru-RU" b="0" spc="0" dirty="0"/>
              <a:t>Субъекты трудового права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4474DCD-00D1-4683-9EFC-1A4A0DA7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4999"/>
            <a:ext cx="3505200" cy="2088931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Трудовая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правоспособность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49E9AD5-80E1-4DBE-8A2B-0627B69D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309" y="1904999"/>
            <a:ext cx="3930869" cy="196280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Трудовая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дееспособность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51108B5E-B96C-43D9-95EE-C6E9DFA8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399" y="4929352"/>
            <a:ext cx="5263055" cy="142677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Трудовая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правосубъектность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850FB55-6695-4978-B135-7BFCE0810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379" y="3867806"/>
            <a:ext cx="1143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C71F9D9-9654-4BE2-B7DD-8AF60889D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86198"/>
            <a:ext cx="838199" cy="80141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9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9322675" y="139747"/>
            <a:ext cx="2713132" cy="586874"/>
          </a:xfrm>
        </p:spPr>
        <p:txBody>
          <a:bodyPr anchor="ctr"/>
          <a:lstStyle/>
          <a:p>
            <a:r>
              <a:rPr lang="ru-RU" b="0" spc="0" dirty="0"/>
              <a:t>Работник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F951CC-92E4-4CB2-98A1-53695B43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3352800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полная трудовая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правосубъектность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с 16 лет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36975F-30B7-4EB5-97BD-355CC875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931" y="1708150"/>
            <a:ext cx="5578366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неполная трудовая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правосубъектность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с 14 лет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ED003F7-0267-41E1-BC46-AE1967A9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1447800" cy="533400"/>
          </a:xfrm>
          <a:prstGeom prst="curvedDownArrow">
            <a:avLst>
              <a:gd name="adj1" fmla="val 54286"/>
              <a:gd name="adj2" fmla="val 108571"/>
              <a:gd name="adj3" fmla="val 33333"/>
            </a:avLst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AC45EC2-C05B-4379-BF55-022822B1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020" y="3200400"/>
            <a:ext cx="1681655" cy="533400"/>
          </a:xfrm>
          <a:prstGeom prst="curvedDownArrow">
            <a:avLst>
              <a:gd name="adj1" fmla="val 54286"/>
              <a:gd name="adj2" fmla="val 108571"/>
              <a:gd name="adj3" fmla="val 33333"/>
            </a:avLst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CF5112-B84B-44C8-A870-958176217D74}"/>
              </a:ext>
            </a:extLst>
          </p:cNvPr>
          <p:cNvSpPr txBox="1">
            <a:spLocks noChangeArrowheads="1"/>
          </p:cNvSpPr>
          <p:nvPr/>
        </p:nvSpPr>
        <p:spPr>
          <a:xfrm>
            <a:off x="704193" y="3573463"/>
            <a:ext cx="3580470" cy="164623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Wingdings" panose="05000000000000000000" pitchFamily="2" charset="2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устроиться на работу и нести все вытекающие отсюда обязанности.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2BFD5ED-B178-465A-83A5-B9813491A248}"/>
              </a:ext>
            </a:extLst>
          </p:cNvPr>
          <p:cNvSpPr txBox="1">
            <a:spLocks noChangeArrowheads="1"/>
          </p:cNvSpPr>
          <p:nvPr/>
        </p:nvSpPr>
        <p:spPr>
          <a:xfrm>
            <a:off x="5625662" y="3644900"/>
            <a:ext cx="5578366" cy="30964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должна относиться к разряду легкой;</a:t>
            </a:r>
          </a:p>
          <a:p>
            <a:r>
              <a:rPr lang="ru-RU" alt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не должна причинять вреда физическому здоровью и моральному состоянию;</a:t>
            </a:r>
          </a:p>
          <a:p>
            <a:r>
              <a:rPr lang="ru-RU" alt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не должна мешать учебе;</a:t>
            </a:r>
          </a:p>
          <a:p>
            <a:r>
              <a:rPr lang="ru-RU" alt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письменное согласие одного из родителей.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E4AA6-BE8A-4365-AEE7-ACB1CA755B7B}"/>
              </a:ext>
            </a:extLst>
          </p:cNvPr>
          <p:cNvSpPr txBox="1"/>
          <p:nvPr/>
        </p:nvSpPr>
        <p:spPr>
          <a:xfrm>
            <a:off x="395288" y="5300663"/>
            <a:ext cx="3744912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15 лет, если получено основное общее образование.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170079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02014" y="139747"/>
            <a:ext cx="6433793" cy="586874"/>
          </a:xfrm>
        </p:spPr>
        <p:txBody>
          <a:bodyPr anchor="ctr"/>
          <a:lstStyle/>
          <a:p>
            <a:r>
              <a:rPr lang="ru-RU" b="0" spc="0" dirty="0"/>
              <a:t>Права и обязанности сторон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C8FD35-0F39-4CF4-A74F-E5A48F97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21" y="1781503"/>
            <a:ext cx="39624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Гражданин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8D38B9-0F35-45BB-96B7-38E1DA6C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78" y="2772104"/>
            <a:ext cx="4059621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добросовестно трудиться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57754E-5DBC-48E4-8059-B2A9254C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3552496"/>
            <a:ext cx="4038599" cy="71470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соблюдать трудовую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дисциплину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F2BC3C-8F8F-4A70-8415-730D5F63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4038598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беречь имущество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A76982A-EE67-43F7-9EE7-9D56BAEE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4038598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выполнять нормы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труда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91F9CD4-F757-41AB-92E0-E9E3A9120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5779" y="2590799"/>
            <a:ext cx="0" cy="3352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3688F9F9-02D7-401E-8663-85E78203A8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235" y="3038804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FAF2D7C6-3C02-4930-BD0A-48F57D69A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4345" y="46863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5C763D5E-0D92-4711-B607-66244276A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9090" y="3909847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EECB0E53-EB94-4A5F-9650-A9B747C3BD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9090" y="571237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E7F56F3-561B-4D37-A243-DF3AA9B5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648" y="1752600"/>
            <a:ext cx="4845269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Работодатель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632035B-B176-49C4-8E02-E29DDE12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33" y="2667000"/>
            <a:ext cx="407801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рационально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использовать труд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FF2915E8-A207-4A96-9910-6347300B5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2538" y="2590799"/>
            <a:ext cx="0" cy="3352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A950D7D-B2A4-45FC-B0BD-70A729F8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33" y="3581400"/>
            <a:ext cx="4078011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создавать условия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труда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BB5E772-7E0B-4903-B59D-6C503D65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32" y="4508500"/>
            <a:ext cx="4078009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оплачивать труд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C3C4A83-00F5-483B-8A53-AE1FCA7419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276" y="3191204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7A63A972-D7BD-4735-9668-DEE62C702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235" y="3909847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01FB033-EEF9-4BE4-969A-D4DE410B9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235" y="483607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Трудовой договор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F509A-2C68-4440-A4DB-90EEC19FB4EE}"/>
              </a:ext>
            </a:extLst>
          </p:cNvPr>
          <p:cNvSpPr txBox="1"/>
          <p:nvPr/>
        </p:nvSpPr>
        <p:spPr>
          <a:xfrm>
            <a:off x="914400" y="1502980"/>
            <a:ext cx="10363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08B6C-8764-4875-9D8F-F283071562F0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093076"/>
            <a:ext cx="10906891" cy="537757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 algn="ctr">
              <a:buFont typeface="Wingdings" panose="05000000000000000000" pitchFamily="2" charset="2"/>
              <a:buNone/>
              <a:defRPr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между работником и работодателем.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Стороны трудового договора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CF134-3FFE-472D-A46B-58C1FCE07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3429000" cy="1295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работник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9D4547E-A844-4054-BAAF-BCFC8D2A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2895600" cy="1219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работодатель</a:t>
            </a:r>
          </a:p>
        </p:txBody>
      </p:sp>
    </p:spTree>
    <p:extLst>
      <p:ext uri="{BB962C8B-B14F-4D97-AF65-F5344CB8AC3E}">
        <p14:creationId xmlns:p14="http://schemas.microsoft.com/office/powerpoint/2010/main" val="421153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Трудовой договор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F509A-2C68-4440-A4DB-90EEC19FB4EE}"/>
              </a:ext>
            </a:extLst>
          </p:cNvPr>
          <p:cNvSpPr txBox="1"/>
          <p:nvPr/>
        </p:nvSpPr>
        <p:spPr>
          <a:xfrm>
            <a:off x="914400" y="1502980"/>
            <a:ext cx="10363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marR="89535" indent="445135" algn="just">
              <a:lnSpc>
                <a:spcPct val="110000"/>
              </a:lnSpc>
              <a:spcAft>
                <a:spcPts val="8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08B6C-8764-4875-9D8F-F283071562F0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093076"/>
            <a:ext cx="10906891" cy="537757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marR="89535" indent="0" algn="ctr">
              <a:lnSpc>
                <a:spcPct val="110000"/>
              </a:lnSpc>
              <a:spcAft>
                <a:spcPts val="85"/>
              </a:spcAft>
              <a:buNone/>
            </a:pPr>
            <a:r>
              <a:rPr lang="ru-RU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Содержание трудового договора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это все его условия.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CF134-3FFE-472D-A46B-58C1FCE07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4754"/>
            <a:ext cx="3429000" cy="3132156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обязательные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9D4547E-A844-4054-BAAF-BCFC8D2A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69931"/>
            <a:ext cx="3429000" cy="302697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</a:rPr>
              <a:t>дополнительные</a:t>
            </a:r>
          </a:p>
        </p:txBody>
      </p:sp>
    </p:spTree>
    <p:extLst>
      <p:ext uri="{BB962C8B-B14F-4D97-AF65-F5344CB8AC3E}">
        <p14:creationId xmlns:p14="http://schemas.microsoft.com/office/powerpoint/2010/main" val="4171876652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customXml/itemProps2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1160</Words>
  <Application>Microsoft Office PowerPoint</Application>
  <PresentationFormat>Widescreen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YS Text</vt:lpstr>
      <vt:lpstr>tf16411253</vt:lpstr>
      <vt:lpstr>PowerPoint Presentation</vt:lpstr>
      <vt:lpstr>Понятие и метод трудового права</vt:lpstr>
      <vt:lpstr>Система трудового права</vt:lpstr>
      <vt:lpstr>Основные отраслевые принципы</vt:lpstr>
      <vt:lpstr>Субъекты трудового права</vt:lpstr>
      <vt:lpstr>Работник</vt:lpstr>
      <vt:lpstr>Права и обязанности сторон</vt:lpstr>
      <vt:lpstr>Трудовой договор</vt:lpstr>
      <vt:lpstr>Трудовой договор</vt:lpstr>
      <vt:lpstr>Задание</vt:lpstr>
      <vt:lpstr>Заключение договора</vt:lpstr>
      <vt:lpstr>Трудовой договор</vt:lpstr>
      <vt:lpstr>Задача</vt:lpstr>
      <vt:lpstr>Основания прекращения трудового договора</vt:lpstr>
      <vt:lpstr>По инициативе работника</vt:lpstr>
      <vt:lpstr>Рабочее время</vt:lpstr>
      <vt:lpstr>Рабочий день</vt:lpstr>
      <vt:lpstr>Сокращенное время</vt:lpstr>
      <vt:lpstr>Неполное рабочее время</vt:lpstr>
      <vt:lpstr>Задание</vt:lpstr>
      <vt:lpstr>Трудовой договор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2025-03-15T14:07:59Z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